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I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74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97536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16000" y="457200"/>
            <a:ext cx="8519584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32663229-6A42-4C9C-BCF2-74AA17AAD284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49F8F3B-6985-46D6-825D-7AEAF6D9D0DF}" type="slidenum">
              <a:rPr lang="en-US" smtClean="0"/>
              <a:t>‹#›</a:t>
            </a:fld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1117600" y="2819400"/>
            <a:ext cx="8636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9956801" y="1219200"/>
            <a:ext cx="1056217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/>
        </p:nvGrpSpPr>
        <p:grpSpPr bwMode="auto">
          <a:xfrm>
            <a:off x="9956801" y="1219200"/>
            <a:ext cx="1056217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955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395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2663229-6A42-4C9C-BCF2-74AA17AAD284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9F8F3B-6985-46D6-825D-7AEAF6D9D0D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91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22239"/>
            <a:ext cx="27432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22239"/>
            <a:ext cx="80264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2663229-6A42-4C9C-BCF2-74AA17AAD284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9F8F3B-6985-46D6-825D-7AEAF6D9D0D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601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32663229-6A42-4C9C-BCF2-74AA17AAD284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249F8F3B-6985-46D6-825D-7AEAF6D9D0D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918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2663229-6A42-4C9C-BCF2-74AA17AAD284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9F8F3B-6985-46D6-825D-7AEAF6D9D0D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954" y="6261305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616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2663229-6A42-4C9C-BCF2-74AA17AAD284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9F8F3B-6985-46D6-825D-7AEAF6D9D0D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845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2663229-6A42-4C9C-BCF2-74AA17AAD284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9F8F3B-6985-46D6-825D-7AEAF6D9D0D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571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2663229-6A42-4C9C-BCF2-74AA17AAD284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9F8F3B-6985-46D6-825D-7AEAF6D9D0DF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56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2663229-6A42-4C9C-BCF2-74AA17AAD284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9F8F3B-6985-46D6-825D-7AEAF6D9D0DF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395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2663229-6A42-4C9C-BCF2-74AA17AAD284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9F8F3B-6985-46D6-825D-7AEAF6D9D0DF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09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2663229-6A42-4C9C-BCF2-74AA17AAD284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9F8F3B-6985-46D6-825D-7AEAF6D9D0D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404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2663229-6A42-4C9C-BCF2-74AA17AAD284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9F8F3B-6985-46D6-825D-7AEAF6D9D0D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107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10668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22238"/>
            <a:ext cx="100584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19263"/>
            <a:ext cx="109728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32663229-6A42-4C9C-BCF2-74AA17AAD284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249F8F3B-6985-46D6-825D-7AEAF6D9D0DF}" type="slidenum">
              <a:rPr lang="en-US" smtClean="0"/>
              <a:t>‹#›</a:t>
            </a:fld>
            <a:endParaRPr lang="en-US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10871201" y="152400"/>
            <a:ext cx="1056217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609600" y="1524000"/>
            <a:ext cx="10058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3895788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D9EE7-551E-4A35-9115-F985398165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sofia-pro"/>
              </a:rPr>
              <a:t>JavaScript | Promises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45E1FD-D266-4BF3-867F-940B8C1E43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82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889DA-142F-45FE-858D-A25344D34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Async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3212C-0534-4FC2-9826-427A2A47C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Aysnc</a:t>
            </a:r>
            <a:r>
              <a:rPr lang="en-US" sz="2400" dirty="0"/>
              <a:t> allows us to write promises-based code as if it was synchronous and it checks that we are not breaking the execution thread. </a:t>
            </a:r>
          </a:p>
          <a:p>
            <a:r>
              <a:rPr lang="en-US" sz="2400"/>
              <a:t>Async </a:t>
            </a:r>
            <a:r>
              <a:rPr lang="en-US" sz="2400" dirty="0"/>
              <a:t>functions will always return a value. </a:t>
            </a:r>
          </a:p>
          <a:p>
            <a:r>
              <a:rPr lang="en-US" sz="2400" dirty="0"/>
              <a:t>It makes sure that a promise is returned and if it is not returned then </a:t>
            </a:r>
            <a:r>
              <a:rPr lang="en-US" sz="2400" dirty="0" err="1"/>
              <a:t>javascript</a:t>
            </a:r>
            <a:r>
              <a:rPr lang="en-US" sz="2400" dirty="0"/>
              <a:t> automatically wraps it in a promise which is resolved with its value.</a:t>
            </a:r>
          </a:p>
        </p:txBody>
      </p:sp>
    </p:spTree>
    <p:extLst>
      <p:ext uri="{BB962C8B-B14F-4D97-AF65-F5344CB8AC3E}">
        <p14:creationId xmlns:p14="http://schemas.microsoft.com/office/powerpoint/2010/main" val="3521146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8ACF0-416D-40ED-AD63-7BFD460F0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Await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AE2D5-3935-4827-A4EE-E849A6D80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Await function is used to wait for the promise. 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It could be used within the async block only. </a:t>
            </a:r>
          </a:p>
          <a:p>
            <a:r>
              <a:rPr lang="en-US" b="0" i="0">
                <a:solidFill>
                  <a:srgbClr val="273239"/>
                </a:solidFill>
                <a:effectLst/>
                <a:latin typeface="urw-din"/>
              </a:rPr>
              <a:t>It 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makes the code wait until the promise returns a result</a:t>
            </a:r>
            <a:r>
              <a:rPr lang="en-US" b="0" i="0">
                <a:solidFill>
                  <a:srgbClr val="273239"/>
                </a:solidFill>
                <a:effectLst/>
                <a:latin typeface="urw-din"/>
              </a:rPr>
              <a:t>. </a:t>
            </a:r>
          </a:p>
          <a:p>
            <a:r>
              <a:rPr lang="en-US" b="0" i="0">
                <a:solidFill>
                  <a:srgbClr val="273239"/>
                </a:solidFill>
                <a:effectLst/>
                <a:latin typeface="urw-din"/>
              </a:rPr>
              <a:t>It 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only makes the async block wait.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686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CA600-6192-4277-98F5-572DF32FE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sofia-pro"/>
              </a:rPr>
              <a:t>JavaScript | Promises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1147A-8AFD-4B26-9068-3777A4E7E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560" y="1719263"/>
            <a:ext cx="11907520" cy="4411662"/>
          </a:xfrm>
        </p:spPr>
        <p:txBody>
          <a:bodyPr/>
          <a:lstStyle/>
          <a:p>
            <a:pPr algn="l" fontAlgn="base"/>
            <a:r>
              <a:rPr lang="en-US" sz="2400" b="1" i="0" dirty="0">
                <a:solidFill>
                  <a:srgbClr val="273239"/>
                </a:solidFill>
                <a:effectLst/>
                <a:latin typeface="urw-din"/>
              </a:rPr>
              <a:t>Promises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 are used to handle asynchronous operations in JavaScript. </a:t>
            </a:r>
          </a:p>
          <a:p>
            <a:pPr algn="l" fontAlgn="base"/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They are easy to manage when dealing with multiple asynchronous operations where callbacks can create callback hell leading to unmanageable code.</a:t>
            </a:r>
          </a:p>
          <a:p>
            <a:pPr algn="l" fontAlgn="base"/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Prior to promises events and callback functions were used but they had limited functionalities and created unmanageable code.</a:t>
            </a:r>
            <a:endParaRPr lang="en-US" sz="2400" dirty="0">
              <a:solidFill>
                <a:srgbClr val="273239"/>
              </a:solidFill>
              <a:latin typeface="urw-din"/>
            </a:endParaRPr>
          </a:p>
          <a:p>
            <a:pPr algn="l" fontAlgn="base"/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Multiple callback functions would create callback hell that leads to unmanageable code.</a:t>
            </a:r>
            <a:b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</a:br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Events were not good at handling asynchronous operations.</a:t>
            </a:r>
          </a:p>
          <a:p>
            <a:pPr algn="l" fontAlgn="base"/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Promises are the ideal choice for handling asynchronous operations in the simplest manner. </a:t>
            </a:r>
          </a:p>
          <a:p>
            <a:pPr algn="l" fontAlgn="base"/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They can handle multiple asynchronous operations easily and provide better error handling than callbacks and events.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87152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2B197-790A-4373-A72F-86CCB9B7A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Benefits of Promises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80248-B2C8-422C-91FB-739334497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Improves Code Readability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Better handling of asynchronous operations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Better flow of control definition in asynchronous logic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Better Error Handling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299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F9654-4A42-44B3-B273-BB6BB56D6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Promise states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A0AAC-DD77-411C-8960-8932A45E1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l" fontAlgn="base">
              <a:buFont typeface="+mj-lt"/>
              <a:buAutoNum type="arabicPeriod"/>
            </a:pP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fulfilled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: Action related to the promise succeeded</a:t>
            </a:r>
          </a:p>
          <a:p>
            <a:pPr marL="514350" indent="-514350" algn="l" fontAlgn="base">
              <a:buFont typeface="+mj-lt"/>
              <a:buAutoNum type="arabicPeriod"/>
            </a:pP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rejected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: Action related to the promise failed</a:t>
            </a:r>
          </a:p>
          <a:p>
            <a:pPr marL="514350" indent="-514350" algn="l" fontAlgn="base">
              <a:buFont typeface="+mj-lt"/>
              <a:buAutoNum type="arabicPeriod"/>
            </a:pP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pending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: Promise is still pending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urw-din"/>
              </a:rPr>
              <a:t>i.e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 not fulfilled or rejected yet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1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0BEB7-A066-4964-A456-243A636D8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Creating Promise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58522-005B-4CC8-9E4D-2E8677609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0" y="1719263"/>
            <a:ext cx="11826240" cy="4411662"/>
          </a:xfrm>
        </p:spPr>
        <p:txBody>
          <a:bodyPr/>
          <a:lstStyle/>
          <a:p>
            <a:r>
              <a:rPr lang="en-US" dirty="0"/>
              <a:t>A promise can be created using Promise constructor.</a:t>
            </a:r>
          </a:p>
          <a:p>
            <a:pPr marL="0" indent="0">
              <a:buNone/>
            </a:pPr>
            <a:r>
              <a:rPr lang="en-US" dirty="0"/>
              <a:t>var promise = new Promise(function(resolve, reject){</a:t>
            </a:r>
          </a:p>
          <a:p>
            <a:pPr marL="0" indent="0">
              <a:buNone/>
            </a:pPr>
            <a:r>
              <a:rPr lang="en-US" dirty="0"/>
              <a:t>     //do something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pPr marL="0" indent="0">
              <a:buNone/>
            </a:pPr>
            <a:endParaRPr lang="en-US" dirty="0"/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300" b="0" i="0" dirty="0">
                <a:solidFill>
                  <a:srgbClr val="273239"/>
                </a:solidFill>
                <a:effectLst/>
                <a:latin typeface="urw-din"/>
              </a:rPr>
              <a:t>Promise constructor takes only one argument, a callback function.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300" b="0" i="0" dirty="0">
                <a:solidFill>
                  <a:srgbClr val="273239"/>
                </a:solidFill>
                <a:effectLst/>
                <a:latin typeface="urw-din"/>
              </a:rPr>
              <a:t>Callback function takes two arguments, </a:t>
            </a:r>
            <a:r>
              <a:rPr lang="en-US" sz="2300" b="0" i="1" dirty="0">
                <a:solidFill>
                  <a:srgbClr val="273239"/>
                </a:solidFill>
                <a:effectLst/>
                <a:latin typeface="urw-din"/>
              </a:rPr>
              <a:t>resolve</a:t>
            </a:r>
            <a:r>
              <a:rPr lang="en-US" sz="2300" b="0" i="0" dirty="0">
                <a:solidFill>
                  <a:srgbClr val="273239"/>
                </a:solidFill>
                <a:effectLst/>
                <a:latin typeface="urw-din"/>
              </a:rPr>
              <a:t> and </a:t>
            </a:r>
            <a:r>
              <a:rPr lang="en-US" sz="2300" b="0" i="1" dirty="0">
                <a:solidFill>
                  <a:srgbClr val="273239"/>
                </a:solidFill>
                <a:effectLst/>
                <a:latin typeface="urw-din"/>
              </a:rPr>
              <a:t>reject</a:t>
            </a:r>
            <a:endParaRPr lang="en-US" sz="2300" b="0" i="0" dirty="0">
              <a:solidFill>
                <a:srgbClr val="273239"/>
              </a:solidFill>
              <a:effectLst/>
              <a:latin typeface="urw-din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300" b="0" i="0" dirty="0">
                <a:solidFill>
                  <a:srgbClr val="273239"/>
                </a:solidFill>
                <a:effectLst/>
                <a:latin typeface="urw-din"/>
              </a:rPr>
              <a:t>Perform operations inside the callback function and if everything went well then call resolve.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300" b="0" i="0" dirty="0">
                <a:solidFill>
                  <a:srgbClr val="273239"/>
                </a:solidFill>
                <a:effectLst/>
                <a:latin typeface="urw-din"/>
              </a:rPr>
              <a:t>If desired operations do not go well then call reject.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233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364A8-AD96-43D4-B510-494C2B16F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Promise Consumers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7BE5D-46CD-455F-B21D-9DDE2C5BD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Promises can be consumed by registering functions using </a:t>
            </a:r>
            <a:r>
              <a:rPr lang="en-US" b="0" i="1" dirty="0">
                <a:solidFill>
                  <a:srgbClr val="273239"/>
                </a:solidFill>
                <a:effectLst/>
                <a:latin typeface="urw-din"/>
              </a:rPr>
              <a:t>.then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and </a:t>
            </a:r>
            <a:r>
              <a:rPr lang="en-US" b="0" i="1" dirty="0">
                <a:solidFill>
                  <a:srgbClr val="273239"/>
                </a:solidFill>
                <a:effectLst/>
                <a:latin typeface="urw-din"/>
              </a:rPr>
              <a:t>.catch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methods.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80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53BE-919A-4B8E-9BCD-57B3CEB9F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then()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360C9-CD96-43FC-9994-2219D1EB9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i="1" dirty="0">
                <a:solidFill>
                  <a:srgbClr val="273239"/>
                </a:solidFill>
                <a:effectLst/>
                <a:latin typeface="urw-din"/>
              </a:rPr>
              <a:t>then()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 is invoked when a promise is either resolved or rejected.</a:t>
            </a:r>
            <a:br>
              <a:rPr lang="en-US" sz="2400" dirty="0"/>
            </a:br>
            <a:r>
              <a:rPr lang="en-US" sz="2400" b="1" i="0" dirty="0">
                <a:solidFill>
                  <a:srgbClr val="273239"/>
                </a:solidFill>
                <a:effectLst/>
                <a:latin typeface="urw-din"/>
              </a:rPr>
              <a:t>Parameters:</a:t>
            </a:r>
            <a:br>
              <a:rPr lang="en-US" sz="2400" dirty="0"/>
            </a:br>
            <a:r>
              <a:rPr lang="en-US" sz="2400" b="0" i="1" dirty="0">
                <a:solidFill>
                  <a:srgbClr val="273239"/>
                </a:solidFill>
                <a:effectLst/>
                <a:latin typeface="urw-din"/>
              </a:rPr>
              <a:t>then()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 method takes two functions as parameters.</a:t>
            </a:r>
          </a:p>
          <a:p>
            <a:r>
              <a:rPr lang="en-US" sz="2400" dirty="0"/>
              <a:t>First function is executed if promise is resolved and a result is received.</a:t>
            </a:r>
          </a:p>
          <a:p>
            <a:r>
              <a:rPr lang="en-US" sz="2400" dirty="0"/>
              <a:t>Second function is executed if promise is rejected and an error is received. (It is optional and there is a better way to </a:t>
            </a:r>
            <a:r>
              <a:rPr lang="en-US" sz="2400" dirty="0" err="1"/>
              <a:t>hanlde</a:t>
            </a:r>
            <a:r>
              <a:rPr lang="en-US" sz="2400" dirty="0"/>
              <a:t> error using .catch() method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.then(function(result){</a:t>
            </a:r>
          </a:p>
          <a:p>
            <a:pPr marL="0" indent="0">
              <a:buNone/>
            </a:pPr>
            <a:r>
              <a:rPr lang="en-US" sz="2400" dirty="0"/>
              <a:t>        //handle success</a:t>
            </a:r>
          </a:p>
          <a:p>
            <a:pPr marL="0" indent="0">
              <a:buNone/>
            </a:pPr>
            <a:r>
              <a:rPr lang="en-US" sz="2400" dirty="0"/>
              <a:t>    }, function(error){</a:t>
            </a:r>
          </a:p>
          <a:p>
            <a:pPr marL="0" indent="0">
              <a:buNone/>
            </a:pPr>
            <a:r>
              <a:rPr lang="en-US" sz="2400" dirty="0"/>
              <a:t>        //handle error</a:t>
            </a:r>
          </a:p>
          <a:p>
            <a:pPr marL="0" indent="0">
              <a:buNone/>
            </a:pPr>
            <a:r>
              <a:rPr lang="en-US" sz="2400" dirty="0"/>
              <a:t>    })</a:t>
            </a:r>
          </a:p>
        </p:txBody>
      </p:sp>
    </p:spTree>
    <p:extLst>
      <p:ext uri="{BB962C8B-B14F-4D97-AF65-F5344CB8AC3E}">
        <p14:creationId xmlns:p14="http://schemas.microsoft.com/office/powerpoint/2010/main" val="1532718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DC61B-596F-4526-8544-B9D2B0B1E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catch()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68B8C-D5BB-4E2E-8003-905C75257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catch() is invoked when a promise is either rejected or some error has </a:t>
            </a:r>
            <a:r>
              <a:rPr lang="en-US" sz="2600" dirty="0" err="1"/>
              <a:t>occured</a:t>
            </a:r>
            <a:r>
              <a:rPr lang="en-US" sz="2600" dirty="0"/>
              <a:t> in execution.</a:t>
            </a:r>
          </a:p>
          <a:p>
            <a:r>
              <a:rPr lang="en-US" sz="2600" dirty="0"/>
              <a:t>Parameters:</a:t>
            </a:r>
          </a:p>
          <a:p>
            <a:r>
              <a:rPr lang="en-US" sz="2600" dirty="0"/>
              <a:t>catch() method takes one function as parameter.</a:t>
            </a:r>
          </a:p>
          <a:p>
            <a:r>
              <a:rPr lang="en-US" sz="2600" dirty="0"/>
              <a:t>Function to handle errors or promise rejections.(.catch() method internally calls .then(null, </a:t>
            </a:r>
            <a:r>
              <a:rPr lang="en-US" sz="2600" dirty="0" err="1"/>
              <a:t>errorHandler</a:t>
            </a:r>
            <a:r>
              <a:rPr lang="en-US" sz="2600" dirty="0"/>
              <a:t>), i.e. .catch() is just a shorthand for .then(null, </a:t>
            </a:r>
            <a:r>
              <a:rPr lang="en-US" sz="2600" dirty="0" err="1"/>
              <a:t>errorHandler</a:t>
            </a:r>
            <a:r>
              <a:rPr lang="en-US" sz="2600" dirty="0"/>
              <a:t>) )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.catch(function(error){</a:t>
            </a:r>
          </a:p>
          <a:p>
            <a:pPr marL="0" indent="0">
              <a:buNone/>
            </a:pPr>
            <a:r>
              <a:rPr lang="en-US" sz="2600" dirty="0"/>
              <a:t>        //handle error</a:t>
            </a:r>
          </a:p>
          <a:p>
            <a:pPr marL="0" indent="0">
              <a:buNone/>
            </a:pPr>
            <a:r>
              <a:rPr lang="en-US" sz="2600" dirty="0"/>
              <a:t>    })</a:t>
            </a:r>
          </a:p>
        </p:txBody>
      </p:sp>
    </p:spTree>
    <p:extLst>
      <p:ext uri="{BB962C8B-B14F-4D97-AF65-F5344CB8AC3E}">
        <p14:creationId xmlns:p14="http://schemas.microsoft.com/office/powerpoint/2010/main" val="2773709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1C804-8109-460C-88C1-8FE146083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sofia-pro"/>
              </a:rPr>
              <a:t>Async/Await in JavaScript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2409B-373E-461D-97F7-FE0B747EA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>
                <a:solidFill>
                  <a:srgbClr val="273239"/>
                </a:solidFill>
                <a:effectLst/>
                <a:latin typeface="urw-din"/>
              </a:rPr>
              <a:t>Async/Await is the extension of Promises 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which we get as a support in the language.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359596"/>
      </p:ext>
    </p:extLst>
  </p:cSld>
  <p:clrMapOvr>
    <a:masterClrMapping/>
  </p:clrMapOvr>
</p:sld>
</file>

<file path=ppt/theme/theme1.xml><?xml version="1.0" encoding="utf-8"?>
<a:theme xmlns:a="http://schemas.openxmlformats.org/drawingml/2006/main" name="Learner Template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arner Template.potx" id="{AA975DF3-9356-413E-9652-11DC7C59B5AC}" vid="{ED3226D0-769C-4AE7-92F3-ABC6184D9D7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Learner Template</Template>
  <TotalTime>58</TotalTime>
  <Words>563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sofia-pro</vt:lpstr>
      <vt:lpstr>urw-din</vt:lpstr>
      <vt:lpstr>Wingdings</vt:lpstr>
      <vt:lpstr>Learner Template</vt:lpstr>
      <vt:lpstr>JavaScript | Promises</vt:lpstr>
      <vt:lpstr>JavaScript | Promises</vt:lpstr>
      <vt:lpstr>Benefits of Promises</vt:lpstr>
      <vt:lpstr>Promise states</vt:lpstr>
      <vt:lpstr>Creating Promise</vt:lpstr>
      <vt:lpstr>Promise Consumers</vt:lpstr>
      <vt:lpstr>then()</vt:lpstr>
      <vt:lpstr>catch()</vt:lpstr>
      <vt:lpstr>Async/Await in JavaScript</vt:lpstr>
      <vt:lpstr>Async</vt:lpstr>
      <vt:lpstr>Await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Jasdhir Singh</dc:creator>
  <cp:lastModifiedBy>Jasdhir Singh</cp:lastModifiedBy>
  <cp:revision>24</cp:revision>
  <dcterms:created xsi:type="dcterms:W3CDTF">2021-07-20T15:08:12Z</dcterms:created>
  <dcterms:modified xsi:type="dcterms:W3CDTF">2022-03-24T21:22:13Z</dcterms:modified>
</cp:coreProperties>
</file>