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FBF33-3024-47C1-BAC4-64C14BDC3D6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47AB6-7CDC-4FF2-9377-66BA0621A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1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AFAA3D2-0A60-4D03-850B-5D94D4708096}" type="datetime1">
              <a:rPr lang="en-US" smtClean="0"/>
              <a:t>6/28/2023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65323D-F3EE-4C5B-8067-286034D8B3E3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9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9FFCCC-85D5-4028-9B7B-9C77BE919A4A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5323D-F3EE-4C5B-8067-286034D8B3E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1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C13CB0-29A7-41BF-9A54-D36C05F88075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5323D-F3EE-4C5B-8067-286034D8B3E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30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B5BA1DC-B2CE-474C-9B8C-9996DAAFC527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765323D-F3EE-4C5B-8067-286034D8B3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9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33C9F0-DC5C-4991-BC6B-A1A067EACF81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5323D-F3EE-4C5B-8067-286034D8B3E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0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4FA6D1-C01B-49E9-8013-93ADFCD2709D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5323D-F3EE-4C5B-8067-286034D8B3E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4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A26825-07E3-4B43-B7AA-13F0D50B910E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5323D-F3EE-4C5B-8067-286034D8B3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8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B51048-3BDB-4B77-84CA-DF49A483DB2A}" type="datetime1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5323D-F3EE-4C5B-8067-286034D8B3E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9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0AE4D1-12E6-4A9D-A093-480CA6100E3F}" type="datetime1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5323D-F3EE-4C5B-8067-286034D8B3E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6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65A01E-CD7C-4D46-9D05-AB49190AAE83}" type="datetime1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5323D-F3EE-4C5B-8067-286034D8B3E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1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B6160E-0AEF-4399-8AA9-1133A6AC692D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5323D-F3EE-4C5B-8067-286034D8B3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1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B69FCF-44BA-4800-B4B1-87CC46456D69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65323D-F3EE-4C5B-8067-286034D8B3E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3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B71A8172-0B80-4C16-9695-88780BE566B8}" type="datetime1">
              <a:rPr lang="en-US" smtClean="0"/>
              <a:t>6/28/2023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765323D-F3EE-4C5B-8067-286034D8B3E3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74707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1348-E707-82E5-E566-3EA46C0DB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418" y="457200"/>
            <a:ext cx="8403166" cy="2133600"/>
          </a:xfrm>
        </p:spPr>
        <p:txBody>
          <a:bodyPr/>
          <a:lstStyle/>
          <a:p>
            <a:r>
              <a:rPr lang="en-US" sz="13800" dirty="0"/>
              <a:t>NEXT</a:t>
            </a:r>
            <a:r>
              <a:rPr lang="en-US" sz="5400" dirty="0"/>
              <a:t>.JS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3BFA1-F8CB-4BEB-4D65-B3DE6038F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8681B-1E87-A49D-2C7D-F0E498BBE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65323D-F3EE-4C5B-8067-286034D8B3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9298-C190-F66F-EB5B-1EF2FFC7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Time and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7522-32D2-DCCB-47CF-EB994AE1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Build time (or build step) is the name given to a series of steps that prepare your application code for production.</a:t>
            </a:r>
          </a:p>
          <a:p>
            <a:r>
              <a:rPr lang="en-US" sz="2200" dirty="0"/>
              <a:t>When you build your application, Next.js will transform your code into production-optimized files ready to be deployed to servers and consumed by users. These files include:</a:t>
            </a:r>
          </a:p>
          <a:p>
            <a:pPr lvl="1"/>
            <a:r>
              <a:rPr lang="en-US" sz="1800" dirty="0"/>
              <a:t>HTML files for statically generated pages</a:t>
            </a:r>
          </a:p>
          <a:p>
            <a:pPr lvl="1"/>
            <a:r>
              <a:rPr lang="en-US" sz="1800" dirty="0"/>
              <a:t>JavaScript code for rendering pages on the server</a:t>
            </a:r>
          </a:p>
          <a:p>
            <a:pPr lvl="1"/>
            <a:r>
              <a:rPr lang="en-US" sz="1800" dirty="0"/>
              <a:t>JavaScript code for making pages interactive on the client</a:t>
            </a:r>
          </a:p>
          <a:p>
            <a:pPr lvl="1"/>
            <a:r>
              <a:rPr lang="en-US" sz="1800" dirty="0"/>
              <a:t>CSS files</a:t>
            </a:r>
          </a:p>
          <a:p>
            <a:r>
              <a:rPr lang="en-US" sz="2200" dirty="0"/>
              <a:t>Runtime (or request time) refers to the period of time when your application runs in response to a user’s request, after your application has been built and deployed.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33DAF-AA5A-298B-2F24-152FCF0F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323D-F3EE-4C5B-8067-286034D8B3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4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B2FE-E8BC-8AB2-E4E8-3095429A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Rendering?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D0B1-E3D1-E1A8-BFF7-EBC7049CE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is an unavoidable unit of work to convert the code you write in React into the HTML representation of your UI. This process is called rendering.</a:t>
            </a:r>
          </a:p>
          <a:p>
            <a:endParaRPr lang="en-US" sz="2400" dirty="0"/>
          </a:p>
          <a:p>
            <a:r>
              <a:rPr lang="en-US" sz="2400" dirty="0"/>
              <a:t>Rendering can take place on the server or on the client. It can happen either ahead of time at build time, or on every request at runtime.</a:t>
            </a:r>
          </a:p>
          <a:p>
            <a:endParaRPr lang="en-US" sz="2400" dirty="0"/>
          </a:p>
          <a:p>
            <a:r>
              <a:rPr lang="en-US" sz="2400" dirty="0"/>
              <a:t>With Next.js, three types of rendering methods are available: Server-Side Rendering, Static Site Generation, and Client-Side Rendering.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C2E07-D95C-CEDE-72FE-8DCB9DBC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323D-F3EE-4C5B-8067-286034D8B3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2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97E7-7713-BB5D-6E95-8611741E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F76B-04B2-BD43-09A1-1395EE1B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Server-Side Rendering and Static Site Generation are also referred to as Pre-Rendering because the fetching of external data and transformation of React components into HTML happens before the result is sent to the client.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00EDB-2DC6-982C-5DFD-2F42C7F0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323D-F3EE-4C5B-8067-286034D8B3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9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4645-4D74-6C7E-30E9-AC3E7E5F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Rendering vs. Pre-Rendering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A504-D9A8-1AF6-4F72-D3AB2552D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standard React application, the browser receives an empty HTML shell from the server along with the JavaScript instructions to construct the UI. This is called client-side rendering because the initial rendering work happens on the user's device.</a:t>
            </a:r>
          </a:p>
          <a:p>
            <a:r>
              <a:rPr lang="en-US" dirty="0"/>
              <a:t>In contrast, Next.js pre-renders every page by default. </a:t>
            </a:r>
            <a:br>
              <a:rPr lang="en-US" dirty="0"/>
            </a:br>
            <a:r>
              <a:rPr lang="en-US" dirty="0"/>
              <a:t>Pre-rendering means the HTML is generated in advance, on a server, instead of having it all done by JavaScript on the user's device.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07D25-017C-D60C-A3EF-9F677C27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323D-F3EE-4C5B-8067-286034D8B3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18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9AAB-5F65-C78B-16D5-90D48EC6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Rendering (SSR)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9658-DC3A-56AF-A674-7305D8F2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With server-side rendering, the HTML of the page is generated on a server for each request. The generated HTML, JSON data, and JavaScript instructions to make the page interactive are then sent to the client.</a:t>
            </a:r>
          </a:p>
          <a:p>
            <a:r>
              <a:rPr lang="en-US" sz="2400" dirty="0"/>
              <a:t>On the client, the HTML is used to show a fast non-interactive page, while React uses the JSON data and JavaScript instructions to make components interactive (for example, attaching event handlers to a button). This process is called hydration.</a:t>
            </a:r>
          </a:p>
          <a:p>
            <a:r>
              <a:rPr lang="en-US" sz="2400" dirty="0"/>
              <a:t>In Next.js, you can opt to server-side render pages by using </a:t>
            </a:r>
            <a:r>
              <a:rPr lang="en-US" sz="2400" dirty="0" err="1"/>
              <a:t>getServerSideProps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C2315-4FC2-992B-7DBE-87D75DF0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323D-F3EE-4C5B-8067-286034D8B3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2B6E-53EA-346C-5F9F-4909C490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/>
              <a:t>Site Generation (SSG)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F6234-9133-01A2-7EB4-3B2B406A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With Static Site Generation, the HTML is generated on the server, but unlike server-side rendering, there is no server at runtime. </a:t>
            </a:r>
          </a:p>
          <a:p>
            <a:r>
              <a:rPr lang="en-US" sz="2400" dirty="0"/>
              <a:t>Instead, content is generated once, at build time, when the application is deployed, and the HTML is stored in a CDN and re-used for each request.</a:t>
            </a:r>
          </a:p>
          <a:p>
            <a:r>
              <a:rPr lang="en-US" sz="2400" dirty="0"/>
              <a:t>In Next.js, you can opt to statically generate pages by using </a:t>
            </a:r>
            <a:r>
              <a:rPr lang="en-US" sz="2400" dirty="0" err="1"/>
              <a:t>getStaticProps</a:t>
            </a:r>
            <a:r>
              <a:rPr lang="en-US" sz="2400" dirty="0"/>
              <a:t>.</a:t>
            </a:r>
          </a:p>
          <a:p>
            <a:r>
              <a:rPr lang="en-US" sz="2400" dirty="0"/>
              <a:t>The beauty of Next.js is that you can choose the most appropriate rendering method for your use case on a page-by-page basis, whether that's Static Site Generation, Server-side Rendering, or Client-Side Rendering.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39347-C51A-9114-45BE-58E634A4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323D-F3EE-4C5B-8067-286034D8B3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4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0F0F-93D9-DAA3-6C7F-438EF80C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9432-3998-C938-63E7-9E8389DC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Next.js is a flexible React framework that gives you building blocks to create fast web 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A0E1F-65DD-BF8A-789E-04E4635A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323D-F3EE-4C5B-8067-286034D8B3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3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3FC6-82AB-5EEE-078B-EA4D62C8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a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4AFC-C8B3-25A4-538F-86FC6371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There are a few things you need to consider when building modern applications. Such as:</a:t>
            </a:r>
          </a:p>
          <a:p>
            <a:r>
              <a:rPr lang="en-US" sz="2000" b="1" dirty="0"/>
              <a:t>User Interface </a:t>
            </a:r>
            <a:r>
              <a:rPr lang="en-US" sz="2000" dirty="0"/>
              <a:t>- how users will consume and interact with your application.</a:t>
            </a:r>
          </a:p>
          <a:p>
            <a:r>
              <a:rPr lang="en-US" sz="2000" b="1" dirty="0"/>
              <a:t>Routing</a:t>
            </a:r>
            <a:r>
              <a:rPr lang="en-US" sz="2000" dirty="0"/>
              <a:t> - how users navigate between different parts of your application.</a:t>
            </a:r>
          </a:p>
          <a:p>
            <a:r>
              <a:rPr lang="en-US" sz="2000" b="1" dirty="0"/>
              <a:t>Data Fetching </a:t>
            </a:r>
            <a:r>
              <a:rPr lang="en-US" sz="2000" dirty="0"/>
              <a:t>- where your data lives and how to get it.</a:t>
            </a:r>
          </a:p>
          <a:p>
            <a:r>
              <a:rPr lang="en-US" sz="2000" b="1" dirty="0"/>
              <a:t>Rendering </a:t>
            </a:r>
            <a:r>
              <a:rPr lang="en-US" sz="2000" dirty="0"/>
              <a:t>- when and where you render static or dynamic content.</a:t>
            </a:r>
          </a:p>
          <a:p>
            <a:r>
              <a:rPr lang="en-US" sz="2000" b="1" dirty="0"/>
              <a:t>Integrations</a:t>
            </a:r>
            <a:r>
              <a:rPr lang="en-US" sz="2000" dirty="0"/>
              <a:t> - what third-party services you use (CMS, auth, payments, </a:t>
            </a:r>
            <a:r>
              <a:rPr lang="en-US" sz="2000" dirty="0" err="1"/>
              <a:t>etc</a:t>
            </a:r>
            <a:r>
              <a:rPr lang="en-US" sz="2000" dirty="0"/>
              <a:t>) and how you connect to them.</a:t>
            </a:r>
          </a:p>
          <a:p>
            <a:r>
              <a:rPr lang="en-US" sz="2000" b="1" dirty="0"/>
              <a:t>Infrastructure</a:t>
            </a:r>
            <a:r>
              <a:rPr lang="en-US" sz="2000" dirty="0"/>
              <a:t> - where you deploy, store, and run your application code (Serverless, CDN, Edge,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</a:p>
          <a:p>
            <a:r>
              <a:rPr lang="en-US" sz="2000" b="1" dirty="0"/>
              <a:t>Performance</a:t>
            </a:r>
            <a:r>
              <a:rPr lang="en-US" sz="2000" dirty="0"/>
              <a:t> - how to optimize your application for end-users.</a:t>
            </a:r>
          </a:p>
          <a:p>
            <a:r>
              <a:rPr lang="en-US" sz="2000" b="1" dirty="0"/>
              <a:t>Scalability</a:t>
            </a:r>
            <a:r>
              <a:rPr lang="en-US" sz="2000" dirty="0"/>
              <a:t> - how your application adapts as your team, data, and traffic grow.</a:t>
            </a:r>
          </a:p>
          <a:p>
            <a:r>
              <a:rPr lang="en-US" sz="2000" b="1" dirty="0"/>
              <a:t>Developer Experience </a:t>
            </a:r>
            <a:r>
              <a:rPr lang="en-US" sz="2000" dirty="0"/>
              <a:t>- your team’s experience building and maintaining your application.</a:t>
            </a:r>
          </a:p>
          <a:p>
            <a:pPr marL="0" indent="0">
              <a:buNone/>
            </a:pPr>
            <a:r>
              <a:rPr lang="en-US" sz="2000" dirty="0"/>
              <a:t>For each part of your application, you will need to decide whether you will build a solution yourself or use other tools such as libraries and frameworks.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FB164-AF0F-AFC8-4B40-4398561B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323D-F3EE-4C5B-8067-286034D8B3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7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81A6-3B0C-FB3B-DFB7-C59559D4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DF07-3566-9ADC-ABB2-93B3E69E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React is a JavaScript library for building interactive user interfaces.</a:t>
            </a:r>
          </a:p>
          <a:p>
            <a:r>
              <a:rPr lang="en-US" sz="2400" dirty="0"/>
              <a:t>By user interfaces, we mean the elements that users see and interact with on-screen.</a:t>
            </a:r>
          </a:p>
          <a:p>
            <a:r>
              <a:rPr lang="en-US" sz="2400" dirty="0"/>
              <a:t>By library, we mean React provides helpful functions to build UI, but leaves it up to the developer where to use those functions in their application.</a:t>
            </a:r>
          </a:p>
          <a:p>
            <a:r>
              <a:rPr lang="en-US" sz="2400" dirty="0"/>
              <a:t>Part of </a:t>
            </a:r>
            <a:r>
              <a:rPr lang="en-US" sz="2400" dirty="0" err="1"/>
              <a:t>React’s</a:t>
            </a:r>
            <a:r>
              <a:rPr lang="en-US" sz="2400" dirty="0"/>
              <a:t> success is that it is relatively unopinionated about the other aspects of building applications. This has resulted in a flourishing ecosystem of third-party tools and solutions.</a:t>
            </a:r>
          </a:p>
          <a:p>
            <a:r>
              <a:rPr lang="en-US" sz="2400" dirty="0"/>
              <a:t>It also means, however, that building a complete React application from the ground up requires some effort. Developers need to spend time configuring tools and reinventing solutions for common application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E7F92-6E72-D391-10D3-79EBCB1A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323D-F3EE-4C5B-8067-286034D8B3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9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D7C1-8A69-282F-BE9E-ACB853B2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BF3E-3385-6A58-963A-A554E10A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Next.js is a React framework that gives you building blocks to create web applications.</a:t>
            </a:r>
          </a:p>
          <a:p>
            <a:r>
              <a:rPr lang="en-US" sz="2400" dirty="0"/>
              <a:t>By framework, we mean Next.js handles the tooling and configuration needed for React, and provides additional structure, features, and optimizations for your application.</a:t>
            </a:r>
          </a:p>
          <a:p>
            <a:r>
              <a:rPr lang="en-US" sz="2400" dirty="0"/>
              <a:t>You can use React to build your UI, then incrementally adopt Next.js features to solve common application requirements such as routing, data fetching, integrations - all while improving the developer and end-user experience.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DCD3D-03BC-14C3-76AC-072D56EC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323D-F3EE-4C5B-8067-286034D8B3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6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D9A244-868D-E879-0F08-F2D1F135E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Next.js Works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306B18A-8B8E-79CF-A884-C1881B922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E21B1-80BA-EC6F-C931-347411F2D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65323D-F3EE-4C5B-8067-286034D8B3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8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135B-A5E9-F98B-E371-7DD2C4E7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Development and Production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0316-ED14-EEAB-E49E-218EF0DB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think of environments as the context in which your code is running.</a:t>
            </a:r>
          </a:p>
          <a:p>
            <a:endParaRPr lang="en-US" dirty="0"/>
          </a:p>
          <a:p>
            <a:r>
              <a:rPr lang="en-US" dirty="0"/>
              <a:t>During development, you’re building and running the application on your local machine. Going to production is the process of making your application ready to be deployed and consumed by users.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6BAD8-21AE-08E1-7D50-CB0C5B78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323D-F3EE-4C5B-8067-286034D8B3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1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A49D-7D31-F583-4620-6B1034AC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Development and Production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E67A-A226-5408-B270-0664EA56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Next.js provides features for both the development and production stages of an application. For example:</a:t>
            </a:r>
          </a:p>
          <a:p>
            <a:r>
              <a:rPr lang="en-US" sz="2000" dirty="0"/>
              <a:t>In the development stage, Next.js optimizes for the developer and their experience building the application. It comes with features that aim to improve the Developer Experience such the TypeScript and </a:t>
            </a:r>
            <a:r>
              <a:rPr lang="en-US" sz="2000" dirty="0" err="1"/>
              <a:t>ESLint</a:t>
            </a:r>
            <a:r>
              <a:rPr lang="en-US" sz="2000" dirty="0"/>
              <a:t> integration, Fast Refresh, and more.</a:t>
            </a:r>
          </a:p>
          <a:p>
            <a:r>
              <a:rPr lang="en-US" sz="2000" dirty="0"/>
              <a:t>In the production stage, Next.js optimizes for the end-users, and their experience using the application. It aims to transform the code to make it performant and accessible.</a:t>
            </a:r>
          </a:p>
          <a:p>
            <a:r>
              <a:rPr lang="en-US" sz="2000" dirty="0"/>
              <a:t>Since each environment has different considerations and goals, there is a lot that needs to be done to move an application from development to production. For instance, the application code needs to be compiled, bundled, minified, and code split.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8D438-5C58-6884-BF3F-912EC538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323D-F3EE-4C5B-8067-286034D8B3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9A16-2DB5-5231-3347-E37DC952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Next.js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0DF0-AB47-427A-F3BF-3265BBAB0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Next.js handles much of these code transformations and underlying infrastructure to make it easier for your application to go to production.</a:t>
            </a:r>
          </a:p>
          <a:p>
            <a:endParaRPr lang="en-US" dirty="0"/>
          </a:p>
          <a:p>
            <a:r>
              <a:rPr lang="en-US" dirty="0"/>
              <a:t>This is made possible because Next.js has a compiler written in Rust, a low-level programming language, and SWC, a platform that can be used for compilation, minification, bundling, and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8D71F-DF87-740A-2310-90A050CD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323D-F3EE-4C5B-8067-286034D8B3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8913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57</TotalTime>
  <Words>1262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Learner Template</vt:lpstr>
      <vt:lpstr>NEXT.JS</vt:lpstr>
      <vt:lpstr>What is Next.js?</vt:lpstr>
      <vt:lpstr>Building Blocks of a Web Application</vt:lpstr>
      <vt:lpstr>What is React?</vt:lpstr>
      <vt:lpstr>What is Next.js?</vt:lpstr>
      <vt:lpstr>How Next.js Works</vt:lpstr>
      <vt:lpstr>Development and Production Environments</vt:lpstr>
      <vt:lpstr>Development and Production Environments</vt:lpstr>
      <vt:lpstr>The Next.js Compiler</vt:lpstr>
      <vt:lpstr>Build Time and Runtime</vt:lpstr>
      <vt:lpstr>What is Rendering?</vt:lpstr>
      <vt:lpstr>Pre-Rendering</vt:lpstr>
      <vt:lpstr>Client-Side Rendering vs. Pre-Rendering</vt:lpstr>
      <vt:lpstr>Server-Side Rendering (SSR)</vt:lpstr>
      <vt:lpstr>Static Site Generation (SSG)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Jasdhir Singh</dc:creator>
  <cp:lastModifiedBy>Jasdhir Singh</cp:lastModifiedBy>
  <cp:revision>32</cp:revision>
  <dcterms:created xsi:type="dcterms:W3CDTF">2023-06-01T16:59:20Z</dcterms:created>
  <dcterms:modified xsi:type="dcterms:W3CDTF">2023-06-28T16:35:42Z</dcterms:modified>
</cp:coreProperties>
</file>