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E55EC-0FA2-4ACB-ADC9-F71F2A43C728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ED285-9105-4F2A-8D13-DE95108E7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3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C9F85169-0F41-48A6-99E9-CE127226F372}" type="datetime1">
              <a:rPr lang="en-US" smtClean="0"/>
              <a:t>6/28/2023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7E5DDB9-2A21-4625-9534-C0D5B35E1595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3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4319EC-77D8-42CF-BCA9-5BA927173ABC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5DDB9-2A21-4625-9534-C0D5B35E15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51E52F-10A3-4790-AA1A-79ADD5A7A849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5DDB9-2A21-4625-9534-C0D5B35E15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70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4584042-2DD2-471B-A730-5A73B5C1A596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7E5DDB9-2A21-4625-9534-C0D5B35E159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07988F-7544-4B9F-9BCC-2CBBF10F2499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5DDB9-2A21-4625-9534-C0D5B35E15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5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F2F756-198A-4047-9518-433FB63E1989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5DDB9-2A21-4625-9534-C0D5B35E15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8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5310BC-4974-41AC-ACDF-21256A9C4C93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5DDB9-2A21-4625-9534-C0D5B35E159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0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AED8EC-3BAD-4E2C-9D4D-873DA9030691}" type="datetime1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5DDB9-2A21-4625-9534-C0D5B35E159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1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F296B1-70F8-4624-9D19-22A50FD007D6}" type="datetime1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5DDB9-2A21-4625-9534-C0D5B35E159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0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47CB00-D718-4DCE-A8D4-706726531137}" type="datetime1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5DDB9-2A21-4625-9534-C0D5B35E159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0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0BDB4B-45A4-4A4C-ADE1-C051348E1CA3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5DDB9-2A21-4625-9534-C0D5B35E159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2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E9BA6A-43F7-409A-8D57-6B45DE15C3BA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5DDB9-2A21-4625-9534-C0D5B35E159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1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76C72C02-3428-4C21-A89C-DEF6664DEC31}" type="datetime1">
              <a:rPr lang="en-US" smtClean="0"/>
              <a:t>6/28/2023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F7E5DDB9-2A21-4625-9534-C0D5B35E1595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58492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js.org/docs/basic-features/pages#pre-renderi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A25-F7B2-3F34-1DA7-3AA651304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cap="all" dirty="0">
                <a:solidFill>
                  <a:srgbClr val="000000"/>
                </a:solidFill>
                <a:effectLst/>
                <a:latin typeface="Inter"/>
              </a:rPr>
              <a:t>CREATE YOUR FIRST 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77B30-DBEF-F0D6-DCC6-2E2ED5793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2E166-F3BF-F508-1D9F-060B900ED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B697-AB97-EF87-0817-FC5476D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C04F-DC5B-3365-A8E5-A99A19F88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linking between pages on websites, you use the &lt;a&gt; HTML tag.</a:t>
            </a:r>
          </a:p>
          <a:p>
            <a:r>
              <a:rPr lang="en-US" dirty="0"/>
              <a:t>In Next.js, you can use the Link Component next/link to link between pages in your application. </a:t>
            </a:r>
          </a:p>
          <a:p>
            <a:r>
              <a:rPr lang="en-US" dirty="0"/>
              <a:t>&lt;Link&gt; allows you to do client-side navigation and accepts props that give you better control over the navigation behavior.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490C9-31B9-F21C-0453-BD456B53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6409-0A53-FF31-1A7F-C255358C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&lt;Link&gt;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862FD8-E740-6BE8-DBE8-5791059CB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49" y="1763126"/>
            <a:ext cx="4660935" cy="77135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F6E8F-217E-EE15-D1E9-C8C95811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62EB10-03D7-2E89-647F-782B0937D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3091035"/>
            <a:ext cx="9318958" cy="157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49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99833F-4EF4-19E0-738A-5553F0F35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Assets, Metadata, and CSS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D7AF229-91B2-AC2A-0820-BD81CF0AE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2B454-2F13-5837-3808-6BCD78233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0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6CA1-1041-95A4-D7C7-7DEC23F0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956-1330-0B60-B267-3C444D9D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Next.js can serve static assets, like images, under the </a:t>
            </a:r>
            <a:br>
              <a:rPr lang="en-US" dirty="0"/>
            </a:br>
            <a:r>
              <a:rPr lang="en-US" dirty="0"/>
              <a:t>top-level public directory</a:t>
            </a:r>
            <a:r>
              <a:rPr lang="en-US"/>
              <a:t>. </a:t>
            </a:r>
          </a:p>
          <a:p>
            <a:r>
              <a:rPr lang="en-US"/>
              <a:t>Files </a:t>
            </a:r>
            <a:r>
              <a:rPr lang="en-US" dirty="0"/>
              <a:t>inside public can be referenced from the root of the application similar to pages.</a:t>
            </a:r>
          </a:p>
          <a:p>
            <a:r>
              <a:rPr lang="en-US" dirty="0"/>
              <a:t>The public directory is also useful for robots.txt, Google Site Verification, and any other static assets.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2DFF7-FFA1-1CDE-4F41-0E39BE43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2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B754-DDF5-F120-4946-C6686B35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Image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F6C6D-C3B9-1E56-29E2-756D1A21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next/image is an extension of the HTML &lt;</a:t>
            </a:r>
            <a:r>
              <a:rPr lang="en-US" sz="2200" dirty="0" err="1"/>
              <a:t>img</a:t>
            </a:r>
            <a:r>
              <a:rPr lang="en-US" sz="2200" dirty="0"/>
              <a:t>&gt; element, evolved for the modern web.</a:t>
            </a:r>
          </a:p>
          <a:p>
            <a:r>
              <a:rPr lang="en-US" sz="2200" dirty="0"/>
              <a:t>Next.js also has support for Image Optimization by default. This allows for resizing, optimizing, and serving images in modern formats like </a:t>
            </a:r>
            <a:r>
              <a:rPr lang="en-US" sz="2200" dirty="0" err="1"/>
              <a:t>WebP</a:t>
            </a:r>
            <a:r>
              <a:rPr lang="en-US" sz="2200" dirty="0"/>
              <a:t> when the browser supports it. This avoids shipping large images to devices with a smaller viewport. It also allows Next.js to automatically adopt future image formats and serve them to browsers that support those formats.</a:t>
            </a:r>
          </a:p>
          <a:p>
            <a:r>
              <a:rPr lang="en-US" sz="2200" dirty="0"/>
              <a:t>Automatic Image Optimization works </a:t>
            </a:r>
            <a:br>
              <a:rPr lang="en-US" sz="2200" dirty="0"/>
            </a:br>
            <a:r>
              <a:rPr lang="en-US" sz="2200" dirty="0"/>
              <a:t>with any image source. </a:t>
            </a:r>
          </a:p>
          <a:p>
            <a:r>
              <a:rPr lang="en-US" sz="2200" dirty="0"/>
              <a:t>Even if the image is hosted by an </a:t>
            </a:r>
            <a:br>
              <a:rPr lang="en-US" sz="2200" dirty="0"/>
            </a:br>
            <a:r>
              <a:rPr lang="en-US" sz="2200" dirty="0"/>
              <a:t>external data source, like a CMS, </a:t>
            </a:r>
            <a:br>
              <a:rPr lang="en-US" sz="2200" dirty="0"/>
            </a:br>
            <a:r>
              <a:rPr lang="en-US" sz="2200" dirty="0"/>
              <a:t>it can still be optimized.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42CC0-BB0E-D72A-814D-30FB9B7D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5A4385-14CB-F006-799A-A2AC6A8F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929" y="3925094"/>
            <a:ext cx="50387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33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1CC1-DE42-4A3B-B8BA-BE373F38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0538F-96C3-1BBC-91F5-78415A0B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if we wanted to modify the metadata of the page, such as the &lt;title&gt; HTML tag?</a:t>
            </a:r>
          </a:p>
          <a:p>
            <a:r>
              <a:rPr lang="en-US" sz="2400" dirty="0"/>
              <a:t>&lt;title&gt; is part of the &lt;head&gt; HTML tag, so let's dive into how we can modify the &lt;head&gt; tag in a Next.js page.</a:t>
            </a:r>
          </a:p>
          <a:p>
            <a:r>
              <a:rPr lang="en-US" sz="2400" dirty="0"/>
              <a:t>Open pages/index.js in your editor and find the following lines:</a:t>
            </a:r>
          </a:p>
          <a:p>
            <a:r>
              <a:rPr lang="en-US" sz="2400" dirty="0"/>
              <a:t>Notice that &lt;Head&gt; is used instead of the lowercase &lt;head&gt;. &lt;Head&gt; is a React Component that is built into Next.js. It allows you to modify the &lt;head&gt; of a page.</a:t>
            </a:r>
          </a:p>
          <a:p>
            <a:r>
              <a:rPr lang="en-US" sz="2400" dirty="0"/>
              <a:t>You can import the Head component from the next/head module.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99D9D-A25D-420D-C230-3238C65D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663ADE-7227-3A3F-1041-E5F36DB01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5513042"/>
            <a:ext cx="4699138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8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EEC3-DFAE-8BC7-6354-BB670267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Head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4C6AD9-DD92-1134-05D0-A140CF63F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52772"/>
            <a:ext cx="4337992" cy="7021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2F9FE-FD53-05DF-9612-17DFB037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A7B9EC-3D66-1F93-4E79-80E40EEC4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890" y="2790098"/>
            <a:ext cx="6001579" cy="391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4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78A3-91CD-399A-A1B1-9889B6C1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A52B-1F83-A738-A4EF-9C6689187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Modules are useful for component-level styles. But if you want some CSS to be loaded by every page, Next.js has support for that as well.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0EF4C-8F94-0E48-7ABC-0FA19302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08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80DF2D-DFEF-EF7A-3C4F-09E0CB5F0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Pre-rendering and Data Fetching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7A27635-5654-D7AB-74EC-948EAB3D1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798BF-4310-A53C-6256-FE24199AD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58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1362-D3A2-20F9-6015-1A112128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34EE5-E690-739C-119E-CF12DBBB7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By default, Next.js pre-renders every page. </a:t>
            </a:r>
          </a:p>
          <a:p>
            <a:r>
              <a:rPr lang="en-US" sz="2400" dirty="0"/>
              <a:t>This means that Next.js generates HTML for each page in advance, instead of having it all done by client-side JavaScript. </a:t>
            </a:r>
          </a:p>
          <a:p>
            <a:r>
              <a:rPr lang="en-US" sz="2400" dirty="0"/>
              <a:t>Pre-rendering can result in better performance and SEO.</a:t>
            </a:r>
          </a:p>
          <a:p>
            <a:r>
              <a:rPr lang="en-US" sz="2400" dirty="0"/>
              <a:t>Each generated HTML is associated with minimal JavaScript code necessary for that page. </a:t>
            </a:r>
          </a:p>
          <a:p>
            <a:r>
              <a:rPr lang="en-US" sz="2400" dirty="0"/>
              <a:t>When a page is loaded by the browser, its JavaScript code runs and makes the page fully interactive. (This process is called hydration.)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ED418-555C-FD69-4E27-AF58C16B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EE16-76AB-7925-717C-5F09FD5D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Next.js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6D447-4E17-171C-973D-46119EAA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To build a complete web application with React from scratch, there are many important details you need to consider:</a:t>
            </a:r>
          </a:p>
          <a:p>
            <a:r>
              <a:rPr lang="en-US" sz="2200" dirty="0"/>
              <a:t>Code has to be bundled using a bundler like webpack and transformed using a compiler like Babel.</a:t>
            </a:r>
          </a:p>
          <a:p>
            <a:r>
              <a:rPr lang="en-US" sz="2200" dirty="0"/>
              <a:t>You need to do production optimizations such as code splitting.</a:t>
            </a:r>
          </a:p>
          <a:p>
            <a:r>
              <a:rPr lang="en-US" sz="2200" dirty="0"/>
              <a:t>You might want to statically pre-render some pages for performance and SEO. You might also want to use server-side rendering or client-side rendering.</a:t>
            </a:r>
          </a:p>
          <a:p>
            <a:r>
              <a:rPr lang="en-US" sz="2200" dirty="0"/>
              <a:t>You might have to write some server-side code to connect your React app to your data store.</a:t>
            </a:r>
          </a:p>
          <a:p>
            <a:pPr marL="0" indent="0">
              <a:buNone/>
            </a:pPr>
            <a:r>
              <a:rPr lang="en-US" sz="2200" dirty="0"/>
              <a:t>A framework can solve these problems. But such a framework must have the right level of abstraction — otherwise it won’t be very useful. It also needs to have great "Developer Experience", ensuring you and your team have an amazing experience while writing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2A886-CBE2-F2AB-E4E3-BAE3ABB8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17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5EB3-B5B8-9C02-08A4-E9276DB2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Forms of Pre-rendering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5675-C764-151B-FB7F-723691BA6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Next.js has two forms of pre-rendering: Static Generation and Server-side Rendering. The difference is in when it generates the HTML for a page.</a:t>
            </a:r>
          </a:p>
          <a:p>
            <a:r>
              <a:rPr lang="en-US" sz="2400" b="1" dirty="0"/>
              <a:t>Static Generation </a:t>
            </a:r>
            <a:r>
              <a:rPr lang="en-US" sz="2400" dirty="0"/>
              <a:t>is the pre-rendering method that generates the HTML at build time. The pre-rendered HTML is then reused on each request.</a:t>
            </a:r>
          </a:p>
          <a:p>
            <a:r>
              <a:rPr lang="en-US" sz="2400" b="1" dirty="0"/>
              <a:t>Server-side Rendering </a:t>
            </a:r>
            <a:r>
              <a:rPr lang="en-US" sz="2400" dirty="0"/>
              <a:t>is the pre-rendering method that generates the HTML on each request.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E046E-69A8-52F4-9DED-EA574D67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ECAA8-4030-1770-9DF6-1A5186EE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35" y="4325666"/>
            <a:ext cx="4559201" cy="2447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A6A680-DCAF-5BB6-7679-38E8BAF8E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043" y="3843130"/>
            <a:ext cx="4959229" cy="28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59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451B-0AC8-3D58-DDF4-7CE1E4DB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Per-page Basis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D354-5EAA-18E3-89CC-C5DB13421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Importantly, Next.js lets you choose which pre-rendering form to use for each page. </a:t>
            </a:r>
          </a:p>
          <a:p>
            <a:r>
              <a:rPr lang="en-US" sz="2600" dirty="0"/>
              <a:t>You can create a "hybrid" Next.js app by using Static Generation for most pages and using Server-side Rendering for others.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7D175-2195-812E-E9C3-F6E97CFB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ECC5F-D3D5-B895-1079-4F126AE0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250" y="3465788"/>
            <a:ext cx="4190787" cy="326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46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E52B-1F18-53EA-C1C8-65087DC2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br>
              <a:rPr lang="en-US" dirty="0"/>
            </a:br>
            <a:r>
              <a:rPr lang="en-US" sz="3600" dirty="0"/>
              <a:t>Static Generation </a:t>
            </a:r>
            <a:r>
              <a:rPr lang="en-US" sz="3600" dirty="0" err="1"/>
              <a:t>v.s</a:t>
            </a:r>
            <a:r>
              <a:rPr lang="en-US" sz="3600" dirty="0"/>
              <a:t>. Server-side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7E9F-AF13-482B-398D-1490FE570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recommend using Static Generation (with and without data) whenever possible because your page can be built once and served by CDN, which makes it much faster than having a server render the page on every request.</a:t>
            </a:r>
          </a:p>
          <a:p>
            <a:endParaRPr lang="en-US" sz="2400" dirty="0"/>
          </a:p>
          <a:p>
            <a:r>
              <a:rPr lang="en-US" sz="2400" dirty="0"/>
              <a:t>You can use Static Generation for many types of pages, including:</a:t>
            </a:r>
          </a:p>
          <a:p>
            <a:endParaRPr lang="en-US" sz="2400" dirty="0"/>
          </a:p>
          <a:p>
            <a:r>
              <a:rPr lang="en-US" sz="2400" dirty="0"/>
              <a:t>Marketing pages</a:t>
            </a:r>
          </a:p>
          <a:p>
            <a:r>
              <a:rPr lang="en-US" sz="2400" dirty="0"/>
              <a:t>Blog posts</a:t>
            </a:r>
          </a:p>
          <a:p>
            <a:r>
              <a:rPr lang="en-US" sz="2400" dirty="0"/>
              <a:t>E-commerce product listings</a:t>
            </a:r>
          </a:p>
          <a:p>
            <a:r>
              <a:rPr lang="en-US" sz="2400" dirty="0"/>
              <a:t>Help and 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124E5-12E2-2BF2-2C0F-0CF1EB4F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5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E52B-1F18-53EA-C1C8-65087DC2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br>
              <a:rPr lang="en-US" dirty="0"/>
            </a:br>
            <a:r>
              <a:rPr lang="en-US" sz="3600" dirty="0"/>
              <a:t>Static Generation </a:t>
            </a:r>
            <a:r>
              <a:rPr lang="en-US" sz="3600" dirty="0" err="1"/>
              <a:t>v.s</a:t>
            </a:r>
            <a:r>
              <a:rPr lang="en-US" sz="3600" dirty="0"/>
              <a:t>. Server-side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7E9F-AF13-482B-398D-1490FE570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 the other hand, Static Generation is not a good idea if you cannot </a:t>
            </a:r>
            <a:br>
              <a:rPr lang="en-US" sz="2400" dirty="0"/>
            </a:br>
            <a:r>
              <a:rPr lang="en-US" sz="2400" dirty="0"/>
              <a:t>pre-render a page ahead of a user's request. </a:t>
            </a:r>
          </a:p>
          <a:p>
            <a:r>
              <a:rPr lang="en-US" sz="2400" dirty="0"/>
              <a:t>Maybe your page shows frequently updated data, and the page content changes on every request.</a:t>
            </a:r>
          </a:p>
          <a:p>
            <a:r>
              <a:rPr lang="en-US" sz="2400" dirty="0"/>
              <a:t>In that case, you can use Server-side Rendering. </a:t>
            </a:r>
          </a:p>
          <a:p>
            <a:r>
              <a:rPr lang="en-US" sz="2400" dirty="0"/>
              <a:t>It will be slower, but the pre-rendered page will always be up-to-date. </a:t>
            </a:r>
          </a:p>
          <a:p>
            <a:r>
              <a:rPr lang="en-US" sz="2400" dirty="0"/>
              <a:t>Or you can skip pre-rendering and use client-side JavaScript to populate frequently updated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124E5-12E2-2BF2-2C0F-0CF1EB4F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88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9340-C6AF-E3A8-D91A-2076F023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Generation with and without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A8424-7A1F-5AE1-3A95-C0DCB2EFF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01" y="2037522"/>
            <a:ext cx="4911386" cy="30903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AB979-5BE6-5481-1E3D-8FB04804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4A49A-7AAA-4AC0-7179-4AF49A1E8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875183"/>
            <a:ext cx="5189551" cy="43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64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145F-0D8B-3BFE-9163-BB7A14F5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Generation with Data using </a:t>
            </a:r>
            <a:r>
              <a:rPr lang="en-US" dirty="0" err="1"/>
              <a:t>getStaticProps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3211-A28C-51C8-75E6-DB75ED956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In Next.js, when you export a page component, you can also export an async function called </a:t>
            </a:r>
            <a:r>
              <a:rPr lang="en-US" sz="2400" dirty="0" err="1"/>
              <a:t>getStaticProps</a:t>
            </a:r>
            <a:r>
              <a:rPr lang="en-US" sz="2400" dirty="0"/>
              <a:t>. If you do this, then:</a:t>
            </a:r>
          </a:p>
          <a:p>
            <a:r>
              <a:rPr lang="en-US" sz="2400" dirty="0" err="1"/>
              <a:t>getStaticProps</a:t>
            </a:r>
            <a:r>
              <a:rPr lang="en-US" sz="2400" dirty="0"/>
              <a:t> runs at build time in production, and…</a:t>
            </a:r>
          </a:p>
          <a:p>
            <a:r>
              <a:rPr lang="en-US" sz="2400" dirty="0"/>
              <a:t>Inside the function, you can fetch external data and send it as props to the page.</a:t>
            </a:r>
          </a:p>
          <a:p>
            <a:r>
              <a:rPr lang="en-US" sz="2400" dirty="0"/>
              <a:t>Essentially, </a:t>
            </a:r>
            <a:r>
              <a:rPr lang="en-US" sz="2400" dirty="0" err="1"/>
              <a:t>getStaticProps</a:t>
            </a:r>
            <a:r>
              <a:rPr lang="en-US" sz="2400" dirty="0"/>
              <a:t> allows </a:t>
            </a:r>
            <a:br>
              <a:rPr lang="en-US" sz="2400" dirty="0"/>
            </a:br>
            <a:r>
              <a:rPr lang="en-US" sz="2400" dirty="0"/>
              <a:t>you to tell Next.js: </a:t>
            </a:r>
            <a:br>
              <a:rPr lang="en-US" sz="2400" dirty="0"/>
            </a:br>
            <a:r>
              <a:rPr lang="en-US" sz="2400" dirty="0"/>
              <a:t>“Hey, this page has some data </a:t>
            </a:r>
            <a:br>
              <a:rPr lang="en-US" sz="2400" dirty="0"/>
            </a:br>
            <a:r>
              <a:rPr lang="en-US" sz="2400" dirty="0"/>
              <a:t>dependencies — </a:t>
            </a:r>
            <a:br>
              <a:rPr lang="en-US" sz="2400" dirty="0"/>
            </a:br>
            <a:r>
              <a:rPr lang="en-US" sz="2400" dirty="0"/>
              <a:t>so when you pre-render this page </a:t>
            </a:r>
            <a:br>
              <a:rPr lang="en-US" sz="2400" dirty="0"/>
            </a:br>
            <a:r>
              <a:rPr lang="en-US" sz="2400" dirty="0"/>
              <a:t>at build time, make sure to resolve </a:t>
            </a:r>
            <a:br>
              <a:rPr lang="en-US" sz="2400" dirty="0"/>
            </a:br>
            <a:r>
              <a:rPr lang="en-US" sz="2400" dirty="0"/>
              <a:t>them first!”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415A9-4B00-B537-BDD0-FF9EC556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2455C-3D52-7783-A2F6-CB7F44037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48050"/>
            <a:ext cx="50958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30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E1A5-E6FC-DCDD-2E1D-5890A7C3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Data at Request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ACD17-B02B-389B-2ED6-D0BD2FB7E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you need to fetch data at request time instead of at build time, you can try Server-side Rendering:</a:t>
            </a:r>
          </a:p>
          <a:p>
            <a:r>
              <a:rPr lang="en-US" sz="2400" dirty="0"/>
              <a:t>To use Server-side Rendering, you need to export </a:t>
            </a:r>
            <a:r>
              <a:rPr lang="en-US" sz="2400" dirty="0" err="1"/>
              <a:t>getServerSideProps</a:t>
            </a:r>
            <a:r>
              <a:rPr lang="en-US" sz="2400" dirty="0"/>
              <a:t> instead of </a:t>
            </a:r>
            <a:r>
              <a:rPr lang="en-US" sz="2400" dirty="0" err="1"/>
              <a:t>getStaticProps</a:t>
            </a:r>
            <a:r>
              <a:rPr lang="en-US" sz="2400" dirty="0"/>
              <a:t> from your page.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D8CD6-3F54-8A1C-4334-76B7D3B7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F3E40-83E8-BC38-AE33-BB7FC94F5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373120"/>
            <a:ext cx="4716543" cy="33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66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6E5F-1750-B6D6-03EC-2D3236F7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getServerSideProps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D5151-501D-1EAD-4C43-DE986503E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Because </a:t>
            </a:r>
            <a:r>
              <a:rPr lang="en-US" sz="2400" dirty="0" err="1"/>
              <a:t>getServerSideProps</a:t>
            </a:r>
            <a:r>
              <a:rPr lang="en-US" sz="2400" dirty="0"/>
              <a:t> is called at request time, its parameter (context) contains request specific parameters.</a:t>
            </a:r>
          </a:p>
          <a:p>
            <a:r>
              <a:rPr lang="en-US" sz="2400" dirty="0"/>
              <a:t>You should use </a:t>
            </a:r>
            <a:r>
              <a:rPr lang="en-US" sz="2400" dirty="0" err="1"/>
              <a:t>getServerSideProps</a:t>
            </a:r>
            <a:r>
              <a:rPr lang="en-US" sz="2400" dirty="0"/>
              <a:t> only if you need to pre-render a page whose data must be fetched at request time. </a:t>
            </a:r>
          </a:p>
          <a:p>
            <a:r>
              <a:rPr lang="en-US" sz="2400" dirty="0"/>
              <a:t>Time to first byte (TTFB) will be slower than </a:t>
            </a:r>
            <a:r>
              <a:rPr lang="en-US" sz="2400" dirty="0" err="1"/>
              <a:t>getStaticProps</a:t>
            </a:r>
            <a:r>
              <a:rPr lang="en-US" sz="2400" dirty="0"/>
              <a:t> because the server must compute the result on every request, and the result cannot be cached by a CDN without extra configuration.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8C918-4E98-1870-1349-873E94EE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4B047-ECD8-539B-3631-7F08D015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402" y="4638675"/>
            <a:ext cx="4770438" cy="19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2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7BF344-5559-76BA-8077-E97EBF529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946" y="548640"/>
            <a:ext cx="3959388" cy="6024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F741AC-290A-8435-F0A1-E3253697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7B17-FD82-4C6D-D96A-A6FED2C3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6243280" cy="4411662"/>
          </a:xfrm>
        </p:spPr>
        <p:txBody>
          <a:bodyPr/>
          <a:lstStyle/>
          <a:p>
            <a:r>
              <a:rPr lang="en-US" sz="2200" dirty="0"/>
              <a:t>If you do not need to pre-render the data, you can also use the following strategy (called Client-side Rendering):</a:t>
            </a:r>
          </a:p>
          <a:p>
            <a:r>
              <a:rPr lang="en-US" sz="2200" dirty="0"/>
              <a:t>Statically generate (pre-render) parts of the page that do not require external data.</a:t>
            </a:r>
          </a:p>
          <a:p>
            <a:r>
              <a:rPr lang="en-US" sz="2200" dirty="0"/>
              <a:t>When the page loads, fetch external data from the client using JavaScript and populate the remaining parts.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707AA-ADC2-D1BE-63AC-C95A9B5C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D417A-D4C2-18AE-4114-29114EFC8599}"/>
              </a:ext>
            </a:extLst>
          </p:cNvPr>
          <p:cNvSpPr txBox="1"/>
          <p:nvPr/>
        </p:nvSpPr>
        <p:spPr>
          <a:xfrm>
            <a:off x="262483" y="5096192"/>
            <a:ext cx="6937513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This approach works well for user dashboard pages, for example. Because a dashboard is a private, user-specific page, SEO is not relevant, and the page doesn’t need to be </a:t>
            </a:r>
            <a:r>
              <a:rPr lang="en-US" b="0" i="0" u="none" strike="noStrike" dirty="0">
                <a:solidFill>
                  <a:srgbClr val="0074DE"/>
                </a:solidFill>
                <a:effectLst/>
                <a:latin typeface="Inter"/>
                <a:hlinkClick r:id="rId3"/>
              </a:rPr>
              <a:t>pre-rendered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. The data is frequently updated, which requires request-time data fetching.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82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DC10EC-9AF6-9DC1-DA9F-E699D7E82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Dynamic Routes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BE35484-7501-9696-36DF-4A910D128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2417" y="3049588"/>
            <a:ext cx="9055192" cy="2362200"/>
          </a:xfrm>
        </p:spPr>
        <p:txBody>
          <a:bodyPr/>
          <a:lstStyle/>
          <a:p>
            <a:r>
              <a:rPr lang="en-US" dirty="0"/>
              <a:t>The URL for the pages depends on some data, which means we need to use dynamic routes.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F2015-6E68-203D-F1AF-6950BC475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5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0FF9-4581-6DCA-4B2B-F4B1C12F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Next.js: The React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9E8D2-5A8B-B9CE-C296-1838A6AEB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Next.js provides a solution to all of the above problems. But more importantly, it puts you and your team in the pit of success when building React applications.</a:t>
            </a:r>
          </a:p>
          <a:p>
            <a:pPr marL="0" indent="0">
              <a:buNone/>
            </a:pPr>
            <a:r>
              <a:rPr lang="en-US" sz="2000" dirty="0"/>
              <a:t>Next.js aims to have best-in-class developer experience and many built-in features, such as:</a:t>
            </a:r>
          </a:p>
          <a:p>
            <a:r>
              <a:rPr lang="en-US" sz="2000" dirty="0"/>
              <a:t>An intuitive page-based routing system (with support for dynamic routes)</a:t>
            </a:r>
          </a:p>
          <a:p>
            <a:r>
              <a:rPr lang="en-US" sz="2000" dirty="0"/>
              <a:t>Pre-rendering, both static generation (SSG) and server-side rendering (SSR) are supported on a per-page basis</a:t>
            </a:r>
          </a:p>
          <a:p>
            <a:r>
              <a:rPr lang="en-US" sz="2000" dirty="0"/>
              <a:t>Automatic code splitting for faster page loads</a:t>
            </a:r>
          </a:p>
          <a:p>
            <a:r>
              <a:rPr lang="en-US" sz="2000" dirty="0"/>
              <a:t>Client-side routing with optimized prefetching</a:t>
            </a:r>
          </a:p>
          <a:p>
            <a:r>
              <a:rPr lang="en-US" sz="2000" dirty="0"/>
              <a:t>Built-in CSS and Sass support, and support for any CSS-in-JS library</a:t>
            </a:r>
          </a:p>
          <a:p>
            <a:r>
              <a:rPr lang="en-US" sz="2000" dirty="0"/>
              <a:t>Development environment with Fast Refresh support</a:t>
            </a:r>
          </a:p>
          <a:p>
            <a:r>
              <a:rPr lang="en-US" sz="2000" dirty="0"/>
              <a:t>API routes to build API endpoints with Serverless Functions</a:t>
            </a:r>
          </a:p>
          <a:p>
            <a:r>
              <a:rPr lang="en-US" sz="2000" dirty="0"/>
              <a:t>Fully extendable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37770-7C22-5B4A-BB30-B2CF3D4C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38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B26F-66E8-F239-E038-8B7B9773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Path Depends on External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9AFC8-9256-8DD6-5AB4-2C074EF3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92" y="1719263"/>
            <a:ext cx="5377070" cy="4411662"/>
          </a:xfrm>
        </p:spPr>
        <p:txBody>
          <a:bodyPr/>
          <a:lstStyle/>
          <a:p>
            <a:r>
              <a:rPr lang="en-US" sz="2200" dirty="0"/>
              <a:t>Let’s talk about the case where each page path depends on external data. </a:t>
            </a:r>
          </a:p>
          <a:p>
            <a:r>
              <a:rPr lang="en-US" sz="2200" dirty="0"/>
              <a:t>Next.js allows you to statically generate pages with paths that depend on external data. </a:t>
            </a:r>
          </a:p>
          <a:p>
            <a:r>
              <a:rPr lang="en-US" sz="2200" dirty="0"/>
              <a:t>This enables dynamic URLs in Next.js. </a:t>
            </a:r>
          </a:p>
          <a:p>
            <a:r>
              <a:rPr lang="en-US" sz="2200" dirty="0"/>
              <a:t>Pages that begin with [ and end with ] are dynamic routes in Next.js.</a:t>
            </a:r>
          </a:p>
          <a:p>
            <a:r>
              <a:rPr lang="en-US" sz="2200" dirty="0"/>
              <a:t>For Example : 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BB8AD-D8FC-1E89-ED9A-9C26863F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E68E4-C164-8065-D56A-A01104C3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1" y="1477617"/>
            <a:ext cx="5493026" cy="499938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CFB98F2-9D8C-7577-4119-67AD5ADCB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2" y="5188515"/>
            <a:ext cx="328654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  <a:t> </a:t>
            </a:r>
            <a:r>
              <a:rPr kumimoji="0" lang="en-US" altLang="en-US" sz="9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font-mono)"/>
              </a:rPr>
              <a:t>[id].js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739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4AA1-B098-B05B-71C2-D02A9AE2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Dynamic Routes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AAB939-CC82-F743-D26F-2F9F5A50E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113" y="1836738"/>
            <a:ext cx="5215304" cy="44116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666FD-0AF6-3CFD-7F35-CF80DD49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0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980F-CFB6-F092-71AF-6BECD506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CD811-5705-1A04-3669-BB921674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32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477FC5-3BAE-7F08-6712-B4419F71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6888480" cy="4411662"/>
          </a:xfrm>
        </p:spPr>
        <p:txBody>
          <a:bodyPr/>
          <a:lstStyle/>
          <a:p>
            <a:r>
              <a:rPr lang="en-US" sz="2000" dirty="0"/>
              <a:t>we returned fallback: false from </a:t>
            </a:r>
            <a:r>
              <a:rPr lang="en-US" sz="2000" dirty="0" err="1"/>
              <a:t>getStaticPaths</a:t>
            </a:r>
            <a:r>
              <a:rPr lang="en-US" sz="2000" dirty="0"/>
              <a:t>.</a:t>
            </a:r>
          </a:p>
          <a:p>
            <a:r>
              <a:rPr lang="en-US" sz="2000" dirty="0"/>
              <a:t>If fallback is false, then any paths not returned by </a:t>
            </a:r>
            <a:r>
              <a:rPr lang="en-US" sz="2000" dirty="0" err="1"/>
              <a:t>getStaticPaths</a:t>
            </a:r>
            <a:r>
              <a:rPr lang="en-US" sz="2000" dirty="0"/>
              <a:t> will result in a 404 page.</a:t>
            </a:r>
          </a:p>
          <a:p>
            <a:r>
              <a:rPr lang="en-US" sz="2000" dirty="0"/>
              <a:t>If fallback is true, then the behavior of </a:t>
            </a:r>
            <a:r>
              <a:rPr lang="en-US" sz="2000" dirty="0" err="1"/>
              <a:t>getStaticProps</a:t>
            </a:r>
            <a:r>
              <a:rPr lang="en-US" sz="2000" dirty="0"/>
              <a:t> changes:</a:t>
            </a:r>
          </a:p>
          <a:p>
            <a:pPr lvl="1"/>
            <a:r>
              <a:rPr lang="en-US" sz="1800" dirty="0"/>
              <a:t>The paths returned from </a:t>
            </a:r>
            <a:r>
              <a:rPr lang="en-US" sz="1800" dirty="0" err="1"/>
              <a:t>getStaticPaths</a:t>
            </a:r>
            <a:r>
              <a:rPr lang="en-US" sz="1800" dirty="0"/>
              <a:t> will be rendered to HTML at build time.</a:t>
            </a:r>
          </a:p>
          <a:p>
            <a:pPr lvl="1"/>
            <a:r>
              <a:rPr lang="en-US" sz="1800" dirty="0"/>
              <a:t>The paths that have not been generated at build time will not result in a 404 page. Instead, Next.js will serve a “fallback” version of the page on the first request to such a path.</a:t>
            </a:r>
          </a:p>
          <a:p>
            <a:pPr lvl="1"/>
            <a:r>
              <a:rPr lang="en-US" sz="1800" dirty="0"/>
              <a:t>In the background, Next.js will statically generate the requested path. Subsequent requests to the same path will serve the generated page, just like other </a:t>
            </a:r>
            <a:r>
              <a:rPr lang="en-US" sz="1800"/>
              <a:t>pages </a:t>
            </a:r>
            <a:br>
              <a:rPr lang="en-US" sz="1800"/>
            </a:br>
            <a:r>
              <a:rPr lang="en-US" sz="1800"/>
              <a:t>pre-rendered </a:t>
            </a:r>
            <a:r>
              <a:rPr lang="en-US" sz="1800" dirty="0"/>
              <a:t>at build time.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89CFD4-8F1D-30C3-D795-3D87A055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877" y="1634807"/>
            <a:ext cx="41243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17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CF9D-C690-FB86-91F1-15A2378D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Catch-all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D706-18EA-9099-6011-023D705D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routes can be extended to catch all paths by adding three dots (...) inside the brackets. For example:</a:t>
            </a:r>
          </a:p>
          <a:p>
            <a:r>
              <a:rPr lang="en-US" dirty="0"/>
              <a:t>pages/posts/[...id].js matches /posts/a, but also /posts/a/b, /posts/a/b/c and so 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A3D50-2C10-97BE-0359-CC5A6CC2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9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E3EC-3DDD-322E-C668-9966055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C6AE7-EB61-908B-2D57-62842D0B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access the Next.js router, you can do so by importing the </a:t>
            </a:r>
            <a:r>
              <a:rPr lang="en-US" dirty="0" err="1"/>
              <a:t>useRouter</a:t>
            </a:r>
            <a:r>
              <a:rPr lang="en-US" dirty="0"/>
              <a:t> hook from next/router.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623C1-B1FE-84A2-9003-FCC2911E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9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1D33-B3E8-7E3D-EACB-A5CC5FAD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404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04C32-FE70-F74D-F536-4EEBBB28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custom 404 page, create pages/404.js. This file is statically generated at build time.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75DF9-3481-715D-6D40-6CA9E587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575CB7-065B-9C97-07B5-2F8591B2F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11" y="3008243"/>
            <a:ext cx="5553075" cy="18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75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C16135-37F7-5A6A-C693-950ECC689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Routes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0308A5F-78F9-35CA-BA6E-382058BBD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84" y="3049588"/>
            <a:ext cx="9859616" cy="2362200"/>
          </a:xfrm>
        </p:spPr>
        <p:txBody>
          <a:bodyPr/>
          <a:lstStyle/>
          <a:p>
            <a:r>
              <a:rPr lang="en-US" dirty="0"/>
              <a:t>Next.js has support for API Routes, which let you easily create an API endpoint as a Node.js serverless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43844-157C-EF87-A5B6-2ECB76096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50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91BE-EB60-8DD5-2BB7-3826EDF1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API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9F10-99FB-5815-9C22-29BF583C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Routes let you create an API endpoint inside a Next.js app. You can do so by creating a function inside the pages/</a:t>
            </a:r>
            <a:r>
              <a:rPr lang="en-US" dirty="0" err="1"/>
              <a:t>api</a:t>
            </a:r>
            <a:r>
              <a:rPr lang="en-US" dirty="0"/>
              <a:t> directory that has the following format: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They can be deployed as Serverless Functions (also known as Lambdas).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E04D-9C31-F7EA-EAE6-35898EB3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B09DF-05E5-D3DF-48FA-CB36AA0C4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08" y="4315515"/>
            <a:ext cx="9101584" cy="211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84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AEF6-DE13-247D-2221-139985BE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simple API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1C4E-B569-A6D5-C3A4-C35DBC8D8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Let’s try it out. Create a file called hello.js in pages/</a:t>
            </a:r>
            <a:r>
              <a:rPr lang="en-US" sz="2400" dirty="0" err="1"/>
              <a:t>api</a:t>
            </a:r>
            <a:r>
              <a:rPr lang="en-US" sz="2400" dirty="0"/>
              <a:t> with the following code: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Try accessing it at http://localhost:3000/api/hello. You should see {"</a:t>
            </a:r>
            <a:r>
              <a:rPr lang="en-US" sz="2400" dirty="0" err="1"/>
              <a:t>text":"Hello</a:t>
            </a:r>
            <a:r>
              <a:rPr lang="en-US" sz="2400" dirty="0"/>
              <a:t>"}. Note that:</a:t>
            </a:r>
          </a:p>
          <a:p>
            <a:r>
              <a:rPr lang="en-US" sz="2400" dirty="0"/>
              <a:t>req is an instance of </a:t>
            </a:r>
            <a:r>
              <a:rPr lang="en-US" sz="2400" dirty="0" err="1"/>
              <a:t>http.IncomingMessage</a:t>
            </a:r>
            <a:r>
              <a:rPr lang="en-US" sz="2400" dirty="0"/>
              <a:t>, plus some pre-built </a:t>
            </a:r>
            <a:r>
              <a:rPr lang="en-US" sz="2400" dirty="0" err="1"/>
              <a:t>middlewares</a:t>
            </a:r>
            <a:r>
              <a:rPr lang="en-US" sz="2400" dirty="0"/>
              <a:t>.</a:t>
            </a:r>
          </a:p>
          <a:p>
            <a:r>
              <a:rPr lang="en-US" sz="2400" dirty="0"/>
              <a:t>res is an instance of </a:t>
            </a:r>
            <a:r>
              <a:rPr lang="en-US" sz="2400" dirty="0" err="1"/>
              <a:t>http.ServerResponse</a:t>
            </a:r>
            <a:r>
              <a:rPr lang="en-US" sz="2400" dirty="0"/>
              <a:t>, plus some helper functions.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17A14-5939-BB66-2ED6-5297E16E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B7376A-0346-70EB-C55F-940240568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2" y="2247485"/>
            <a:ext cx="6501848" cy="15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59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9F3621-A7F7-2601-2CC3-AE392F02D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Deploying Your Next.js App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9B1515B-AD52-578D-4832-C5A977D3C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Deploy Next.js to </a:t>
            </a:r>
            <a:r>
              <a:rPr lang="en-US" dirty="0" err="1"/>
              <a:t>Vercel</a:t>
            </a:r>
            <a:r>
              <a:rPr lang="en-US" dirty="0"/>
              <a:t>, the platform built by the creators of Next.js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0B3F5-097B-5F90-61B9-5D2AAA108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BD2E-BFBE-CC86-79E2-DC7E23C4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D08F8-83B4-0108-56DA-FC524687E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JS</a:t>
            </a:r>
          </a:p>
          <a:p>
            <a:r>
              <a:rPr lang="en-US" dirty="0"/>
              <a:t>IDE of your choice (VS Code)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C5B0C-19CA-0826-90C0-5D149B28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56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9491-DA9F-CC05-7DD3-7471B89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821B-1574-CBFB-1B5F-3A9536CD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deploy, let’s push our Next.js app to GitHub if you haven’t done so already. This will make deployment easier.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1EC37-B698-83A4-906A-96008562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73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BED6-08C6-7423-3F8B-E935AC2A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to </a:t>
            </a:r>
            <a:r>
              <a:rPr lang="en-US" dirty="0" err="1"/>
              <a:t>Vercel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4F237-81D6-937B-F123-429BB689B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easiest way to deploy Next.js to production is to use the </a:t>
            </a:r>
            <a:r>
              <a:rPr lang="en-US" sz="2400" dirty="0" err="1"/>
              <a:t>Vercel</a:t>
            </a:r>
            <a:r>
              <a:rPr lang="en-US" sz="2400" dirty="0"/>
              <a:t> platform developed by the creators of Next.js.</a:t>
            </a:r>
          </a:p>
          <a:p>
            <a:r>
              <a:rPr lang="en-US" sz="2400" dirty="0" err="1"/>
              <a:t>Vercel</a:t>
            </a:r>
            <a:r>
              <a:rPr lang="en-US" sz="2400" dirty="0"/>
              <a:t> is a serverless platform for static and hybrid applications built to integrate with your headless content, commerce, or database. </a:t>
            </a:r>
          </a:p>
          <a:p>
            <a:r>
              <a:rPr lang="en-US" sz="2400" dirty="0"/>
              <a:t>We make it easy for frontend teams to develop, preview, and ship delightful user experiences, where performance is the default. You can start using it for free — no credit card required.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CA752-06F6-0124-C791-C1EA8B14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977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4362-1B5A-6982-73F1-0B6F648B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to </a:t>
            </a:r>
            <a:r>
              <a:rPr lang="en-US" dirty="0" err="1"/>
              <a:t>Vercel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8B7B-1D8C-815E-EEFC-C63F314D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Vercel</a:t>
            </a:r>
            <a:r>
              <a:rPr lang="en-US" dirty="0"/>
              <a:t> Account</a:t>
            </a:r>
          </a:p>
          <a:p>
            <a:r>
              <a:rPr lang="en-US" dirty="0"/>
              <a:t>Import </a:t>
            </a:r>
            <a:r>
              <a:rPr lang="en-US"/>
              <a:t>your project </a:t>
            </a:r>
            <a:r>
              <a:rPr lang="en-US" dirty="0"/>
              <a:t>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0CCDA-DC3A-3E51-F23F-C91967FA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0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2E2D-423C-6375-E46F-F6FB305E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Next.js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A04C-683E-AEAF-971F-44CBD30D4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create a Next.js app, open your terminal, cd into the directory you’d like to create the app in, and run the following command:</a:t>
            </a:r>
          </a:p>
          <a:p>
            <a:pPr marL="0" indent="0">
              <a:buNone/>
            </a:pPr>
            <a:r>
              <a:rPr lang="en-US" sz="2400" dirty="0" err="1"/>
              <a:t>npx</a:t>
            </a:r>
            <a:r>
              <a:rPr lang="en-US" sz="2400" dirty="0"/>
              <a:t> </a:t>
            </a:r>
            <a:r>
              <a:rPr lang="en-US" sz="2400" dirty="0" err="1"/>
              <a:t>create-next-app@latest</a:t>
            </a:r>
            <a:r>
              <a:rPr lang="en-US" sz="2400" dirty="0"/>
              <a:t> &lt;OPTIONAL app-name&gt;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Inter"/>
              </a:rPr>
              <a:t>Run the development server</a:t>
            </a:r>
          </a:p>
          <a:p>
            <a:r>
              <a:rPr lang="en-US" sz="2400" dirty="0"/>
              <a:t>CD into the project directory and run the following command</a:t>
            </a:r>
            <a:br>
              <a:rPr lang="en-US" sz="2400" dirty="0"/>
            </a:br>
            <a:r>
              <a:rPr lang="en-US" sz="2400" dirty="0" err="1"/>
              <a:t>npm</a:t>
            </a:r>
            <a:r>
              <a:rPr lang="en-US" sz="2400" dirty="0"/>
              <a:t> run dev</a:t>
            </a:r>
          </a:p>
          <a:p>
            <a:r>
              <a:rPr lang="en-US" sz="2400" dirty="0"/>
              <a:t>This starts your Next.js app’s "development server"  on port 3000.</a:t>
            </a:r>
          </a:p>
          <a:p>
            <a:r>
              <a:rPr lang="en-US" sz="2400" dirty="0"/>
              <a:t>Open http://localhost:3000 from your browser.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1E45C-E1BC-4E96-162C-7157CC9A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6216-5661-046B-720C-3428C538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the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10E0-2554-85D9-364E-6E934DFF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the Next.js development server is still running.</a:t>
            </a:r>
          </a:p>
          <a:p>
            <a:r>
              <a:rPr lang="en-US" dirty="0"/>
              <a:t>Open pages/index.js with your text editor.</a:t>
            </a:r>
          </a:p>
          <a:p>
            <a:r>
              <a:rPr lang="en-US" dirty="0"/>
              <a:t>Make some changes</a:t>
            </a:r>
          </a:p>
          <a:p>
            <a:r>
              <a:rPr lang="en-US" dirty="0"/>
              <a:t>Save the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A32D0-9484-0660-ABC1-47808F3B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1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FF343C-274C-C163-D893-2E2173BA6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Navigate Between Pages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222E53-779E-38D6-5614-56C5CAB8D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079F5-60EB-CDD4-50F2-AC5E52295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2584-4A63-AEDB-5707-711C8737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 in Next.js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E219-FAD8-7AD9-7B3A-AF033EFA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In Next.js, a page is a React Component exported from a file in the pages directory.</a:t>
            </a:r>
          </a:p>
          <a:p>
            <a:r>
              <a:rPr lang="en-US" sz="2600" dirty="0"/>
              <a:t>Pages are associated with a route based on their file name. For example, in development:</a:t>
            </a:r>
          </a:p>
          <a:p>
            <a:pPr marL="0" indent="0">
              <a:buNone/>
            </a:pPr>
            <a:r>
              <a:rPr lang="en-US" sz="2600" dirty="0"/>
              <a:t>pages/index.js is associated with the / route.</a:t>
            </a:r>
          </a:p>
          <a:p>
            <a:pPr marL="0" indent="0">
              <a:buNone/>
            </a:pPr>
            <a:r>
              <a:rPr lang="en-US" sz="2600" dirty="0"/>
              <a:t>pages/posts/first-post.js is associated with the /posts/first-post route.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AB80F-D822-70EF-4331-EA044A72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2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1046-D7C0-DEEC-DCE6-8E51FEB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5F0C-6A38-22F8-1CBB-003B59AE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Create the posts directory under pages.</a:t>
            </a:r>
          </a:p>
          <a:p>
            <a:r>
              <a:rPr lang="en-US" sz="2200" dirty="0"/>
              <a:t>Create a file called first-post.js inside the posts directory with the following content: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The component can have any name, but you must export it as a default export.</a:t>
            </a:r>
          </a:p>
          <a:p>
            <a:r>
              <a:rPr lang="en-US" sz="2200" dirty="0"/>
              <a:t>Now, make sure that the development server is running and visit http://localhost:3000/posts/first-post. You should see the page: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1AF9C-1EF4-23A0-5F50-03EC0034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DDB9-2A21-4625-9534-C0D5B35E159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3BA229-8A93-2236-BF04-394D0C11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92" y="2562225"/>
            <a:ext cx="3719828" cy="956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98AC96-82D7-131B-EAC1-2B5D4EBB3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423" y="5073650"/>
            <a:ext cx="26098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58017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169</TotalTime>
  <Words>2370</Words>
  <Application>Microsoft Office PowerPoint</Application>
  <PresentationFormat>Widescreen</PresentationFormat>
  <Paragraphs>209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Inter</vt:lpstr>
      <vt:lpstr>var(--font-mono)</vt:lpstr>
      <vt:lpstr>Wingdings</vt:lpstr>
      <vt:lpstr>Learner Template</vt:lpstr>
      <vt:lpstr>CREATE YOUR FIRST APP</vt:lpstr>
      <vt:lpstr>Create a Next.js App</vt:lpstr>
      <vt:lpstr>Next.js: The React Framework</vt:lpstr>
      <vt:lpstr>Setup</vt:lpstr>
      <vt:lpstr>Create a Next.js app</vt:lpstr>
      <vt:lpstr>Editing the Page</vt:lpstr>
      <vt:lpstr>Navigate Between Pages</vt:lpstr>
      <vt:lpstr>Pages in Next.js</vt:lpstr>
      <vt:lpstr>Create a New Page</vt:lpstr>
      <vt:lpstr>Link Component</vt:lpstr>
      <vt:lpstr>Using &lt;Link&gt;</vt:lpstr>
      <vt:lpstr>Assets, Metadata, and CSS</vt:lpstr>
      <vt:lpstr>Assets</vt:lpstr>
      <vt:lpstr>Using the Image Component</vt:lpstr>
      <vt:lpstr>Metadata</vt:lpstr>
      <vt:lpstr>Using Head</vt:lpstr>
      <vt:lpstr>Global Styles</vt:lpstr>
      <vt:lpstr>Pre-rendering and Data Fetching</vt:lpstr>
      <vt:lpstr>Pre-rendering</vt:lpstr>
      <vt:lpstr>Two Forms of Pre-rendering</vt:lpstr>
      <vt:lpstr>Per-page Basis</vt:lpstr>
      <vt:lpstr>When to Use  Static Generation v.s. Server-side Rendering</vt:lpstr>
      <vt:lpstr>When to Use  Static Generation v.s. Server-side Rendering</vt:lpstr>
      <vt:lpstr>Static Generation with and without Data</vt:lpstr>
      <vt:lpstr>Static Generation with Data using getStaticProps</vt:lpstr>
      <vt:lpstr>Fetching Data at Request Time</vt:lpstr>
      <vt:lpstr>Using getServerSideProps</vt:lpstr>
      <vt:lpstr>Client-side Rendering</vt:lpstr>
      <vt:lpstr>Dynamic Routes</vt:lpstr>
      <vt:lpstr>Page Path Depends on External Data</vt:lpstr>
      <vt:lpstr>Dynamic Routes</vt:lpstr>
      <vt:lpstr>Fallback</vt:lpstr>
      <vt:lpstr>Catch-all Routes</vt:lpstr>
      <vt:lpstr>Router</vt:lpstr>
      <vt:lpstr>404 Pages</vt:lpstr>
      <vt:lpstr>API Routes</vt:lpstr>
      <vt:lpstr>Creating API Routes</vt:lpstr>
      <vt:lpstr>Creating a simple API endpoint</vt:lpstr>
      <vt:lpstr>Deploying Your Next.js App</vt:lpstr>
      <vt:lpstr>Push to GitHub</vt:lpstr>
      <vt:lpstr>Deploy to Vercel</vt:lpstr>
      <vt:lpstr>Deploy to Vercel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YOUR FIRST APP</dc:title>
  <dc:creator>Jasdhir Singh</dc:creator>
  <cp:lastModifiedBy>Jasdhir Singh</cp:lastModifiedBy>
  <cp:revision>95</cp:revision>
  <dcterms:created xsi:type="dcterms:W3CDTF">2023-06-01T17:49:10Z</dcterms:created>
  <dcterms:modified xsi:type="dcterms:W3CDTF">2023-06-28T16:46:23Z</dcterms:modified>
</cp:coreProperties>
</file>