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38D37-8AA7-4027-A5F7-8E9775A19E51}"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64E3-44AE-4962-B593-2076ED2075D2}" type="slidenum">
              <a:rPr lang="en-US" smtClean="0"/>
              <a:t>‹#›</a:t>
            </a:fld>
            <a:endParaRPr lang="en-US"/>
          </a:p>
        </p:txBody>
      </p:sp>
    </p:spTree>
    <p:extLst>
      <p:ext uri="{BB962C8B-B14F-4D97-AF65-F5344CB8AC3E}">
        <p14:creationId xmlns:p14="http://schemas.microsoft.com/office/powerpoint/2010/main" val="1227138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602837E-DC28-4EB7-93C4-ACAA52BE298B}" type="datetime1">
              <a:rPr lang="en-US" smtClean="0"/>
              <a:t>6/28/2023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D34C6703-EFA8-4630-B2E5-4FD5E7E39EBF}"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484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8B5E22B-5F95-4F95-B872-48717219261A}" type="datetime1">
              <a:rPr lang="en-US" smtClean="0"/>
              <a:t>6/28/2023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3025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3851F8B-4C5C-48FF-BF80-15F2A132C7D8}" type="datetime1">
              <a:rPr lang="en-US" smtClean="0"/>
              <a:t>6/28/2023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8948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205E12A-2CEB-4F8E-8C60-988933CABEE0}" type="datetime1">
              <a:rPr lang="en-US" smtClean="0"/>
              <a:t>6/28/2023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6638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327CFAB-C54D-4B59-BB35-A06CCFCBFB92}" type="datetime1">
              <a:rPr lang="en-US" smtClean="0"/>
              <a:t>6/28/2023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44890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09B0426-D168-4EC5-90EA-42EC3DD8121A}" type="datetime1">
              <a:rPr lang="en-US" smtClean="0"/>
              <a:t>6/28/2023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0638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D5CCCA4-F029-43D0-8F06-816F978170CD}" type="datetime1">
              <a:rPr lang="en-US" smtClean="0"/>
              <a:t>6/28/2023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6607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955D8CB6-2A20-44B2-8147-68A08BC42A6D}" type="datetime1">
              <a:rPr lang="en-US" smtClean="0"/>
              <a:t>6/28/2023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7020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37E4801-6559-461C-81B6-2E1CB00C2007}" type="datetime1">
              <a:rPr lang="en-US" smtClean="0"/>
              <a:t>6/28/2023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57669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36B682D-7D1C-49DC-BAD5-45C848B02650}" type="datetime1">
              <a:rPr lang="en-US" smtClean="0"/>
              <a:t>6/28/2023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7263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86C7388-E9FB-4609-8F69-C7B026355762}" type="datetime1">
              <a:rPr lang="en-US" smtClean="0"/>
              <a:t>6/28/2023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0093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B7FF19D-A81C-4E3F-AE5C-2B8DB60A49C8}" type="datetime1">
              <a:rPr lang="en-US" smtClean="0"/>
              <a:t>6/28/2023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4C6703-EFA8-4630-B2E5-4FD5E7E39EBF}"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2613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BC719596-7EA4-4FB7-A55E-7E64CD07C295}" type="datetime1">
              <a:rPr lang="en-US" smtClean="0"/>
              <a:t>6/28/2023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D34C6703-EFA8-4630-B2E5-4FD5E7E39EBF}"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582957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8D86-981D-E5B2-91E9-9F4B8F7266BC}"/>
              </a:ext>
            </a:extLst>
          </p:cNvPr>
          <p:cNvSpPr>
            <a:spLocks noGrp="1"/>
          </p:cNvSpPr>
          <p:nvPr>
            <p:ph type="ctrTitle"/>
          </p:nvPr>
        </p:nvSpPr>
        <p:spPr/>
        <p:txBody>
          <a:bodyPr>
            <a:normAutofit/>
          </a:bodyPr>
          <a:lstStyle/>
          <a:p>
            <a:pPr algn="l"/>
            <a:r>
              <a:rPr lang="en-US" b="1" i="0" cap="all" dirty="0">
                <a:solidFill>
                  <a:srgbClr val="000000"/>
                </a:solidFill>
                <a:effectLst/>
                <a:latin typeface="Inter"/>
              </a:rPr>
              <a:t>SEARCH ENGINE OPTIMIZATION</a:t>
            </a:r>
            <a:endParaRPr lang="en-US" dirty="0"/>
          </a:p>
        </p:txBody>
      </p:sp>
      <p:sp>
        <p:nvSpPr>
          <p:cNvPr id="3" name="Subtitle 2">
            <a:extLst>
              <a:ext uri="{FF2B5EF4-FFF2-40B4-BE49-F238E27FC236}">
                <a16:creationId xmlns:a16="http://schemas.microsoft.com/office/drawing/2014/main" id="{32F31D3E-C2E8-F0D0-0C34-25DF5680682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FED05E3-74FF-0261-1703-BB5BE9EDE460}"/>
              </a:ext>
            </a:extLst>
          </p:cNvPr>
          <p:cNvSpPr>
            <a:spLocks noGrp="1"/>
          </p:cNvSpPr>
          <p:nvPr>
            <p:ph type="sldNum" sz="quarter" idx="4"/>
          </p:nvPr>
        </p:nvSpPr>
        <p:spPr/>
        <p:txBody>
          <a:bodyPr/>
          <a:lstStyle/>
          <a:p>
            <a:fld id="{D34C6703-EFA8-4630-B2E5-4FD5E7E39EBF}" type="slidenum">
              <a:rPr lang="en-US" smtClean="0"/>
              <a:t>1</a:t>
            </a:fld>
            <a:endParaRPr lang="en-US"/>
          </a:p>
        </p:txBody>
      </p:sp>
    </p:spTree>
    <p:extLst>
      <p:ext uri="{BB962C8B-B14F-4D97-AF65-F5344CB8AC3E}">
        <p14:creationId xmlns:p14="http://schemas.microsoft.com/office/powerpoint/2010/main" val="261775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6A11-FECD-3D02-22F6-D7798D7D3DA7}"/>
              </a:ext>
            </a:extLst>
          </p:cNvPr>
          <p:cNvSpPr>
            <a:spLocks noGrp="1"/>
          </p:cNvSpPr>
          <p:nvPr>
            <p:ph type="title"/>
          </p:nvPr>
        </p:nvSpPr>
        <p:spPr/>
        <p:txBody>
          <a:bodyPr/>
          <a:lstStyle/>
          <a:p>
            <a:r>
              <a:rPr lang="en-US" sz="3200" dirty="0"/>
              <a:t>How to add a robots.txt file to a Next.js project</a:t>
            </a:r>
          </a:p>
        </p:txBody>
      </p:sp>
      <p:sp>
        <p:nvSpPr>
          <p:cNvPr id="3" name="Content Placeholder 2">
            <a:extLst>
              <a:ext uri="{FF2B5EF4-FFF2-40B4-BE49-F238E27FC236}">
                <a16:creationId xmlns:a16="http://schemas.microsoft.com/office/drawing/2014/main" id="{A0CCF6D4-7BF2-E271-5B6B-D784D88346B4}"/>
              </a:ext>
            </a:extLst>
          </p:cNvPr>
          <p:cNvSpPr>
            <a:spLocks noGrp="1"/>
          </p:cNvSpPr>
          <p:nvPr>
            <p:ph idx="1"/>
          </p:nvPr>
        </p:nvSpPr>
        <p:spPr/>
        <p:txBody>
          <a:bodyPr/>
          <a:lstStyle/>
          <a:p>
            <a:r>
              <a:rPr lang="en-US" dirty="0"/>
              <a:t>Thanks to static file serving in Next.js we can easily add a `robots.txt` file. , we would create a new file named `robots.txt` the public folder in the root directory.</a:t>
            </a:r>
          </a:p>
          <a:p>
            <a:r>
              <a:rPr lang="en-US" dirty="0"/>
              <a:t>An example of what you could put in this file would be:</a:t>
            </a:r>
          </a:p>
        </p:txBody>
      </p:sp>
      <p:sp>
        <p:nvSpPr>
          <p:cNvPr id="4" name="Slide Number Placeholder 3">
            <a:extLst>
              <a:ext uri="{FF2B5EF4-FFF2-40B4-BE49-F238E27FC236}">
                <a16:creationId xmlns:a16="http://schemas.microsoft.com/office/drawing/2014/main" id="{12D03931-0830-DECC-43B6-6686866F8FC6}"/>
              </a:ext>
            </a:extLst>
          </p:cNvPr>
          <p:cNvSpPr>
            <a:spLocks noGrp="1"/>
          </p:cNvSpPr>
          <p:nvPr>
            <p:ph type="sldNum" sz="quarter" idx="12"/>
          </p:nvPr>
        </p:nvSpPr>
        <p:spPr/>
        <p:txBody>
          <a:bodyPr/>
          <a:lstStyle/>
          <a:p>
            <a:fld id="{D34C6703-EFA8-4630-B2E5-4FD5E7E39EBF}" type="slidenum">
              <a:rPr lang="en-US" smtClean="0"/>
              <a:t>10</a:t>
            </a:fld>
            <a:endParaRPr lang="en-US"/>
          </a:p>
        </p:txBody>
      </p:sp>
      <p:pic>
        <p:nvPicPr>
          <p:cNvPr id="6" name="Picture 5">
            <a:extLst>
              <a:ext uri="{FF2B5EF4-FFF2-40B4-BE49-F238E27FC236}">
                <a16:creationId xmlns:a16="http://schemas.microsoft.com/office/drawing/2014/main" id="{3EB8A0CB-FF7D-5875-3A1D-8E53F25CFFB9}"/>
              </a:ext>
            </a:extLst>
          </p:cNvPr>
          <p:cNvPicPr>
            <a:picLocks noChangeAspect="1"/>
          </p:cNvPicPr>
          <p:nvPr/>
        </p:nvPicPr>
        <p:blipFill>
          <a:blip r:embed="rId2"/>
          <a:stretch>
            <a:fillRect/>
          </a:stretch>
        </p:blipFill>
        <p:spPr>
          <a:xfrm>
            <a:off x="1256058" y="3800475"/>
            <a:ext cx="3219450" cy="2447925"/>
          </a:xfrm>
          <a:prstGeom prst="rect">
            <a:avLst/>
          </a:prstGeom>
        </p:spPr>
      </p:pic>
    </p:spTree>
    <p:extLst>
      <p:ext uri="{BB962C8B-B14F-4D97-AF65-F5344CB8AC3E}">
        <p14:creationId xmlns:p14="http://schemas.microsoft.com/office/powerpoint/2010/main" val="2785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084B-49B5-9B00-8876-C86BFB60D8C2}"/>
              </a:ext>
            </a:extLst>
          </p:cNvPr>
          <p:cNvSpPr>
            <a:spLocks noGrp="1"/>
          </p:cNvSpPr>
          <p:nvPr>
            <p:ph type="title"/>
          </p:nvPr>
        </p:nvSpPr>
        <p:spPr/>
        <p:txBody>
          <a:bodyPr/>
          <a:lstStyle/>
          <a:p>
            <a:r>
              <a:rPr lang="en-US" dirty="0"/>
              <a:t>XML Sitemaps</a:t>
            </a:r>
          </a:p>
        </p:txBody>
      </p:sp>
      <p:sp>
        <p:nvSpPr>
          <p:cNvPr id="3" name="Content Placeholder 2">
            <a:extLst>
              <a:ext uri="{FF2B5EF4-FFF2-40B4-BE49-F238E27FC236}">
                <a16:creationId xmlns:a16="http://schemas.microsoft.com/office/drawing/2014/main" id="{3140E56B-0B6D-4242-B378-DA5082B96534}"/>
              </a:ext>
            </a:extLst>
          </p:cNvPr>
          <p:cNvSpPr>
            <a:spLocks noGrp="1"/>
          </p:cNvSpPr>
          <p:nvPr>
            <p:ph idx="1"/>
          </p:nvPr>
        </p:nvSpPr>
        <p:spPr/>
        <p:txBody>
          <a:bodyPr/>
          <a:lstStyle/>
          <a:p>
            <a:r>
              <a:rPr lang="en-US" sz="2400" dirty="0"/>
              <a:t>Sitemaps are the easiest way to communicate with Google. </a:t>
            </a:r>
          </a:p>
          <a:p>
            <a:r>
              <a:rPr lang="en-US" sz="2400" dirty="0"/>
              <a:t>They indicate the URLs that belong to your website and when they update so that Google can easily detect new content and crawl your website more efficiently.</a:t>
            </a:r>
          </a:p>
          <a:p>
            <a:r>
              <a:rPr lang="en-US" sz="2400" dirty="0"/>
              <a:t>Even though XML Sitemaps are the most known and used ones, they can also be created via RSS or Atom, or even via Text files if you prefer maximum simplicity.</a:t>
            </a:r>
          </a:p>
          <a:p>
            <a:r>
              <a:rPr lang="en-US" sz="2400" dirty="0"/>
              <a:t>A sitemap is a file where you provide information about the pages, videos, and other files on your site, and the relationships between them. Search engines like Google read this file to more intelligently crawl your site.</a:t>
            </a:r>
          </a:p>
        </p:txBody>
      </p:sp>
      <p:sp>
        <p:nvSpPr>
          <p:cNvPr id="4" name="Slide Number Placeholder 3">
            <a:extLst>
              <a:ext uri="{FF2B5EF4-FFF2-40B4-BE49-F238E27FC236}">
                <a16:creationId xmlns:a16="http://schemas.microsoft.com/office/drawing/2014/main" id="{1BA9C4CC-2DD5-FC78-3EAC-C957F6A9BCCF}"/>
              </a:ext>
            </a:extLst>
          </p:cNvPr>
          <p:cNvSpPr>
            <a:spLocks noGrp="1"/>
          </p:cNvSpPr>
          <p:nvPr>
            <p:ph type="sldNum" sz="quarter" idx="12"/>
          </p:nvPr>
        </p:nvSpPr>
        <p:spPr/>
        <p:txBody>
          <a:bodyPr/>
          <a:lstStyle/>
          <a:p>
            <a:fld id="{D34C6703-EFA8-4630-B2E5-4FD5E7E39EBF}" type="slidenum">
              <a:rPr lang="en-US" smtClean="0"/>
              <a:t>11</a:t>
            </a:fld>
            <a:endParaRPr lang="en-US"/>
          </a:p>
        </p:txBody>
      </p:sp>
    </p:spTree>
    <p:extLst>
      <p:ext uri="{BB962C8B-B14F-4D97-AF65-F5344CB8AC3E}">
        <p14:creationId xmlns:p14="http://schemas.microsoft.com/office/powerpoint/2010/main" val="3290326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45B2-521D-CAE0-C408-8F106B14C3AC}"/>
              </a:ext>
            </a:extLst>
          </p:cNvPr>
          <p:cNvSpPr>
            <a:spLocks noGrp="1"/>
          </p:cNvSpPr>
          <p:nvPr>
            <p:ph type="title"/>
          </p:nvPr>
        </p:nvSpPr>
        <p:spPr/>
        <p:txBody>
          <a:bodyPr/>
          <a:lstStyle/>
          <a:p>
            <a:r>
              <a:rPr lang="en-US" dirty="0"/>
              <a:t>How to Add Sitemaps to a Next.js Project</a:t>
            </a:r>
          </a:p>
        </p:txBody>
      </p:sp>
      <p:sp>
        <p:nvSpPr>
          <p:cNvPr id="3" name="Content Placeholder 2">
            <a:extLst>
              <a:ext uri="{FF2B5EF4-FFF2-40B4-BE49-F238E27FC236}">
                <a16:creationId xmlns:a16="http://schemas.microsoft.com/office/drawing/2014/main" id="{46F56AA8-ADDC-E5EB-2220-7AD0C43257F7}"/>
              </a:ext>
            </a:extLst>
          </p:cNvPr>
          <p:cNvSpPr>
            <a:spLocks noGrp="1"/>
          </p:cNvSpPr>
          <p:nvPr>
            <p:ph idx="1"/>
          </p:nvPr>
        </p:nvSpPr>
        <p:spPr/>
        <p:txBody>
          <a:bodyPr/>
          <a:lstStyle/>
          <a:p>
            <a:r>
              <a:rPr lang="en-US" sz="2600" dirty="0"/>
              <a:t>Manual</a:t>
            </a:r>
          </a:p>
          <a:p>
            <a:pPr lvl="1"/>
            <a:r>
              <a:rPr lang="en-US" sz="2200" dirty="0"/>
              <a:t>If you have a relatively simple and static site, you can manually create a sitemap.xml in the public directory of your project:</a:t>
            </a:r>
          </a:p>
          <a:p>
            <a:r>
              <a:rPr lang="en-US" sz="2600" dirty="0" err="1"/>
              <a:t>getServerSideProps</a:t>
            </a:r>
            <a:endParaRPr lang="en-US" sz="2600" dirty="0"/>
          </a:p>
          <a:p>
            <a:pPr lvl="1"/>
            <a:r>
              <a:rPr lang="en-US" sz="2200" dirty="0"/>
              <a:t>It's more likely your site will be dynamic. In this case, we can leverage </a:t>
            </a:r>
            <a:r>
              <a:rPr lang="en-US" sz="2200" dirty="0" err="1"/>
              <a:t>getServerSideProps</a:t>
            </a:r>
            <a:r>
              <a:rPr lang="en-US" sz="2200" dirty="0"/>
              <a:t> to generate an XML sitemap on-demand.</a:t>
            </a:r>
          </a:p>
          <a:p>
            <a:pPr lvl="1"/>
            <a:r>
              <a:rPr lang="en-US" sz="2200" dirty="0"/>
              <a:t>We can create a new page inside the pages directory such as pages/sitemap.xml.js. The goal of this page will be to hit our API to get data that will allow us to know the URLs of our dynamic pages. We will then write an XML file as the response for /sitemap.xml</a:t>
            </a:r>
          </a:p>
        </p:txBody>
      </p:sp>
      <p:sp>
        <p:nvSpPr>
          <p:cNvPr id="4" name="Slide Number Placeholder 3">
            <a:extLst>
              <a:ext uri="{FF2B5EF4-FFF2-40B4-BE49-F238E27FC236}">
                <a16:creationId xmlns:a16="http://schemas.microsoft.com/office/drawing/2014/main" id="{D33A668D-E3FE-97B4-7B08-2B61609A2489}"/>
              </a:ext>
            </a:extLst>
          </p:cNvPr>
          <p:cNvSpPr>
            <a:spLocks noGrp="1"/>
          </p:cNvSpPr>
          <p:nvPr>
            <p:ph type="sldNum" sz="quarter" idx="12"/>
          </p:nvPr>
        </p:nvSpPr>
        <p:spPr/>
        <p:txBody>
          <a:bodyPr/>
          <a:lstStyle/>
          <a:p>
            <a:fld id="{D34C6703-EFA8-4630-B2E5-4FD5E7E39EBF}" type="slidenum">
              <a:rPr lang="en-US" smtClean="0"/>
              <a:t>12</a:t>
            </a:fld>
            <a:endParaRPr lang="en-US"/>
          </a:p>
        </p:txBody>
      </p:sp>
    </p:spTree>
    <p:extLst>
      <p:ext uri="{BB962C8B-B14F-4D97-AF65-F5344CB8AC3E}">
        <p14:creationId xmlns:p14="http://schemas.microsoft.com/office/powerpoint/2010/main" val="226016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221C-E815-81E7-E9BA-6BD7FCBC401A}"/>
              </a:ext>
            </a:extLst>
          </p:cNvPr>
          <p:cNvSpPr>
            <a:spLocks noGrp="1"/>
          </p:cNvSpPr>
          <p:nvPr>
            <p:ph type="title"/>
          </p:nvPr>
        </p:nvSpPr>
        <p:spPr/>
        <p:txBody>
          <a:bodyPr/>
          <a:lstStyle/>
          <a:p>
            <a:r>
              <a:rPr lang="en-US" dirty="0"/>
              <a:t>Special Meta Tags for Search Engines</a:t>
            </a:r>
          </a:p>
        </p:txBody>
      </p:sp>
      <p:sp>
        <p:nvSpPr>
          <p:cNvPr id="3" name="Content Placeholder 2">
            <a:extLst>
              <a:ext uri="{FF2B5EF4-FFF2-40B4-BE49-F238E27FC236}">
                <a16:creationId xmlns:a16="http://schemas.microsoft.com/office/drawing/2014/main" id="{003DD843-4A14-B822-10FF-728C06C90CD9}"/>
              </a:ext>
            </a:extLst>
          </p:cNvPr>
          <p:cNvSpPr>
            <a:spLocks noGrp="1"/>
          </p:cNvSpPr>
          <p:nvPr>
            <p:ph idx="1"/>
          </p:nvPr>
        </p:nvSpPr>
        <p:spPr/>
        <p:txBody>
          <a:bodyPr/>
          <a:lstStyle/>
          <a:p>
            <a:r>
              <a:rPr lang="en-US" dirty="0"/>
              <a:t>Meta robot tags are directives that search engines will always respect. Adding these robots tags can make the indexation of your website easier.</a:t>
            </a:r>
          </a:p>
          <a:p>
            <a:r>
              <a:rPr lang="en-US" dirty="0"/>
              <a:t>There is a difference between directives and suggestions. Meta robots tags orrobots.txt files are directives and will always be obeyed. Canonical tags are recommendations that Google can decide to obey or not.</a:t>
            </a:r>
          </a:p>
        </p:txBody>
      </p:sp>
      <p:sp>
        <p:nvSpPr>
          <p:cNvPr id="4" name="Slide Number Placeholder 3">
            <a:extLst>
              <a:ext uri="{FF2B5EF4-FFF2-40B4-BE49-F238E27FC236}">
                <a16:creationId xmlns:a16="http://schemas.microsoft.com/office/drawing/2014/main" id="{4C23F40F-483D-12CD-F6BF-479725FFC64B}"/>
              </a:ext>
            </a:extLst>
          </p:cNvPr>
          <p:cNvSpPr>
            <a:spLocks noGrp="1"/>
          </p:cNvSpPr>
          <p:nvPr>
            <p:ph type="sldNum" sz="quarter" idx="12"/>
          </p:nvPr>
        </p:nvSpPr>
        <p:spPr/>
        <p:txBody>
          <a:bodyPr/>
          <a:lstStyle/>
          <a:p>
            <a:fld id="{D34C6703-EFA8-4630-B2E5-4FD5E7E39EBF}" type="slidenum">
              <a:rPr lang="en-US" smtClean="0"/>
              <a:t>13</a:t>
            </a:fld>
            <a:endParaRPr lang="en-US"/>
          </a:p>
        </p:txBody>
      </p:sp>
      <p:pic>
        <p:nvPicPr>
          <p:cNvPr id="6" name="Picture 5">
            <a:extLst>
              <a:ext uri="{FF2B5EF4-FFF2-40B4-BE49-F238E27FC236}">
                <a16:creationId xmlns:a16="http://schemas.microsoft.com/office/drawing/2014/main" id="{5B17B0DB-DB32-CE25-1BB8-6F0F13460FF8}"/>
              </a:ext>
            </a:extLst>
          </p:cNvPr>
          <p:cNvPicPr>
            <a:picLocks noChangeAspect="1"/>
          </p:cNvPicPr>
          <p:nvPr/>
        </p:nvPicPr>
        <p:blipFill>
          <a:blip r:embed="rId2"/>
          <a:stretch>
            <a:fillRect/>
          </a:stretch>
        </p:blipFill>
        <p:spPr>
          <a:xfrm>
            <a:off x="1204497" y="5276021"/>
            <a:ext cx="9596286" cy="854903"/>
          </a:xfrm>
          <a:prstGeom prst="rect">
            <a:avLst/>
          </a:prstGeom>
        </p:spPr>
      </p:pic>
    </p:spTree>
    <p:extLst>
      <p:ext uri="{BB962C8B-B14F-4D97-AF65-F5344CB8AC3E}">
        <p14:creationId xmlns:p14="http://schemas.microsoft.com/office/powerpoint/2010/main" val="311187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6388-5775-27F8-6645-A36490D871B0}"/>
              </a:ext>
            </a:extLst>
          </p:cNvPr>
          <p:cNvSpPr>
            <a:spLocks noGrp="1"/>
          </p:cNvSpPr>
          <p:nvPr>
            <p:ph type="title"/>
          </p:nvPr>
        </p:nvSpPr>
        <p:spPr/>
        <p:txBody>
          <a:bodyPr/>
          <a:lstStyle/>
          <a:p>
            <a:r>
              <a:rPr lang="en-US" dirty="0"/>
              <a:t>Special Meta Tags for Search Engines</a:t>
            </a:r>
          </a:p>
        </p:txBody>
      </p:sp>
      <p:sp>
        <p:nvSpPr>
          <p:cNvPr id="3" name="Content Placeholder 2">
            <a:extLst>
              <a:ext uri="{FF2B5EF4-FFF2-40B4-BE49-F238E27FC236}">
                <a16:creationId xmlns:a16="http://schemas.microsoft.com/office/drawing/2014/main" id="{81E5C127-60C4-2BF6-B7EF-1C26E03431FA}"/>
              </a:ext>
            </a:extLst>
          </p:cNvPr>
          <p:cNvSpPr>
            <a:spLocks noGrp="1"/>
          </p:cNvSpPr>
          <p:nvPr>
            <p:ph idx="1"/>
          </p:nvPr>
        </p:nvSpPr>
        <p:spPr/>
        <p:txBody>
          <a:bodyPr/>
          <a:lstStyle/>
          <a:p>
            <a:r>
              <a:rPr lang="en-US" sz="2400" dirty="0" err="1"/>
              <a:t>noindex</a:t>
            </a:r>
            <a:endParaRPr lang="en-US" sz="2400" dirty="0"/>
          </a:p>
          <a:p>
            <a:pPr lvl="1"/>
            <a:r>
              <a:rPr lang="en-US" sz="2000" dirty="0"/>
              <a:t>To not show this page in search results. Omitting </a:t>
            </a:r>
            <a:r>
              <a:rPr lang="en-US" sz="2000" dirty="0" err="1"/>
              <a:t>noindex</a:t>
            </a:r>
            <a:r>
              <a:rPr lang="en-US" sz="2000" dirty="0"/>
              <a:t> will indicate the page can be indexed and shown in search results.</a:t>
            </a:r>
          </a:p>
          <a:p>
            <a:pPr lvl="1"/>
            <a:r>
              <a:rPr lang="en-US" sz="2000" dirty="0"/>
              <a:t>When building a website, you might not want to index certain pages. Common use cases include settings pages, internal search pages, policies, and more.</a:t>
            </a:r>
          </a:p>
          <a:p>
            <a:r>
              <a:rPr lang="en-US" sz="2400" dirty="0" err="1"/>
              <a:t>nofollow</a:t>
            </a:r>
            <a:endParaRPr lang="en-US" sz="2400" dirty="0"/>
          </a:p>
          <a:p>
            <a:pPr lvl="1"/>
            <a:r>
              <a:rPr lang="en-US" sz="2000" dirty="0"/>
              <a:t>To not follow links on this page. Omitting this will allow robots to crawl and follow links on this page. Links found on other pages may enable crawling, so if link A appears in </a:t>
            </a:r>
            <a:r>
              <a:rPr lang="en-US" sz="2000" dirty="0" err="1"/>
              <a:t>pagesX</a:t>
            </a:r>
            <a:r>
              <a:rPr lang="en-US" sz="2000" dirty="0"/>
              <a:t> and Y, and X has a </a:t>
            </a:r>
            <a:r>
              <a:rPr lang="en-US" sz="2000" dirty="0" err="1"/>
              <a:t>nofollow</a:t>
            </a:r>
            <a:r>
              <a:rPr lang="en-US" sz="2000" dirty="0"/>
              <a:t> robots tag, but Y doesn't, Google may decide to crawl the link.</a:t>
            </a:r>
          </a:p>
        </p:txBody>
      </p:sp>
      <p:sp>
        <p:nvSpPr>
          <p:cNvPr id="4" name="Slide Number Placeholder 3">
            <a:extLst>
              <a:ext uri="{FF2B5EF4-FFF2-40B4-BE49-F238E27FC236}">
                <a16:creationId xmlns:a16="http://schemas.microsoft.com/office/drawing/2014/main" id="{CA46AA38-D317-CF87-65A4-2E7F0D163BB7}"/>
              </a:ext>
            </a:extLst>
          </p:cNvPr>
          <p:cNvSpPr>
            <a:spLocks noGrp="1"/>
          </p:cNvSpPr>
          <p:nvPr>
            <p:ph type="sldNum" sz="quarter" idx="12"/>
          </p:nvPr>
        </p:nvSpPr>
        <p:spPr/>
        <p:txBody>
          <a:bodyPr/>
          <a:lstStyle/>
          <a:p>
            <a:fld id="{D34C6703-EFA8-4630-B2E5-4FD5E7E39EBF}" type="slidenum">
              <a:rPr lang="en-US" smtClean="0"/>
              <a:t>14</a:t>
            </a:fld>
            <a:endParaRPr lang="en-US"/>
          </a:p>
        </p:txBody>
      </p:sp>
    </p:spTree>
    <p:extLst>
      <p:ext uri="{BB962C8B-B14F-4D97-AF65-F5344CB8AC3E}">
        <p14:creationId xmlns:p14="http://schemas.microsoft.com/office/powerpoint/2010/main" val="79989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F5987-48A4-8E15-8EA7-5C72FC7159E3}"/>
              </a:ext>
            </a:extLst>
          </p:cNvPr>
          <p:cNvSpPr>
            <a:spLocks noGrp="1"/>
          </p:cNvSpPr>
          <p:nvPr>
            <p:ph type="ctrTitle"/>
          </p:nvPr>
        </p:nvSpPr>
        <p:spPr/>
        <p:txBody>
          <a:bodyPr/>
          <a:lstStyle/>
          <a:p>
            <a:r>
              <a:rPr lang="en-US" dirty="0"/>
              <a:t>Rendering and Ranking</a:t>
            </a:r>
          </a:p>
        </p:txBody>
      </p:sp>
      <p:sp>
        <p:nvSpPr>
          <p:cNvPr id="6" name="Subtitle 5">
            <a:extLst>
              <a:ext uri="{FF2B5EF4-FFF2-40B4-BE49-F238E27FC236}">
                <a16:creationId xmlns:a16="http://schemas.microsoft.com/office/drawing/2014/main" id="{FDD3A764-D076-017B-ECFD-E38171CDF3CF}"/>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EC13093C-68BE-01DB-54F0-8E1010F09CC3}"/>
              </a:ext>
            </a:extLst>
          </p:cNvPr>
          <p:cNvSpPr>
            <a:spLocks noGrp="1"/>
          </p:cNvSpPr>
          <p:nvPr>
            <p:ph type="sldNum" sz="quarter" idx="4"/>
          </p:nvPr>
        </p:nvSpPr>
        <p:spPr/>
        <p:txBody>
          <a:bodyPr/>
          <a:lstStyle/>
          <a:p>
            <a:fld id="{D34C6703-EFA8-4630-B2E5-4FD5E7E39EBF}" type="slidenum">
              <a:rPr lang="en-US" smtClean="0"/>
              <a:t>15</a:t>
            </a:fld>
            <a:endParaRPr lang="en-US"/>
          </a:p>
        </p:txBody>
      </p:sp>
    </p:spTree>
    <p:extLst>
      <p:ext uri="{BB962C8B-B14F-4D97-AF65-F5344CB8AC3E}">
        <p14:creationId xmlns:p14="http://schemas.microsoft.com/office/powerpoint/2010/main" val="59128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F817-B157-3F67-B53D-0CF56E5019B8}"/>
              </a:ext>
            </a:extLst>
          </p:cNvPr>
          <p:cNvSpPr>
            <a:spLocks noGrp="1"/>
          </p:cNvSpPr>
          <p:nvPr>
            <p:ph type="title"/>
          </p:nvPr>
        </p:nvSpPr>
        <p:spPr/>
        <p:txBody>
          <a:bodyPr/>
          <a:lstStyle/>
          <a:p>
            <a:r>
              <a:rPr lang="en-US" dirty="0"/>
              <a:t>Rendering and Ranking</a:t>
            </a:r>
          </a:p>
        </p:txBody>
      </p:sp>
      <p:sp>
        <p:nvSpPr>
          <p:cNvPr id="3" name="Content Placeholder 2">
            <a:extLst>
              <a:ext uri="{FF2B5EF4-FFF2-40B4-BE49-F238E27FC236}">
                <a16:creationId xmlns:a16="http://schemas.microsoft.com/office/drawing/2014/main" id="{4AA40800-6ADF-3B49-C90B-62AE9D956964}"/>
              </a:ext>
            </a:extLst>
          </p:cNvPr>
          <p:cNvSpPr>
            <a:spLocks noGrp="1"/>
          </p:cNvSpPr>
          <p:nvPr>
            <p:ph idx="1"/>
          </p:nvPr>
        </p:nvSpPr>
        <p:spPr/>
        <p:txBody>
          <a:bodyPr/>
          <a:lstStyle/>
          <a:p>
            <a:r>
              <a:rPr lang="en-US" dirty="0"/>
              <a:t>JavaScript is an important part of the web development ecosystem. In the past, most programming languages were sending all content directly from the server.</a:t>
            </a:r>
          </a:p>
          <a:p>
            <a:r>
              <a:rPr lang="en-US" dirty="0"/>
              <a:t>With technology like JavaScript, fetching information from the browser became more popular than ever. This, in turn, affected search engines and their ability to understand pages, as most bots were only parsing the initial HTML from the server and loading it to the browser.</a:t>
            </a:r>
          </a:p>
        </p:txBody>
      </p:sp>
      <p:sp>
        <p:nvSpPr>
          <p:cNvPr id="4" name="Slide Number Placeholder 3">
            <a:extLst>
              <a:ext uri="{FF2B5EF4-FFF2-40B4-BE49-F238E27FC236}">
                <a16:creationId xmlns:a16="http://schemas.microsoft.com/office/drawing/2014/main" id="{0C1594E1-EE1E-4F3B-5849-D88F3A0A3989}"/>
              </a:ext>
            </a:extLst>
          </p:cNvPr>
          <p:cNvSpPr>
            <a:spLocks noGrp="1"/>
          </p:cNvSpPr>
          <p:nvPr>
            <p:ph type="sldNum" sz="quarter" idx="12"/>
          </p:nvPr>
        </p:nvSpPr>
        <p:spPr/>
        <p:txBody>
          <a:bodyPr/>
          <a:lstStyle/>
          <a:p>
            <a:fld id="{D34C6703-EFA8-4630-B2E5-4FD5E7E39EBF}" type="slidenum">
              <a:rPr lang="en-US" smtClean="0"/>
              <a:t>16</a:t>
            </a:fld>
            <a:endParaRPr lang="en-US"/>
          </a:p>
        </p:txBody>
      </p:sp>
    </p:spTree>
    <p:extLst>
      <p:ext uri="{BB962C8B-B14F-4D97-AF65-F5344CB8AC3E}">
        <p14:creationId xmlns:p14="http://schemas.microsoft.com/office/powerpoint/2010/main" val="57596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B542EE-D773-BC21-4692-9F73EBF7EC20}"/>
              </a:ext>
            </a:extLst>
          </p:cNvPr>
          <p:cNvSpPr>
            <a:spLocks noGrp="1"/>
          </p:cNvSpPr>
          <p:nvPr>
            <p:ph type="ctrTitle"/>
          </p:nvPr>
        </p:nvSpPr>
        <p:spPr/>
        <p:txBody>
          <a:bodyPr/>
          <a:lstStyle/>
          <a:p>
            <a:r>
              <a:rPr lang="en-US" dirty="0"/>
              <a:t>Rendering Strategies</a:t>
            </a:r>
          </a:p>
        </p:txBody>
      </p:sp>
      <p:sp>
        <p:nvSpPr>
          <p:cNvPr id="6" name="Subtitle 5">
            <a:extLst>
              <a:ext uri="{FF2B5EF4-FFF2-40B4-BE49-F238E27FC236}">
                <a16:creationId xmlns:a16="http://schemas.microsoft.com/office/drawing/2014/main" id="{675F2169-B184-AD19-B1E2-EB2D404EF26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32E8E9A9-B32E-D7C7-8E8F-89CD974DF4B3}"/>
              </a:ext>
            </a:extLst>
          </p:cNvPr>
          <p:cNvSpPr>
            <a:spLocks noGrp="1"/>
          </p:cNvSpPr>
          <p:nvPr>
            <p:ph type="sldNum" sz="quarter" idx="4"/>
          </p:nvPr>
        </p:nvSpPr>
        <p:spPr/>
        <p:txBody>
          <a:bodyPr/>
          <a:lstStyle/>
          <a:p>
            <a:fld id="{D34C6703-EFA8-4630-B2E5-4FD5E7E39EBF}" type="slidenum">
              <a:rPr lang="en-US" smtClean="0"/>
              <a:t>17</a:t>
            </a:fld>
            <a:endParaRPr lang="en-US"/>
          </a:p>
        </p:txBody>
      </p:sp>
    </p:spTree>
    <p:extLst>
      <p:ext uri="{BB962C8B-B14F-4D97-AF65-F5344CB8AC3E}">
        <p14:creationId xmlns:p14="http://schemas.microsoft.com/office/powerpoint/2010/main" val="68182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B54B-7EA5-8FB2-52CC-895D273C455D}"/>
              </a:ext>
            </a:extLst>
          </p:cNvPr>
          <p:cNvSpPr>
            <a:spLocks noGrp="1"/>
          </p:cNvSpPr>
          <p:nvPr>
            <p:ph type="title"/>
          </p:nvPr>
        </p:nvSpPr>
        <p:spPr/>
        <p:txBody>
          <a:bodyPr/>
          <a:lstStyle/>
          <a:p>
            <a:r>
              <a:rPr lang="en-US" dirty="0"/>
              <a:t>Static Site Generation (SSG)</a:t>
            </a:r>
          </a:p>
        </p:txBody>
      </p:sp>
      <p:sp>
        <p:nvSpPr>
          <p:cNvPr id="3" name="Content Placeholder 2">
            <a:extLst>
              <a:ext uri="{FF2B5EF4-FFF2-40B4-BE49-F238E27FC236}">
                <a16:creationId xmlns:a16="http://schemas.microsoft.com/office/drawing/2014/main" id="{7485E7B8-B80D-EDA8-D314-EB57D7EA2FDE}"/>
              </a:ext>
            </a:extLst>
          </p:cNvPr>
          <p:cNvSpPr>
            <a:spLocks noGrp="1"/>
          </p:cNvSpPr>
          <p:nvPr>
            <p:ph idx="1"/>
          </p:nvPr>
        </p:nvSpPr>
        <p:spPr/>
        <p:txBody>
          <a:bodyPr/>
          <a:lstStyle/>
          <a:p>
            <a:r>
              <a:rPr lang="en-US" dirty="0"/>
              <a:t>Static site generation is where your HTML is generated at build time. </a:t>
            </a:r>
          </a:p>
          <a:p>
            <a:r>
              <a:rPr lang="en-US" dirty="0"/>
              <a:t>This HTML is then used for each request. </a:t>
            </a:r>
          </a:p>
          <a:p>
            <a:r>
              <a:rPr lang="en-US" dirty="0"/>
              <a:t>Static site generation is probably the best type of rendering strategy for SEO as not only do you have all the HTML on page load because it's pre-rendered, but it also helps with page performance – now another ranking factor when it comes to SEO.</a:t>
            </a:r>
          </a:p>
        </p:txBody>
      </p:sp>
      <p:sp>
        <p:nvSpPr>
          <p:cNvPr id="4" name="Slide Number Placeholder 3">
            <a:extLst>
              <a:ext uri="{FF2B5EF4-FFF2-40B4-BE49-F238E27FC236}">
                <a16:creationId xmlns:a16="http://schemas.microsoft.com/office/drawing/2014/main" id="{456E8CB3-D4CA-5E01-2F35-435F24D58F77}"/>
              </a:ext>
            </a:extLst>
          </p:cNvPr>
          <p:cNvSpPr>
            <a:spLocks noGrp="1"/>
          </p:cNvSpPr>
          <p:nvPr>
            <p:ph type="sldNum" sz="quarter" idx="12"/>
          </p:nvPr>
        </p:nvSpPr>
        <p:spPr/>
        <p:txBody>
          <a:bodyPr/>
          <a:lstStyle/>
          <a:p>
            <a:fld id="{D34C6703-EFA8-4630-B2E5-4FD5E7E39EBF}" type="slidenum">
              <a:rPr lang="en-US" smtClean="0"/>
              <a:t>18</a:t>
            </a:fld>
            <a:endParaRPr lang="en-US"/>
          </a:p>
        </p:txBody>
      </p:sp>
    </p:spTree>
    <p:extLst>
      <p:ext uri="{BB962C8B-B14F-4D97-AF65-F5344CB8AC3E}">
        <p14:creationId xmlns:p14="http://schemas.microsoft.com/office/powerpoint/2010/main" val="213710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6756-4C8D-EC3D-387D-2B8E3BA90BA7}"/>
              </a:ext>
            </a:extLst>
          </p:cNvPr>
          <p:cNvSpPr>
            <a:spLocks noGrp="1"/>
          </p:cNvSpPr>
          <p:nvPr>
            <p:ph type="title"/>
          </p:nvPr>
        </p:nvSpPr>
        <p:spPr/>
        <p:txBody>
          <a:bodyPr/>
          <a:lstStyle/>
          <a:p>
            <a:r>
              <a:rPr lang="en-US" dirty="0"/>
              <a:t>Server-Side Rendering (SSR)</a:t>
            </a:r>
          </a:p>
        </p:txBody>
      </p:sp>
      <p:sp>
        <p:nvSpPr>
          <p:cNvPr id="3" name="Content Placeholder 2">
            <a:extLst>
              <a:ext uri="{FF2B5EF4-FFF2-40B4-BE49-F238E27FC236}">
                <a16:creationId xmlns:a16="http://schemas.microsoft.com/office/drawing/2014/main" id="{C8AEC67A-684A-6350-44E4-F4007D0BA7FE}"/>
              </a:ext>
            </a:extLst>
          </p:cNvPr>
          <p:cNvSpPr>
            <a:spLocks noGrp="1"/>
          </p:cNvSpPr>
          <p:nvPr>
            <p:ph idx="1"/>
          </p:nvPr>
        </p:nvSpPr>
        <p:spPr/>
        <p:txBody>
          <a:bodyPr/>
          <a:lstStyle/>
          <a:p>
            <a:r>
              <a:rPr lang="en-US" dirty="0"/>
              <a:t>Like SSG, Server-Side Rendering (SSR) is pre-rendered, which also makes it great for SEO. </a:t>
            </a:r>
          </a:p>
          <a:p>
            <a:r>
              <a:rPr lang="en-US" dirty="0"/>
              <a:t>Instead of being generated at build time, as in SSG, SSR's HTML is generated at request time. </a:t>
            </a:r>
          </a:p>
          <a:p>
            <a:r>
              <a:rPr lang="en-US" dirty="0"/>
              <a:t>This is great for when you have pages that are very dynamic.</a:t>
            </a:r>
          </a:p>
        </p:txBody>
      </p:sp>
      <p:sp>
        <p:nvSpPr>
          <p:cNvPr id="4" name="Slide Number Placeholder 3">
            <a:extLst>
              <a:ext uri="{FF2B5EF4-FFF2-40B4-BE49-F238E27FC236}">
                <a16:creationId xmlns:a16="http://schemas.microsoft.com/office/drawing/2014/main" id="{5192B36E-1ADE-2C94-39E5-788218C5B17E}"/>
              </a:ext>
            </a:extLst>
          </p:cNvPr>
          <p:cNvSpPr>
            <a:spLocks noGrp="1"/>
          </p:cNvSpPr>
          <p:nvPr>
            <p:ph type="sldNum" sz="quarter" idx="12"/>
          </p:nvPr>
        </p:nvSpPr>
        <p:spPr/>
        <p:txBody>
          <a:bodyPr/>
          <a:lstStyle/>
          <a:p>
            <a:fld id="{D34C6703-EFA8-4630-B2E5-4FD5E7E39EBF}" type="slidenum">
              <a:rPr lang="en-US" smtClean="0"/>
              <a:t>19</a:t>
            </a:fld>
            <a:endParaRPr lang="en-US"/>
          </a:p>
        </p:txBody>
      </p:sp>
    </p:spTree>
    <p:extLst>
      <p:ext uri="{BB962C8B-B14F-4D97-AF65-F5344CB8AC3E}">
        <p14:creationId xmlns:p14="http://schemas.microsoft.com/office/powerpoint/2010/main" val="428280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EE63-11CA-DDCC-FA3F-0859B1F90C90}"/>
              </a:ext>
            </a:extLst>
          </p:cNvPr>
          <p:cNvSpPr>
            <a:spLocks noGrp="1"/>
          </p:cNvSpPr>
          <p:nvPr>
            <p:ph type="title"/>
          </p:nvPr>
        </p:nvSpPr>
        <p:spPr/>
        <p:txBody>
          <a:bodyPr/>
          <a:lstStyle/>
          <a:p>
            <a:r>
              <a:rPr lang="en-US" dirty="0"/>
              <a:t>What is SEO?</a:t>
            </a:r>
          </a:p>
        </p:txBody>
      </p:sp>
      <p:sp>
        <p:nvSpPr>
          <p:cNvPr id="3" name="Content Placeholder 2">
            <a:extLst>
              <a:ext uri="{FF2B5EF4-FFF2-40B4-BE49-F238E27FC236}">
                <a16:creationId xmlns:a16="http://schemas.microsoft.com/office/drawing/2014/main" id="{5E29C29C-FB48-FAC2-A929-C5587B5DA658}"/>
              </a:ext>
            </a:extLst>
          </p:cNvPr>
          <p:cNvSpPr>
            <a:spLocks noGrp="1"/>
          </p:cNvSpPr>
          <p:nvPr>
            <p:ph idx="1"/>
          </p:nvPr>
        </p:nvSpPr>
        <p:spPr/>
        <p:txBody>
          <a:bodyPr/>
          <a:lstStyle/>
          <a:p>
            <a:r>
              <a:rPr lang="en-US" dirty="0"/>
              <a:t>SEO stands for Search Engine Optimization. </a:t>
            </a:r>
          </a:p>
          <a:p>
            <a:r>
              <a:rPr lang="en-US" dirty="0"/>
              <a:t>The goal of SEO is to create a strategy that will increase your rankings position in search engine results. </a:t>
            </a:r>
          </a:p>
          <a:p>
            <a:r>
              <a:rPr lang="en-US" dirty="0"/>
              <a:t>The higher the ranking, the more organic traffic to your site, which ultimately leads to more business for you!</a:t>
            </a:r>
          </a:p>
        </p:txBody>
      </p:sp>
      <p:sp>
        <p:nvSpPr>
          <p:cNvPr id="4" name="Slide Number Placeholder 3">
            <a:extLst>
              <a:ext uri="{FF2B5EF4-FFF2-40B4-BE49-F238E27FC236}">
                <a16:creationId xmlns:a16="http://schemas.microsoft.com/office/drawing/2014/main" id="{828D0A9C-1E2D-9E37-BCE7-CF927956785E}"/>
              </a:ext>
            </a:extLst>
          </p:cNvPr>
          <p:cNvSpPr>
            <a:spLocks noGrp="1"/>
          </p:cNvSpPr>
          <p:nvPr>
            <p:ph type="sldNum" sz="quarter" idx="12"/>
          </p:nvPr>
        </p:nvSpPr>
        <p:spPr/>
        <p:txBody>
          <a:bodyPr/>
          <a:lstStyle/>
          <a:p>
            <a:fld id="{D34C6703-EFA8-4630-B2E5-4FD5E7E39EBF}" type="slidenum">
              <a:rPr lang="en-US" smtClean="0"/>
              <a:t>2</a:t>
            </a:fld>
            <a:endParaRPr lang="en-US"/>
          </a:p>
        </p:txBody>
      </p:sp>
    </p:spTree>
    <p:extLst>
      <p:ext uri="{BB962C8B-B14F-4D97-AF65-F5344CB8AC3E}">
        <p14:creationId xmlns:p14="http://schemas.microsoft.com/office/powerpoint/2010/main" val="16000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6528-4993-A2CE-4764-4E843ACA2C3A}"/>
              </a:ext>
            </a:extLst>
          </p:cNvPr>
          <p:cNvSpPr>
            <a:spLocks noGrp="1"/>
          </p:cNvSpPr>
          <p:nvPr>
            <p:ph type="title"/>
          </p:nvPr>
        </p:nvSpPr>
        <p:spPr/>
        <p:txBody>
          <a:bodyPr/>
          <a:lstStyle/>
          <a:p>
            <a:r>
              <a:rPr lang="en-US" dirty="0"/>
              <a:t>Incremental Static Regeneration (ISR)</a:t>
            </a:r>
          </a:p>
        </p:txBody>
      </p:sp>
      <p:sp>
        <p:nvSpPr>
          <p:cNvPr id="3" name="Content Placeholder 2">
            <a:extLst>
              <a:ext uri="{FF2B5EF4-FFF2-40B4-BE49-F238E27FC236}">
                <a16:creationId xmlns:a16="http://schemas.microsoft.com/office/drawing/2014/main" id="{73D3C824-7B0E-AA4D-4C42-773072676EBB}"/>
              </a:ext>
            </a:extLst>
          </p:cNvPr>
          <p:cNvSpPr>
            <a:spLocks noGrp="1"/>
          </p:cNvSpPr>
          <p:nvPr>
            <p:ph idx="1"/>
          </p:nvPr>
        </p:nvSpPr>
        <p:spPr>
          <a:xfrm>
            <a:off x="397565" y="1719263"/>
            <a:ext cx="7792277" cy="4411662"/>
          </a:xfrm>
        </p:spPr>
        <p:txBody>
          <a:bodyPr/>
          <a:lstStyle/>
          <a:p>
            <a:r>
              <a:rPr lang="en-US" sz="2400" dirty="0"/>
              <a:t>If you have a very large number of pages, generating them all at build time may not be feasible. </a:t>
            </a:r>
          </a:p>
          <a:p>
            <a:r>
              <a:rPr lang="en-US" sz="2400" dirty="0"/>
              <a:t>Next.js allows you to create or update static pages after you have built your site.</a:t>
            </a:r>
          </a:p>
          <a:p>
            <a:r>
              <a:rPr lang="en-US" sz="2400" dirty="0"/>
              <a:t>Incremental Static Regeneration enables developers and content editors to use static generation on a per-page basis, without needing to rebuild the entire site. </a:t>
            </a:r>
          </a:p>
          <a:p>
            <a:r>
              <a:rPr lang="en-US" sz="2400" dirty="0"/>
              <a:t>With ISR, you can retain the benefits of static while scaling to millions of pages.</a:t>
            </a:r>
          </a:p>
          <a:p>
            <a:r>
              <a:rPr lang="en-US" sz="2400" dirty="0"/>
              <a:t>To use ISR, add the revalidate prop to </a:t>
            </a:r>
            <a:r>
              <a:rPr lang="en-US" sz="2400" dirty="0" err="1"/>
              <a:t>getStaticProps</a:t>
            </a:r>
            <a:endParaRPr lang="en-US" sz="2400" dirty="0"/>
          </a:p>
        </p:txBody>
      </p:sp>
      <p:sp>
        <p:nvSpPr>
          <p:cNvPr id="4" name="Slide Number Placeholder 3">
            <a:extLst>
              <a:ext uri="{FF2B5EF4-FFF2-40B4-BE49-F238E27FC236}">
                <a16:creationId xmlns:a16="http://schemas.microsoft.com/office/drawing/2014/main" id="{2086B834-A231-8088-719B-667283701028}"/>
              </a:ext>
            </a:extLst>
          </p:cNvPr>
          <p:cNvSpPr>
            <a:spLocks noGrp="1"/>
          </p:cNvSpPr>
          <p:nvPr>
            <p:ph type="sldNum" sz="quarter" idx="12"/>
          </p:nvPr>
        </p:nvSpPr>
        <p:spPr/>
        <p:txBody>
          <a:bodyPr/>
          <a:lstStyle/>
          <a:p>
            <a:fld id="{D34C6703-EFA8-4630-B2E5-4FD5E7E39EBF}" type="slidenum">
              <a:rPr lang="en-US" smtClean="0"/>
              <a:t>20</a:t>
            </a:fld>
            <a:endParaRPr lang="en-US"/>
          </a:p>
        </p:txBody>
      </p:sp>
      <p:pic>
        <p:nvPicPr>
          <p:cNvPr id="6" name="Picture 5">
            <a:extLst>
              <a:ext uri="{FF2B5EF4-FFF2-40B4-BE49-F238E27FC236}">
                <a16:creationId xmlns:a16="http://schemas.microsoft.com/office/drawing/2014/main" id="{9ACF4799-CAC4-4FF7-6C52-11353B1B4476}"/>
              </a:ext>
            </a:extLst>
          </p:cNvPr>
          <p:cNvPicPr>
            <a:picLocks noChangeAspect="1"/>
          </p:cNvPicPr>
          <p:nvPr/>
        </p:nvPicPr>
        <p:blipFill>
          <a:blip r:embed="rId2"/>
          <a:stretch>
            <a:fillRect/>
          </a:stretch>
        </p:blipFill>
        <p:spPr>
          <a:xfrm>
            <a:off x="8557591" y="1580322"/>
            <a:ext cx="3319670" cy="5125278"/>
          </a:xfrm>
          <a:prstGeom prst="rect">
            <a:avLst/>
          </a:prstGeom>
        </p:spPr>
      </p:pic>
    </p:spTree>
    <p:extLst>
      <p:ext uri="{BB962C8B-B14F-4D97-AF65-F5344CB8AC3E}">
        <p14:creationId xmlns:p14="http://schemas.microsoft.com/office/powerpoint/2010/main" val="4003781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E93F-3596-346B-65D3-3688D5647366}"/>
              </a:ext>
            </a:extLst>
          </p:cNvPr>
          <p:cNvSpPr>
            <a:spLocks noGrp="1"/>
          </p:cNvSpPr>
          <p:nvPr>
            <p:ph type="title"/>
          </p:nvPr>
        </p:nvSpPr>
        <p:spPr/>
        <p:txBody>
          <a:bodyPr/>
          <a:lstStyle/>
          <a:p>
            <a:r>
              <a:rPr lang="en-US" dirty="0"/>
              <a:t>Client Side Rendering (CSR)</a:t>
            </a:r>
          </a:p>
        </p:txBody>
      </p:sp>
      <p:sp>
        <p:nvSpPr>
          <p:cNvPr id="3" name="Content Placeholder 2">
            <a:extLst>
              <a:ext uri="{FF2B5EF4-FFF2-40B4-BE49-F238E27FC236}">
                <a16:creationId xmlns:a16="http://schemas.microsoft.com/office/drawing/2014/main" id="{9287C6D2-A1AF-0EB0-E942-F054281BB5BE}"/>
              </a:ext>
            </a:extLst>
          </p:cNvPr>
          <p:cNvSpPr>
            <a:spLocks noGrp="1"/>
          </p:cNvSpPr>
          <p:nvPr>
            <p:ph idx="1"/>
          </p:nvPr>
        </p:nvSpPr>
        <p:spPr/>
        <p:txBody>
          <a:bodyPr/>
          <a:lstStyle/>
          <a:p>
            <a:r>
              <a:rPr lang="en-US" dirty="0"/>
              <a:t>Client-Side Rendering allows developers to make their websites entirely rendered in the browser with JavaScript. </a:t>
            </a:r>
          </a:p>
          <a:p>
            <a:r>
              <a:rPr lang="en-US" dirty="0"/>
              <a:t>On initial page load a single HTML file is generally served with little to no content until you fetch the JavaScript and the browser compiles everything.</a:t>
            </a:r>
          </a:p>
          <a:p>
            <a:r>
              <a:rPr lang="en-US" dirty="0"/>
              <a:t>As we commented above, in general Client-Side Rendering is not recommended for optimal SEO.</a:t>
            </a:r>
          </a:p>
          <a:p>
            <a:r>
              <a:rPr lang="en-US" dirty="0"/>
              <a:t>CSR is perfect for data heavy dashboards, account pages or any page that you do not require to be in any search engine index.</a:t>
            </a:r>
          </a:p>
        </p:txBody>
      </p:sp>
      <p:sp>
        <p:nvSpPr>
          <p:cNvPr id="4" name="Slide Number Placeholder 3">
            <a:extLst>
              <a:ext uri="{FF2B5EF4-FFF2-40B4-BE49-F238E27FC236}">
                <a16:creationId xmlns:a16="http://schemas.microsoft.com/office/drawing/2014/main" id="{532C4425-0D57-F29A-226B-0A02FB7CD10C}"/>
              </a:ext>
            </a:extLst>
          </p:cNvPr>
          <p:cNvSpPr>
            <a:spLocks noGrp="1"/>
          </p:cNvSpPr>
          <p:nvPr>
            <p:ph type="sldNum" sz="quarter" idx="12"/>
          </p:nvPr>
        </p:nvSpPr>
        <p:spPr/>
        <p:txBody>
          <a:bodyPr/>
          <a:lstStyle/>
          <a:p>
            <a:fld id="{D34C6703-EFA8-4630-B2E5-4FD5E7E39EBF}" type="slidenum">
              <a:rPr lang="en-US" smtClean="0"/>
              <a:t>21</a:t>
            </a:fld>
            <a:endParaRPr lang="en-US"/>
          </a:p>
        </p:txBody>
      </p:sp>
    </p:spTree>
    <p:extLst>
      <p:ext uri="{BB962C8B-B14F-4D97-AF65-F5344CB8AC3E}">
        <p14:creationId xmlns:p14="http://schemas.microsoft.com/office/powerpoint/2010/main" val="2880832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4C4D-FAC6-94DF-5D91-DD8AD9ADE1BD}"/>
              </a:ext>
            </a:extLst>
          </p:cNvPr>
          <p:cNvSpPr>
            <a:spLocks noGrp="1"/>
          </p:cNvSpPr>
          <p:nvPr>
            <p:ph type="title"/>
          </p:nvPr>
        </p:nvSpPr>
        <p:spPr/>
        <p:txBody>
          <a:bodyPr/>
          <a:lstStyle/>
          <a:p>
            <a:r>
              <a:rPr lang="en-US" dirty="0"/>
              <a:t>URL Structure</a:t>
            </a:r>
          </a:p>
        </p:txBody>
      </p:sp>
      <p:sp>
        <p:nvSpPr>
          <p:cNvPr id="3" name="Content Placeholder 2">
            <a:extLst>
              <a:ext uri="{FF2B5EF4-FFF2-40B4-BE49-F238E27FC236}">
                <a16:creationId xmlns:a16="http://schemas.microsoft.com/office/drawing/2014/main" id="{BC121946-831A-94D5-ED00-97DA028E3C29}"/>
              </a:ext>
            </a:extLst>
          </p:cNvPr>
          <p:cNvSpPr>
            <a:spLocks noGrp="1"/>
          </p:cNvSpPr>
          <p:nvPr>
            <p:ph idx="1"/>
          </p:nvPr>
        </p:nvSpPr>
        <p:spPr/>
        <p:txBody>
          <a:bodyPr/>
          <a:lstStyle/>
          <a:p>
            <a:r>
              <a:rPr lang="en-US" sz="2000" dirty="0"/>
              <a:t>URL Structure is an important part of an SEO strategy. </a:t>
            </a:r>
          </a:p>
          <a:p>
            <a:pPr marL="0" indent="0">
              <a:buNone/>
            </a:pPr>
            <a:r>
              <a:rPr lang="en-US" sz="2000" dirty="0"/>
              <a:t>You might want to follow some principles:</a:t>
            </a:r>
          </a:p>
          <a:p>
            <a:r>
              <a:rPr lang="en-US" sz="2000" b="1" dirty="0"/>
              <a:t>Semantic</a:t>
            </a:r>
            <a:r>
              <a:rPr lang="en-US" sz="2000" dirty="0"/>
              <a:t>: It's best to use URLs that are semantic, meaning that they use words instead of IDs or random numbers. Example: /learn/basics/create-</a:t>
            </a:r>
            <a:r>
              <a:rPr lang="en-US" sz="2000" dirty="0" err="1"/>
              <a:t>nextjs</a:t>
            </a:r>
            <a:r>
              <a:rPr lang="en-US" sz="2000" dirty="0"/>
              <a:t>-app is better than /learn/course-1/lesson-1</a:t>
            </a:r>
          </a:p>
          <a:p>
            <a:r>
              <a:rPr lang="en-US" sz="2000" b="1" dirty="0"/>
              <a:t>Patterns that are logical and consistent</a:t>
            </a:r>
            <a:r>
              <a:rPr lang="en-US" sz="2000" dirty="0"/>
              <a:t>: URLs should follow some sort of pattern that is consistent among pages. For example, you want to have a folder that groups all product pages, instead of having different paths for each product that you have.</a:t>
            </a:r>
          </a:p>
          <a:p>
            <a:r>
              <a:rPr lang="en-US" sz="2000" b="1" dirty="0"/>
              <a:t>Keyword focused</a:t>
            </a:r>
            <a:r>
              <a:rPr lang="en-US" sz="2000" dirty="0"/>
              <a:t>: Google still bases a considerable part of their systems on the keywords a website contains. You might want to use keywords in your URLs to facilitate understanding the purpose of the pages.</a:t>
            </a:r>
          </a:p>
          <a:p>
            <a:r>
              <a:rPr lang="en-US" sz="2000" b="1" dirty="0"/>
              <a:t>Not parameter-based</a:t>
            </a:r>
            <a:r>
              <a:rPr lang="en-US" sz="2000" dirty="0"/>
              <a:t>: Using parameters to build your URLs is generally not a good idea. They are not semantic in most cases, and search engines might confuse them and demote their rankings in results.</a:t>
            </a:r>
          </a:p>
        </p:txBody>
      </p:sp>
      <p:sp>
        <p:nvSpPr>
          <p:cNvPr id="4" name="Slide Number Placeholder 3">
            <a:extLst>
              <a:ext uri="{FF2B5EF4-FFF2-40B4-BE49-F238E27FC236}">
                <a16:creationId xmlns:a16="http://schemas.microsoft.com/office/drawing/2014/main" id="{40EC3A1C-4353-979F-36A4-A09BF21BEC86}"/>
              </a:ext>
            </a:extLst>
          </p:cNvPr>
          <p:cNvSpPr>
            <a:spLocks noGrp="1"/>
          </p:cNvSpPr>
          <p:nvPr>
            <p:ph type="sldNum" sz="quarter" idx="12"/>
          </p:nvPr>
        </p:nvSpPr>
        <p:spPr/>
        <p:txBody>
          <a:bodyPr/>
          <a:lstStyle/>
          <a:p>
            <a:fld id="{D34C6703-EFA8-4630-B2E5-4FD5E7E39EBF}" type="slidenum">
              <a:rPr lang="en-US" smtClean="0"/>
              <a:t>22</a:t>
            </a:fld>
            <a:endParaRPr lang="en-US"/>
          </a:p>
        </p:txBody>
      </p:sp>
    </p:spTree>
    <p:extLst>
      <p:ext uri="{BB962C8B-B14F-4D97-AF65-F5344CB8AC3E}">
        <p14:creationId xmlns:p14="http://schemas.microsoft.com/office/powerpoint/2010/main" val="417730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345A-5594-8B59-4C92-809455DD7786}"/>
              </a:ext>
            </a:extLst>
          </p:cNvPr>
          <p:cNvSpPr>
            <a:spLocks noGrp="1"/>
          </p:cNvSpPr>
          <p:nvPr>
            <p:ph type="title"/>
          </p:nvPr>
        </p:nvSpPr>
        <p:spPr/>
        <p:txBody>
          <a:bodyPr/>
          <a:lstStyle/>
          <a:p>
            <a:r>
              <a:rPr lang="en-US" dirty="0"/>
              <a:t>How are Routes Defined in Next.js?</a:t>
            </a:r>
          </a:p>
        </p:txBody>
      </p:sp>
      <p:sp>
        <p:nvSpPr>
          <p:cNvPr id="3" name="Content Placeholder 2">
            <a:extLst>
              <a:ext uri="{FF2B5EF4-FFF2-40B4-BE49-F238E27FC236}">
                <a16:creationId xmlns:a16="http://schemas.microsoft.com/office/drawing/2014/main" id="{675B50EB-DCDB-AB0F-F1A1-A0E080A7EB30}"/>
              </a:ext>
            </a:extLst>
          </p:cNvPr>
          <p:cNvSpPr>
            <a:spLocks noGrp="1"/>
          </p:cNvSpPr>
          <p:nvPr>
            <p:ph idx="1"/>
          </p:nvPr>
        </p:nvSpPr>
        <p:spPr>
          <a:xfrm>
            <a:off x="609600" y="1719263"/>
            <a:ext cx="11188148" cy="4411662"/>
          </a:xfrm>
        </p:spPr>
        <p:txBody>
          <a:bodyPr/>
          <a:lstStyle/>
          <a:p>
            <a:r>
              <a:rPr lang="en-US" sz="2000" dirty="0"/>
              <a:t>Next.js uses file-system routing built on the concept of pages. When a file is added to the pages directory, it is automatically available as a route. The files and folders inside the pages directory can be used to define most common patterns.</a:t>
            </a:r>
          </a:p>
          <a:p>
            <a:pPr marL="0" indent="0">
              <a:buNone/>
            </a:pPr>
            <a:r>
              <a:rPr lang="en-US" sz="2000" dirty="0"/>
              <a:t>Let's take a look at a couple of simple URLs and how you would add them to your Next.js router:</a:t>
            </a:r>
          </a:p>
          <a:p>
            <a:r>
              <a:rPr lang="en-US" sz="2000" b="1" dirty="0"/>
              <a:t>Homepage</a:t>
            </a:r>
            <a:r>
              <a:rPr lang="en-US" sz="2000" dirty="0"/>
              <a:t>: https://www.example.com → pages/index.js</a:t>
            </a:r>
          </a:p>
          <a:p>
            <a:r>
              <a:rPr lang="en-US" sz="2000" b="1" dirty="0"/>
              <a:t>Listings</a:t>
            </a:r>
            <a:r>
              <a:rPr lang="en-US" sz="2000" dirty="0"/>
              <a:t>: https://www.example.com/products → pages/products.js or pages/products/index.js</a:t>
            </a:r>
          </a:p>
          <a:p>
            <a:r>
              <a:rPr lang="en-US" sz="2000" b="1" dirty="0"/>
              <a:t>Detail</a:t>
            </a:r>
            <a:r>
              <a:rPr lang="en-US" sz="2000" dirty="0"/>
              <a:t>: https://www.example.com/products/product → pages/products/product.js</a:t>
            </a:r>
          </a:p>
          <a:p>
            <a:pPr marL="0" indent="0">
              <a:buNone/>
            </a:pPr>
            <a:r>
              <a:rPr lang="en-US" sz="2000" dirty="0"/>
              <a:t>For a blog or e-commerce site you will likely want to use the product ID or blog name as the slug for the URL. This is called dynamic routing:</a:t>
            </a:r>
          </a:p>
          <a:p>
            <a:r>
              <a:rPr lang="en-US" sz="2000" b="1" dirty="0" err="1"/>
              <a:t>Product</a:t>
            </a:r>
            <a:r>
              <a:rPr lang="en-US" sz="2000" dirty="0" err="1"/>
              <a:t>:https</a:t>
            </a:r>
            <a:r>
              <a:rPr lang="en-US" sz="2000" dirty="0"/>
              <a:t>://www.example.com/products/nextjs-shirt → pages/products/[product].js</a:t>
            </a:r>
          </a:p>
          <a:p>
            <a:r>
              <a:rPr lang="en-US" sz="2000" b="1" dirty="0" err="1"/>
              <a:t>Blog</a:t>
            </a:r>
            <a:r>
              <a:rPr lang="en-US" sz="2000" dirty="0" err="1"/>
              <a:t>:https</a:t>
            </a:r>
            <a:r>
              <a:rPr lang="en-US" sz="2000" dirty="0"/>
              <a:t>://www.example.com/blog/seo-in-nextjs → pages/blog/[blog-name].js</a:t>
            </a:r>
          </a:p>
          <a:p>
            <a:r>
              <a:rPr lang="en-US" sz="2000" dirty="0"/>
              <a:t>To use dynamic routing, you can add brackets to a page name inside your products or blogs subfolder.</a:t>
            </a:r>
          </a:p>
        </p:txBody>
      </p:sp>
      <p:sp>
        <p:nvSpPr>
          <p:cNvPr id="4" name="Slide Number Placeholder 3">
            <a:extLst>
              <a:ext uri="{FF2B5EF4-FFF2-40B4-BE49-F238E27FC236}">
                <a16:creationId xmlns:a16="http://schemas.microsoft.com/office/drawing/2014/main" id="{F466CF6E-8899-9DEB-56CF-0B69B1E082BB}"/>
              </a:ext>
            </a:extLst>
          </p:cNvPr>
          <p:cNvSpPr>
            <a:spLocks noGrp="1"/>
          </p:cNvSpPr>
          <p:nvPr>
            <p:ph type="sldNum" sz="quarter" idx="12"/>
          </p:nvPr>
        </p:nvSpPr>
        <p:spPr/>
        <p:txBody>
          <a:bodyPr/>
          <a:lstStyle/>
          <a:p>
            <a:fld id="{D34C6703-EFA8-4630-B2E5-4FD5E7E39EBF}" type="slidenum">
              <a:rPr lang="en-US" smtClean="0"/>
              <a:t>23</a:t>
            </a:fld>
            <a:endParaRPr lang="en-US"/>
          </a:p>
        </p:txBody>
      </p:sp>
    </p:spTree>
    <p:extLst>
      <p:ext uri="{BB962C8B-B14F-4D97-AF65-F5344CB8AC3E}">
        <p14:creationId xmlns:p14="http://schemas.microsoft.com/office/powerpoint/2010/main" val="1457476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DB4DF8-C0D0-B2A4-CB1B-9F0C42954A63}"/>
              </a:ext>
            </a:extLst>
          </p:cNvPr>
          <p:cNvSpPr>
            <a:spLocks noGrp="1"/>
          </p:cNvSpPr>
          <p:nvPr>
            <p:ph type="title"/>
          </p:nvPr>
        </p:nvSpPr>
        <p:spPr/>
        <p:txBody>
          <a:bodyPr/>
          <a:lstStyle/>
          <a:p>
            <a:r>
              <a:rPr lang="en-US" dirty="0"/>
              <a:t>Metadata</a:t>
            </a:r>
          </a:p>
        </p:txBody>
      </p:sp>
      <p:sp>
        <p:nvSpPr>
          <p:cNvPr id="7" name="Content Placeholder 6">
            <a:extLst>
              <a:ext uri="{FF2B5EF4-FFF2-40B4-BE49-F238E27FC236}">
                <a16:creationId xmlns:a16="http://schemas.microsoft.com/office/drawing/2014/main" id="{12A9F2A4-9136-E30E-C212-562774B44A16}"/>
              </a:ext>
            </a:extLst>
          </p:cNvPr>
          <p:cNvSpPr>
            <a:spLocks noGrp="1"/>
          </p:cNvSpPr>
          <p:nvPr>
            <p:ph idx="1"/>
          </p:nvPr>
        </p:nvSpPr>
        <p:spPr/>
        <p:txBody>
          <a:bodyPr/>
          <a:lstStyle/>
          <a:p>
            <a:r>
              <a:rPr lang="en-US" dirty="0"/>
              <a:t>Metadata is the abstract of the website's content and is used to attach a title, a description, and an image to the site.</a:t>
            </a:r>
          </a:p>
        </p:txBody>
      </p:sp>
      <p:sp>
        <p:nvSpPr>
          <p:cNvPr id="4" name="Slide Number Placeholder 3">
            <a:extLst>
              <a:ext uri="{FF2B5EF4-FFF2-40B4-BE49-F238E27FC236}">
                <a16:creationId xmlns:a16="http://schemas.microsoft.com/office/drawing/2014/main" id="{4CAAADB3-E8EF-6422-7C69-2BE01FC4828E}"/>
              </a:ext>
            </a:extLst>
          </p:cNvPr>
          <p:cNvSpPr>
            <a:spLocks noGrp="1"/>
          </p:cNvSpPr>
          <p:nvPr>
            <p:ph type="sldNum" sz="quarter" idx="12"/>
          </p:nvPr>
        </p:nvSpPr>
        <p:spPr/>
        <p:txBody>
          <a:bodyPr/>
          <a:lstStyle/>
          <a:p>
            <a:fld id="{D34C6703-EFA8-4630-B2E5-4FD5E7E39EBF}" type="slidenum">
              <a:rPr lang="en-US" smtClean="0"/>
              <a:t>24</a:t>
            </a:fld>
            <a:endParaRPr lang="en-US"/>
          </a:p>
        </p:txBody>
      </p:sp>
    </p:spTree>
    <p:extLst>
      <p:ext uri="{BB962C8B-B14F-4D97-AF65-F5344CB8AC3E}">
        <p14:creationId xmlns:p14="http://schemas.microsoft.com/office/powerpoint/2010/main" val="278578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9BF9-9F28-D04A-25F2-DCA472117804}"/>
              </a:ext>
            </a:extLst>
          </p:cNvPr>
          <p:cNvSpPr>
            <a:spLocks noGrp="1"/>
          </p:cNvSpPr>
          <p:nvPr>
            <p:ph type="title"/>
          </p:nvPr>
        </p:nvSpPr>
        <p:spPr/>
        <p:txBody>
          <a:bodyPr/>
          <a:lstStyle/>
          <a:p>
            <a:r>
              <a:rPr lang="en-US" dirty="0"/>
              <a:t>Title</a:t>
            </a:r>
          </a:p>
        </p:txBody>
      </p:sp>
      <p:sp>
        <p:nvSpPr>
          <p:cNvPr id="3" name="Content Placeholder 2">
            <a:extLst>
              <a:ext uri="{FF2B5EF4-FFF2-40B4-BE49-F238E27FC236}">
                <a16:creationId xmlns:a16="http://schemas.microsoft.com/office/drawing/2014/main" id="{10D95D0F-CC1A-2C94-2A60-1BA54BF8A9A5}"/>
              </a:ext>
            </a:extLst>
          </p:cNvPr>
          <p:cNvSpPr>
            <a:spLocks noGrp="1"/>
          </p:cNvSpPr>
          <p:nvPr>
            <p:ph idx="1"/>
          </p:nvPr>
        </p:nvSpPr>
        <p:spPr/>
        <p:txBody>
          <a:bodyPr/>
          <a:lstStyle/>
          <a:p>
            <a:r>
              <a:rPr lang="en-US" dirty="0"/>
              <a:t>The title tag is one of the most important SEO elements for two main reasons:</a:t>
            </a:r>
          </a:p>
          <a:p>
            <a:r>
              <a:rPr lang="en-US" dirty="0"/>
              <a:t>Firstly, it's what users see when they click to enter your website from search results.</a:t>
            </a:r>
          </a:p>
          <a:p>
            <a:r>
              <a:rPr lang="en-US" dirty="0"/>
              <a:t>Secondly, it's one of the main elements Google uses to understand what your page is about. Using keywords in the title is recommended because it usually leads to increased improved ranking positions in search engines.</a:t>
            </a:r>
          </a:p>
        </p:txBody>
      </p:sp>
      <p:sp>
        <p:nvSpPr>
          <p:cNvPr id="4" name="Slide Number Placeholder 3">
            <a:extLst>
              <a:ext uri="{FF2B5EF4-FFF2-40B4-BE49-F238E27FC236}">
                <a16:creationId xmlns:a16="http://schemas.microsoft.com/office/drawing/2014/main" id="{48788BCC-90FC-EA66-54D3-A76E71E83E6E}"/>
              </a:ext>
            </a:extLst>
          </p:cNvPr>
          <p:cNvSpPr>
            <a:spLocks noGrp="1"/>
          </p:cNvSpPr>
          <p:nvPr>
            <p:ph type="sldNum" sz="quarter" idx="12"/>
          </p:nvPr>
        </p:nvSpPr>
        <p:spPr/>
        <p:txBody>
          <a:bodyPr/>
          <a:lstStyle/>
          <a:p>
            <a:fld id="{D34C6703-EFA8-4630-B2E5-4FD5E7E39EBF}" type="slidenum">
              <a:rPr lang="en-US" smtClean="0"/>
              <a:t>25</a:t>
            </a:fld>
            <a:endParaRPr lang="en-US"/>
          </a:p>
        </p:txBody>
      </p:sp>
      <p:pic>
        <p:nvPicPr>
          <p:cNvPr id="6" name="Picture 5">
            <a:extLst>
              <a:ext uri="{FF2B5EF4-FFF2-40B4-BE49-F238E27FC236}">
                <a16:creationId xmlns:a16="http://schemas.microsoft.com/office/drawing/2014/main" id="{893F4582-94B9-7187-743E-0DFF06009399}"/>
              </a:ext>
            </a:extLst>
          </p:cNvPr>
          <p:cNvPicPr>
            <a:picLocks noChangeAspect="1"/>
          </p:cNvPicPr>
          <p:nvPr/>
        </p:nvPicPr>
        <p:blipFill>
          <a:blip r:embed="rId2"/>
          <a:stretch>
            <a:fillRect/>
          </a:stretch>
        </p:blipFill>
        <p:spPr>
          <a:xfrm>
            <a:off x="1016691" y="5811492"/>
            <a:ext cx="8492018" cy="621058"/>
          </a:xfrm>
          <a:prstGeom prst="rect">
            <a:avLst/>
          </a:prstGeom>
        </p:spPr>
      </p:pic>
    </p:spTree>
    <p:extLst>
      <p:ext uri="{BB962C8B-B14F-4D97-AF65-F5344CB8AC3E}">
        <p14:creationId xmlns:p14="http://schemas.microsoft.com/office/powerpoint/2010/main" val="148049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2BCB-B3B4-0A7B-407F-90537B142AEE}"/>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4745E757-F860-AD9B-12DF-EC28D3251683}"/>
              </a:ext>
            </a:extLst>
          </p:cNvPr>
          <p:cNvSpPr>
            <a:spLocks noGrp="1"/>
          </p:cNvSpPr>
          <p:nvPr>
            <p:ph idx="1"/>
          </p:nvPr>
        </p:nvSpPr>
        <p:spPr/>
        <p:txBody>
          <a:bodyPr/>
          <a:lstStyle/>
          <a:p>
            <a:r>
              <a:rPr lang="en-US" sz="2400" dirty="0"/>
              <a:t>The description meta tag is another important SEO element, but less so than the title. According to Google, this element is not taken into account for ranking purposes, but it can affect your click-through-rate on search results.</a:t>
            </a:r>
          </a:p>
          <a:p>
            <a:r>
              <a:rPr lang="en-US" sz="2400" dirty="0"/>
              <a:t>Use the description meta tag to complement the information in your title. Work in more keywords to the content here if there are some that didn't fit in the title. These keywords will appear in bold if a user's search contains them.</a:t>
            </a:r>
          </a:p>
        </p:txBody>
      </p:sp>
      <p:sp>
        <p:nvSpPr>
          <p:cNvPr id="4" name="Slide Number Placeholder 3">
            <a:extLst>
              <a:ext uri="{FF2B5EF4-FFF2-40B4-BE49-F238E27FC236}">
                <a16:creationId xmlns:a16="http://schemas.microsoft.com/office/drawing/2014/main" id="{7482D0FD-F1BA-B8D1-A141-95B3F1349215}"/>
              </a:ext>
            </a:extLst>
          </p:cNvPr>
          <p:cNvSpPr>
            <a:spLocks noGrp="1"/>
          </p:cNvSpPr>
          <p:nvPr>
            <p:ph type="sldNum" sz="quarter" idx="12"/>
          </p:nvPr>
        </p:nvSpPr>
        <p:spPr/>
        <p:txBody>
          <a:bodyPr/>
          <a:lstStyle/>
          <a:p>
            <a:fld id="{D34C6703-EFA8-4630-B2E5-4FD5E7E39EBF}" type="slidenum">
              <a:rPr lang="en-US" smtClean="0"/>
              <a:t>26</a:t>
            </a:fld>
            <a:endParaRPr lang="en-US"/>
          </a:p>
        </p:txBody>
      </p:sp>
      <p:grpSp>
        <p:nvGrpSpPr>
          <p:cNvPr id="11" name="Group 10">
            <a:extLst>
              <a:ext uri="{FF2B5EF4-FFF2-40B4-BE49-F238E27FC236}">
                <a16:creationId xmlns:a16="http://schemas.microsoft.com/office/drawing/2014/main" id="{FE8203DD-C907-F170-5DCC-46420DCF4E02}"/>
              </a:ext>
            </a:extLst>
          </p:cNvPr>
          <p:cNvGrpSpPr/>
          <p:nvPr/>
        </p:nvGrpSpPr>
        <p:grpSpPr>
          <a:xfrm>
            <a:off x="1745560" y="4435749"/>
            <a:ext cx="9134475" cy="1047752"/>
            <a:chOff x="1745560" y="4435749"/>
            <a:chExt cx="9134475" cy="1047752"/>
          </a:xfrm>
        </p:grpSpPr>
        <p:pic>
          <p:nvPicPr>
            <p:cNvPr id="6" name="Picture 5">
              <a:extLst>
                <a:ext uri="{FF2B5EF4-FFF2-40B4-BE49-F238E27FC236}">
                  <a16:creationId xmlns:a16="http://schemas.microsoft.com/office/drawing/2014/main" id="{9C81ABDA-C483-E333-934A-FEF5C3B286F4}"/>
                </a:ext>
              </a:extLst>
            </p:cNvPr>
            <p:cNvPicPr>
              <a:picLocks noChangeAspect="1"/>
            </p:cNvPicPr>
            <p:nvPr/>
          </p:nvPicPr>
          <p:blipFill>
            <a:blip r:embed="rId2"/>
            <a:stretch>
              <a:fillRect/>
            </a:stretch>
          </p:blipFill>
          <p:spPr>
            <a:xfrm>
              <a:off x="1745560" y="4435751"/>
              <a:ext cx="5162550" cy="1047750"/>
            </a:xfrm>
            <a:prstGeom prst="rect">
              <a:avLst/>
            </a:prstGeom>
          </p:spPr>
        </p:pic>
        <p:pic>
          <p:nvPicPr>
            <p:cNvPr id="10" name="Picture 9">
              <a:extLst>
                <a:ext uri="{FF2B5EF4-FFF2-40B4-BE49-F238E27FC236}">
                  <a16:creationId xmlns:a16="http://schemas.microsoft.com/office/drawing/2014/main" id="{EBD530C5-C792-3E71-BCF1-26B341421218}"/>
                </a:ext>
              </a:extLst>
            </p:cNvPr>
            <p:cNvPicPr>
              <a:picLocks noChangeAspect="1"/>
            </p:cNvPicPr>
            <p:nvPr/>
          </p:nvPicPr>
          <p:blipFill>
            <a:blip r:embed="rId3"/>
            <a:stretch>
              <a:fillRect/>
            </a:stretch>
          </p:blipFill>
          <p:spPr>
            <a:xfrm>
              <a:off x="6908110" y="4435749"/>
              <a:ext cx="3971925" cy="1047751"/>
            </a:xfrm>
            <a:prstGeom prst="rect">
              <a:avLst/>
            </a:prstGeom>
          </p:spPr>
        </p:pic>
      </p:grpSp>
    </p:spTree>
    <p:extLst>
      <p:ext uri="{BB962C8B-B14F-4D97-AF65-F5344CB8AC3E}">
        <p14:creationId xmlns:p14="http://schemas.microsoft.com/office/powerpoint/2010/main" val="3474178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92B2-43F8-8B1F-EEF2-BB9F33B282C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220A6EB4-CBD6-7CB2-5A23-0FECA928BFD8}"/>
              </a:ext>
            </a:extLst>
          </p:cNvPr>
          <p:cNvSpPr>
            <a:spLocks noGrp="1"/>
          </p:cNvSpPr>
          <p:nvPr>
            <p:ph idx="1"/>
          </p:nvPr>
        </p:nvSpPr>
        <p:spPr/>
        <p:txBody>
          <a:bodyPr/>
          <a:lstStyle/>
          <a:p>
            <a:r>
              <a:rPr lang="en-US" dirty="0"/>
              <a:t>In Next.js, we set the title and description in the Head component. </a:t>
            </a:r>
          </a:p>
          <a:p>
            <a:r>
              <a:rPr lang="en-US" dirty="0"/>
              <a:t>The Head component can be </a:t>
            </a:r>
            <a:br>
              <a:rPr lang="en-US" dirty="0"/>
            </a:br>
            <a:r>
              <a:rPr lang="en-US" dirty="0"/>
              <a:t>used on any page in your </a:t>
            </a:r>
            <a:br>
              <a:rPr lang="en-US" dirty="0"/>
            </a:br>
            <a:r>
              <a:rPr lang="en-US" dirty="0"/>
              <a:t>application to describe or </a:t>
            </a:r>
            <a:br>
              <a:rPr lang="en-US" dirty="0"/>
            </a:br>
            <a:r>
              <a:rPr lang="en-US" dirty="0"/>
              <a:t>provide information about </a:t>
            </a:r>
            <a:br>
              <a:rPr lang="en-US" dirty="0"/>
            </a:br>
            <a:r>
              <a:rPr lang="en-US" dirty="0"/>
              <a:t>the page's contents.</a:t>
            </a:r>
          </a:p>
        </p:txBody>
      </p:sp>
      <p:sp>
        <p:nvSpPr>
          <p:cNvPr id="4" name="Slide Number Placeholder 3">
            <a:extLst>
              <a:ext uri="{FF2B5EF4-FFF2-40B4-BE49-F238E27FC236}">
                <a16:creationId xmlns:a16="http://schemas.microsoft.com/office/drawing/2014/main" id="{BBB0D57E-0A80-1842-EE70-446ED4D9A75F}"/>
              </a:ext>
            </a:extLst>
          </p:cNvPr>
          <p:cNvSpPr>
            <a:spLocks noGrp="1"/>
          </p:cNvSpPr>
          <p:nvPr>
            <p:ph type="sldNum" sz="quarter" idx="12"/>
          </p:nvPr>
        </p:nvSpPr>
        <p:spPr/>
        <p:txBody>
          <a:bodyPr/>
          <a:lstStyle/>
          <a:p>
            <a:fld id="{D34C6703-EFA8-4630-B2E5-4FD5E7E39EBF}" type="slidenum">
              <a:rPr lang="en-US" smtClean="0"/>
              <a:t>27</a:t>
            </a:fld>
            <a:endParaRPr lang="en-US"/>
          </a:p>
        </p:txBody>
      </p:sp>
      <p:pic>
        <p:nvPicPr>
          <p:cNvPr id="6" name="Picture 5">
            <a:extLst>
              <a:ext uri="{FF2B5EF4-FFF2-40B4-BE49-F238E27FC236}">
                <a16:creationId xmlns:a16="http://schemas.microsoft.com/office/drawing/2014/main" id="{7858A719-B39F-83AA-1DCC-E53FC2B02509}"/>
              </a:ext>
            </a:extLst>
          </p:cNvPr>
          <p:cNvPicPr>
            <a:picLocks noChangeAspect="1"/>
          </p:cNvPicPr>
          <p:nvPr/>
        </p:nvPicPr>
        <p:blipFill>
          <a:blip r:embed="rId2"/>
          <a:stretch>
            <a:fillRect/>
          </a:stretch>
        </p:blipFill>
        <p:spPr>
          <a:xfrm>
            <a:off x="6360924" y="2322576"/>
            <a:ext cx="4753351" cy="4306824"/>
          </a:xfrm>
          <a:prstGeom prst="rect">
            <a:avLst/>
          </a:prstGeom>
        </p:spPr>
      </p:pic>
    </p:spTree>
    <p:extLst>
      <p:ext uri="{BB962C8B-B14F-4D97-AF65-F5344CB8AC3E}">
        <p14:creationId xmlns:p14="http://schemas.microsoft.com/office/powerpoint/2010/main" val="357582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E19A-635D-962A-B861-E2DF6468AF25}"/>
              </a:ext>
            </a:extLst>
          </p:cNvPr>
          <p:cNvSpPr>
            <a:spLocks noGrp="1"/>
          </p:cNvSpPr>
          <p:nvPr>
            <p:ph type="title"/>
          </p:nvPr>
        </p:nvSpPr>
        <p:spPr/>
        <p:txBody>
          <a:bodyPr/>
          <a:lstStyle/>
          <a:p>
            <a:r>
              <a:rPr lang="en-US" dirty="0"/>
              <a:t>On Page SEO</a:t>
            </a:r>
          </a:p>
        </p:txBody>
      </p:sp>
      <p:sp>
        <p:nvSpPr>
          <p:cNvPr id="3" name="Content Placeholder 2">
            <a:extLst>
              <a:ext uri="{FF2B5EF4-FFF2-40B4-BE49-F238E27FC236}">
                <a16:creationId xmlns:a16="http://schemas.microsoft.com/office/drawing/2014/main" id="{EDA904D2-EE25-F035-B4FB-1224A4B35DB1}"/>
              </a:ext>
            </a:extLst>
          </p:cNvPr>
          <p:cNvSpPr>
            <a:spLocks noGrp="1"/>
          </p:cNvSpPr>
          <p:nvPr>
            <p:ph idx="1"/>
          </p:nvPr>
        </p:nvSpPr>
        <p:spPr/>
        <p:txBody>
          <a:bodyPr/>
          <a:lstStyle/>
          <a:p>
            <a:r>
              <a:rPr lang="en-US" dirty="0"/>
              <a:t>At a high level, on page SEO refers to the headings and links that make up the overall structure of the page. Headings indicate importance in the document and links connect the web together.</a:t>
            </a:r>
          </a:p>
        </p:txBody>
      </p:sp>
      <p:sp>
        <p:nvSpPr>
          <p:cNvPr id="4" name="Slide Number Placeholder 3">
            <a:extLst>
              <a:ext uri="{FF2B5EF4-FFF2-40B4-BE49-F238E27FC236}">
                <a16:creationId xmlns:a16="http://schemas.microsoft.com/office/drawing/2014/main" id="{58E17FB8-B762-8DA1-777E-072B317FA0FF}"/>
              </a:ext>
            </a:extLst>
          </p:cNvPr>
          <p:cNvSpPr>
            <a:spLocks noGrp="1"/>
          </p:cNvSpPr>
          <p:nvPr>
            <p:ph type="sldNum" sz="quarter" idx="12"/>
          </p:nvPr>
        </p:nvSpPr>
        <p:spPr/>
        <p:txBody>
          <a:bodyPr/>
          <a:lstStyle/>
          <a:p>
            <a:fld id="{D34C6703-EFA8-4630-B2E5-4FD5E7E39EBF}" type="slidenum">
              <a:rPr lang="en-US" smtClean="0"/>
              <a:t>28</a:t>
            </a:fld>
            <a:endParaRPr lang="en-US"/>
          </a:p>
        </p:txBody>
      </p:sp>
    </p:spTree>
    <p:extLst>
      <p:ext uri="{BB962C8B-B14F-4D97-AF65-F5344CB8AC3E}">
        <p14:creationId xmlns:p14="http://schemas.microsoft.com/office/powerpoint/2010/main" val="1456048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7BDE-AA02-EB38-E9EE-D35B9FCE5B55}"/>
              </a:ext>
            </a:extLst>
          </p:cNvPr>
          <p:cNvSpPr>
            <a:spLocks noGrp="1"/>
          </p:cNvSpPr>
          <p:nvPr>
            <p:ph type="title"/>
          </p:nvPr>
        </p:nvSpPr>
        <p:spPr/>
        <p:txBody>
          <a:bodyPr/>
          <a:lstStyle/>
          <a:p>
            <a:r>
              <a:rPr lang="en-US" dirty="0"/>
              <a:t>Headings and H1</a:t>
            </a:r>
          </a:p>
        </p:txBody>
      </p:sp>
      <p:sp>
        <p:nvSpPr>
          <p:cNvPr id="3" name="Content Placeholder 2">
            <a:extLst>
              <a:ext uri="{FF2B5EF4-FFF2-40B4-BE49-F238E27FC236}">
                <a16:creationId xmlns:a16="http://schemas.microsoft.com/office/drawing/2014/main" id="{79C0D5BD-4C2C-B21B-E1A5-4D9ADB806402}"/>
              </a:ext>
            </a:extLst>
          </p:cNvPr>
          <p:cNvSpPr>
            <a:spLocks noGrp="1"/>
          </p:cNvSpPr>
          <p:nvPr>
            <p:ph idx="1"/>
          </p:nvPr>
        </p:nvSpPr>
        <p:spPr/>
        <p:txBody>
          <a:bodyPr/>
          <a:lstStyle/>
          <a:p>
            <a:r>
              <a:rPr lang="en-US" dirty="0"/>
              <a:t>Headings help users understand the structure of a page and what they are going to read in the next paragraphs. They also facilitate the search engine's job of understanding which parts of the page are the most important.</a:t>
            </a:r>
          </a:p>
          <a:p>
            <a:r>
              <a:rPr lang="en-US" dirty="0"/>
              <a:t>Headings go from 1-6 and Heading 1 tends to be thought of as the most important. It's recommended to use the H1 heading tag in each page. H1 should represent what the page is about and be similar to your title tag</a:t>
            </a:r>
          </a:p>
        </p:txBody>
      </p:sp>
      <p:sp>
        <p:nvSpPr>
          <p:cNvPr id="4" name="Slide Number Placeholder 3">
            <a:extLst>
              <a:ext uri="{FF2B5EF4-FFF2-40B4-BE49-F238E27FC236}">
                <a16:creationId xmlns:a16="http://schemas.microsoft.com/office/drawing/2014/main" id="{113E8674-8F67-D3BA-0187-BFEAFEA9B4C2}"/>
              </a:ext>
            </a:extLst>
          </p:cNvPr>
          <p:cNvSpPr>
            <a:spLocks noGrp="1"/>
          </p:cNvSpPr>
          <p:nvPr>
            <p:ph type="sldNum" sz="quarter" idx="12"/>
          </p:nvPr>
        </p:nvSpPr>
        <p:spPr/>
        <p:txBody>
          <a:bodyPr/>
          <a:lstStyle/>
          <a:p>
            <a:fld id="{D34C6703-EFA8-4630-B2E5-4FD5E7E39EBF}" type="slidenum">
              <a:rPr lang="en-US" smtClean="0"/>
              <a:t>29</a:t>
            </a:fld>
            <a:endParaRPr lang="en-US"/>
          </a:p>
        </p:txBody>
      </p:sp>
    </p:spTree>
    <p:extLst>
      <p:ext uri="{BB962C8B-B14F-4D97-AF65-F5344CB8AC3E}">
        <p14:creationId xmlns:p14="http://schemas.microsoft.com/office/powerpoint/2010/main" val="192314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5D32-1944-15ED-70B3-242E50897CEB}"/>
              </a:ext>
            </a:extLst>
          </p:cNvPr>
          <p:cNvSpPr>
            <a:spLocks noGrp="1"/>
          </p:cNvSpPr>
          <p:nvPr>
            <p:ph type="title"/>
          </p:nvPr>
        </p:nvSpPr>
        <p:spPr/>
        <p:txBody>
          <a:bodyPr/>
          <a:lstStyle/>
          <a:p>
            <a:r>
              <a:rPr lang="en-US" dirty="0"/>
              <a:t>Why is SEO so important?</a:t>
            </a:r>
          </a:p>
        </p:txBody>
      </p:sp>
      <p:sp>
        <p:nvSpPr>
          <p:cNvPr id="3" name="Content Placeholder 2">
            <a:extLst>
              <a:ext uri="{FF2B5EF4-FFF2-40B4-BE49-F238E27FC236}">
                <a16:creationId xmlns:a16="http://schemas.microsoft.com/office/drawing/2014/main" id="{B6A46E9C-EDC2-C99E-A84B-BA35859D7C1E}"/>
              </a:ext>
            </a:extLst>
          </p:cNvPr>
          <p:cNvSpPr>
            <a:spLocks noGrp="1"/>
          </p:cNvSpPr>
          <p:nvPr>
            <p:ph idx="1"/>
          </p:nvPr>
        </p:nvSpPr>
        <p:spPr/>
        <p:txBody>
          <a:bodyPr/>
          <a:lstStyle/>
          <a:p>
            <a:r>
              <a:rPr lang="en-US" sz="2400" dirty="0"/>
              <a:t>SEO is the key to increased conversion and confidence in your brand. </a:t>
            </a:r>
          </a:p>
          <a:p>
            <a:r>
              <a:rPr lang="en-US" sz="2400" dirty="0"/>
              <a:t>Higher search ranking placement equates to more organic visitors. </a:t>
            </a:r>
          </a:p>
          <a:p>
            <a:r>
              <a:rPr lang="en-US" sz="2400" dirty="0"/>
              <a:t>Search engine organic traffic – visitors who come to your site through clicking a result in a search engine – is key to many businesses for three reasons:</a:t>
            </a:r>
          </a:p>
          <a:p>
            <a:endParaRPr lang="en-US" sz="2400" dirty="0"/>
          </a:p>
          <a:p>
            <a:r>
              <a:rPr lang="en-US" sz="2400" dirty="0"/>
              <a:t>Qualitative – Increased chance that visitors turn into customers.</a:t>
            </a:r>
          </a:p>
          <a:p>
            <a:r>
              <a:rPr lang="en-US" sz="2400" dirty="0"/>
              <a:t>Trustable – Higher confidence in your brand or mission.</a:t>
            </a:r>
          </a:p>
          <a:p>
            <a:r>
              <a:rPr lang="en-US" sz="2400" dirty="0"/>
              <a:t>Low-Cost – Aside from the time and effort spent, having good SEO practices that result in higher search engine ranking is free. There is no direct cost to appear in top organic search results positions.</a:t>
            </a:r>
          </a:p>
        </p:txBody>
      </p:sp>
      <p:sp>
        <p:nvSpPr>
          <p:cNvPr id="4" name="Slide Number Placeholder 3">
            <a:extLst>
              <a:ext uri="{FF2B5EF4-FFF2-40B4-BE49-F238E27FC236}">
                <a16:creationId xmlns:a16="http://schemas.microsoft.com/office/drawing/2014/main" id="{537A564B-E471-61BA-E28A-17E91378BD2C}"/>
              </a:ext>
            </a:extLst>
          </p:cNvPr>
          <p:cNvSpPr>
            <a:spLocks noGrp="1"/>
          </p:cNvSpPr>
          <p:nvPr>
            <p:ph type="sldNum" sz="quarter" idx="12"/>
          </p:nvPr>
        </p:nvSpPr>
        <p:spPr/>
        <p:txBody>
          <a:bodyPr/>
          <a:lstStyle/>
          <a:p>
            <a:fld id="{D34C6703-EFA8-4630-B2E5-4FD5E7E39EBF}" type="slidenum">
              <a:rPr lang="en-US" smtClean="0"/>
              <a:t>3</a:t>
            </a:fld>
            <a:endParaRPr lang="en-US"/>
          </a:p>
        </p:txBody>
      </p:sp>
    </p:spTree>
    <p:extLst>
      <p:ext uri="{BB962C8B-B14F-4D97-AF65-F5344CB8AC3E}">
        <p14:creationId xmlns:p14="http://schemas.microsoft.com/office/powerpoint/2010/main" val="258233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9775-18A0-C3F5-0156-F731B034A112}"/>
              </a:ext>
            </a:extLst>
          </p:cNvPr>
          <p:cNvSpPr>
            <a:spLocks noGrp="1"/>
          </p:cNvSpPr>
          <p:nvPr>
            <p:ph type="title"/>
          </p:nvPr>
        </p:nvSpPr>
        <p:spPr/>
        <p:txBody>
          <a:bodyPr/>
          <a:lstStyle/>
          <a:p>
            <a:r>
              <a:rPr lang="en-US" dirty="0"/>
              <a:t>Internal Links</a:t>
            </a:r>
          </a:p>
        </p:txBody>
      </p:sp>
      <p:sp>
        <p:nvSpPr>
          <p:cNvPr id="3" name="Content Placeholder 2">
            <a:extLst>
              <a:ext uri="{FF2B5EF4-FFF2-40B4-BE49-F238E27FC236}">
                <a16:creationId xmlns:a16="http://schemas.microsoft.com/office/drawing/2014/main" id="{FDAB36F6-7EEF-BB26-FC0F-5E83879CA5B6}"/>
              </a:ext>
            </a:extLst>
          </p:cNvPr>
          <p:cNvSpPr>
            <a:spLocks noGrp="1"/>
          </p:cNvSpPr>
          <p:nvPr>
            <p:ph idx="1"/>
          </p:nvPr>
        </p:nvSpPr>
        <p:spPr/>
        <p:txBody>
          <a:bodyPr/>
          <a:lstStyle/>
          <a:p>
            <a:r>
              <a:rPr lang="en-US" sz="2400" dirty="0"/>
              <a:t>The internet is connected by links. Without links from one website to another, the internet probably wouldn't exist. Websites that receive more links tend to represent websites that are more trusted by users.</a:t>
            </a:r>
          </a:p>
          <a:p>
            <a:r>
              <a:rPr lang="en-US" sz="2400" dirty="0"/>
              <a:t>Google started this principle with the invention of the PageRank Algorithm.</a:t>
            </a:r>
          </a:p>
          <a:p>
            <a:r>
              <a:rPr lang="en-US" sz="2400" dirty="0"/>
              <a:t>The PageRank algorithm, at a high level, is an algorithm that goes through every link on a database and scores domains based on how many links they receive (quantity) and from which domains (quality). Lots of links from spam websites most likely have little to no value.</a:t>
            </a:r>
          </a:p>
        </p:txBody>
      </p:sp>
      <p:sp>
        <p:nvSpPr>
          <p:cNvPr id="4" name="Slide Number Placeholder 3">
            <a:extLst>
              <a:ext uri="{FF2B5EF4-FFF2-40B4-BE49-F238E27FC236}">
                <a16:creationId xmlns:a16="http://schemas.microsoft.com/office/drawing/2014/main" id="{6344295C-1C41-BE46-C3AA-E950E7D223B3}"/>
              </a:ext>
            </a:extLst>
          </p:cNvPr>
          <p:cNvSpPr>
            <a:spLocks noGrp="1"/>
          </p:cNvSpPr>
          <p:nvPr>
            <p:ph type="sldNum" sz="quarter" idx="12"/>
          </p:nvPr>
        </p:nvSpPr>
        <p:spPr/>
        <p:txBody>
          <a:bodyPr/>
          <a:lstStyle/>
          <a:p>
            <a:fld id="{D34C6703-EFA8-4630-B2E5-4FD5E7E39EBF}" type="slidenum">
              <a:rPr lang="en-US" smtClean="0"/>
              <a:t>30</a:t>
            </a:fld>
            <a:endParaRPr lang="en-US"/>
          </a:p>
        </p:txBody>
      </p:sp>
    </p:spTree>
    <p:extLst>
      <p:ext uri="{BB962C8B-B14F-4D97-AF65-F5344CB8AC3E}">
        <p14:creationId xmlns:p14="http://schemas.microsoft.com/office/powerpoint/2010/main" val="2509794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6571-F433-BFB7-BD59-392BA0ABC338}"/>
              </a:ext>
            </a:extLst>
          </p:cNvPr>
          <p:cNvSpPr>
            <a:spLocks noGrp="1"/>
          </p:cNvSpPr>
          <p:nvPr>
            <p:ph type="title"/>
          </p:nvPr>
        </p:nvSpPr>
        <p:spPr/>
        <p:txBody>
          <a:bodyPr/>
          <a:lstStyle/>
          <a:p>
            <a:r>
              <a:rPr lang="en-US" dirty="0"/>
              <a:t>next/link</a:t>
            </a:r>
          </a:p>
        </p:txBody>
      </p:sp>
      <p:sp>
        <p:nvSpPr>
          <p:cNvPr id="3" name="Content Placeholder 2">
            <a:extLst>
              <a:ext uri="{FF2B5EF4-FFF2-40B4-BE49-F238E27FC236}">
                <a16:creationId xmlns:a16="http://schemas.microsoft.com/office/drawing/2014/main" id="{BF4BD273-6FA1-3803-8BCF-1DAE8AF15FF3}"/>
              </a:ext>
            </a:extLst>
          </p:cNvPr>
          <p:cNvSpPr>
            <a:spLocks noGrp="1"/>
          </p:cNvSpPr>
          <p:nvPr>
            <p:ph idx="1"/>
          </p:nvPr>
        </p:nvSpPr>
        <p:spPr/>
        <p:txBody>
          <a:bodyPr/>
          <a:lstStyle/>
          <a:p>
            <a:r>
              <a:rPr lang="en-US" dirty="0"/>
              <a:t>Next.js provides the Link component that enables client-side transitions between routes.</a:t>
            </a:r>
          </a:p>
          <a:p>
            <a:r>
              <a:rPr lang="en-US" dirty="0"/>
              <a:t>The </a:t>
            </a:r>
            <a:r>
              <a:rPr lang="en-US" dirty="0" err="1"/>
              <a:t>href</a:t>
            </a:r>
            <a:r>
              <a:rPr lang="en-US" dirty="0"/>
              <a:t> prop is required and will correctly add the link to the anchor tag, which is vital for SEO. </a:t>
            </a:r>
          </a:p>
          <a:p>
            <a:r>
              <a:rPr lang="en-US" dirty="0"/>
              <a:t>When Google crawls a page, it will crawl and follow this link without relying on JavaScript.</a:t>
            </a:r>
          </a:p>
        </p:txBody>
      </p:sp>
      <p:sp>
        <p:nvSpPr>
          <p:cNvPr id="4" name="Slide Number Placeholder 3">
            <a:extLst>
              <a:ext uri="{FF2B5EF4-FFF2-40B4-BE49-F238E27FC236}">
                <a16:creationId xmlns:a16="http://schemas.microsoft.com/office/drawing/2014/main" id="{590B3359-61F4-4F9E-26F4-4A6CAD87C7AC}"/>
              </a:ext>
            </a:extLst>
          </p:cNvPr>
          <p:cNvSpPr>
            <a:spLocks noGrp="1"/>
          </p:cNvSpPr>
          <p:nvPr>
            <p:ph type="sldNum" sz="quarter" idx="12"/>
          </p:nvPr>
        </p:nvSpPr>
        <p:spPr/>
        <p:txBody>
          <a:bodyPr/>
          <a:lstStyle/>
          <a:p>
            <a:fld id="{D34C6703-EFA8-4630-B2E5-4FD5E7E39EBF}" type="slidenum">
              <a:rPr lang="en-US" smtClean="0"/>
              <a:t>31</a:t>
            </a:fld>
            <a:endParaRPr lang="en-US"/>
          </a:p>
        </p:txBody>
      </p:sp>
    </p:spTree>
    <p:extLst>
      <p:ext uri="{BB962C8B-B14F-4D97-AF65-F5344CB8AC3E}">
        <p14:creationId xmlns:p14="http://schemas.microsoft.com/office/powerpoint/2010/main" val="262485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D116-43F5-C3D6-0F79-499D4100ECF5}"/>
              </a:ext>
            </a:extLst>
          </p:cNvPr>
          <p:cNvSpPr>
            <a:spLocks noGrp="1"/>
          </p:cNvSpPr>
          <p:nvPr>
            <p:ph type="title"/>
          </p:nvPr>
        </p:nvSpPr>
        <p:spPr/>
        <p:txBody>
          <a:bodyPr/>
          <a:lstStyle/>
          <a:p>
            <a:r>
              <a:rPr lang="en-US" dirty="0"/>
              <a:t>Three Pillars of Optimization</a:t>
            </a:r>
          </a:p>
        </p:txBody>
      </p:sp>
      <p:sp>
        <p:nvSpPr>
          <p:cNvPr id="3" name="Content Placeholder 2">
            <a:extLst>
              <a:ext uri="{FF2B5EF4-FFF2-40B4-BE49-F238E27FC236}">
                <a16:creationId xmlns:a16="http://schemas.microsoft.com/office/drawing/2014/main" id="{DF301305-8E78-4634-BF4E-770B40ED11D2}"/>
              </a:ext>
            </a:extLst>
          </p:cNvPr>
          <p:cNvSpPr>
            <a:spLocks noGrp="1"/>
          </p:cNvSpPr>
          <p:nvPr>
            <p:ph idx="1"/>
          </p:nvPr>
        </p:nvSpPr>
        <p:spPr/>
        <p:txBody>
          <a:bodyPr/>
          <a:lstStyle/>
          <a:p>
            <a:r>
              <a:rPr lang="en-US" sz="2400" dirty="0"/>
              <a:t>Technical – Optimize your website for crawling and web performance.</a:t>
            </a:r>
          </a:p>
          <a:p>
            <a:r>
              <a:rPr lang="en-US" sz="2400" dirty="0"/>
              <a:t>Creation – Create a content strategy to target specific keywords.</a:t>
            </a:r>
          </a:p>
          <a:p>
            <a:r>
              <a:rPr lang="en-US" sz="2400" dirty="0"/>
              <a:t>Popularity – Boost your site's presence online so search engines know you are a trusted source. This is done through the use of backlinks – third-party sites that link back to your site.</a:t>
            </a:r>
          </a:p>
          <a:p>
            <a:endParaRPr lang="en-US" sz="2400" dirty="0"/>
          </a:p>
          <a:p>
            <a:pPr marL="0" indent="0">
              <a:buNone/>
            </a:pPr>
            <a:r>
              <a:rPr lang="en-US" sz="2400" dirty="0"/>
              <a:t>The SEO discipline is broad and has many facets, but as a Next.js developer, the first step is to understand how you can make your web app SEO-ready with some best practices.</a:t>
            </a:r>
          </a:p>
          <a:p>
            <a:endParaRPr lang="en-US" sz="2400" dirty="0"/>
          </a:p>
          <a:p>
            <a:endParaRPr lang="en-US" sz="2400" dirty="0"/>
          </a:p>
        </p:txBody>
      </p:sp>
      <p:sp>
        <p:nvSpPr>
          <p:cNvPr id="4" name="Slide Number Placeholder 3">
            <a:extLst>
              <a:ext uri="{FF2B5EF4-FFF2-40B4-BE49-F238E27FC236}">
                <a16:creationId xmlns:a16="http://schemas.microsoft.com/office/drawing/2014/main" id="{B6AF80CF-7865-1D16-8503-18F89AAE9D6E}"/>
              </a:ext>
            </a:extLst>
          </p:cNvPr>
          <p:cNvSpPr>
            <a:spLocks noGrp="1"/>
          </p:cNvSpPr>
          <p:nvPr>
            <p:ph type="sldNum" sz="quarter" idx="12"/>
          </p:nvPr>
        </p:nvSpPr>
        <p:spPr/>
        <p:txBody>
          <a:bodyPr/>
          <a:lstStyle/>
          <a:p>
            <a:fld id="{D34C6703-EFA8-4630-B2E5-4FD5E7E39EBF}" type="slidenum">
              <a:rPr lang="en-US" smtClean="0"/>
              <a:t>4</a:t>
            </a:fld>
            <a:endParaRPr lang="en-US"/>
          </a:p>
        </p:txBody>
      </p:sp>
    </p:spTree>
    <p:extLst>
      <p:ext uri="{BB962C8B-B14F-4D97-AF65-F5344CB8AC3E}">
        <p14:creationId xmlns:p14="http://schemas.microsoft.com/office/powerpoint/2010/main" val="425991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E708-550F-CBBD-1A74-F4B578EC35D5}"/>
              </a:ext>
            </a:extLst>
          </p:cNvPr>
          <p:cNvSpPr>
            <a:spLocks noGrp="1"/>
          </p:cNvSpPr>
          <p:nvPr>
            <p:ph type="title"/>
          </p:nvPr>
        </p:nvSpPr>
        <p:spPr/>
        <p:txBody>
          <a:bodyPr/>
          <a:lstStyle/>
          <a:p>
            <a:r>
              <a:rPr lang="en-US" dirty="0"/>
              <a:t>Search Systems</a:t>
            </a:r>
          </a:p>
        </p:txBody>
      </p:sp>
      <p:sp>
        <p:nvSpPr>
          <p:cNvPr id="3" name="Content Placeholder 2">
            <a:extLst>
              <a:ext uri="{FF2B5EF4-FFF2-40B4-BE49-F238E27FC236}">
                <a16:creationId xmlns:a16="http://schemas.microsoft.com/office/drawing/2014/main" id="{FBECAB6A-9262-E8F0-7329-AC9EE4F78F69}"/>
              </a:ext>
            </a:extLst>
          </p:cNvPr>
          <p:cNvSpPr>
            <a:spLocks noGrp="1"/>
          </p:cNvSpPr>
          <p:nvPr>
            <p:ph idx="1"/>
          </p:nvPr>
        </p:nvSpPr>
        <p:spPr>
          <a:xfrm>
            <a:off x="609600" y="1719263"/>
            <a:ext cx="11456504" cy="4411662"/>
          </a:xfrm>
        </p:spPr>
        <p:txBody>
          <a:bodyPr/>
          <a:lstStyle/>
          <a:p>
            <a:r>
              <a:rPr lang="en-US" sz="2000" dirty="0"/>
              <a:t>Search Systems are what you typically refer to as Search Engines (Google, Bing, DuckDuckGo, etc.). They are massively complex systems that tackle some of the biggest challenges in technology history.</a:t>
            </a:r>
          </a:p>
          <a:p>
            <a:pPr marL="0" indent="0">
              <a:buNone/>
            </a:pPr>
            <a:r>
              <a:rPr lang="en-US" sz="2000" dirty="0"/>
              <a:t>Search Systems have four main responsibilities:</a:t>
            </a:r>
          </a:p>
          <a:p>
            <a:r>
              <a:rPr lang="en-US" sz="2000" dirty="0"/>
              <a:t>Crawling – the process of going through the Web and parsing the content in all websites. This is a massive task as there are over 350 million domains available.</a:t>
            </a:r>
          </a:p>
          <a:p>
            <a:r>
              <a:rPr lang="en-US" sz="2000" dirty="0"/>
              <a:t>Indexing – finding places to store all of the data gathered during the crawling stage so it can be accessed.</a:t>
            </a:r>
          </a:p>
          <a:p>
            <a:r>
              <a:rPr lang="en-US" sz="2000" dirty="0"/>
              <a:t>Rendering – executing any resources on the page such as JavaScript that might enhance the features and enrich content on the site. This process doesn't happen for all pages that are crawled and sometimes it happens before the content is actually indexed. Rendering might happen after indexing if there are no available resources to perform the task at the time.</a:t>
            </a:r>
          </a:p>
          <a:p>
            <a:r>
              <a:rPr lang="en-US" sz="2000" dirty="0"/>
              <a:t>Ranking – querying data to craft relevant results pages based on user input. This is where the different ranking criteria are applied in Search engines to give users the best answer to fulfill their intent.</a:t>
            </a:r>
          </a:p>
        </p:txBody>
      </p:sp>
      <p:sp>
        <p:nvSpPr>
          <p:cNvPr id="4" name="Slide Number Placeholder 3">
            <a:extLst>
              <a:ext uri="{FF2B5EF4-FFF2-40B4-BE49-F238E27FC236}">
                <a16:creationId xmlns:a16="http://schemas.microsoft.com/office/drawing/2014/main" id="{CB7E272F-DF73-D6BE-3FE4-687E43324770}"/>
              </a:ext>
            </a:extLst>
          </p:cNvPr>
          <p:cNvSpPr>
            <a:spLocks noGrp="1"/>
          </p:cNvSpPr>
          <p:nvPr>
            <p:ph type="sldNum" sz="quarter" idx="12"/>
          </p:nvPr>
        </p:nvSpPr>
        <p:spPr/>
        <p:txBody>
          <a:bodyPr/>
          <a:lstStyle/>
          <a:p>
            <a:fld id="{D34C6703-EFA8-4630-B2E5-4FD5E7E39EBF}" type="slidenum">
              <a:rPr lang="en-US" smtClean="0"/>
              <a:t>5</a:t>
            </a:fld>
            <a:endParaRPr lang="en-US"/>
          </a:p>
        </p:txBody>
      </p:sp>
    </p:spTree>
    <p:extLst>
      <p:ext uri="{BB962C8B-B14F-4D97-AF65-F5344CB8AC3E}">
        <p14:creationId xmlns:p14="http://schemas.microsoft.com/office/powerpoint/2010/main" val="259781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6532-FB01-B55A-9CC4-72FE9ABF90EF}"/>
              </a:ext>
            </a:extLst>
          </p:cNvPr>
          <p:cNvSpPr>
            <a:spLocks noGrp="1"/>
          </p:cNvSpPr>
          <p:nvPr>
            <p:ph type="title"/>
          </p:nvPr>
        </p:nvSpPr>
        <p:spPr/>
        <p:txBody>
          <a:bodyPr/>
          <a:lstStyle/>
          <a:p>
            <a:r>
              <a:rPr lang="en-US" dirty="0"/>
              <a:t>What are Web Crawlers?</a:t>
            </a:r>
          </a:p>
        </p:txBody>
      </p:sp>
      <p:sp>
        <p:nvSpPr>
          <p:cNvPr id="3" name="Content Placeholder 2">
            <a:extLst>
              <a:ext uri="{FF2B5EF4-FFF2-40B4-BE49-F238E27FC236}">
                <a16:creationId xmlns:a16="http://schemas.microsoft.com/office/drawing/2014/main" id="{C9BC85F3-A1D0-5387-0BCF-C6DDEBFA0E6E}"/>
              </a:ext>
            </a:extLst>
          </p:cNvPr>
          <p:cNvSpPr>
            <a:spLocks noGrp="1"/>
          </p:cNvSpPr>
          <p:nvPr>
            <p:ph idx="1"/>
          </p:nvPr>
        </p:nvSpPr>
        <p:spPr/>
        <p:txBody>
          <a:bodyPr/>
          <a:lstStyle/>
          <a:p>
            <a:r>
              <a:rPr lang="en-US" dirty="0"/>
              <a:t>In order for your website to appear in search results, Google (as well as other search engines such as Bing, Yandex, Baidu, Naver, Yahoo or DuckDuckGo) use web crawlers to navigate the website to discover websites and its web pages.</a:t>
            </a:r>
          </a:p>
          <a:p>
            <a:r>
              <a:rPr lang="en-US" dirty="0"/>
              <a:t>Web crawlers are a type of bot that emulate users and navigate through links found on the websites to index the pages. Web crawlers identify themselves using custom user-agents. Google has several web crawlers, but the ones that are used more often are Googlebot Desktop and Googlebot Smartphone.</a:t>
            </a:r>
          </a:p>
        </p:txBody>
      </p:sp>
      <p:sp>
        <p:nvSpPr>
          <p:cNvPr id="4" name="Slide Number Placeholder 3">
            <a:extLst>
              <a:ext uri="{FF2B5EF4-FFF2-40B4-BE49-F238E27FC236}">
                <a16:creationId xmlns:a16="http://schemas.microsoft.com/office/drawing/2014/main" id="{1F15262A-C647-CBA9-8133-F70E24E87C98}"/>
              </a:ext>
            </a:extLst>
          </p:cNvPr>
          <p:cNvSpPr>
            <a:spLocks noGrp="1"/>
          </p:cNvSpPr>
          <p:nvPr>
            <p:ph type="sldNum" sz="quarter" idx="12"/>
          </p:nvPr>
        </p:nvSpPr>
        <p:spPr/>
        <p:txBody>
          <a:bodyPr/>
          <a:lstStyle/>
          <a:p>
            <a:fld id="{D34C6703-EFA8-4630-B2E5-4FD5E7E39EBF}" type="slidenum">
              <a:rPr lang="en-US" smtClean="0"/>
              <a:t>6</a:t>
            </a:fld>
            <a:endParaRPr lang="en-US"/>
          </a:p>
        </p:txBody>
      </p:sp>
    </p:spTree>
    <p:extLst>
      <p:ext uri="{BB962C8B-B14F-4D97-AF65-F5344CB8AC3E}">
        <p14:creationId xmlns:p14="http://schemas.microsoft.com/office/powerpoint/2010/main" val="37301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2C6CB-37CD-CAC2-96D0-0AB560C871BE}"/>
              </a:ext>
            </a:extLst>
          </p:cNvPr>
          <p:cNvSpPr>
            <a:spLocks noGrp="1"/>
          </p:cNvSpPr>
          <p:nvPr>
            <p:ph type="ctrTitle"/>
          </p:nvPr>
        </p:nvSpPr>
        <p:spPr/>
        <p:txBody>
          <a:bodyPr/>
          <a:lstStyle/>
          <a:p>
            <a:r>
              <a:rPr lang="en-US" dirty="0"/>
              <a:t>Crawling and Indexing</a:t>
            </a:r>
          </a:p>
        </p:txBody>
      </p:sp>
      <p:sp>
        <p:nvSpPr>
          <p:cNvPr id="6" name="Subtitle 5">
            <a:extLst>
              <a:ext uri="{FF2B5EF4-FFF2-40B4-BE49-F238E27FC236}">
                <a16:creationId xmlns:a16="http://schemas.microsoft.com/office/drawing/2014/main" id="{7A826EFF-F0F0-20B9-76F3-69C0630A895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6CD74A1-6CEE-E482-21EC-FB190BC9CDA2}"/>
              </a:ext>
            </a:extLst>
          </p:cNvPr>
          <p:cNvSpPr>
            <a:spLocks noGrp="1"/>
          </p:cNvSpPr>
          <p:nvPr>
            <p:ph type="sldNum" sz="quarter" idx="4"/>
          </p:nvPr>
        </p:nvSpPr>
        <p:spPr/>
        <p:txBody>
          <a:bodyPr/>
          <a:lstStyle/>
          <a:p>
            <a:fld id="{D34C6703-EFA8-4630-B2E5-4FD5E7E39EBF}" type="slidenum">
              <a:rPr lang="en-US" smtClean="0"/>
              <a:t>7</a:t>
            </a:fld>
            <a:endParaRPr lang="en-US"/>
          </a:p>
        </p:txBody>
      </p:sp>
    </p:spTree>
    <p:extLst>
      <p:ext uri="{BB962C8B-B14F-4D97-AF65-F5344CB8AC3E}">
        <p14:creationId xmlns:p14="http://schemas.microsoft.com/office/powerpoint/2010/main" val="324983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D295-4869-7A64-B365-5547A64EA86D}"/>
              </a:ext>
            </a:extLst>
          </p:cNvPr>
          <p:cNvSpPr>
            <a:spLocks noGrp="1"/>
          </p:cNvSpPr>
          <p:nvPr>
            <p:ph type="title"/>
          </p:nvPr>
        </p:nvSpPr>
        <p:spPr/>
        <p:txBody>
          <a:bodyPr/>
          <a:lstStyle/>
          <a:p>
            <a:r>
              <a:rPr lang="en-US" dirty="0"/>
              <a:t>What are HTTP Status Codes?</a:t>
            </a:r>
          </a:p>
        </p:txBody>
      </p:sp>
      <p:sp>
        <p:nvSpPr>
          <p:cNvPr id="3" name="Content Placeholder 2">
            <a:extLst>
              <a:ext uri="{FF2B5EF4-FFF2-40B4-BE49-F238E27FC236}">
                <a16:creationId xmlns:a16="http://schemas.microsoft.com/office/drawing/2014/main" id="{465E602C-7F33-73E6-6F23-BFC1D1DB069B}"/>
              </a:ext>
            </a:extLst>
          </p:cNvPr>
          <p:cNvSpPr>
            <a:spLocks noGrp="1"/>
          </p:cNvSpPr>
          <p:nvPr>
            <p:ph idx="1"/>
          </p:nvPr>
        </p:nvSpPr>
        <p:spPr>
          <a:xfrm>
            <a:off x="218661" y="1719263"/>
            <a:ext cx="11897139" cy="4411662"/>
          </a:xfrm>
        </p:spPr>
        <p:txBody>
          <a:bodyPr/>
          <a:lstStyle/>
          <a:p>
            <a:r>
              <a:rPr lang="en-US" sz="2400" dirty="0"/>
              <a:t>HTTP response status codes indicate whether a specific HTTP request has been successfully completed. </a:t>
            </a:r>
          </a:p>
          <a:p>
            <a:r>
              <a:rPr lang="en-US" sz="2400" dirty="0"/>
              <a:t>There are many status codes, but only a handful are meaningful in an SEO context.</a:t>
            </a:r>
          </a:p>
          <a:p>
            <a:pPr lvl="1"/>
            <a:r>
              <a:rPr lang="en-US" sz="2000" dirty="0"/>
              <a:t>200 : HTTP 200 OK</a:t>
            </a:r>
          </a:p>
          <a:p>
            <a:pPr lvl="1"/>
            <a:r>
              <a:rPr lang="en-US" sz="2000" dirty="0"/>
              <a:t>301 : HTTP 301 Moved Permanently</a:t>
            </a:r>
          </a:p>
          <a:p>
            <a:pPr lvl="1"/>
            <a:r>
              <a:rPr lang="en-US" sz="2000" dirty="0"/>
              <a:t>308 : Permanent Redirect</a:t>
            </a:r>
          </a:p>
          <a:p>
            <a:pPr lvl="1"/>
            <a:r>
              <a:rPr lang="en-US" sz="2000" dirty="0"/>
              <a:t>302 : HTTP 302 Found</a:t>
            </a:r>
          </a:p>
          <a:p>
            <a:pPr lvl="1"/>
            <a:r>
              <a:rPr lang="en-US" sz="2000" dirty="0"/>
              <a:t>404 : HTTP 404 Not Found </a:t>
            </a:r>
          </a:p>
          <a:p>
            <a:pPr lvl="1"/>
            <a:r>
              <a:rPr lang="en-US" sz="2000" dirty="0"/>
              <a:t>410 : HTTP 410 Gone </a:t>
            </a:r>
          </a:p>
          <a:p>
            <a:pPr lvl="1"/>
            <a:r>
              <a:rPr lang="en-US" sz="2000" dirty="0"/>
              <a:t>500 : HTTP 500 Internal Server Error </a:t>
            </a:r>
          </a:p>
          <a:p>
            <a:pPr lvl="1"/>
            <a:r>
              <a:rPr lang="en-US" sz="2000" dirty="0"/>
              <a:t>503 : HTTP 503 Service Unavailable</a:t>
            </a:r>
          </a:p>
          <a:p>
            <a:endParaRPr lang="en-US" dirty="0"/>
          </a:p>
        </p:txBody>
      </p:sp>
      <p:sp>
        <p:nvSpPr>
          <p:cNvPr id="4" name="Slide Number Placeholder 3">
            <a:extLst>
              <a:ext uri="{FF2B5EF4-FFF2-40B4-BE49-F238E27FC236}">
                <a16:creationId xmlns:a16="http://schemas.microsoft.com/office/drawing/2014/main" id="{E60417B7-A001-6152-4111-9AD2FF1CD337}"/>
              </a:ext>
            </a:extLst>
          </p:cNvPr>
          <p:cNvSpPr>
            <a:spLocks noGrp="1"/>
          </p:cNvSpPr>
          <p:nvPr>
            <p:ph type="sldNum" sz="quarter" idx="12"/>
          </p:nvPr>
        </p:nvSpPr>
        <p:spPr/>
        <p:txBody>
          <a:bodyPr/>
          <a:lstStyle/>
          <a:p>
            <a:fld id="{D34C6703-EFA8-4630-B2E5-4FD5E7E39EBF}" type="slidenum">
              <a:rPr lang="en-US" smtClean="0"/>
              <a:t>8</a:t>
            </a:fld>
            <a:endParaRPr lang="en-US"/>
          </a:p>
        </p:txBody>
      </p:sp>
    </p:spTree>
    <p:extLst>
      <p:ext uri="{BB962C8B-B14F-4D97-AF65-F5344CB8AC3E}">
        <p14:creationId xmlns:p14="http://schemas.microsoft.com/office/powerpoint/2010/main" val="200582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2EDE-4929-6F81-E3E8-2F1FEB9A65A6}"/>
              </a:ext>
            </a:extLst>
          </p:cNvPr>
          <p:cNvSpPr>
            <a:spLocks noGrp="1"/>
          </p:cNvSpPr>
          <p:nvPr>
            <p:ph type="title"/>
          </p:nvPr>
        </p:nvSpPr>
        <p:spPr/>
        <p:txBody>
          <a:bodyPr/>
          <a:lstStyle/>
          <a:p>
            <a:r>
              <a:rPr lang="en-US" dirty="0"/>
              <a:t>What is a robots.txt File?</a:t>
            </a:r>
          </a:p>
        </p:txBody>
      </p:sp>
      <p:sp>
        <p:nvSpPr>
          <p:cNvPr id="3" name="Content Placeholder 2">
            <a:extLst>
              <a:ext uri="{FF2B5EF4-FFF2-40B4-BE49-F238E27FC236}">
                <a16:creationId xmlns:a16="http://schemas.microsoft.com/office/drawing/2014/main" id="{58649C47-A8A8-F84A-CB8C-DCB87FA931C9}"/>
              </a:ext>
            </a:extLst>
          </p:cNvPr>
          <p:cNvSpPr>
            <a:spLocks noGrp="1"/>
          </p:cNvSpPr>
          <p:nvPr>
            <p:ph idx="1"/>
          </p:nvPr>
        </p:nvSpPr>
        <p:spPr/>
        <p:txBody>
          <a:bodyPr/>
          <a:lstStyle/>
          <a:p>
            <a:r>
              <a:rPr lang="en-US" sz="2400" dirty="0"/>
              <a:t>A robots.txt file tells search engine crawlers which pages or files the crawler can or can't request from your site. The robots.txt file is a web standard file that most good bots consume before requesting anything from a specific domain.</a:t>
            </a:r>
          </a:p>
          <a:p>
            <a:r>
              <a:rPr lang="en-US" sz="2400" dirty="0"/>
              <a:t>You might want to protect certain areas from your website from being crawled, and therefore indexed, such as your CMS or admin, user accounts in your e-commerce, or some API routes, to name a few.</a:t>
            </a:r>
          </a:p>
          <a:p>
            <a:r>
              <a:rPr lang="en-US" sz="2400" dirty="0"/>
              <a:t>These files must be served at the root of each host, or alternatively you can redirect the root /robots.txt path to a destination URL and most bots will follow.</a:t>
            </a:r>
          </a:p>
        </p:txBody>
      </p:sp>
      <p:sp>
        <p:nvSpPr>
          <p:cNvPr id="4" name="Slide Number Placeholder 3">
            <a:extLst>
              <a:ext uri="{FF2B5EF4-FFF2-40B4-BE49-F238E27FC236}">
                <a16:creationId xmlns:a16="http://schemas.microsoft.com/office/drawing/2014/main" id="{0FD720D0-E2C4-BE20-E4B7-AE92313A2554}"/>
              </a:ext>
            </a:extLst>
          </p:cNvPr>
          <p:cNvSpPr>
            <a:spLocks noGrp="1"/>
          </p:cNvSpPr>
          <p:nvPr>
            <p:ph type="sldNum" sz="quarter" idx="12"/>
          </p:nvPr>
        </p:nvSpPr>
        <p:spPr/>
        <p:txBody>
          <a:bodyPr/>
          <a:lstStyle/>
          <a:p>
            <a:fld id="{D34C6703-EFA8-4630-B2E5-4FD5E7E39EBF}" type="slidenum">
              <a:rPr lang="en-US" smtClean="0"/>
              <a:t>9</a:t>
            </a:fld>
            <a:endParaRPr lang="en-US"/>
          </a:p>
        </p:txBody>
      </p:sp>
    </p:spTree>
    <p:extLst>
      <p:ext uri="{BB962C8B-B14F-4D97-AF65-F5344CB8AC3E}">
        <p14:creationId xmlns:p14="http://schemas.microsoft.com/office/powerpoint/2010/main" val="3904345180"/>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103</TotalTime>
  <Words>2656</Words>
  <Application>Microsoft Office PowerPoint</Application>
  <PresentationFormat>Widescreen</PresentationFormat>
  <Paragraphs>165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Inter</vt:lpstr>
      <vt:lpstr>Wingdings</vt:lpstr>
      <vt:lpstr>Learner Template</vt:lpstr>
      <vt:lpstr>SEARCH ENGINE OPTIMIZATION</vt:lpstr>
      <vt:lpstr>What is SEO?</vt:lpstr>
      <vt:lpstr>Why is SEO so important?</vt:lpstr>
      <vt:lpstr>Three Pillars of Optimization</vt:lpstr>
      <vt:lpstr>Search Systems</vt:lpstr>
      <vt:lpstr>What are Web Crawlers?</vt:lpstr>
      <vt:lpstr>Crawling and Indexing</vt:lpstr>
      <vt:lpstr>What are HTTP Status Codes?</vt:lpstr>
      <vt:lpstr>What is a robots.txt File?</vt:lpstr>
      <vt:lpstr>How to add a robots.txt file to a Next.js project</vt:lpstr>
      <vt:lpstr>XML Sitemaps</vt:lpstr>
      <vt:lpstr>How to Add Sitemaps to a Next.js Project</vt:lpstr>
      <vt:lpstr>Special Meta Tags for Search Engines</vt:lpstr>
      <vt:lpstr>Special Meta Tags for Search Engines</vt:lpstr>
      <vt:lpstr>Rendering and Ranking</vt:lpstr>
      <vt:lpstr>Rendering and Ranking</vt:lpstr>
      <vt:lpstr>Rendering Strategies</vt:lpstr>
      <vt:lpstr>Static Site Generation (SSG)</vt:lpstr>
      <vt:lpstr>Server-Side Rendering (SSR)</vt:lpstr>
      <vt:lpstr>Incremental Static Regeneration (ISR)</vt:lpstr>
      <vt:lpstr>Client Side Rendering (CSR)</vt:lpstr>
      <vt:lpstr>URL Structure</vt:lpstr>
      <vt:lpstr>How are Routes Defined in Next.js?</vt:lpstr>
      <vt:lpstr>Metadata</vt:lpstr>
      <vt:lpstr>Title</vt:lpstr>
      <vt:lpstr>Description</vt:lpstr>
      <vt:lpstr>Description</vt:lpstr>
      <vt:lpstr>On Page SEO</vt:lpstr>
      <vt:lpstr>Headings and H1</vt:lpstr>
      <vt:lpstr>Internal Links</vt:lpstr>
      <vt:lpstr>next/link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Jasdhir Singh</dc:creator>
  <cp:lastModifiedBy>Jasdhir Singh</cp:lastModifiedBy>
  <cp:revision>53</cp:revision>
  <dcterms:created xsi:type="dcterms:W3CDTF">2023-06-02T09:08:40Z</dcterms:created>
  <dcterms:modified xsi:type="dcterms:W3CDTF">2023-06-28T17:15:46Z</dcterms:modified>
</cp:coreProperties>
</file>