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96564-6025-4ED8-A451-2F70063AEB9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4FCB5-E7C5-4171-B020-01FA2223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D958006-02EC-4590-BD6A-EC18A5D2AFFC}" type="datetime1">
              <a:rPr lang="en-US" smtClean="0"/>
              <a:t>6/2/2023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CD289-700B-48B3-9E9B-CF13B3A99018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1F444B-779E-4787-95C5-59A719A91A43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8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6213944-5A66-40C1-B845-B4BEF97C8E8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9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1698C-CC27-4704-A7EE-0E27B54DF990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C3C579-DDDF-44C0-9A27-2D88E5E28EA1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347DC-836D-45F5-8917-87B58CFF85CE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3E6230-D13E-41AD-BC29-2C503B6C2EB6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C11CF-F073-4594-B473-9A0B25B07537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5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757555-9A57-48D3-833E-678AC66A0BAB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BA3A3-5707-47A7-84D0-DA080FB6747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B843E-9649-4F7D-8CFD-C746A1BFCB8B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B21941E-7A81-4E4D-ABAF-03FF2907A5C6}" type="datetime1">
              <a:rPr lang="en-US" smtClean="0"/>
              <a:t>6/2/2023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D706465-42E3-4878-B278-0F5936577B5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63469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1038-9FF5-C936-18CC-F2F82203E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Performance &amp; Core Web Vital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A19C5-4355-945A-B307-E131DC377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C5DF8-8BA5-EDE1-6007-F6321DBE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B047-97DD-D886-2041-5EACA07A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EF4F-031B-62A6-D230-5504CE59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main objective of Google's search engine is to give users the best results possible while taking localization and misspellings into account. In every case, Google cares about giving users a fast and smooth result with great website experience.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199EC-1456-94BC-5258-E8B1A74F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2FB4F-A8CF-A69A-77A2-8525C7DA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10" y="2892287"/>
            <a:ext cx="6232699" cy="39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B4A3-005F-F59C-C563-7C526FF4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Lighthouse (v6) Weights for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215B-B53A-FF27-6B94-E5BF620A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three metrics are not necessarily valued equally. </a:t>
            </a:r>
          </a:p>
          <a:p>
            <a:r>
              <a:rPr lang="en-US" sz="2400" dirty="0"/>
              <a:t>In Lighthouse, different weights are assigned to each of the Core Web Vitals:</a:t>
            </a:r>
          </a:p>
          <a:p>
            <a:pPr lvl="1"/>
            <a:r>
              <a:rPr lang="en-US" sz="2200" dirty="0"/>
              <a:t>Largest </a:t>
            </a:r>
            <a:r>
              <a:rPr lang="en-US" sz="2200" dirty="0" err="1"/>
              <a:t>Contentful</a:t>
            </a:r>
            <a:r>
              <a:rPr lang="en-US" sz="2200" dirty="0"/>
              <a:t> Paint: 25%</a:t>
            </a:r>
          </a:p>
          <a:p>
            <a:pPr lvl="1"/>
            <a:r>
              <a:rPr lang="en-US" sz="2200" dirty="0"/>
              <a:t>Total Blocking Time*: 25%</a:t>
            </a:r>
          </a:p>
          <a:p>
            <a:pPr lvl="1"/>
            <a:r>
              <a:rPr lang="en-US" sz="2200" dirty="0"/>
              <a:t>First </a:t>
            </a:r>
            <a:r>
              <a:rPr lang="en-US" sz="2200" dirty="0" err="1"/>
              <a:t>Contentful</a:t>
            </a:r>
            <a:r>
              <a:rPr lang="en-US" sz="2200" dirty="0"/>
              <a:t> Paint: 15%</a:t>
            </a:r>
          </a:p>
          <a:p>
            <a:pPr lvl="1"/>
            <a:r>
              <a:rPr lang="en-US" sz="2200" dirty="0"/>
              <a:t>Speed Index: 15%</a:t>
            </a:r>
          </a:p>
          <a:p>
            <a:pPr lvl="1"/>
            <a:r>
              <a:rPr lang="en-US" sz="2200" dirty="0"/>
              <a:t>Time to Interactive: 15%</a:t>
            </a:r>
          </a:p>
          <a:p>
            <a:pPr lvl="1"/>
            <a:r>
              <a:rPr lang="en-US" sz="2200" dirty="0"/>
              <a:t>Cumulative Layout Shift: 5%</a:t>
            </a:r>
          </a:p>
          <a:p>
            <a:pPr marL="0" indent="0">
              <a:buNone/>
            </a:pPr>
            <a:r>
              <a:rPr lang="en-US" sz="1600" dirty="0"/>
              <a:t>*This is similar to First Input Delay.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E953-A62A-7897-4480-22ED7E59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247D-4208-88BB-4F60-2A431AA156FF}"/>
              </a:ext>
            </a:extLst>
          </p:cNvPr>
          <p:cNvSpPr txBox="1"/>
          <p:nvPr/>
        </p:nvSpPr>
        <p:spPr>
          <a:xfrm>
            <a:off x="742948" y="5727998"/>
            <a:ext cx="9534111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Lighthouse is an open-source, automated tool for improving the quality of web pages. </a:t>
            </a:r>
          </a:p>
          <a:p>
            <a:r>
              <a:rPr lang="en-US" dirty="0"/>
              <a:t>You can run it against any web page, public or requiring authentication. </a:t>
            </a:r>
          </a:p>
          <a:p>
            <a:r>
              <a:rPr lang="en-US" dirty="0"/>
              <a:t>It has audits for performance, accessibility, progressive web apps, SEO, and more.</a:t>
            </a:r>
          </a:p>
        </p:txBody>
      </p:sp>
    </p:spTree>
    <p:extLst>
      <p:ext uri="{BB962C8B-B14F-4D97-AF65-F5344CB8AC3E}">
        <p14:creationId xmlns:p14="http://schemas.microsoft.com/office/powerpoint/2010/main" val="285388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0A00-919E-1229-F999-2DA12E86A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Improving your Core Web Vitals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FA6E32-08F8-899F-A71F-194AF5D7C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90F3E-8291-12DA-E4BB-5941B53CD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27AA-5B4D-5395-324B-2067D0AD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Lighthouse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AC75-5455-4F59-A559-CBFA012C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Web Vitals focus on aspects of the user experience via loading performance (Largest </a:t>
            </a:r>
            <a:r>
              <a:rPr lang="en-US" dirty="0" err="1"/>
              <a:t>Contentful</a:t>
            </a:r>
            <a:r>
              <a:rPr lang="en-US" dirty="0"/>
              <a:t> Paint), interactivity (First Input Delay), and visual stability (Cumulative Layout Shift).</a:t>
            </a:r>
          </a:p>
          <a:p>
            <a:r>
              <a:rPr lang="en-US" dirty="0"/>
              <a:t>Lighthouse works by running a series of audits on a provided URL. Based on these audits, it generates a report on how well the page performed. If there are areas that need improvement, the report will provide insight on how to improve.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79DEB-A571-6A29-17AE-A4F1AFA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7B57-CF31-BCDE-35DA-CC945DE2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9593-15CD-F655-82AE-37B7A59C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see an example of how Lighthouse works, we will use our homepage: https://nextjs.org.</a:t>
            </a:r>
          </a:p>
          <a:p>
            <a:r>
              <a:rPr lang="en-US" sz="2400" dirty="0"/>
              <a:t>Open Chrome.</a:t>
            </a:r>
          </a:p>
          <a:p>
            <a:r>
              <a:rPr lang="en-US" sz="2400" dirty="0"/>
              <a:t>In an incognito window, navigate to https://nextjs.org.</a:t>
            </a:r>
          </a:p>
          <a:p>
            <a:r>
              <a:rPr lang="en-US" sz="2400" dirty="0"/>
              <a:t>Open </a:t>
            </a:r>
            <a:r>
              <a:rPr lang="en-US" sz="2400" dirty="0" err="1"/>
              <a:t>DevTools</a:t>
            </a:r>
            <a:r>
              <a:rPr lang="en-US" sz="2400" dirty="0"/>
              <a:t> and click on Lighthouse tab.</a:t>
            </a:r>
          </a:p>
          <a:p>
            <a:r>
              <a:rPr lang="en-US" sz="2400" dirty="0"/>
              <a:t>Click Generate Report.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4CDF6-5CC3-7221-9281-0C026289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F134A-3B2F-9357-636B-51E8E262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53" y="3627783"/>
            <a:ext cx="3852412" cy="29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7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49C5-6276-DF9B-8C65-0C1A433B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Image Component and Automatic Image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525-330C-F60A-37E7-2104BA2C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Unoptimized Images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Using regular HTML</a:t>
            </a:r>
          </a:p>
          <a:p>
            <a:r>
              <a:rPr lang="en-US" dirty="0"/>
              <a:t>However, this means we have to manually optimize a few things like:</a:t>
            </a:r>
          </a:p>
          <a:p>
            <a:r>
              <a:rPr lang="en-US" dirty="0"/>
              <a:t>Ensuring our image is responsive on different screen sizes.</a:t>
            </a:r>
          </a:p>
          <a:p>
            <a:r>
              <a:rPr lang="en-US" dirty="0"/>
              <a:t>Optimizing our images with a third-party tool or library.</a:t>
            </a:r>
          </a:p>
          <a:p>
            <a:r>
              <a:rPr lang="en-US" dirty="0"/>
              <a:t>Lazy-loading images as they enter the viewport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48F4A-EC94-DBF0-2636-0C6D4E60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0838B-DF44-6546-7F93-0C133704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2224295"/>
            <a:ext cx="5914703" cy="5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9830-2E6A-6FD4-345A-ED161E85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DBB8-8427-B102-B61E-98C5ACB2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provides a Image component that can handle these optimizations out-of-the-box for us.</a:t>
            </a:r>
          </a:p>
          <a:p>
            <a:r>
              <a:rPr lang="en-US" sz="2200" dirty="0"/>
              <a:t>next/image is an extension of the HTML </a:t>
            </a:r>
            <a:r>
              <a:rPr lang="en-US" sz="2200" dirty="0" err="1"/>
              <a:t>img</a:t>
            </a:r>
            <a:r>
              <a:rPr lang="en-US" sz="2200" dirty="0"/>
              <a:t> element, evolved for the modern web.</a:t>
            </a:r>
          </a:p>
          <a:p>
            <a:r>
              <a:rPr lang="en-US" sz="2200" dirty="0"/>
              <a:t>This means that resizing, optimizing, and serving images in modern formats like </a:t>
            </a:r>
            <a:r>
              <a:rPr lang="en-US" sz="2200" dirty="0" err="1"/>
              <a:t>WebP</a:t>
            </a:r>
            <a:r>
              <a:rPr lang="en-US" sz="2200" dirty="0"/>
              <a:t> (when the browser supports it) can be done automatically using next/image.</a:t>
            </a:r>
          </a:p>
          <a:p>
            <a:r>
              <a:rPr lang="en-US" sz="2200" dirty="0"/>
              <a:t>The component avoids shipping large images to devices with a smaller viewport and allows Next.js to adopt future image formats and serve those images to browsers that support them.</a:t>
            </a:r>
          </a:p>
          <a:p>
            <a:r>
              <a:rPr lang="en-US" sz="2200" dirty="0"/>
              <a:t>Automatic Image Optimization works with any image source. Even if the image is hosted by an external data source, like a CMS, it can still be optimized.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F741D-A559-67CE-4C68-FD79C2E1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B7D5-ED58-2CAE-7B31-DC6769E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CF5B-F8F4-107D-DD15-00AA14FF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Next.js supports ES2020 dynamic `import()` for JavaScript. With it, you can import JavaScript modules dynamically and work with them. They also work with server-side rendering (SSR).</a:t>
            </a:r>
          </a:p>
          <a:p>
            <a:endParaRPr lang="en-US" dirty="0"/>
          </a:p>
          <a:p>
            <a:r>
              <a:rPr lang="en-US" dirty="0"/>
              <a:t>Think of dynamic imports as another way to split your code into manageable chunks.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1A71B-3827-E547-9F3A-E22A18AF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09CA-EC58-3206-003F-A557BEDA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Imports for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D609-2A73-BBBB-9699-C85DA682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also be imported using dynamic imports, but in this case we use it in conjunction with next/dynamic to make sure it works just like any other React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3EC1A-6E60-2448-2F23-619456C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35AD-2AF1-1E1B-C7BB-58C19A64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8BB8-ACFC-F933-BDC9-B1A9584D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82% of web pages for desktop use web fonts. Custom fonts are important for the branding, design, and cross-browser/device consistency of your site. However, using a web font should not come at the cost of performance.</a:t>
            </a:r>
          </a:p>
          <a:p>
            <a:r>
              <a:rPr lang="en-US" dirty="0"/>
              <a:t>Next.js has built-in Automatic </a:t>
            </a:r>
            <a:r>
              <a:rPr lang="en-US" dirty="0" err="1"/>
              <a:t>Webfont</a:t>
            </a:r>
            <a:r>
              <a:rPr lang="en-US" dirty="0"/>
              <a:t> Optimization. By default, Next.js will automatically inline font CSS at build time, eliminating an extra round trip to fetch font declarations. This results in improvements to First </a:t>
            </a:r>
            <a:r>
              <a:rPr lang="en-US" dirty="0" err="1"/>
              <a:t>Contentful</a:t>
            </a:r>
            <a:r>
              <a:rPr lang="en-US" dirty="0"/>
              <a:t> Paint (FCP) and Largest </a:t>
            </a:r>
            <a:r>
              <a:rPr lang="en-US" dirty="0" err="1"/>
              <a:t>Contentful</a:t>
            </a:r>
            <a:r>
              <a:rPr lang="en-US" dirty="0"/>
              <a:t> Paint (LCP).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BA380-A0C2-090F-9DC9-40B12B35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98FB-487E-EC02-B9F8-2A5EAFA9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Performance &amp; Core Web Vital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5239-58C8-8E24-FE5A-C70A2776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Web Vitals is an initiative created by Google to provide unified guidance and metrics to measure end-user page experience on the web.</a:t>
            </a:r>
          </a:p>
          <a:p>
            <a:r>
              <a:rPr lang="en-US" sz="2400" dirty="0"/>
              <a:t>Core Web Vitals is a subset of Web Vitals, and currently consists of three metrics that measure loading, interactivity, and visual stability. These metrics are Largest </a:t>
            </a:r>
            <a:r>
              <a:rPr lang="en-US" sz="2400" dirty="0" err="1"/>
              <a:t>Contentful</a:t>
            </a:r>
            <a:r>
              <a:rPr lang="en-US" sz="2400" dirty="0"/>
              <a:t> Paint (LCP), First Input Delay (FID), and Cumulative Layout Shift (CLS).</a:t>
            </a:r>
          </a:p>
          <a:p>
            <a:r>
              <a:rPr lang="en-US" sz="2400" dirty="0"/>
              <a:t>Achieving a great score in these three metrics will create a smoother website experience for your users.</a:t>
            </a:r>
          </a:p>
          <a:p>
            <a:r>
              <a:rPr lang="en-US" sz="2400" dirty="0"/>
              <a:t>Websites scoring poorly in each of the Core Web Vitals metrics will impact its search engine ranking as Google starts to use Core Web Vitals as a ranking factor for their search algorithm. Poor vitals can have an impact on your web traffic and business.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2D18A-D1A8-C432-E085-1E854B4E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731F-B944-C49A-5CE2-8B69661A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Third-Party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860B-A1F9-F1D0-4FAD-A749D792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rely on third-party JavaScript to include different types of functionality, such as analytics, ads, and customer support widgets. However, embedding third-party authored code can delay page content from rendering and affect user performance if it is loaded too early.</a:t>
            </a:r>
          </a:p>
          <a:p>
            <a:r>
              <a:rPr lang="en-US" dirty="0"/>
              <a:t>Next.js provides a built-in Script component that optimizes loading for any third-party script, while giving developers the option to decide when to fetch and execute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DF593-A81D-591E-BF23-93DAE061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E488-9D12-590E-61D6-05478DB6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Third-Party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686B-0D51-CE6A-87B0-9347139B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i="0" dirty="0">
                <a:solidFill>
                  <a:srgbClr val="000000"/>
                </a:solidFill>
                <a:effectLst/>
              </a:rPr>
              <a:t>With the Next.js Script component, you can add it anywhere in the component </a:t>
            </a:r>
          </a:p>
          <a:p>
            <a:r>
              <a:rPr lang="en-US" sz="2200" dirty="0"/>
              <a:t>The Script component introduces a strategy property that allows you to decide when to fetch and execute a script for optimal loading. To not negatively affect Largest </a:t>
            </a:r>
            <a:r>
              <a:rPr lang="en-US" sz="2200" dirty="0" err="1"/>
              <a:t>Contentful</a:t>
            </a:r>
            <a:r>
              <a:rPr lang="en-US" sz="2200" dirty="0"/>
              <a:t> Paint (LCP), most third-party scripts should be deferred to load after all the contents of a page has finished loading, either immediately after the page becomes interactive (strategy="</a:t>
            </a:r>
            <a:r>
              <a:rPr lang="en-US" sz="2200" dirty="0" err="1"/>
              <a:t>afterInteractive</a:t>
            </a:r>
            <a:r>
              <a:rPr lang="en-US" sz="2200" dirty="0"/>
              <a:t>") or lazily during browser idle time (strategy="</a:t>
            </a:r>
            <a:r>
              <a:rPr lang="en-US" sz="2200" dirty="0" err="1"/>
              <a:t>lazyOnload</a:t>
            </a:r>
            <a:r>
              <a:rPr lang="en-US" sz="2200" dirty="0"/>
              <a:t>").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A553-B1A6-AAA4-D4AF-AE1969A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EB1AB-6846-BF81-8AAF-C3E83F9A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52" y="4020827"/>
            <a:ext cx="4296448" cy="24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926B-4610-FBA2-65F4-C0B9955EC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Monitoring your Core Web Vitals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DC6916-53B9-2C91-8E72-292217DC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417" y="3049588"/>
            <a:ext cx="8707322" cy="2362200"/>
          </a:xfrm>
        </p:spPr>
        <p:txBody>
          <a:bodyPr/>
          <a:lstStyle/>
          <a:p>
            <a:r>
              <a:rPr lang="en-US" dirty="0"/>
              <a:t>When monitoring Core Web Vitals, tracking over time is key rather than relying on one-off lab tests.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DA980-24BA-E801-211C-B05BBF9C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BFF3-1FA0-110D-5A8A-8F8ABB09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Next.js Speed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E3C3-DBC6-E457-5989-39C4FBCF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Next.js Speed Insights allows you to analyze and measure the performance of pages using Core Web Vitals.</a:t>
            </a:r>
          </a:p>
          <a:p>
            <a:r>
              <a:rPr lang="en-US" dirty="0"/>
              <a:t>You can start collecting your Real Experience Score with zero-configuration on </a:t>
            </a:r>
            <a:r>
              <a:rPr lang="en-US" dirty="0" err="1"/>
              <a:t>Vercel</a:t>
            </a:r>
            <a:r>
              <a:rPr lang="en-US" dirty="0"/>
              <a:t> deployments.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F427-DA0D-6521-DEE5-181C8C4D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70504-91F1-30CD-DB39-06CAB3C9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95" y="3793435"/>
            <a:ext cx="4157343" cy="29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0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AC7B-0395-A184-8F70-B8801710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Studio (Chrome User Experience 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53E2-B981-6310-A768-ED04D028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Another great free and open-source way of measuring your performance is to use the Chrome User Experience Report dataset.</a:t>
            </a:r>
          </a:p>
          <a:p>
            <a:r>
              <a:rPr lang="en-US" sz="2200" dirty="0"/>
              <a:t>The Chrome User Experience Report provides user experience metrics for how real-world Chrome users experience popular destinations on the web.</a:t>
            </a:r>
          </a:p>
          <a:p>
            <a:r>
              <a:rPr lang="en-US" sz="2200" dirty="0"/>
              <a:t>This dataset is publicly available under </a:t>
            </a:r>
            <a:r>
              <a:rPr lang="en-US" sz="2200" dirty="0" err="1"/>
              <a:t>BigQuery</a:t>
            </a:r>
            <a:r>
              <a:rPr lang="en-US" sz="2200" dirty="0"/>
              <a:t> and you can also consume it under Google Data Studio completely for free.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5583B-4811-D4E3-8E95-EAE37480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4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A20-372A-86F6-AAE9-AF618366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Reporting / </a:t>
            </a:r>
            <a:r>
              <a:rPr lang="en-US" dirty="0" err="1"/>
              <a:t>reportWebVitals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579D-1D98-7BF3-AE00-6E6994D0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It is also possible to use the built-in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relayer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Next.js Speed Insights uses and send the data to your own service or push them to Google Analytics.</a:t>
            </a:r>
          </a:p>
          <a:p>
            <a:r>
              <a:rPr lang="en-US" dirty="0"/>
              <a:t>To do this we can leverage the </a:t>
            </a:r>
            <a:r>
              <a:rPr lang="en-US" dirty="0" err="1"/>
              <a:t>reportWebVitals</a:t>
            </a:r>
            <a:r>
              <a:rPr lang="en-US" dirty="0"/>
              <a:t> function provided by Next.js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129C-9266-127E-BA17-A6D00FD9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E7F7-C2B0-4378-E50B-388D93D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reportWebVitals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885E-8CD6-3E69-4008-F89D8071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pages/_app.js and export the following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Then build and start your application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If you open up Chrome, you will see the metrics inside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DevTools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console. </a:t>
            </a:r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You will also notice that </a:t>
            </a:r>
            <a:r>
              <a:rPr lang="en-US" b="1" i="0">
                <a:solidFill>
                  <a:srgbClr val="000000"/>
                </a:solidFill>
                <a:effectLst/>
                <a:latin typeface="Inter"/>
              </a:rPr>
              <a:t>FID</a:t>
            </a:r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 will only trigger once you interact with the page.</a:t>
            </a:r>
            <a:br>
              <a:rPr lang="en-US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2633B-5E5B-A386-291D-9BA9655E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3A088-4A4E-B310-EC75-32A426B4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2373381"/>
            <a:ext cx="631797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3CCE-94B5-EC80-9AFB-5ED49A89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Web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2135-0724-FE14-7E8B-2D31D5FC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different values when measuring Core Web Vitals: "Good", "Needs Improvement", and "Poor". </a:t>
            </a:r>
          </a:p>
          <a:p>
            <a:r>
              <a:rPr lang="en-US" dirty="0"/>
              <a:t>These values differ based on the vital being measured: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37CF5-B19D-C36C-264E-A97AE06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B3E60-81A9-D8D3-AD23-46527C20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8" y="3429000"/>
            <a:ext cx="9972261" cy="3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2A9D-5769-8DA8-D35A-2CF75FDC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Web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06E4-37C2-9431-9D48-29D4C81D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approach Core Web Vitals in two different ways:</a:t>
            </a:r>
          </a:p>
          <a:p>
            <a:endParaRPr lang="en-US" dirty="0"/>
          </a:p>
          <a:p>
            <a:r>
              <a:rPr lang="en-US" dirty="0"/>
              <a:t>Try to achieve the highest score possible on each metric. Striving for perfection is great, but it might be tricky on large websites with many dependencies.</a:t>
            </a:r>
          </a:p>
          <a:p>
            <a:r>
              <a:rPr lang="en-US" dirty="0"/>
              <a:t>Benchmark against competitors in your industry. You are not competing with every perfectly optimized website in Google search, but with others ranking for your target keywords.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D8E06-A30E-3A17-4667-46F8A49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A5D4-E355-E1EE-C0C3-169302DC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</a:t>
            </a:r>
            <a:r>
              <a:rPr lang="en-US" dirty="0" err="1"/>
              <a:t>Contentful</a:t>
            </a:r>
            <a:r>
              <a:rPr lang="en-US" dirty="0"/>
              <a:t> Paint (LCP)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0908-55B0-00C9-7B9B-7958B2F0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Largest </a:t>
            </a:r>
            <a:r>
              <a:rPr lang="en-US" sz="2600" dirty="0" err="1"/>
              <a:t>Contentful</a:t>
            </a:r>
            <a:r>
              <a:rPr lang="en-US" sz="2600" dirty="0"/>
              <a:t> Paint (LCP) metric looks at the loading performance of your page. LCP measures the time it takes to get the largest element on the page visible within the viewport. </a:t>
            </a:r>
          </a:p>
          <a:p>
            <a:r>
              <a:rPr lang="en-US" sz="2600" dirty="0"/>
              <a:t>This could be a large text block, video, or image that takes up the primary real estate on the page.</a:t>
            </a:r>
          </a:p>
          <a:p>
            <a:r>
              <a:rPr lang="en-US" sz="2600" dirty="0"/>
              <a:t>As the DOM is rendered, the largest </a:t>
            </a:r>
            <a:br>
              <a:rPr lang="en-US" sz="2600" dirty="0"/>
            </a:br>
            <a:r>
              <a:rPr lang="en-US" sz="2600" dirty="0"/>
              <a:t>element on the page may change. </a:t>
            </a:r>
          </a:p>
          <a:p>
            <a:r>
              <a:rPr lang="en-US" sz="2600" dirty="0"/>
              <a:t>The Largest </a:t>
            </a:r>
            <a:r>
              <a:rPr lang="en-US" sz="2600" dirty="0" err="1"/>
              <a:t>Contentful</a:t>
            </a:r>
            <a:r>
              <a:rPr lang="en-US" sz="2600" dirty="0"/>
              <a:t> Paint </a:t>
            </a:r>
            <a:br>
              <a:rPr lang="en-US" sz="2600" dirty="0"/>
            </a:br>
            <a:r>
              <a:rPr lang="en-US" sz="2600" dirty="0"/>
              <a:t>doesn't stop counting until the </a:t>
            </a:r>
            <a:br>
              <a:rPr lang="en-US" sz="2600" dirty="0"/>
            </a:br>
            <a:r>
              <a:rPr lang="en-US" sz="2600" dirty="0"/>
              <a:t>largest image or element is </a:t>
            </a:r>
            <a:br>
              <a:rPr lang="en-US" sz="2600" dirty="0"/>
            </a:br>
            <a:r>
              <a:rPr lang="en-US" sz="2600" dirty="0"/>
              <a:t>seen on-screen.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F02AC-B154-61BF-3283-C6057F65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FC1DC-9F52-8FF8-3824-84F9E746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9" y="3691573"/>
            <a:ext cx="4615181" cy="24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DE3C-71F5-9F65-B397-2FEAF8FD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Input Delay (FID)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268E-B2BC-34E0-43B7-458350B5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First Input Delay (FID) metric is the perception of an end user’s experience while interacting with a web page. </a:t>
            </a:r>
          </a:p>
          <a:p>
            <a:r>
              <a:rPr lang="en-US" sz="2200" dirty="0"/>
              <a:t>Imagine clicking inside an input box only for nothing to happen – this frustration with the interactivity and responsiveness of a site is caused by large input delays.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2A92F-B88A-642A-396E-4F16F05B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42D42-C2C4-414A-DB24-FE871380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8" y="3210243"/>
            <a:ext cx="5710031" cy="35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9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44E7-E701-6E4C-B591-BE564DB5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Input Delay (FID)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E38-1848-6004-EDDB-58397AAD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FID requires real user data and cannot be measured in the lab (e.g. Google Lighthouse). </a:t>
            </a:r>
          </a:p>
          <a:p>
            <a:r>
              <a:rPr lang="en-US" sz="2400" dirty="0"/>
              <a:t>However, the Total Blocking Time (TBT) metric is lab-measurable and captures issues that affect interactivity.</a:t>
            </a:r>
          </a:p>
          <a:p>
            <a:r>
              <a:rPr lang="en-US" sz="2400" dirty="0"/>
              <a:t>FID happens when the browser’s main thread is performing other tasks and is unable to respond to the user’s request.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7193F-5819-1B97-BFF3-D946A22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9A84D-3F94-6EF4-82E7-DDEC4367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36" y="4225310"/>
            <a:ext cx="5327456" cy="24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4C73-D561-4E69-08BC-B1C4015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Layout Shift (CLS)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042B-BBFF-A622-BC3E-0874AB84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Cumulative Layout Shift (CLS) metric is a measure of your site’s overall layout stability. </a:t>
            </a:r>
          </a:p>
          <a:p>
            <a:r>
              <a:rPr lang="en-US" sz="2200" dirty="0"/>
              <a:t>A site that unexpectedly shifts layout as the page loads can lead to accidental user error and distraction.</a:t>
            </a:r>
          </a:p>
          <a:p>
            <a:r>
              <a:rPr lang="en-US" sz="2200" dirty="0"/>
              <a:t>Cumulative Layout Shift (CLS) occurs when elements have been shifted after initially being rendered by the DOM. </a:t>
            </a:r>
          </a:p>
          <a:p>
            <a:r>
              <a:rPr lang="en-US" sz="2200" dirty="0"/>
              <a:t>Here, a button was rendered to the screen </a:t>
            </a:r>
            <a:br>
              <a:rPr lang="en-US" sz="2200" dirty="0"/>
            </a:br>
            <a:r>
              <a:rPr lang="en-US" sz="2200" dirty="0"/>
              <a:t>after the text block, causing the block to </a:t>
            </a:r>
            <a:br>
              <a:rPr lang="en-US" sz="2200" dirty="0"/>
            </a:br>
            <a:r>
              <a:rPr lang="en-US" sz="2200" dirty="0"/>
              <a:t>shift downward. </a:t>
            </a:r>
          </a:p>
          <a:p>
            <a:r>
              <a:rPr lang="en-US" sz="2200" dirty="0"/>
              <a:t>A combination of impact and distance </a:t>
            </a:r>
            <a:br>
              <a:rPr lang="en-US" sz="2200" dirty="0"/>
            </a:br>
            <a:r>
              <a:rPr lang="en-US" sz="2200" dirty="0"/>
              <a:t>is considered when calculating CLS.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4CB7D-694E-7C20-4729-4F056D0C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C1F7-38D7-7E7B-79DA-4B19D5E6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92" y="3783496"/>
            <a:ext cx="4383156" cy="29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4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AB4F-49F6-0C5E-771C-7BD8C844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Layout Shift (CLS)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68BE-5B7A-C09F-5468-3B1B33BA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27904" cy="4411662"/>
          </a:xfrm>
        </p:spPr>
        <p:txBody>
          <a:bodyPr/>
          <a:lstStyle/>
          <a:p>
            <a:r>
              <a:rPr lang="en-US" sz="2400" dirty="0"/>
              <a:t>Each element’s individual layout shift score is only counted toward CLS if unexpected movement occurs.</a:t>
            </a:r>
          </a:p>
          <a:p>
            <a:r>
              <a:rPr lang="en-US" sz="2400" dirty="0"/>
              <a:t>If a new element is added to the DOM or an existing element changes size, it doesn’t count toward layout shift if the loaded elements maintain their position.</a:t>
            </a:r>
          </a:p>
          <a:p>
            <a:r>
              <a:rPr lang="en-US" sz="2400" dirty="0"/>
              <a:t>Elements that shift position when new elements render to screen affect CLS.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94BB-2941-07D7-7BF6-66FD22D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6465-42E3-4878-B278-0F5936577B5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E933E-DAB7-AC25-3F55-E2E2900B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51" y="3945834"/>
            <a:ext cx="6907240" cy="27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76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120</TotalTime>
  <Words>1751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Inter</vt:lpstr>
      <vt:lpstr>Wingdings</vt:lpstr>
      <vt:lpstr>Learner Template</vt:lpstr>
      <vt:lpstr>Web Performance &amp; Core Web Vital</vt:lpstr>
      <vt:lpstr>Web Performance &amp; Core Web Vital</vt:lpstr>
      <vt:lpstr>Core Web Vitals</vt:lpstr>
      <vt:lpstr>Core Web Vitals</vt:lpstr>
      <vt:lpstr>Largest Contentful Paint (LCP)</vt:lpstr>
      <vt:lpstr>First Input Delay (FID)</vt:lpstr>
      <vt:lpstr>First Input Delay (FID)</vt:lpstr>
      <vt:lpstr>Cumulative Layout Shift (CLS)</vt:lpstr>
      <vt:lpstr>Cumulative Layout Shift (CLS)</vt:lpstr>
      <vt:lpstr>SEO Impact</vt:lpstr>
      <vt:lpstr>Lighthouse (v6) Weights for Vitals</vt:lpstr>
      <vt:lpstr>Improving your Core Web Vitals</vt:lpstr>
      <vt:lpstr>Introducing Lighthouse</vt:lpstr>
      <vt:lpstr>PowerPoint Presentation</vt:lpstr>
      <vt:lpstr>Image Component and Automatic Image Optimization</vt:lpstr>
      <vt:lpstr>The Image Component</vt:lpstr>
      <vt:lpstr>Dynamic Imports</vt:lpstr>
      <vt:lpstr>Dynamic Imports for Components</vt:lpstr>
      <vt:lpstr>Optimizing Fonts</vt:lpstr>
      <vt:lpstr>Optimizing Third-Party Scripts</vt:lpstr>
      <vt:lpstr>Optimizing Third-Party Scripts</vt:lpstr>
      <vt:lpstr>Monitoring your Core Web Vitals</vt:lpstr>
      <vt:lpstr>Next.js Speed Insights</vt:lpstr>
      <vt:lpstr>Data Studio (Chrome User Experience Report)</vt:lpstr>
      <vt:lpstr>Custom Reporting / reportWebVitals()</vt:lpstr>
      <vt:lpstr>Using reportWebVitals()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51</cp:revision>
  <dcterms:created xsi:type="dcterms:W3CDTF">2023-06-02T10:26:57Z</dcterms:created>
  <dcterms:modified xsi:type="dcterms:W3CDTF">2023-06-02T12:27:00Z</dcterms:modified>
</cp:coreProperties>
</file>