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74" r:id="rId7"/>
    <p:sldId id="27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tutorialspoint.com/webservices/what_are_web_services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EFDF7-3369-4A33-B262-1EA4B39735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Services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646AE0-A3AD-4C13-BEEC-00A583594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2526" y="2941162"/>
            <a:ext cx="2933487" cy="10192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35E28B4C-EFEB-C0F8-0AFC-15C0AEC1EC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8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FD552-508F-4DFA-912A-BDCEDF1DF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DCF82-CA69-4FCC-8159-868908076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Any </a:t>
            </a:r>
            <a:r>
              <a:rPr lang="en-US" b="1" dirty="0"/>
              <a:t>piece of software </a:t>
            </a:r>
            <a:r>
              <a:rPr lang="en-US" dirty="0"/>
              <a:t>that makes itself</a:t>
            </a:r>
            <a:r>
              <a:rPr lang="en-US" b="1" dirty="0"/>
              <a:t> available </a:t>
            </a:r>
            <a:r>
              <a:rPr lang="en-US" dirty="0"/>
              <a:t>over the </a:t>
            </a:r>
            <a:r>
              <a:rPr lang="en-US" b="1" dirty="0"/>
              <a:t>internet</a:t>
            </a:r>
            <a:r>
              <a:rPr lang="en-US" dirty="0"/>
              <a:t> via a </a:t>
            </a:r>
            <a:r>
              <a:rPr lang="en-US" b="1" dirty="0"/>
              <a:t>standard protocol</a:t>
            </a:r>
            <a:r>
              <a:rPr lang="en-US" dirty="0"/>
              <a:t> or </a:t>
            </a:r>
            <a:r>
              <a:rPr lang="en-US" b="1" dirty="0"/>
              <a:t>messaging</a:t>
            </a:r>
            <a:r>
              <a:rPr lang="en-US" dirty="0"/>
              <a:t> </a:t>
            </a:r>
            <a:r>
              <a:rPr lang="en-US" b="1" dirty="0"/>
              <a:t>system</a:t>
            </a:r>
            <a:r>
              <a:rPr lang="en-US" dirty="0"/>
              <a:t>.</a:t>
            </a:r>
          </a:p>
          <a:p>
            <a:r>
              <a:rPr lang="en-US" b="1" u="sng" dirty="0"/>
              <a:t>Available</a:t>
            </a:r>
            <a:r>
              <a:rPr lang="en-US" dirty="0"/>
              <a:t> over the </a:t>
            </a:r>
            <a:r>
              <a:rPr lang="en-US" b="1" dirty="0"/>
              <a:t>internet</a:t>
            </a:r>
            <a:r>
              <a:rPr lang="en-US" dirty="0"/>
              <a:t>.</a:t>
            </a:r>
          </a:p>
          <a:p>
            <a:r>
              <a:rPr lang="en-US" dirty="0"/>
              <a:t>Uses a </a:t>
            </a:r>
            <a:r>
              <a:rPr lang="en-US" b="1" u="sng" dirty="0"/>
              <a:t>standardized</a:t>
            </a:r>
            <a:r>
              <a:rPr lang="en-US" dirty="0"/>
              <a:t> messaging system.</a:t>
            </a:r>
          </a:p>
          <a:p>
            <a:r>
              <a:rPr lang="en-US" dirty="0"/>
              <a:t>It’s </a:t>
            </a:r>
            <a:r>
              <a:rPr lang="en-US" b="1" u="sng" dirty="0"/>
              <a:t>not tied</a:t>
            </a:r>
            <a:r>
              <a:rPr lang="en-US" b="1" dirty="0"/>
              <a:t> </a:t>
            </a:r>
            <a:r>
              <a:rPr lang="en-US" dirty="0"/>
              <a:t>to any operating system or programming language.</a:t>
            </a:r>
          </a:p>
          <a:p>
            <a:r>
              <a:rPr lang="en-US" dirty="0"/>
              <a:t>It’s </a:t>
            </a:r>
            <a:r>
              <a:rPr lang="en-US" b="1" u="sng" dirty="0"/>
              <a:t>self-describing</a:t>
            </a:r>
            <a:r>
              <a:rPr lang="en-US" dirty="0"/>
              <a:t> via a common grammar.</a:t>
            </a:r>
          </a:p>
          <a:p>
            <a:r>
              <a:rPr lang="en-US" dirty="0"/>
              <a:t>It’s </a:t>
            </a:r>
            <a:r>
              <a:rPr lang="en-US" b="1" u="sng" dirty="0"/>
              <a:t>discoverable</a:t>
            </a:r>
            <a:r>
              <a:rPr lang="en-US" dirty="0"/>
              <a:t> via a simple find mechanism.</a:t>
            </a:r>
          </a:p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B64F16E-469E-4A1A-9675-91D7B8A41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2" y="6013907"/>
            <a:ext cx="1765391" cy="7556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1AAE41F-68E9-448E-8010-6D3A57F30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0172" y="753228"/>
            <a:ext cx="1258429" cy="108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55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FD552-508F-4DFA-912A-BDCEDF1DF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Example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B64F16E-469E-4A1A-9675-91D7B8A41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2" y="6013907"/>
            <a:ext cx="1765391" cy="7556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65B540-1A5B-4463-9114-FA0EA611C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3633" y="697128"/>
            <a:ext cx="1193137" cy="1193137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5EE412B-11F5-4ABC-A7A5-891B5D716D5F}"/>
              </a:ext>
            </a:extLst>
          </p:cNvPr>
          <p:cNvSpPr/>
          <p:nvPr/>
        </p:nvSpPr>
        <p:spPr>
          <a:xfrm>
            <a:off x="1595694" y="4411744"/>
            <a:ext cx="1477446" cy="904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Angular Client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2E495B5-01B0-4CA5-A770-E277CFFA3C78}"/>
              </a:ext>
            </a:extLst>
          </p:cNvPr>
          <p:cNvSpPr/>
          <p:nvPr/>
        </p:nvSpPr>
        <p:spPr>
          <a:xfrm>
            <a:off x="4260338" y="3367853"/>
            <a:ext cx="1477446" cy="904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Spring </a:t>
            </a:r>
            <a:r>
              <a:rPr lang="en-US" b="1" dirty="0"/>
              <a:t>REST</a:t>
            </a:r>
            <a:r>
              <a:rPr lang="en-US" dirty="0"/>
              <a:t> Middle-end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467CF80-6B8F-44E7-BE7C-DFB1734973BB}"/>
              </a:ext>
            </a:extLst>
          </p:cNvPr>
          <p:cNvSpPr/>
          <p:nvPr/>
        </p:nvSpPr>
        <p:spPr>
          <a:xfrm>
            <a:off x="1711960" y="2217981"/>
            <a:ext cx="1804238" cy="904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Google </a:t>
            </a:r>
            <a:r>
              <a:rPr lang="en-US" b="1" dirty="0"/>
              <a:t>REST</a:t>
            </a:r>
            <a:r>
              <a:rPr lang="en-US" dirty="0"/>
              <a:t> Authentication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76CEBB-AFB4-4858-8B87-34E5D7A85B16}"/>
              </a:ext>
            </a:extLst>
          </p:cNvPr>
          <p:cNvSpPr/>
          <p:nvPr/>
        </p:nvSpPr>
        <p:spPr>
          <a:xfrm>
            <a:off x="4968134" y="5354027"/>
            <a:ext cx="1477446" cy="904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</a:t>
            </a:r>
            <a:r>
              <a:rPr lang="en-US" b="1" dirty="0"/>
              <a:t>SOAP</a:t>
            </a:r>
            <a:r>
              <a:rPr lang="en-US" dirty="0"/>
              <a:t> Transaction Manager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E2D5295-F64A-450E-836F-772654D21602}"/>
              </a:ext>
            </a:extLst>
          </p:cNvPr>
          <p:cNvSpPr/>
          <p:nvPr/>
        </p:nvSpPr>
        <p:spPr>
          <a:xfrm>
            <a:off x="7122258" y="3054284"/>
            <a:ext cx="1755533" cy="904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Back-end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50493794-F5DC-4214-B267-1B95C89DB0E8}"/>
              </a:ext>
            </a:extLst>
          </p:cNvPr>
          <p:cNvSpPr/>
          <p:nvPr/>
        </p:nvSpPr>
        <p:spPr>
          <a:xfrm>
            <a:off x="9898144" y="5304463"/>
            <a:ext cx="1018095" cy="102752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7218C7-B0CB-4767-B3FA-F43D9DF755B6}"/>
              </a:ext>
            </a:extLst>
          </p:cNvPr>
          <p:cNvCxnSpPr>
            <a:stCxn id="10" idx="0"/>
            <a:endCxn id="12" idx="2"/>
          </p:cNvCxnSpPr>
          <p:nvPr/>
        </p:nvCxnSpPr>
        <p:spPr>
          <a:xfrm flipV="1">
            <a:off x="2334417" y="3122954"/>
            <a:ext cx="279662" cy="1288790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0DF4C46-F122-4B68-B14F-25A887F8E6E4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3073140" y="3820340"/>
            <a:ext cx="1187198" cy="1043891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A12877-4A39-499C-880E-ED7A6D933E13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 flipV="1">
            <a:off x="5737784" y="3506771"/>
            <a:ext cx="1384474" cy="313569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2925FC0-A178-4D00-8818-53A9A91AD0BA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flipH="1" flipV="1">
            <a:off x="4999061" y="4272826"/>
            <a:ext cx="707796" cy="1081201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9BCE4E2-CB7D-433B-B115-A6682F42D34F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8877791" y="3506771"/>
            <a:ext cx="1529401" cy="1797692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E8351F1-6BF9-421A-B269-065FECF32034}"/>
              </a:ext>
            </a:extLst>
          </p:cNvPr>
          <p:cNvCxnSpPr>
            <a:cxnSpLocks/>
            <a:stCxn id="13" idx="3"/>
            <a:endCxn id="48" idx="1"/>
          </p:cNvCxnSpPr>
          <p:nvPr/>
        </p:nvCxnSpPr>
        <p:spPr>
          <a:xfrm flipV="1">
            <a:off x="6445580" y="5799391"/>
            <a:ext cx="809843" cy="7123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8CA3E64-0E0B-459E-BAA8-8222DA817B6F}"/>
              </a:ext>
            </a:extLst>
          </p:cNvPr>
          <p:cNvSpPr txBox="1"/>
          <p:nvPr/>
        </p:nvSpPr>
        <p:spPr>
          <a:xfrm>
            <a:off x="1235294" y="3560469"/>
            <a:ext cx="1759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HTTPS: JSON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EABB5B-2263-4B94-845F-797E67EC6FEC}"/>
              </a:ext>
            </a:extLst>
          </p:cNvPr>
          <p:cNvSpPr txBox="1"/>
          <p:nvPr/>
        </p:nvSpPr>
        <p:spPr>
          <a:xfrm>
            <a:off x="3446709" y="4427695"/>
            <a:ext cx="1759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HTTPS: JSON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F527288-07AA-4176-8987-1218A430D1F0}"/>
              </a:ext>
            </a:extLst>
          </p:cNvPr>
          <p:cNvSpPr txBox="1"/>
          <p:nvPr/>
        </p:nvSpPr>
        <p:spPr>
          <a:xfrm>
            <a:off x="5313470" y="4597299"/>
            <a:ext cx="1759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HTTPS: XML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483F3F7D-1E3B-43F0-A479-47EEEED4DDC4}"/>
              </a:ext>
            </a:extLst>
          </p:cNvPr>
          <p:cNvSpPr/>
          <p:nvPr/>
        </p:nvSpPr>
        <p:spPr>
          <a:xfrm>
            <a:off x="7255423" y="5346904"/>
            <a:ext cx="1693488" cy="904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C# Back-end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D419BA2-BC79-4C3F-8726-1300E610BB53}"/>
              </a:ext>
            </a:extLst>
          </p:cNvPr>
          <p:cNvCxnSpPr>
            <a:cxnSpLocks/>
            <a:stCxn id="48" idx="3"/>
            <a:endCxn id="16" idx="2"/>
          </p:cNvCxnSpPr>
          <p:nvPr/>
        </p:nvCxnSpPr>
        <p:spPr>
          <a:xfrm>
            <a:off x="8948911" y="5799391"/>
            <a:ext cx="949233" cy="18833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1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39" grpId="0"/>
      <p:bldP spid="42" grpId="0"/>
      <p:bldP spid="43" grpId="0"/>
      <p:bldP spid="4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FD552-508F-4DFA-912A-BDCEDF1DF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/>
              <a:t>Why do we use them?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DCF82-CA69-4FCC-8159-868908076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Interoperability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Make applications platform and technology </a:t>
            </a:r>
            <a:r>
              <a:rPr lang="en-US" b="1" dirty="0"/>
              <a:t>independent</a:t>
            </a:r>
            <a:r>
              <a:rPr lang="en-US" dirty="0"/>
              <a:t>.</a:t>
            </a:r>
          </a:p>
          <a:p>
            <a:r>
              <a:rPr lang="en-US" b="1" dirty="0"/>
              <a:t>Standardized media types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XML, JSON, HTML.</a:t>
            </a:r>
          </a:p>
          <a:p>
            <a:r>
              <a:rPr lang="en-US" b="1" dirty="0"/>
              <a:t>Low cost of communication and delivery.</a:t>
            </a:r>
            <a:endParaRPr lang="en-US" dirty="0"/>
          </a:p>
          <a:p>
            <a:pPr lvl="1"/>
            <a:r>
              <a:rPr lang="en-US" dirty="0"/>
              <a:t>HTTP, HTTPS (</a:t>
            </a:r>
            <a:r>
              <a:rPr lang="en-US" b="1" dirty="0"/>
              <a:t>REST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HTTP, HTTPS, FTP and SMTP (</a:t>
            </a:r>
            <a:r>
              <a:rPr lang="en-US" b="1" dirty="0"/>
              <a:t>SOAP</a:t>
            </a:r>
            <a:r>
              <a:rPr lang="en-US" dirty="0"/>
              <a:t>).</a:t>
            </a:r>
          </a:p>
          <a:p>
            <a:r>
              <a:rPr lang="en-US" b="1" dirty="0"/>
              <a:t>Code reusability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Connect other technologies to your existing one.</a:t>
            </a:r>
          </a:p>
          <a:p>
            <a:r>
              <a:rPr lang="en-US" b="1" dirty="0"/>
              <a:t>Distributed business applications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Make your business system decoupled.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B64F16E-469E-4A1A-9675-91D7B8A41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2" y="6013907"/>
            <a:ext cx="1765391" cy="7556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084657-A673-4412-94C4-D9437D90D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0400" y="728476"/>
            <a:ext cx="1134982" cy="11304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5" name="Cloud 4">
            <a:extLst>
              <a:ext uri="{FF2B5EF4-FFF2-40B4-BE49-F238E27FC236}">
                <a16:creationId xmlns:a16="http://schemas.microsoft.com/office/drawing/2014/main" id="{F8B0B649-C3B3-4A47-9E6B-91E0E8AD039C}"/>
              </a:ext>
            </a:extLst>
          </p:cNvPr>
          <p:cNvSpPr/>
          <p:nvPr/>
        </p:nvSpPr>
        <p:spPr>
          <a:xfrm>
            <a:off x="7718982" y="3403077"/>
            <a:ext cx="3337089" cy="205504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Service Oriented Architecture</a:t>
            </a:r>
          </a:p>
        </p:txBody>
      </p:sp>
    </p:spTree>
    <p:extLst>
      <p:ext uri="{BB962C8B-B14F-4D97-AF65-F5344CB8AC3E}">
        <p14:creationId xmlns:p14="http://schemas.microsoft.com/office/powerpoint/2010/main" val="266509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FD552-508F-4DFA-912A-BDCEDF1DF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Oriented Architecture (SOA)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DCF82-CA69-4FCC-8159-868908076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65310"/>
            <a:ext cx="9187578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Web services </a:t>
            </a:r>
            <a:r>
              <a:rPr lang="en-US" b="1" dirty="0"/>
              <a:t>are</a:t>
            </a:r>
            <a:r>
              <a:rPr lang="en-US" dirty="0"/>
              <a:t> an </a:t>
            </a:r>
            <a:r>
              <a:rPr lang="en-US" b="1" dirty="0"/>
              <a:t>implementation</a:t>
            </a:r>
            <a:r>
              <a:rPr lang="en-US" dirty="0"/>
              <a:t> of </a:t>
            </a:r>
            <a:r>
              <a:rPr lang="en-US" b="1" dirty="0"/>
              <a:t>SOA</a:t>
            </a:r>
            <a:r>
              <a:rPr lang="en-US" dirty="0"/>
              <a:t>.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B64F16E-469E-4A1A-9675-91D7B8A41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2" y="6013907"/>
            <a:ext cx="1765391" cy="7556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F5D09C7-1D69-4860-AFDA-16A4440E4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000" y="712588"/>
            <a:ext cx="1188720" cy="11887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392E29B7-7BF2-4CF5-8023-2AF7B8CEF0C1}"/>
              </a:ext>
            </a:extLst>
          </p:cNvPr>
          <p:cNvSpPr/>
          <p:nvPr/>
        </p:nvSpPr>
        <p:spPr>
          <a:xfrm>
            <a:off x="5012303" y="3944650"/>
            <a:ext cx="1489435" cy="1300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SOA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2FF262B-9C10-471B-83FD-3D53523BC7A8}"/>
              </a:ext>
            </a:extLst>
          </p:cNvPr>
          <p:cNvSpPr/>
          <p:nvPr/>
        </p:nvSpPr>
        <p:spPr>
          <a:xfrm>
            <a:off x="6428468" y="3085288"/>
            <a:ext cx="1696357" cy="1018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I</a:t>
            </a:r>
            <a:r>
              <a:rPr lang="en-US" b="1" dirty="0"/>
              <a:t>ntegrate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8AFF9BD-0E08-4FE2-8A24-8EA46E866255}"/>
              </a:ext>
            </a:extLst>
          </p:cNvPr>
          <p:cNvSpPr/>
          <p:nvPr/>
        </p:nvSpPr>
        <p:spPr>
          <a:xfrm>
            <a:off x="6884232" y="4402382"/>
            <a:ext cx="1726368" cy="11457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D</a:t>
            </a:r>
            <a:r>
              <a:rPr lang="en-US" b="1" dirty="0"/>
              <a:t>eliver</a:t>
            </a:r>
            <a:endParaRPr lang="en-US" b="1" u="sng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82650AC-8F6F-4C37-BE55-00DC4EF1A928}"/>
              </a:ext>
            </a:extLst>
          </p:cNvPr>
          <p:cNvSpPr/>
          <p:nvPr/>
        </p:nvSpPr>
        <p:spPr>
          <a:xfrm>
            <a:off x="4711538" y="5591404"/>
            <a:ext cx="2172693" cy="1092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D</a:t>
            </a:r>
            <a:r>
              <a:rPr lang="en-US" b="1" dirty="0"/>
              <a:t>istribute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1724003-D51E-4B3E-98DD-D0B010B7E42E}"/>
              </a:ext>
            </a:extLst>
          </p:cNvPr>
          <p:cNvCxnSpPr>
            <a:cxnSpLocks/>
            <a:stCxn id="26" idx="5"/>
            <a:endCxn id="12" idx="0"/>
          </p:cNvCxnSpPr>
          <p:nvPr/>
        </p:nvCxnSpPr>
        <p:spPr>
          <a:xfrm>
            <a:off x="5293531" y="3689384"/>
            <a:ext cx="463490" cy="25526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7E3C00F-3569-44B4-9D58-F06CBE7B52EB}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6283615" y="3904533"/>
            <a:ext cx="476554" cy="23062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F30C051-3AC9-4914-89A7-D4C3190F80FC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 flipV="1">
            <a:off x="6501738" y="4595100"/>
            <a:ext cx="382494" cy="38017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66201D8-BC48-472C-8DB5-4EA39E2570A2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711539" y="4595100"/>
            <a:ext cx="300764" cy="2386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7779B73-4C6C-4CA7-AB56-271605B1FA1D}"/>
              </a:ext>
            </a:extLst>
          </p:cNvPr>
          <p:cNvCxnSpPr>
            <a:cxnSpLocks/>
            <a:stCxn id="16" idx="0"/>
            <a:endCxn id="12" idx="4"/>
          </p:cNvCxnSpPr>
          <p:nvPr/>
        </p:nvCxnSpPr>
        <p:spPr>
          <a:xfrm flipH="1" flipV="1">
            <a:off x="5757021" y="5245549"/>
            <a:ext cx="40864" cy="3458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C91AEA4-E024-4FC7-9B90-3CADAAF25580}"/>
              </a:ext>
            </a:extLst>
          </p:cNvPr>
          <p:cNvSpPr/>
          <p:nvPr/>
        </p:nvSpPr>
        <p:spPr>
          <a:xfrm>
            <a:off x="2581275" y="4304833"/>
            <a:ext cx="2130264" cy="10577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S</a:t>
            </a:r>
            <a:r>
              <a:rPr lang="en-US" b="1" dirty="0"/>
              <a:t>tandardize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F72DE6-6A57-4779-B8F1-D1E6BBAA9680}"/>
              </a:ext>
            </a:extLst>
          </p:cNvPr>
          <p:cNvSpPr/>
          <p:nvPr/>
        </p:nvSpPr>
        <p:spPr>
          <a:xfrm>
            <a:off x="3986208" y="2845275"/>
            <a:ext cx="1531624" cy="988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R</a:t>
            </a:r>
            <a:r>
              <a:rPr lang="en-US" b="1" dirty="0"/>
              <a:t>euse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A41EA6A-98AF-4491-8A72-FE405059F410}"/>
              </a:ext>
            </a:extLst>
          </p:cNvPr>
          <p:cNvSpPr/>
          <p:nvPr/>
        </p:nvSpPr>
        <p:spPr>
          <a:xfrm>
            <a:off x="10037821" y="2825767"/>
            <a:ext cx="604581" cy="563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085E8F9-48C9-44AC-9B12-A6B1176C784D}"/>
              </a:ext>
            </a:extLst>
          </p:cNvPr>
          <p:cNvSpPr/>
          <p:nvPr/>
        </p:nvSpPr>
        <p:spPr>
          <a:xfrm>
            <a:off x="10050556" y="3540293"/>
            <a:ext cx="604581" cy="563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42FEE64-0504-4631-84CC-17A308925087}"/>
              </a:ext>
            </a:extLst>
          </p:cNvPr>
          <p:cNvSpPr/>
          <p:nvPr/>
        </p:nvSpPr>
        <p:spPr>
          <a:xfrm>
            <a:off x="10050555" y="4254819"/>
            <a:ext cx="604581" cy="563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B0F21B1-3969-4252-B268-6E6EFC37B871}"/>
              </a:ext>
            </a:extLst>
          </p:cNvPr>
          <p:cNvSpPr/>
          <p:nvPr/>
        </p:nvSpPr>
        <p:spPr>
          <a:xfrm>
            <a:off x="10037822" y="4969345"/>
            <a:ext cx="604581" cy="563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8576275-E17F-44B1-AFBD-D36B383EF8FB}"/>
              </a:ext>
            </a:extLst>
          </p:cNvPr>
          <p:cNvSpPr/>
          <p:nvPr/>
        </p:nvSpPr>
        <p:spPr>
          <a:xfrm>
            <a:off x="10037822" y="5683871"/>
            <a:ext cx="604581" cy="563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61784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animBg="1"/>
      <p:bldP spid="14" grpId="0" animBg="1"/>
      <p:bldP spid="15" grpId="0" animBg="1"/>
      <p:bldP spid="16" grpId="0" animBg="1"/>
      <p:bldP spid="21" grpId="0" animBg="1"/>
      <p:bldP spid="26" grpId="0" animBg="1"/>
      <p:bldP spid="30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FD552-508F-4DFA-912A-BDCEDF1DF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/>
              <a:t>Marshalling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DCF82-CA69-4FCC-8159-868908076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3"/>
            <a:ext cx="10009676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Process of </a:t>
            </a:r>
            <a:r>
              <a:rPr lang="en-US" b="1" dirty="0"/>
              <a:t>transforming</a:t>
            </a:r>
            <a:r>
              <a:rPr lang="en-US" dirty="0"/>
              <a:t> an </a:t>
            </a:r>
            <a:r>
              <a:rPr lang="en-US" b="1" dirty="0"/>
              <a:t>object</a:t>
            </a:r>
            <a:r>
              <a:rPr lang="en-US" dirty="0"/>
              <a:t> into a compatible version to be </a:t>
            </a:r>
            <a:r>
              <a:rPr lang="en-US" b="1" dirty="0"/>
              <a:t>transmitted</a:t>
            </a:r>
            <a:r>
              <a:rPr lang="en-US" dirty="0"/>
              <a:t> through the </a:t>
            </a:r>
            <a:r>
              <a:rPr lang="en-US" b="1" dirty="0"/>
              <a:t>network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B64F16E-469E-4A1A-9675-91D7B8A41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2" y="6013907"/>
            <a:ext cx="1765391" cy="7556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6FB9D0-727C-4563-8B5D-4805E927E9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985"/>
          <a:stretch/>
        </p:blipFill>
        <p:spPr>
          <a:xfrm>
            <a:off x="10727704" y="743801"/>
            <a:ext cx="1317464" cy="11068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F01F02-8887-4117-8F2B-DF7D91F4314C}"/>
              </a:ext>
            </a:extLst>
          </p:cNvPr>
          <p:cNvSpPr/>
          <p:nvPr/>
        </p:nvSpPr>
        <p:spPr>
          <a:xfrm>
            <a:off x="7076694" y="3729949"/>
            <a:ext cx="1755533" cy="904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JSON (String)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5FA759A-8975-4A3B-8D4F-04922385C27D}"/>
              </a:ext>
            </a:extLst>
          </p:cNvPr>
          <p:cNvSpPr/>
          <p:nvPr/>
        </p:nvSpPr>
        <p:spPr>
          <a:xfrm>
            <a:off x="2201465" y="3724586"/>
            <a:ext cx="1755533" cy="904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POJO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DF2082-A9AC-40EA-B67A-8E198B4629E0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>
            <a:off x="3956998" y="4177073"/>
            <a:ext cx="3119696" cy="5363"/>
          </a:xfrm>
          <a:prstGeom prst="straightConnector1">
            <a:avLst/>
          </a:prstGeom>
          <a:ln w="412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C087257-2AC6-4450-BFE8-BB4E74AE2A07}"/>
              </a:ext>
            </a:extLst>
          </p:cNvPr>
          <p:cNvSpPr/>
          <p:nvPr/>
        </p:nvSpPr>
        <p:spPr>
          <a:xfrm>
            <a:off x="2201466" y="5009691"/>
            <a:ext cx="1755533" cy="904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JSON (String)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7E9AB63-FE91-4024-8385-2C4DB65ACF8F}"/>
              </a:ext>
            </a:extLst>
          </p:cNvPr>
          <p:cNvSpPr/>
          <p:nvPr/>
        </p:nvSpPr>
        <p:spPr>
          <a:xfrm>
            <a:off x="7076695" y="5009691"/>
            <a:ext cx="1755533" cy="904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POJO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244C5A4-716E-4F2D-BDA0-39B77176F166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3956999" y="5462178"/>
            <a:ext cx="3119696" cy="0"/>
          </a:xfrm>
          <a:prstGeom prst="straightConnector1">
            <a:avLst/>
          </a:prstGeom>
          <a:ln w="412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93AEC92-67C1-4343-ACE8-68D65659390B}"/>
              </a:ext>
            </a:extLst>
          </p:cNvPr>
          <p:cNvSpPr txBox="1"/>
          <p:nvPr/>
        </p:nvSpPr>
        <p:spPr>
          <a:xfrm>
            <a:off x="4815047" y="5082046"/>
            <a:ext cx="1759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Unmarshalling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AA5D85-D145-43CD-9E6A-FC40B8DD0414}"/>
              </a:ext>
            </a:extLst>
          </p:cNvPr>
          <p:cNvSpPr txBox="1"/>
          <p:nvPr/>
        </p:nvSpPr>
        <p:spPr>
          <a:xfrm>
            <a:off x="4956448" y="3724586"/>
            <a:ext cx="1759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Marshalling</a:t>
            </a:r>
          </a:p>
        </p:txBody>
      </p:sp>
    </p:spTree>
    <p:extLst>
      <p:ext uri="{BB962C8B-B14F-4D97-AF65-F5344CB8AC3E}">
        <p14:creationId xmlns:p14="http://schemas.microsoft.com/office/powerpoint/2010/main" val="374605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animBg="1"/>
      <p:bldP spid="12" grpId="0" animBg="1"/>
      <p:bldP spid="20" grpId="0" animBg="1"/>
      <p:bldP spid="21" grpId="0" animBg="1"/>
      <p:bldP spid="2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FD552-508F-4DFA-912A-BDCEDF1DF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/>
              <a:t>JAX-B, JAX-WS, Jackson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DCF82-CA69-4FCC-8159-868908076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96139"/>
            <a:ext cx="10009676" cy="3599316"/>
          </a:xfrm>
        </p:spPr>
        <p:txBody>
          <a:bodyPr>
            <a:normAutofit/>
          </a:bodyPr>
          <a:lstStyle/>
          <a:p>
            <a:r>
              <a:rPr lang="en-US" b="1" dirty="0"/>
              <a:t>Jackson.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JAX-B</a:t>
            </a:r>
            <a:r>
              <a:rPr lang="en-US" dirty="0"/>
              <a:t>.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JAX-WS</a:t>
            </a:r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B64F16E-469E-4A1A-9675-91D7B8A41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2" y="6013907"/>
            <a:ext cx="1765391" cy="7556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0E8A62A-5AC7-4FD5-90C5-8398526B7352}"/>
              </a:ext>
            </a:extLst>
          </p:cNvPr>
          <p:cNvSpPr/>
          <p:nvPr/>
        </p:nvSpPr>
        <p:spPr>
          <a:xfrm>
            <a:off x="2126052" y="2850951"/>
            <a:ext cx="1341442" cy="665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JSON (String)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22D6C5F-B482-4000-9029-098848BF9984}"/>
              </a:ext>
            </a:extLst>
          </p:cNvPr>
          <p:cNvSpPr/>
          <p:nvPr/>
        </p:nvSpPr>
        <p:spPr>
          <a:xfrm>
            <a:off x="7001281" y="2850951"/>
            <a:ext cx="1341442" cy="665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POJO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81B7ACA-7860-4848-B145-E864AD088424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467494" y="3183574"/>
            <a:ext cx="3533787" cy="0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AFEBD96-49B1-4566-8995-202C4C8ADF57}"/>
              </a:ext>
            </a:extLst>
          </p:cNvPr>
          <p:cNvSpPr/>
          <p:nvPr/>
        </p:nvSpPr>
        <p:spPr>
          <a:xfrm>
            <a:off x="2126052" y="4095797"/>
            <a:ext cx="1341442" cy="665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XML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64ED93D-C163-4C14-9BF7-EAD1B4A0A09D}"/>
              </a:ext>
            </a:extLst>
          </p:cNvPr>
          <p:cNvSpPr/>
          <p:nvPr/>
        </p:nvSpPr>
        <p:spPr>
          <a:xfrm>
            <a:off x="7001281" y="4095797"/>
            <a:ext cx="1341442" cy="665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POJO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1D0E62D-BB9C-4B84-8A59-F4D3198677E7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3467494" y="4428420"/>
            <a:ext cx="3533787" cy="0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39EAD9B-02DA-4A27-8986-29D24E6DD465}"/>
              </a:ext>
            </a:extLst>
          </p:cNvPr>
          <p:cNvSpPr/>
          <p:nvPr/>
        </p:nvSpPr>
        <p:spPr>
          <a:xfrm>
            <a:off x="2126052" y="5495220"/>
            <a:ext cx="1341442" cy="665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WSDL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BFDFED5-8B95-45C6-89FC-06F05A4BFE2A}"/>
              </a:ext>
            </a:extLst>
          </p:cNvPr>
          <p:cNvSpPr/>
          <p:nvPr/>
        </p:nvSpPr>
        <p:spPr>
          <a:xfrm>
            <a:off x="7001281" y="5495220"/>
            <a:ext cx="1341442" cy="665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Java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7A2EDB8-B4BD-450F-B518-764F3F0A04D0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3467494" y="5827843"/>
            <a:ext cx="3533787" cy="0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loud 21">
            <a:extLst>
              <a:ext uri="{FF2B5EF4-FFF2-40B4-BE49-F238E27FC236}">
                <a16:creationId xmlns:a16="http://schemas.microsoft.com/office/drawing/2014/main" id="{79DD9AA0-696D-40B4-B1D1-5AF5D2C9005A}"/>
              </a:ext>
            </a:extLst>
          </p:cNvPr>
          <p:cNvSpPr/>
          <p:nvPr/>
        </p:nvSpPr>
        <p:spPr>
          <a:xfrm>
            <a:off x="9398000" y="3306628"/>
            <a:ext cx="1415591" cy="93543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REST</a:t>
            </a:r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2B47B043-0FCF-4DB2-BA9C-D68F78929ED4}"/>
              </a:ext>
            </a:extLst>
          </p:cNvPr>
          <p:cNvSpPr/>
          <p:nvPr/>
        </p:nvSpPr>
        <p:spPr>
          <a:xfrm>
            <a:off x="9398000" y="4926910"/>
            <a:ext cx="1415591" cy="93543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SOAP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00981B7-B79B-4BA3-86BA-7084BED32F9F}"/>
              </a:ext>
            </a:extLst>
          </p:cNvPr>
          <p:cNvCxnSpPr>
            <a:cxnSpLocks/>
            <a:stCxn id="22" idx="2"/>
            <a:endCxn id="8" idx="3"/>
          </p:cNvCxnSpPr>
          <p:nvPr/>
        </p:nvCxnSpPr>
        <p:spPr>
          <a:xfrm flipH="1" flipV="1">
            <a:off x="8342723" y="3183574"/>
            <a:ext cx="1059668" cy="590769"/>
          </a:xfrm>
          <a:prstGeom prst="straightConnector1">
            <a:avLst/>
          </a:prstGeom>
          <a:ln w="412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0CBABDE-29E2-4F6E-B899-ED7CEE1FB939}"/>
              </a:ext>
            </a:extLst>
          </p:cNvPr>
          <p:cNvCxnSpPr>
            <a:cxnSpLocks/>
            <a:stCxn id="22" idx="2"/>
            <a:endCxn id="16" idx="3"/>
          </p:cNvCxnSpPr>
          <p:nvPr/>
        </p:nvCxnSpPr>
        <p:spPr>
          <a:xfrm flipH="1">
            <a:off x="8342723" y="3774343"/>
            <a:ext cx="1059668" cy="654077"/>
          </a:xfrm>
          <a:prstGeom prst="straightConnector1">
            <a:avLst/>
          </a:prstGeom>
          <a:ln w="412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D3BAB46-2240-4963-9275-742D45302C30}"/>
              </a:ext>
            </a:extLst>
          </p:cNvPr>
          <p:cNvCxnSpPr>
            <a:cxnSpLocks/>
            <a:stCxn id="23" idx="2"/>
            <a:endCxn id="20" idx="3"/>
          </p:cNvCxnSpPr>
          <p:nvPr/>
        </p:nvCxnSpPr>
        <p:spPr>
          <a:xfrm flipH="1">
            <a:off x="8342723" y="5394625"/>
            <a:ext cx="1059668" cy="433218"/>
          </a:xfrm>
          <a:prstGeom prst="straightConnector1">
            <a:avLst/>
          </a:prstGeom>
          <a:ln w="412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4D94B4-46C1-482C-8DA2-B446CD914E01}"/>
              </a:ext>
            </a:extLst>
          </p:cNvPr>
          <p:cNvCxnSpPr>
            <a:cxnSpLocks/>
            <a:stCxn id="23" idx="2"/>
            <a:endCxn id="16" idx="3"/>
          </p:cNvCxnSpPr>
          <p:nvPr/>
        </p:nvCxnSpPr>
        <p:spPr>
          <a:xfrm flipH="1" flipV="1">
            <a:off x="8342723" y="4428420"/>
            <a:ext cx="1059668" cy="966205"/>
          </a:xfrm>
          <a:prstGeom prst="straightConnector1">
            <a:avLst/>
          </a:prstGeom>
          <a:ln w="412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A close up of a logo&#10;&#10;Description generated with high confidence">
            <a:extLst>
              <a:ext uri="{FF2B5EF4-FFF2-40B4-BE49-F238E27FC236}">
                <a16:creationId xmlns:a16="http://schemas.microsoft.com/office/drawing/2014/main" id="{5220585E-5ACC-4719-8B56-30EEC0227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3591" y="703081"/>
            <a:ext cx="1181232" cy="11812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55725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 animBg="1"/>
      <p:bldP spid="15" grpId="0" animBg="1"/>
      <p:bldP spid="16" grpId="0" animBg="1"/>
      <p:bldP spid="19" grpId="0" animBg="1"/>
      <p:bldP spid="20" grpId="0" animBg="1"/>
      <p:bldP spid="22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FD552-508F-4DFA-912A-BDCEDF1DF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/>
              <a:t>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DCF82-CA69-4FCC-8159-868908076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3"/>
            <a:ext cx="9613861" cy="3599316"/>
          </a:xfrm>
        </p:spPr>
        <p:txBody>
          <a:bodyPr>
            <a:normAutofit/>
          </a:bodyPr>
          <a:lstStyle/>
          <a:p>
            <a:r>
              <a:rPr lang="en-US" dirty="0"/>
              <a:t>Web Services: </a:t>
            </a:r>
            <a:r>
              <a:rPr lang="en-US" dirty="0">
                <a:hlinkClick r:id="rId2"/>
              </a:rPr>
              <a:t>https://www.tutorialspoint.com/webservices/what_are_web_services.htm</a:t>
            </a:r>
            <a:endParaRPr lang="en-US" dirty="0"/>
          </a:p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B64F16E-469E-4A1A-9675-91D7B8A41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52" y="6013907"/>
            <a:ext cx="1765391" cy="7556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3" name="Thought Bubble: Cloud 12">
            <a:extLst>
              <a:ext uri="{FF2B5EF4-FFF2-40B4-BE49-F238E27FC236}">
                <a16:creationId xmlns:a16="http://schemas.microsoft.com/office/drawing/2014/main" id="{F8118DC1-9B76-4617-A77B-B312249ED66A}"/>
              </a:ext>
            </a:extLst>
          </p:cNvPr>
          <p:cNvSpPr/>
          <p:nvPr/>
        </p:nvSpPr>
        <p:spPr>
          <a:xfrm>
            <a:off x="10760270" y="883630"/>
            <a:ext cx="1239985" cy="820134"/>
          </a:xfrm>
          <a:prstGeom prst="cloudCallou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54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 animBg="1"/>
    </p:bld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319</TotalTime>
  <Words>260</Words>
  <Application>Microsoft Office PowerPoint</Application>
  <PresentationFormat>Widescreen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Web Services</vt:lpstr>
      <vt:lpstr>Web Services</vt:lpstr>
      <vt:lpstr>Architecture Example</vt:lpstr>
      <vt:lpstr>Why do we use them?</vt:lpstr>
      <vt:lpstr>Service Oriented Architecture (SOA)</vt:lpstr>
      <vt:lpstr>Marshalling</vt:lpstr>
      <vt:lpstr>JAX-B, JAX-WS, Jackson</vt:lpstr>
      <vt:lpstr>Materials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Services</dc:title>
  <dc:creator>account 14</dc:creator>
  <cp:lastModifiedBy>Jasdhir Singh</cp:lastModifiedBy>
  <cp:revision>45</cp:revision>
  <dcterms:created xsi:type="dcterms:W3CDTF">2017-08-13T20:39:32Z</dcterms:created>
  <dcterms:modified xsi:type="dcterms:W3CDTF">2023-03-22T16:16:09Z</dcterms:modified>
</cp:coreProperties>
</file>