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86" r:id="rId7"/>
    <p:sldId id="287" r:id="rId8"/>
    <p:sldId id="267" r:id="rId9"/>
    <p:sldId id="268" r:id="rId10"/>
    <p:sldId id="269" r:id="rId11"/>
    <p:sldId id="270" r:id="rId12"/>
    <p:sldId id="271" r:id="rId13"/>
    <p:sldId id="272" r:id="rId14"/>
    <p:sldId id="273" r:id="rId15"/>
    <p:sldId id="274" r:id="rId16"/>
    <p:sldId id="261" r:id="rId17"/>
    <p:sldId id="262" r:id="rId18"/>
    <p:sldId id="263" r:id="rId19"/>
    <p:sldId id="264" r:id="rId20"/>
    <p:sldId id="265" r:id="rId21"/>
    <p:sldId id="266"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3F428-299A-4911-AD96-F991AD96E7F3}"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04261-5A9C-4D84-B82D-157C4E24E8C0}" type="slidenum">
              <a:rPr lang="en-US" smtClean="0"/>
              <a:t>‹#›</a:t>
            </a:fld>
            <a:endParaRPr lang="en-US"/>
          </a:p>
        </p:txBody>
      </p:sp>
    </p:spTree>
    <p:extLst>
      <p:ext uri="{BB962C8B-B14F-4D97-AF65-F5344CB8AC3E}">
        <p14:creationId xmlns:p14="http://schemas.microsoft.com/office/powerpoint/2010/main" val="86779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EB3603AA-4C38-4397-9A85-3DE9D998AD59}" type="datetime1">
              <a:rPr lang="en-US" smtClean="0"/>
              <a:t>6/20/2023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7D4708E-A865-444A-B612-C057A6BC7D03}"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83717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F4DBAFA-B3A6-4EE6-9CBF-A2DF2AE8A955}" type="datetime1">
              <a:rPr lang="en-US" smtClean="0"/>
              <a:t>6/20/2023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286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BDB771C-108A-4A35-92C3-70E69787808E}" type="datetime1">
              <a:rPr lang="en-US" smtClean="0"/>
              <a:t>6/20/2023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966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0669539C-F19F-474E-BD83-EB80443C7AC5}" type="datetime1">
              <a:rPr lang="en-US" smtClean="0"/>
              <a:t>6/20/2023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6754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814BA64-85AC-45F2-AE86-626FBF83E09B}" type="datetime1">
              <a:rPr lang="en-US" smtClean="0"/>
              <a:t>6/20/2023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6110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1CAA86-27AC-4878-9EF2-3120672C0917}" type="datetime1">
              <a:rPr lang="en-US" smtClean="0"/>
              <a:t>6/20/2023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0226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D58EF85F-B0C3-4BB1-AFB2-4B4B152B846F}" type="datetime1">
              <a:rPr lang="en-US" smtClean="0"/>
              <a:t>6/20/2023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5509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FCB7A04-1FFE-492E-9F31-EB7CAEC21D55}" type="datetime1">
              <a:rPr lang="en-US" smtClean="0"/>
              <a:t>6/20/2023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5290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985FE25-6D01-411E-88E0-4E5A73E63157}" type="datetime1">
              <a:rPr lang="en-US" smtClean="0"/>
              <a:t>6/20/2023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4205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AB2ABF8-04E3-40FA-8E4B-ED928D312EED}" type="datetime1">
              <a:rPr lang="en-US" smtClean="0"/>
              <a:t>6/20/2023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393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2735848-2E9F-4278-823F-1058C60A1465}" type="datetime1">
              <a:rPr lang="en-US" smtClean="0"/>
              <a:t>6/20/2023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1466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E0FAF16-500B-4A19-BE18-4F40D015C0DB}" type="datetime1">
              <a:rPr lang="en-US" smtClean="0"/>
              <a:t>6/20/2023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07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1820D47B-B15D-4982-BF89-CC4B25E9C727}" type="datetime1">
              <a:rPr lang="en-US" smtClean="0"/>
              <a:t>6/20/2023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7D4708E-A865-444A-B612-C057A6BC7D03}"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985801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conditional-render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A9B4-5D65-4298-9DFA-C853CD121DC1}"/>
              </a:ext>
            </a:extLst>
          </p:cNvPr>
          <p:cNvSpPr>
            <a:spLocks noGrp="1"/>
          </p:cNvSpPr>
          <p:nvPr>
            <p:ph type="ctrTitle"/>
          </p:nvPr>
        </p:nvSpPr>
        <p:spPr/>
        <p:txBody>
          <a:bodyPr/>
          <a:lstStyle/>
          <a:p>
            <a:r>
              <a:rPr lang="en-US" dirty="0"/>
              <a:t>React Fundamentals</a:t>
            </a:r>
          </a:p>
        </p:txBody>
      </p:sp>
      <p:sp>
        <p:nvSpPr>
          <p:cNvPr id="3" name="Subtitle 2">
            <a:extLst>
              <a:ext uri="{FF2B5EF4-FFF2-40B4-BE49-F238E27FC236}">
                <a16:creationId xmlns:a16="http://schemas.microsoft.com/office/drawing/2014/main" id="{9E91FFA1-3828-4FAA-A2AC-DF896ED64CB6}"/>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A7AF595-99B8-C4A8-B8FB-1A0A82C6BB7C}"/>
              </a:ext>
            </a:extLst>
          </p:cNvPr>
          <p:cNvSpPr>
            <a:spLocks noGrp="1"/>
          </p:cNvSpPr>
          <p:nvPr>
            <p:ph type="sldNum" sz="quarter" idx="4"/>
          </p:nvPr>
        </p:nvSpPr>
        <p:spPr/>
        <p:txBody>
          <a:bodyPr/>
          <a:lstStyle/>
          <a:p>
            <a:fld id="{47D4708E-A865-444A-B612-C057A6BC7D03}" type="slidenum">
              <a:rPr lang="en-US" smtClean="0"/>
              <a:t>1</a:t>
            </a:fld>
            <a:endParaRPr lang="en-US"/>
          </a:p>
        </p:txBody>
      </p:sp>
    </p:spTree>
    <p:extLst>
      <p:ext uri="{BB962C8B-B14F-4D97-AF65-F5344CB8AC3E}">
        <p14:creationId xmlns:p14="http://schemas.microsoft.com/office/powerpoint/2010/main" val="233449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C938-2786-4999-875E-3F9B8DECE843}"/>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899CEB2B-952C-4139-A661-7CA707EE1396}"/>
              </a:ext>
            </a:extLst>
          </p:cNvPr>
          <p:cNvSpPr>
            <a:spLocks noGrp="1"/>
          </p:cNvSpPr>
          <p:nvPr>
            <p:ph idx="1"/>
          </p:nvPr>
        </p:nvSpPr>
        <p:spPr/>
        <p:txBody>
          <a:bodyPr/>
          <a:lstStyle/>
          <a:p>
            <a:r>
              <a:rPr lang="en-US" sz="2400" dirty="0"/>
              <a:t>When using JSX, it's important to remember, that only one root tag can be returned from a component. </a:t>
            </a:r>
          </a:p>
          <a:p>
            <a:r>
              <a:rPr lang="en-US" sz="2400" dirty="0"/>
              <a:t>This is the case because of the way React handles reconciling the DOM.</a:t>
            </a:r>
          </a:p>
          <a:p>
            <a:r>
              <a:rPr lang="en-US" sz="2400" dirty="0"/>
              <a:t>This element cannot be returned from a component</a:t>
            </a:r>
          </a:p>
          <a:p>
            <a:endParaRPr lang="en-US" sz="2400" dirty="0"/>
          </a:p>
          <a:p>
            <a:endParaRPr lang="en-US" sz="2400" dirty="0"/>
          </a:p>
          <a:p>
            <a:endParaRPr lang="en-US" sz="2400" dirty="0"/>
          </a:p>
          <a:p>
            <a:r>
              <a:rPr lang="en-US" sz="2400" dirty="0"/>
              <a:t>this element can be returned from a component</a:t>
            </a:r>
          </a:p>
        </p:txBody>
      </p:sp>
      <p:pic>
        <p:nvPicPr>
          <p:cNvPr id="5" name="Picture 4">
            <a:extLst>
              <a:ext uri="{FF2B5EF4-FFF2-40B4-BE49-F238E27FC236}">
                <a16:creationId xmlns:a16="http://schemas.microsoft.com/office/drawing/2014/main" id="{0660001B-8611-4CA2-8234-FF123A08EDBD}"/>
              </a:ext>
            </a:extLst>
          </p:cNvPr>
          <p:cNvPicPr>
            <a:picLocks noChangeAspect="1"/>
          </p:cNvPicPr>
          <p:nvPr/>
        </p:nvPicPr>
        <p:blipFill>
          <a:blip r:embed="rId2"/>
          <a:stretch>
            <a:fillRect/>
          </a:stretch>
        </p:blipFill>
        <p:spPr>
          <a:xfrm>
            <a:off x="8322986" y="2955856"/>
            <a:ext cx="3000375" cy="1323975"/>
          </a:xfrm>
          <a:prstGeom prst="rect">
            <a:avLst/>
          </a:prstGeom>
          <a:ln w="28575">
            <a:solidFill>
              <a:schemeClr val="tx1"/>
            </a:solidFill>
          </a:ln>
        </p:spPr>
      </p:pic>
      <p:pic>
        <p:nvPicPr>
          <p:cNvPr id="7" name="Picture 6">
            <a:extLst>
              <a:ext uri="{FF2B5EF4-FFF2-40B4-BE49-F238E27FC236}">
                <a16:creationId xmlns:a16="http://schemas.microsoft.com/office/drawing/2014/main" id="{EFC13713-54D6-47E3-A341-C4B34E3E42EC}"/>
              </a:ext>
            </a:extLst>
          </p:cNvPr>
          <p:cNvPicPr>
            <a:picLocks noChangeAspect="1"/>
          </p:cNvPicPr>
          <p:nvPr/>
        </p:nvPicPr>
        <p:blipFill>
          <a:blip r:embed="rId3"/>
          <a:stretch>
            <a:fillRect/>
          </a:stretch>
        </p:blipFill>
        <p:spPr>
          <a:xfrm>
            <a:off x="8071609" y="4587736"/>
            <a:ext cx="3162300" cy="1857375"/>
          </a:xfrm>
          <a:prstGeom prst="rect">
            <a:avLst/>
          </a:prstGeom>
          <a:ln w="38100">
            <a:solidFill>
              <a:schemeClr val="tx1"/>
            </a:solidFill>
          </a:ln>
        </p:spPr>
      </p:pic>
      <p:sp>
        <p:nvSpPr>
          <p:cNvPr id="4" name="Slide Number Placeholder 3">
            <a:extLst>
              <a:ext uri="{FF2B5EF4-FFF2-40B4-BE49-F238E27FC236}">
                <a16:creationId xmlns:a16="http://schemas.microsoft.com/office/drawing/2014/main" id="{B7B1F054-7800-442E-CEBE-9A04582D1DA8}"/>
              </a:ext>
            </a:extLst>
          </p:cNvPr>
          <p:cNvSpPr>
            <a:spLocks noGrp="1"/>
          </p:cNvSpPr>
          <p:nvPr>
            <p:ph type="sldNum" sz="quarter" idx="12"/>
          </p:nvPr>
        </p:nvSpPr>
        <p:spPr/>
        <p:txBody>
          <a:bodyPr/>
          <a:lstStyle/>
          <a:p>
            <a:fld id="{47D4708E-A865-444A-B612-C057A6BC7D03}" type="slidenum">
              <a:rPr lang="en-US" smtClean="0"/>
              <a:t>10</a:t>
            </a:fld>
            <a:endParaRPr lang="en-US"/>
          </a:p>
        </p:txBody>
      </p:sp>
    </p:spTree>
    <p:extLst>
      <p:ext uri="{BB962C8B-B14F-4D97-AF65-F5344CB8AC3E}">
        <p14:creationId xmlns:p14="http://schemas.microsoft.com/office/powerpoint/2010/main" val="30558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B11-7B1F-4725-AE12-7F3E14ECF9A7}"/>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E4EE5353-0401-4ECE-B24F-7CF4D818F622}"/>
              </a:ext>
            </a:extLst>
          </p:cNvPr>
          <p:cNvSpPr>
            <a:spLocks noGrp="1"/>
          </p:cNvSpPr>
          <p:nvPr>
            <p:ph idx="1"/>
          </p:nvPr>
        </p:nvSpPr>
        <p:spPr/>
        <p:txBody>
          <a:bodyPr/>
          <a:lstStyle/>
          <a:p>
            <a:r>
              <a:rPr lang="en-US" sz="2400" dirty="0"/>
              <a:t>Because of this, there may be times where you need to wrap your JSX fragment in a &lt;div&gt; or a &lt;span&gt;. </a:t>
            </a:r>
          </a:p>
          <a:p>
            <a:r>
              <a:rPr lang="en-US" sz="2400" dirty="0"/>
              <a:t>If you don't want to do this, React actually provides a </a:t>
            </a:r>
            <a:r>
              <a:rPr lang="en-US" sz="2400" dirty="0" err="1"/>
              <a:t>React.fragment</a:t>
            </a:r>
            <a:r>
              <a:rPr lang="en-US" sz="2400" dirty="0"/>
              <a:t> component which provides the ability to return multiple elements without any explicit wrapper element.</a:t>
            </a:r>
          </a:p>
        </p:txBody>
      </p:sp>
      <p:pic>
        <p:nvPicPr>
          <p:cNvPr id="6" name="Picture 5">
            <a:extLst>
              <a:ext uri="{FF2B5EF4-FFF2-40B4-BE49-F238E27FC236}">
                <a16:creationId xmlns:a16="http://schemas.microsoft.com/office/drawing/2014/main" id="{C0E5BD95-BB4F-431D-9280-D6559E744A4D}"/>
              </a:ext>
            </a:extLst>
          </p:cNvPr>
          <p:cNvPicPr>
            <a:picLocks noChangeAspect="1"/>
          </p:cNvPicPr>
          <p:nvPr/>
        </p:nvPicPr>
        <p:blipFill>
          <a:blip r:embed="rId2"/>
          <a:stretch>
            <a:fillRect/>
          </a:stretch>
        </p:blipFill>
        <p:spPr>
          <a:xfrm>
            <a:off x="1459188" y="3831741"/>
            <a:ext cx="3190875" cy="1838325"/>
          </a:xfrm>
          <a:prstGeom prst="rect">
            <a:avLst/>
          </a:prstGeom>
        </p:spPr>
      </p:pic>
      <p:sp>
        <p:nvSpPr>
          <p:cNvPr id="4" name="Slide Number Placeholder 3">
            <a:extLst>
              <a:ext uri="{FF2B5EF4-FFF2-40B4-BE49-F238E27FC236}">
                <a16:creationId xmlns:a16="http://schemas.microsoft.com/office/drawing/2014/main" id="{BCA3492D-FE2B-419F-0ACA-76F499466839}"/>
              </a:ext>
            </a:extLst>
          </p:cNvPr>
          <p:cNvSpPr>
            <a:spLocks noGrp="1"/>
          </p:cNvSpPr>
          <p:nvPr>
            <p:ph type="sldNum" sz="quarter" idx="12"/>
          </p:nvPr>
        </p:nvSpPr>
        <p:spPr/>
        <p:txBody>
          <a:bodyPr/>
          <a:lstStyle/>
          <a:p>
            <a:fld id="{47D4708E-A865-444A-B612-C057A6BC7D03}" type="slidenum">
              <a:rPr lang="en-US" smtClean="0"/>
              <a:t>11</a:t>
            </a:fld>
            <a:endParaRPr lang="en-US"/>
          </a:p>
        </p:txBody>
      </p:sp>
    </p:spTree>
    <p:extLst>
      <p:ext uri="{BB962C8B-B14F-4D97-AF65-F5344CB8AC3E}">
        <p14:creationId xmlns:p14="http://schemas.microsoft.com/office/powerpoint/2010/main" val="21408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C102-C3D4-4EBA-85F3-981C9C11C8FB}"/>
              </a:ext>
            </a:extLst>
          </p:cNvPr>
          <p:cNvSpPr>
            <a:spLocks noGrp="1"/>
          </p:cNvSpPr>
          <p:nvPr>
            <p:ph type="title"/>
          </p:nvPr>
        </p:nvSpPr>
        <p:spPr/>
        <p:txBody>
          <a:bodyPr/>
          <a:lstStyle/>
          <a:p>
            <a:r>
              <a:rPr lang="en-US" dirty="0"/>
              <a:t>Rendering Elements on the DOM</a:t>
            </a:r>
          </a:p>
        </p:txBody>
      </p:sp>
      <p:sp>
        <p:nvSpPr>
          <p:cNvPr id="3" name="Content Placeholder 2">
            <a:extLst>
              <a:ext uri="{FF2B5EF4-FFF2-40B4-BE49-F238E27FC236}">
                <a16:creationId xmlns:a16="http://schemas.microsoft.com/office/drawing/2014/main" id="{D378FF76-3622-4C49-BB96-1FAC60030EDF}"/>
              </a:ext>
            </a:extLst>
          </p:cNvPr>
          <p:cNvSpPr>
            <a:spLocks noGrp="1"/>
          </p:cNvSpPr>
          <p:nvPr>
            <p:ph idx="1"/>
          </p:nvPr>
        </p:nvSpPr>
        <p:spPr/>
        <p:txBody>
          <a:bodyPr/>
          <a:lstStyle/>
          <a:p>
            <a:r>
              <a:rPr lang="en-US" sz="2400" dirty="0"/>
              <a:t>With traditional JavaScript and HTML, we need a base HTML file, and we may have elements we can dynamically create using JavaScript. </a:t>
            </a:r>
          </a:p>
          <a:p>
            <a:r>
              <a:rPr lang="en-US" sz="2400" dirty="0"/>
              <a:t>This rendering process still holds true for React. </a:t>
            </a:r>
          </a:p>
          <a:p>
            <a:r>
              <a:rPr lang="en-US" sz="2400" dirty="0"/>
              <a:t>In fact, we'll still need to use a document element selector method at least once to access an element in our HTML file to insert our React components.</a:t>
            </a:r>
          </a:p>
          <a:p>
            <a:endParaRPr lang="en-US" sz="2400" dirty="0"/>
          </a:p>
          <a:p>
            <a:endParaRPr lang="en-US" sz="2400" dirty="0"/>
          </a:p>
          <a:p>
            <a:endParaRPr lang="en-US" sz="2400" dirty="0"/>
          </a:p>
          <a:p>
            <a:r>
              <a:rPr lang="en-US" sz="2400" dirty="0"/>
              <a:t>When we create a SPA, this render method need only be invoked once. </a:t>
            </a:r>
          </a:p>
          <a:p>
            <a:r>
              <a:rPr lang="en-US" sz="2400" dirty="0"/>
              <a:t>Otherwise, we nest components within each other and use a router to navigate between them.</a:t>
            </a:r>
          </a:p>
        </p:txBody>
      </p:sp>
      <p:pic>
        <p:nvPicPr>
          <p:cNvPr id="5" name="Picture 4">
            <a:extLst>
              <a:ext uri="{FF2B5EF4-FFF2-40B4-BE49-F238E27FC236}">
                <a16:creationId xmlns:a16="http://schemas.microsoft.com/office/drawing/2014/main" id="{C6C1AF25-FCD0-42FA-9B4F-EDB2F2010FD6}"/>
              </a:ext>
            </a:extLst>
          </p:cNvPr>
          <p:cNvPicPr>
            <a:picLocks noChangeAspect="1"/>
          </p:cNvPicPr>
          <p:nvPr/>
        </p:nvPicPr>
        <p:blipFill>
          <a:blip r:embed="rId2"/>
          <a:stretch>
            <a:fillRect/>
          </a:stretch>
        </p:blipFill>
        <p:spPr>
          <a:xfrm>
            <a:off x="1072390" y="3766070"/>
            <a:ext cx="6886575" cy="1323975"/>
          </a:xfrm>
          <a:prstGeom prst="rect">
            <a:avLst/>
          </a:prstGeom>
        </p:spPr>
      </p:pic>
      <p:sp>
        <p:nvSpPr>
          <p:cNvPr id="4" name="Slide Number Placeholder 3">
            <a:extLst>
              <a:ext uri="{FF2B5EF4-FFF2-40B4-BE49-F238E27FC236}">
                <a16:creationId xmlns:a16="http://schemas.microsoft.com/office/drawing/2014/main" id="{9AC13AD2-0376-64CB-934E-1A05672FF221}"/>
              </a:ext>
            </a:extLst>
          </p:cNvPr>
          <p:cNvSpPr>
            <a:spLocks noGrp="1"/>
          </p:cNvSpPr>
          <p:nvPr>
            <p:ph type="sldNum" sz="quarter" idx="12"/>
          </p:nvPr>
        </p:nvSpPr>
        <p:spPr/>
        <p:txBody>
          <a:bodyPr/>
          <a:lstStyle/>
          <a:p>
            <a:fld id="{47D4708E-A865-444A-B612-C057A6BC7D03}" type="slidenum">
              <a:rPr lang="en-US" smtClean="0"/>
              <a:t>12</a:t>
            </a:fld>
            <a:endParaRPr lang="en-US"/>
          </a:p>
        </p:txBody>
      </p:sp>
    </p:spTree>
    <p:extLst>
      <p:ext uri="{BB962C8B-B14F-4D97-AF65-F5344CB8AC3E}">
        <p14:creationId xmlns:p14="http://schemas.microsoft.com/office/powerpoint/2010/main" val="177125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11D0-C401-4BE4-8D98-D9FAF7164BB9}"/>
              </a:ext>
            </a:extLst>
          </p:cNvPr>
          <p:cNvSpPr>
            <a:spLocks noGrp="1"/>
          </p:cNvSpPr>
          <p:nvPr>
            <p:ph type="title"/>
          </p:nvPr>
        </p:nvSpPr>
        <p:spPr/>
        <p:txBody>
          <a:bodyPr/>
          <a:lstStyle/>
          <a:p>
            <a:r>
              <a:rPr lang="en-US" dirty="0"/>
              <a:t>Conditional Rendering</a:t>
            </a:r>
          </a:p>
        </p:txBody>
      </p:sp>
      <p:sp>
        <p:nvSpPr>
          <p:cNvPr id="3" name="Content Placeholder 2">
            <a:extLst>
              <a:ext uri="{FF2B5EF4-FFF2-40B4-BE49-F238E27FC236}">
                <a16:creationId xmlns:a16="http://schemas.microsoft.com/office/drawing/2014/main" id="{9F32551D-DBDB-4AD8-8A92-74FE460CF0CB}"/>
              </a:ext>
            </a:extLst>
          </p:cNvPr>
          <p:cNvSpPr>
            <a:spLocks noGrp="1"/>
          </p:cNvSpPr>
          <p:nvPr>
            <p:ph idx="1"/>
          </p:nvPr>
        </p:nvSpPr>
        <p:spPr/>
        <p:txBody>
          <a:bodyPr/>
          <a:lstStyle/>
          <a:p>
            <a:r>
              <a:rPr lang="en-US" sz="2400" dirty="0"/>
              <a:t>In React, you can create several different components and then only render the components that you want the user to see. </a:t>
            </a:r>
          </a:p>
          <a:p>
            <a:r>
              <a:rPr lang="en-US" sz="2400" dirty="0"/>
              <a:t>It is like conditional rendering with plain JS. </a:t>
            </a:r>
          </a:p>
          <a:p>
            <a:r>
              <a:rPr lang="en-US" sz="2400" dirty="0"/>
              <a:t>Because the template for each component is returned in the scope of a function (either a functional component or the render method), you can include any rendering logic you'd like. </a:t>
            </a:r>
          </a:p>
          <a:p>
            <a:r>
              <a:rPr lang="en-US" sz="2400" dirty="0"/>
              <a:t>With conditional rendering, the state of your application determines whether components render.</a:t>
            </a:r>
          </a:p>
          <a:p>
            <a:r>
              <a:rPr lang="en-US" sz="2400" dirty="0">
                <a:hlinkClick r:id="rId2"/>
              </a:rPr>
              <a:t>More</a:t>
            </a:r>
            <a:r>
              <a:rPr lang="en-US" sz="2400" dirty="0"/>
              <a:t> on conditional rendering</a:t>
            </a:r>
          </a:p>
        </p:txBody>
      </p:sp>
      <p:sp>
        <p:nvSpPr>
          <p:cNvPr id="4" name="Slide Number Placeholder 3">
            <a:extLst>
              <a:ext uri="{FF2B5EF4-FFF2-40B4-BE49-F238E27FC236}">
                <a16:creationId xmlns:a16="http://schemas.microsoft.com/office/drawing/2014/main" id="{E153CACF-6178-058D-A22B-0A99BC3C4AE2}"/>
              </a:ext>
            </a:extLst>
          </p:cNvPr>
          <p:cNvSpPr>
            <a:spLocks noGrp="1"/>
          </p:cNvSpPr>
          <p:nvPr>
            <p:ph type="sldNum" sz="quarter" idx="12"/>
          </p:nvPr>
        </p:nvSpPr>
        <p:spPr/>
        <p:txBody>
          <a:bodyPr/>
          <a:lstStyle/>
          <a:p>
            <a:fld id="{47D4708E-A865-444A-B612-C057A6BC7D03}" type="slidenum">
              <a:rPr lang="en-US" smtClean="0"/>
              <a:t>13</a:t>
            </a:fld>
            <a:endParaRPr lang="en-US"/>
          </a:p>
        </p:txBody>
      </p:sp>
    </p:spTree>
    <p:extLst>
      <p:ext uri="{BB962C8B-B14F-4D97-AF65-F5344CB8AC3E}">
        <p14:creationId xmlns:p14="http://schemas.microsoft.com/office/powerpoint/2010/main" val="239388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603E-F00D-4A23-B74E-2893207EAEE4}"/>
              </a:ext>
            </a:extLst>
          </p:cNvPr>
          <p:cNvSpPr>
            <a:spLocks noGrp="1"/>
          </p:cNvSpPr>
          <p:nvPr>
            <p:ph type="title"/>
          </p:nvPr>
        </p:nvSpPr>
        <p:spPr/>
        <p:txBody>
          <a:bodyPr/>
          <a:lstStyle/>
          <a:p>
            <a:r>
              <a:rPr lang="en-US" dirty="0"/>
              <a:t>Conditional Rendering</a:t>
            </a:r>
          </a:p>
        </p:txBody>
      </p:sp>
      <p:sp>
        <p:nvSpPr>
          <p:cNvPr id="3" name="Content Placeholder 2">
            <a:extLst>
              <a:ext uri="{FF2B5EF4-FFF2-40B4-BE49-F238E27FC236}">
                <a16:creationId xmlns:a16="http://schemas.microsoft.com/office/drawing/2014/main" id="{AAFCAC97-1254-4D48-8AE1-AE29C81A5E19}"/>
              </a:ext>
            </a:extLst>
          </p:cNvPr>
          <p:cNvSpPr>
            <a:spLocks noGrp="1"/>
          </p:cNvSpPr>
          <p:nvPr>
            <p:ph idx="1"/>
          </p:nvPr>
        </p:nvSpPr>
        <p:spPr>
          <a:xfrm>
            <a:off x="609599" y="1719263"/>
            <a:ext cx="11198087" cy="4411662"/>
          </a:xfrm>
        </p:spPr>
        <p:txBody>
          <a:bodyPr/>
          <a:lstStyle/>
          <a:p>
            <a:r>
              <a:rPr lang="en-US" sz="2200" dirty="0"/>
              <a:t>In React, you can create distinct components that encapsulate behavior you need. </a:t>
            </a:r>
          </a:p>
          <a:p>
            <a:r>
              <a:rPr lang="en-US" sz="2200" dirty="0"/>
              <a:t>Then, you can render only some of them, depending on the state of your application.</a:t>
            </a:r>
          </a:p>
        </p:txBody>
      </p:sp>
      <p:pic>
        <p:nvPicPr>
          <p:cNvPr id="5" name="Picture 4">
            <a:extLst>
              <a:ext uri="{FF2B5EF4-FFF2-40B4-BE49-F238E27FC236}">
                <a16:creationId xmlns:a16="http://schemas.microsoft.com/office/drawing/2014/main" id="{DD4C54C3-2AB8-4A92-9275-F5D8248C92AA}"/>
              </a:ext>
            </a:extLst>
          </p:cNvPr>
          <p:cNvPicPr>
            <a:picLocks noChangeAspect="1"/>
          </p:cNvPicPr>
          <p:nvPr/>
        </p:nvPicPr>
        <p:blipFill>
          <a:blip r:embed="rId2"/>
          <a:stretch>
            <a:fillRect/>
          </a:stretch>
        </p:blipFill>
        <p:spPr>
          <a:xfrm>
            <a:off x="723486" y="2824956"/>
            <a:ext cx="4324350" cy="2200275"/>
          </a:xfrm>
          <a:prstGeom prst="rect">
            <a:avLst/>
          </a:prstGeom>
        </p:spPr>
      </p:pic>
      <p:pic>
        <p:nvPicPr>
          <p:cNvPr id="7" name="Picture 6">
            <a:extLst>
              <a:ext uri="{FF2B5EF4-FFF2-40B4-BE49-F238E27FC236}">
                <a16:creationId xmlns:a16="http://schemas.microsoft.com/office/drawing/2014/main" id="{2A275480-42C5-4442-9D59-57F44B9B5DEF}"/>
              </a:ext>
            </a:extLst>
          </p:cNvPr>
          <p:cNvPicPr>
            <a:picLocks noChangeAspect="1"/>
          </p:cNvPicPr>
          <p:nvPr/>
        </p:nvPicPr>
        <p:blipFill>
          <a:blip r:embed="rId3"/>
          <a:stretch>
            <a:fillRect/>
          </a:stretch>
        </p:blipFill>
        <p:spPr>
          <a:xfrm>
            <a:off x="5760402" y="2659062"/>
            <a:ext cx="4714875" cy="4076700"/>
          </a:xfrm>
          <a:prstGeom prst="rect">
            <a:avLst/>
          </a:prstGeom>
        </p:spPr>
      </p:pic>
      <p:sp>
        <p:nvSpPr>
          <p:cNvPr id="4" name="Slide Number Placeholder 3">
            <a:extLst>
              <a:ext uri="{FF2B5EF4-FFF2-40B4-BE49-F238E27FC236}">
                <a16:creationId xmlns:a16="http://schemas.microsoft.com/office/drawing/2014/main" id="{72569C23-F1B0-84DC-BD3B-92531D4476A9}"/>
              </a:ext>
            </a:extLst>
          </p:cNvPr>
          <p:cNvSpPr>
            <a:spLocks noGrp="1"/>
          </p:cNvSpPr>
          <p:nvPr>
            <p:ph type="sldNum" sz="quarter" idx="12"/>
          </p:nvPr>
        </p:nvSpPr>
        <p:spPr/>
        <p:txBody>
          <a:bodyPr/>
          <a:lstStyle/>
          <a:p>
            <a:fld id="{47D4708E-A865-444A-B612-C057A6BC7D03}" type="slidenum">
              <a:rPr lang="en-US" smtClean="0"/>
              <a:t>14</a:t>
            </a:fld>
            <a:endParaRPr lang="en-US"/>
          </a:p>
        </p:txBody>
      </p:sp>
    </p:spTree>
    <p:extLst>
      <p:ext uri="{BB962C8B-B14F-4D97-AF65-F5344CB8AC3E}">
        <p14:creationId xmlns:p14="http://schemas.microsoft.com/office/powerpoint/2010/main" val="356385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B3D3-53D1-4072-BE33-D3684EDF5EB0}"/>
              </a:ext>
            </a:extLst>
          </p:cNvPr>
          <p:cNvSpPr>
            <a:spLocks noGrp="1"/>
          </p:cNvSpPr>
          <p:nvPr>
            <p:ph type="title"/>
          </p:nvPr>
        </p:nvSpPr>
        <p:spPr/>
        <p:txBody>
          <a:bodyPr/>
          <a:lstStyle/>
          <a:p>
            <a:r>
              <a:rPr lang="en-US" dirty="0"/>
              <a:t>Virtual DOM</a:t>
            </a:r>
          </a:p>
        </p:txBody>
      </p:sp>
      <p:sp>
        <p:nvSpPr>
          <p:cNvPr id="3" name="Content Placeholder 2">
            <a:extLst>
              <a:ext uri="{FF2B5EF4-FFF2-40B4-BE49-F238E27FC236}">
                <a16:creationId xmlns:a16="http://schemas.microsoft.com/office/drawing/2014/main" id="{02CF4D9C-64BB-44A7-8F27-8F4FE774E83C}"/>
              </a:ext>
            </a:extLst>
          </p:cNvPr>
          <p:cNvSpPr>
            <a:spLocks noGrp="1"/>
          </p:cNvSpPr>
          <p:nvPr>
            <p:ph idx="1"/>
          </p:nvPr>
        </p:nvSpPr>
        <p:spPr/>
        <p:txBody>
          <a:bodyPr/>
          <a:lstStyle/>
          <a:p>
            <a:r>
              <a:rPr lang="en-US" sz="2200" dirty="0"/>
              <a:t>React uses a Virtual DOM. </a:t>
            </a:r>
          </a:p>
          <a:p>
            <a:r>
              <a:rPr lang="en-US" sz="2200" dirty="0"/>
              <a:t>Technically, with React, you don't write HTML. </a:t>
            </a:r>
          </a:p>
          <a:p>
            <a:r>
              <a:rPr lang="en-US" sz="2200" dirty="0"/>
              <a:t>Instead, you generate HTML views using JS. </a:t>
            </a:r>
          </a:p>
          <a:p>
            <a:r>
              <a:rPr lang="en-US" sz="2200" dirty="0"/>
              <a:t>For every DOM object, react has a corresponding "virtual DOM object" that represents the actual DOM object.</a:t>
            </a:r>
          </a:p>
          <a:p>
            <a:r>
              <a:rPr lang="en-US" sz="2200" dirty="0"/>
              <a:t>React greatly improves performance by minimizing changes to the DOM - it only updates what's necessary. </a:t>
            </a:r>
          </a:p>
          <a:p>
            <a:r>
              <a:rPr lang="en-US" sz="2200" dirty="0"/>
              <a:t>The Virtual DOM much more lightweight than the actual DOM, so the virtual DOM is updated whenever we make a change, but React will decide when it is most efficient to make the real DOM reflect the changes seen in the Virtual DOM. </a:t>
            </a:r>
          </a:p>
          <a:p>
            <a:r>
              <a:rPr lang="en-US" sz="2200" dirty="0"/>
              <a:t>Since rendering the page is costly (performance wise), minimizing unnecessary renders is one way that React improves performance. </a:t>
            </a:r>
          </a:p>
          <a:p>
            <a:r>
              <a:rPr lang="en-US" sz="2200" dirty="0"/>
              <a:t>This update process is referred to as reconciliation</a:t>
            </a:r>
          </a:p>
        </p:txBody>
      </p:sp>
      <p:sp>
        <p:nvSpPr>
          <p:cNvPr id="4" name="Slide Number Placeholder 3">
            <a:extLst>
              <a:ext uri="{FF2B5EF4-FFF2-40B4-BE49-F238E27FC236}">
                <a16:creationId xmlns:a16="http://schemas.microsoft.com/office/drawing/2014/main" id="{003D7D1A-25D5-6B39-C0B3-979B3898CA72}"/>
              </a:ext>
            </a:extLst>
          </p:cNvPr>
          <p:cNvSpPr>
            <a:spLocks noGrp="1"/>
          </p:cNvSpPr>
          <p:nvPr>
            <p:ph type="sldNum" sz="quarter" idx="12"/>
          </p:nvPr>
        </p:nvSpPr>
        <p:spPr/>
        <p:txBody>
          <a:bodyPr/>
          <a:lstStyle/>
          <a:p>
            <a:fld id="{47D4708E-A865-444A-B612-C057A6BC7D03}" type="slidenum">
              <a:rPr lang="en-US" smtClean="0"/>
              <a:t>15</a:t>
            </a:fld>
            <a:endParaRPr lang="en-US"/>
          </a:p>
        </p:txBody>
      </p:sp>
    </p:spTree>
    <p:extLst>
      <p:ext uri="{BB962C8B-B14F-4D97-AF65-F5344CB8AC3E}">
        <p14:creationId xmlns:p14="http://schemas.microsoft.com/office/powerpoint/2010/main" val="121439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107-0CE8-42E9-A1B4-14CF372A5A12}"/>
              </a:ext>
            </a:extLst>
          </p:cNvPr>
          <p:cNvSpPr>
            <a:spLocks noGrp="1"/>
          </p:cNvSpPr>
          <p:nvPr>
            <p:ph type="title"/>
          </p:nvPr>
        </p:nvSpPr>
        <p:spPr/>
        <p:txBody>
          <a:bodyPr/>
          <a:lstStyle/>
          <a:p>
            <a:r>
              <a:rPr lang="en-US" dirty="0"/>
              <a:t>Component Lifecycle</a:t>
            </a:r>
          </a:p>
        </p:txBody>
      </p:sp>
      <p:sp>
        <p:nvSpPr>
          <p:cNvPr id="3" name="Content Placeholder 2">
            <a:extLst>
              <a:ext uri="{FF2B5EF4-FFF2-40B4-BE49-F238E27FC236}">
                <a16:creationId xmlns:a16="http://schemas.microsoft.com/office/drawing/2014/main" id="{1B40A8E5-34C8-4F8D-AFE9-A4E495920AE1}"/>
              </a:ext>
            </a:extLst>
          </p:cNvPr>
          <p:cNvSpPr>
            <a:spLocks noGrp="1"/>
          </p:cNvSpPr>
          <p:nvPr>
            <p:ph idx="1"/>
          </p:nvPr>
        </p:nvSpPr>
        <p:spPr>
          <a:xfrm>
            <a:off x="609599" y="1719263"/>
            <a:ext cx="11268075" cy="4411662"/>
          </a:xfrm>
        </p:spPr>
        <p:txBody>
          <a:bodyPr/>
          <a:lstStyle/>
          <a:p>
            <a:r>
              <a:rPr lang="en-US" sz="2200" dirty="0"/>
              <a:t>There are several lifecycle steps that a component will go through. Knowing the names of methods or hooks that correspond to certain phases in the component lifecycle is useful for functions that you want to call during certain steps of the lifecycle.</a:t>
            </a:r>
          </a:p>
        </p:txBody>
      </p:sp>
      <p:pic>
        <p:nvPicPr>
          <p:cNvPr id="5" name="Picture 4">
            <a:extLst>
              <a:ext uri="{FF2B5EF4-FFF2-40B4-BE49-F238E27FC236}">
                <a16:creationId xmlns:a16="http://schemas.microsoft.com/office/drawing/2014/main" id="{933D0C57-76C2-499D-804B-CCC68CF0B191}"/>
              </a:ext>
            </a:extLst>
          </p:cNvPr>
          <p:cNvPicPr>
            <a:picLocks noChangeAspect="1"/>
          </p:cNvPicPr>
          <p:nvPr/>
        </p:nvPicPr>
        <p:blipFill rotWithShape="1">
          <a:blip r:embed="rId2">
            <a:extLst>
              <a:ext uri="{28A0092B-C50C-407E-A947-70E740481C1C}">
                <a14:useLocalDpi xmlns:a14="http://schemas.microsoft.com/office/drawing/2010/main" val="0"/>
              </a:ext>
            </a:extLst>
          </a:blip>
          <a:srcRect b="20452"/>
          <a:stretch/>
        </p:blipFill>
        <p:spPr>
          <a:xfrm>
            <a:off x="1003510" y="2986462"/>
            <a:ext cx="9270580" cy="3446088"/>
          </a:xfrm>
          <a:prstGeom prst="rect">
            <a:avLst/>
          </a:prstGeom>
        </p:spPr>
      </p:pic>
      <p:sp>
        <p:nvSpPr>
          <p:cNvPr id="7" name="TextBox 6">
            <a:extLst>
              <a:ext uri="{FF2B5EF4-FFF2-40B4-BE49-F238E27FC236}">
                <a16:creationId xmlns:a16="http://schemas.microsoft.com/office/drawing/2014/main" id="{DF90FC57-6626-47A6-A138-7D074BD06A8B}"/>
              </a:ext>
            </a:extLst>
          </p:cNvPr>
          <p:cNvSpPr txBox="1"/>
          <p:nvPr/>
        </p:nvSpPr>
        <p:spPr>
          <a:xfrm>
            <a:off x="924232" y="6366430"/>
            <a:ext cx="6096000" cy="369332"/>
          </a:xfrm>
          <a:prstGeom prst="rect">
            <a:avLst/>
          </a:prstGeom>
          <a:noFill/>
        </p:spPr>
        <p:txBody>
          <a:bodyPr wrap="square">
            <a:spAutoFit/>
          </a:bodyPr>
          <a:lstStyle/>
          <a:p>
            <a:r>
              <a:rPr lang="en-US" dirty="0">
                <a:hlinkClick r:id="rId3"/>
              </a:rPr>
              <a:t>https://reactjs.org/docs/react-component.html</a:t>
            </a:r>
            <a:endParaRPr lang="en-US" dirty="0"/>
          </a:p>
        </p:txBody>
      </p:sp>
      <p:sp>
        <p:nvSpPr>
          <p:cNvPr id="4" name="Slide Number Placeholder 3">
            <a:extLst>
              <a:ext uri="{FF2B5EF4-FFF2-40B4-BE49-F238E27FC236}">
                <a16:creationId xmlns:a16="http://schemas.microsoft.com/office/drawing/2014/main" id="{2EFA6FF3-F386-4597-8EF1-F68AE1441043}"/>
              </a:ext>
            </a:extLst>
          </p:cNvPr>
          <p:cNvSpPr>
            <a:spLocks noGrp="1"/>
          </p:cNvSpPr>
          <p:nvPr>
            <p:ph type="sldNum" sz="quarter" idx="12"/>
          </p:nvPr>
        </p:nvSpPr>
        <p:spPr/>
        <p:txBody>
          <a:bodyPr/>
          <a:lstStyle/>
          <a:p>
            <a:fld id="{47D4708E-A865-444A-B612-C057A6BC7D03}" type="slidenum">
              <a:rPr lang="en-US" smtClean="0"/>
              <a:t>16</a:t>
            </a:fld>
            <a:endParaRPr lang="en-US"/>
          </a:p>
        </p:txBody>
      </p:sp>
    </p:spTree>
    <p:extLst>
      <p:ext uri="{BB962C8B-B14F-4D97-AF65-F5344CB8AC3E}">
        <p14:creationId xmlns:p14="http://schemas.microsoft.com/office/powerpoint/2010/main" val="2372914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F8C8-22B7-468B-9206-A6F300D7C585}"/>
              </a:ext>
            </a:extLst>
          </p:cNvPr>
          <p:cNvSpPr>
            <a:spLocks noGrp="1"/>
          </p:cNvSpPr>
          <p:nvPr>
            <p:ph type="title"/>
          </p:nvPr>
        </p:nvSpPr>
        <p:spPr/>
        <p:txBody>
          <a:bodyPr/>
          <a:lstStyle/>
          <a:p>
            <a:r>
              <a:rPr lang="en-US" b="1" i="0" dirty="0">
                <a:solidFill>
                  <a:srgbClr val="000000"/>
                </a:solidFill>
                <a:effectLst/>
                <a:latin typeface="-apple-system"/>
              </a:rPr>
              <a:t>The Component Lifecycle</a:t>
            </a:r>
            <a:endParaRPr lang="en-US" dirty="0"/>
          </a:p>
        </p:txBody>
      </p:sp>
      <p:sp>
        <p:nvSpPr>
          <p:cNvPr id="3" name="Content Placeholder 2">
            <a:extLst>
              <a:ext uri="{FF2B5EF4-FFF2-40B4-BE49-F238E27FC236}">
                <a16:creationId xmlns:a16="http://schemas.microsoft.com/office/drawing/2014/main" id="{5FBDF85F-9776-400A-AAD8-AC416CDAD441}"/>
              </a:ext>
            </a:extLst>
          </p:cNvPr>
          <p:cNvSpPr>
            <a:spLocks noGrp="1"/>
          </p:cNvSpPr>
          <p:nvPr>
            <p:ph idx="1"/>
          </p:nvPr>
        </p:nvSpPr>
        <p:spPr/>
        <p:txBody>
          <a:bodyPr/>
          <a:lstStyle/>
          <a:p>
            <a:r>
              <a:rPr lang="en-US" b="0" i="0" dirty="0">
                <a:solidFill>
                  <a:srgbClr val="000000"/>
                </a:solidFill>
                <a:effectLst/>
                <a:latin typeface="-apple-system"/>
              </a:rPr>
              <a:t>Each component has several “lifecycle methods” that you can override to run code at particular times in the process.</a:t>
            </a:r>
          </a:p>
          <a:p>
            <a:endParaRPr lang="en-US" dirty="0"/>
          </a:p>
        </p:txBody>
      </p:sp>
      <p:sp>
        <p:nvSpPr>
          <p:cNvPr id="4" name="Slide Number Placeholder 3">
            <a:extLst>
              <a:ext uri="{FF2B5EF4-FFF2-40B4-BE49-F238E27FC236}">
                <a16:creationId xmlns:a16="http://schemas.microsoft.com/office/drawing/2014/main" id="{BAD40DD7-D452-6401-A58B-3859B116A128}"/>
              </a:ext>
            </a:extLst>
          </p:cNvPr>
          <p:cNvSpPr>
            <a:spLocks noGrp="1"/>
          </p:cNvSpPr>
          <p:nvPr>
            <p:ph type="sldNum" sz="quarter" idx="12"/>
          </p:nvPr>
        </p:nvSpPr>
        <p:spPr/>
        <p:txBody>
          <a:bodyPr/>
          <a:lstStyle/>
          <a:p>
            <a:fld id="{47D4708E-A865-444A-B612-C057A6BC7D03}" type="slidenum">
              <a:rPr lang="en-US" smtClean="0"/>
              <a:t>17</a:t>
            </a:fld>
            <a:endParaRPr lang="en-US"/>
          </a:p>
        </p:txBody>
      </p:sp>
    </p:spTree>
    <p:extLst>
      <p:ext uri="{BB962C8B-B14F-4D97-AF65-F5344CB8AC3E}">
        <p14:creationId xmlns:p14="http://schemas.microsoft.com/office/powerpoint/2010/main" val="53862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146C-E0A1-4AD1-9517-6A08B6EFDAAC}"/>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Mounting</a:t>
            </a:r>
          </a:p>
        </p:txBody>
      </p:sp>
      <p:sp>
        <p:nvSpPr>
          <p:cNvPr id="3" name="Content Placeholder 2">
            <a:extLst>
              <a:ext uri="{FF2B5EF4-FFF2-40B4-BE49-F238E27FC236}">
                <a16:creationId xmlns:a16="http://schemas.microsoft.com/office/drawing/2014/main" id="{EBFEE592-D76D-4CE7-B7AF-D3CB0DF054A3}"/>
              </a:ext>
            </a:extLst>
          </p:cNvPr>
          <p:cNvSpPr>
            <a:spLocks noGrp="1"/>
          </p:cNvSpPr>
          <p:nvPr>
            <p:ph idx="1"/>
          </p:nvPr>
        </p:nvSpPr>
        <p:spPr/>
        <p:txBody>
          <a:bodyPr/>
          <a:lstStyle/>
          <a:p>
            <a:pPr marL="0" indent="0">
              <a:buNone/>
            </a:pPr>
            <a:r>
              <a:rPr lang="en-US" b="1" u="sng" dirty="0"/>
              <a:t>Mounting</a:t>
            </a:r>
          </a:p>
          <a:p>
            <a:r>
              <a:rPr lang="en-US" sz="2600" dirty="0"/>
              <a:t>The mounting means to put elements into the DOM. React uses virtual DOM to put all the elements into the memory.</a:t>
            </a:r>
          </a:p>
          <a:p>
            <a:r>
              <a:rPr lang="en-US" sz="2600" dirty="0"/>
              <a:t>These methods are called in the following order when an instance of a component is being created and inserted into the DOM:</a:t>
            </a:r>
          </a:p>
          <a:p>
            <a:r>
              <a:rPr lang="en-US" sz="2600" b="1" dirty="0"/>
              <a:t>constructor()</a:t>
            </a:r>
          </a:p>
          <a:p>
            <a:r>
              <a:rPr lang="en-US" sz="2600" dirty="0"/>
              <a:t>static </a:t>
            </a:r>
            <a:r>
              <a:rPr lang="en-US" sz="2600" dirty="0" err="1"/>
              <a:t>getDerivedStateFromProps</a:t>
            </a:r>
            <a:r>
              <a:rPr lang="en-US" sz="2600" dirty="0"/>
              <a:t>()</a:t>
            </a:r>
          </a:p>
          <a:p>
            <a:r>
              <a:rPr lang="en-US" sz="2600" b="1" dirty="0"/>
              <a:t>render()</a:t>
            </a:r>
          </a:p>
          <a:p>
            <a:r>
              <a:rPr lang="en-US" sz="2600" b="1" dirty="0" err="1"/>
              <a:t>componentDidMount</a:t>
            </a:r>
            <a:r>
              <a:rPr lang="en-US" sz="2600" b="1" dirty="0"/>
              <a:t>()</a:t>
            </a:r>
          </a:p>
        </p:txBody>
      </p:sp>
      <p:sp>
        <p:nvSpPr>
          <p:cNvPr id="4" name="Slide Number Placeholder 3">
            <a:extLst>
              <a:ext uri="{FF2B5EF4-FFF2-40B4-BE49-F238E27FC236}">
                <a16:creationId xmlns:a16="http://schemas.microsoft.com/office/drawing/2014/main" id="{C776C934-2399-C686-93F2-E05DFB0E8AFD}"/>
              </a:ext>
            </a:extLst>
          </p:cNvPr>
          <p:cNvSpPr>
            <a:spLocks noGrp="1"/>
          </p:cNvSpPr>
          <p:nvPr>
            <p:ph type="sldNum" sz="quarter" idx="12"/>
          </p:nvPr>
        </p:nvSpPr>
        <p:spPr/>
        <p:txBody>
          <a:bodyPr/>
          <a:lstStyle/>
          <a:p>
            <a:fld id="{47D4708E-A865-444A-B612-C057A6BC7D03}" type="slidenum">
              <a:rPr lang="en-US" smtClean="0"/>
              <a:t>18</a:t>
            </a:fld>
            <a:endParaRPr lang="en-US"/>
          </a:p>
        </p:txBody>
      </p:sp>
    </p:spTree>
    <p:extLst>
      <p:ext uri="{BB962C8B-B14F-4D97-AF65-F5344CB8AC3E}">
        <p14:creationId xmlns:p14="http://schemas.microsoft.com/office/powerpoint/2010/main" val="356256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3304-6428-44C8-A778-F0DF882EAD22}"/>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Updating</a:t>
            </a:r>
          </a:p>
        </p:txBody>
      </p:sp>
      <p:sp>
        <p:nvSpPr>
          <p:cNvPr id="3" name="Content Placeholder 2">
            <a:extLst>
              <a:ext uri="{FF2B5EF4-FFF2-40B4-BE49-F238E27FC236}">
                <a16:creationId xmlns:a16="http://schemas.microsoft.com/office/drawing/2014/main" id="{3821DE95-EF79-466E-8F90-6E379EEB9D7F}"/>
              </a:ext>
            </a:extLst>
          </p:cNvPr>
          <p:cNvSpPr>
            <a:spLocks noGrp="1"/>
          </p:cNvSpPr>
          <p:nvPr>
            <p:ph idx="1"/>
          </p:nvPr>
        </p:nvSpPr>
        <p:spPr>
          <a:xfrm>
            <a:off x="609600" y="1719263"/>
            <a:ext cx="11277600" cy="4411662"/>
          </a:xfrm>
        </p:spPr>
        <p:txBody>
          <a:bodyPr/>
          <a:lstStyle/>
          <a:p>
            <a:pPr marL="0" indent="0">
              <a:buNone/>
            </a:pPr>
            <a:r>
              <a:rPr lang="en-US" b="1" u="sng" dirty="0"/>
              <a:t>Updating</a:t>
            </a:r>
          </a:p>
          <a:p>
            <a:r>
              <a:rPr lang="en-US" sz="2600" dirty="0"/>
              <a:t>An update can be caused by changes to props or state</a:t>
            </a:r>
            <a:r>
              <a:rPr lang="en-US" sz="2600"/>
              <a:t>. </a:t>
            </a:r>
          </a:p>
          <a:p>
            <a:r>
              <a:rPr lang="en-US" sz="2600"/>
              <a:t>These </a:t>
            </a:r>
            <a:r>
              <a:rPr lang="en-US" sz="2600" dirty="0"/>
              <a:t>methods are called in the following order when a component is being re-rendered:</a:t>
            </a:r>
          </a:p>
          <a:p>
            <a:endParaRPr lang="en-US" sz="2600" dirty="0"/>
          </a:p>
          <a:p>
            <a:r>
              <a:rPr lang="en-US" sz="2600" dirty="0"/>
              <a:t>static </a:t>
            </a:r>
            <a:r>
              <a:rPr lang="en-US" sz="2600" dirty="0" err="1"/>
              <a:t>getDerivedStateFromProps</a:t>
            </a:r>
            <a:r>
              <a:rPr lang="en-US" sz="2600" dirty="0"/>
              <a:t>()</a:t>
            </a:r>
          </a:p>
          <a:p>
            <a:r>
              <a:rPr lang="en-US" sz="2600" dirty="0" err="1"/>
              <a:t>shouldComponentUpdate</a:t>
            </a:r>
            <a:r>
              <a:rPr lang="en-US" sz="2600" dirty="0"/>
              <a:t>()</a:t>
            </a:r>
          </a:p>
          <a:p>
            <a:r>
              <a:rPr lang="en-US" sz="2600" b="1" dirty="0"/>
              <a:t>render()</a:t>
            </a:r>
          </a:p>
          <a:p>
            <a:r>
              <a:rPr lang="en-US" sz="2600" dirty="0" err="1"/>
              <a:t>getSnapshotBeforeUpdate</a:t>
            </a:r>
            <a:r>
              <a:rPr lang="en-US" sz="2600" dirty="0"/>
              <a:t>()</a:t>
            </a:r>
          </a:p>
          <a:p>
            <a:r>
              <a:rPr lang="en-US" sz="2600" b="1" dirty="0" err="1"/>
              <a:t>componentDidUpdate</a:t>
            </a:r>
            <a:r>
              <a:rPr lang="en-US" sz="2600" b="1" dirty="0"/>
              <a:t>()</a:t>
            </a:r>
          </a:p>
        </p:txBody>
      </p:sp>
      <p:sp>
        <p:nvSpPr>
          <p:cNvPr id="4" name="Slide Number Placeholder 3">
            <a:extLst>
              <a:ext uri="{FF2B5EF4-FFF2-40B4-BE49-F238E27FC236}">
                <a16:creationId xmlns:a16="http://schemas.microsoft.com/office/drawing/2014/main" id="{AABB7FAF-FD94-D01F-8B49-2BC35DD85758}"/>
              </a:ext>
            </a:extLst>
          </p:cNvPr>
          <p:cNvSpPr>
            <a:spLocks noGrp="1"/>
          </p:cNvSpPr>
          <p:nvPr>
            <p:ph type="sldNum" sz="quarter" idx="12"/>
          </p:nvPr>
        </p:nvSpPr>
        <p:spPr/>
        <p:txBody>
          <a:bodyPr/>
          <a:lstStyle/>
          <a:p>
            <a:fld id="{47D4708E-A865-444A-B612-C057A6BC7D03}" type="slidenum">
              <a:rPr lang="en-US" smtClean="0"/>
              <a:t>19</a:t>
            </a:fld>
            <a:endParaRPr lang="en-US"/>
          </a:p>
        </p:txBody>
      </p:sp>
    </p:spTree>
    <p:extLst>
      <p:ext uri="{BB962C8B-B14F-4D97-AF65-F5344CB8AC3E}">
        <p14:creationId xmlns:p14="http://schemas.microsoft.com/office/powerpoint/2010/main" val="166680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4FCA-A42D-47D4-BECC-8B57B39F9C67}"/>
              </a:ext>
            </a:extLst>
          </p:cNvPr>
          <p:cNvSpPr>
            <a:spLocks noGrp="1"/>
          </p:cNvSpPr>
          <p:nvPr>
            <p:ph type="title"/>
          </p:nvPr>
        </p:nvSpPr>
        <p:spPr/>
        <p:txBody>
          <a:bodyPr/>
          <a:lstStyle/>
          <a:p>
            <a:r>
              <a:rPr lang="en-US" dirty="0"/>
              <a:t>React Components</a:t>
            </a:r>
          </a:p>
        </p:txBody>
      </p:sp>
      <p:sp>
        <p:nvSpPr>
          <p:cNvPr id="3" name="Content Placeholder 2">
            <a:extLst>
              <a:ext uri="{FF2B5EF4-FFF2-40B4-BE49-F238E27FC236}">
                <a16:creationId xmlns:a16="http://schemas.microsoft.com/office/drawing/2014/main" id="{62E00953-887E-46D4-B1BD-F0F9CC2E598B}"/>
              </a:ext>
            </a:extLst>
          </p:cNvPr>
          <p:cNvSpPr>
            <a:spLocks noGrp="1"/>
          </p:cNvSpPr>
          <p:nvPr>
            <p:ph idx="1"/>
          </p:nvPr>
        </p:nvSpPr>
        <p:spPr/>
        <p:txBody>
          <a:bodyPr/>
          <a:lstStyle/>
          <a:p>
            <a:r>
              <a:rPr lang="en-US" sz="2400" dirty="0"/>
              <a:t>In React, a component is a reusable piece of your UI. </a:t>
            </a:r>
          </a:p>
          <a:p>
            <a:r>
              <a:rPr lang="en-US" sz="2400" dirty="0"/>
              <a:t>The idea is that grouping your front end into reusable pieces, will help with the maintainability of your code. </a:t>
            </a:r>
          </a:p>
          <a:p>
            <a:r>
              <a:rPr lang="en-US" sz="2400" dirty="0"/>
              <a:t>Components should be architected based on the single responsibility principle and should be broken apart if they grow beyond that scope.</a:t>
            </a:r>
          </a:p>
          <a:p>
            <a:r>
              <a:rPr lang="en-US" sz="2400" dirty="0"/>
              <a:t>Conceptually, components are like JavaScript functions. </a:t>
            </a:r>
          </a:p>
          <a:p>
            <a:r>
              <a:rPr lang="en-US" sz="2400" dirty="0"/>
              <a:t>They accept arbitrary inputs (called “props”) and return React elements describing what should appear on the screen.</a:t>
            </a:r>
          </a:p>
          <a:p>
            <a:r>
              <a:rPr lang="en-US" sz="2400" dirty="0"/>
              <a:t>React has the ability to render components in order to display the view. </a:t>
            </a:r>
          </a:p>
          <a:p>
            <a:r>
              <a:rPr lang="en-US" sz="2400" dirty="0"/>
              <a:t>There are two main ways that Components are created nowadays. </a:t>
            </a:r>
          </a:p>
          <a:p>
            <a:endParaRPr lang="en-US" dirty="0"/>
          </a:p>
        </p:txBody>
      </p:sp>
      <p:sp>
        <p:nvSpPr>
          <p:cNvPr id="4" name="Slide Number Placeholder 3">
            <a:extLst>
              <a:ext uri="{FF2B5EF4-FFF2-40B4-BE49-F238E27FC236}">
                <a16:creationId xmlns:a16="http://schemas.microsoft.com/office/drawing/2014/main" id="{459B6FEC-BD46-7EE1-43FF-ABDE975D5892}"/>
              </a:ext>
            </a:extLst>
          </p:cNvPr>
          <p:cNvSpPr>
            <a:spLocks noGrp="1"/>
          </p:cNvSpPr>
          <p:nvPr>
            <p:ph type="sldNum" sz="quarter" idx="12"/>
          </p:nvPr>
        </p:nvSpPr>
        <p:spPr/>
        <p:txBody>
          <a:bodyPr/>
          <a:lstStyle/>
          <a:p>
            <a:fld id="{47D4708E-A865-444A-B612-C057A6BC7D03}" type="slidenum">
              <a:rPr lang="en-US" smtClean="0"/>
              <a:t>2</a:t>
            </a:fld>
            <a:endParaRPr lang="en-US"/>
          </a:p>
        </p:txBody>
      </p:sp>
    </p:spTree>
    <p:extLst>
      <p:ext uri="{BB962C8B-B14F-4D97-AF65-F5344CB8AC3E}">
        <p14:creationId xmlns:p14="http://schemas.microsoft.com/office/powerpoint/2010/main" val="413221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6FDA-1484-4DAC-B149-84F1D7279699}"/>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Unmounting</a:t>
            </a:r>
          </a:p>
        </p:txBody>
      </p:sp>
      <p:sp>
        <p:nvSpPr>
          <p:cNvPr id="3" name="Content Placeholder 2">
            <a:extLst>
              <a:ext uri="{FF2B5EF4-FFF2-40B4-BE49-F238E27FC236}">
                <a16:creationId xmlns:a16="http://schemas.microsoft.com/office/drawing/2014/main" id="{17CCBDD2-E202-4FD3-AD24-0A5DCB998147}"/>
              </a:ext>
            </a:extLst>
          </p:cNvPr>
          <p:cNvSpPr>
            <a:spLocks noGrp="1"/>
          </p:cNvSpPr>
          <p:nvPr>
            <p:ph idx="1"/>
          </p:nvPr>
        </p:nvSpPr>
        <p:spPr/>
        <p:txBody>
          <a:bodyPr/>
          <a:lstStyle/>
          <a:p>
            <a:pPr marL="0" indent="0">
              <a:buNone/>
            </a:pPr>
            <a:r>
              <a:rPr lang="en-US" b="1" u="sng" dirty="0"/>
              <a:t>Unmounting</a:t>
            </a:r>
          </a:p>
          <a:p>
            <a:r>
              <a:rPr lang="en-US" sz="2600" dirty="0"/>
              <a:t>This method is called when a component is being removed from the DOM:</a:t>
            </a:r>
          </a:p>
          <a:p>
            <a:endParaRPr lang="en-US" sz="2600" dirty="0"/>
          </a:p>
          <a:p>
            <a:r>
              <a:rPr lang="en-US" sz="2600" b="1" dirty="0" err="1"/>
              <a:t>componentWillUnmount</a:t>
            </a:r>
            <a:r>
              <a:rPr lang="en-US" sz="2600" b="1" dirty="0"/>
              <a:t>()</a:t>
            </a:r>
          </a:p>
          <a:p>
            <a:endParaRPr lang="en-US" dirty="0"/>
          </a:p>
        </p:txBody>
      </p:sp>
      <p:sp>
        <p:nvSpPr>
          <p:cNvPr id="4" name="Slide Number Placeholder 3">
            <a:extLst>
              <a:ext uri="{FF2B5EF4-FFF2-40B4-BE49-F238E27FC236}">
                <a16:creationId xmlns:a16="http://schemas.microsoft.com/office/drawing/2014/main" id="{DAADF360-04F0-1AB5-D56C-222703166676}"/>
              </a:ext>
            </a:extLst>
          </p:cNvPr>
          <p:cNvSpPr>
            <a:spLocks noGrp="1"/>
          </p:cNvSpPr>
          <p:nvPr>
            <p:ph type="sldNum" sz="quarter" idx="12"/>
          </p:nvPr>
        </p:nvSpPr>
        <p:spPr/>
        <p:txBody>
          <a:bodyPr/>
          <a:lstStyle/>
          <a:p>
            <a:fld id="{47D4708E-A865-444A-B612-C057A6BC7D03}" type="slidenum">
              <a:rPr lang="en-US" smtClean="0"/>
              <a:t>20</a:t>
            </a:fld>
            <a:endParaRPr lang="en-US"/>
          </a:p>
        </p:txBody>
      </p:sp>
    </p:spTree>
    <p:extLst>
      <p:ext uri="{BB962C8B-B14F-4D97-AF65-F5344CB8AC3E}">
        <p14:creationId xmlns:p14="http://schemas.microsoft.com/office/powerpoint/2010/main" val="45473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E0CB-5A87-49E8-BC2B-76BA273C88E7}"/>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Error Handling</a:t>
            </a:r>
          </a:p>
        </p:txBody>
      </p:sp>
      <p:sp>
        <p:nvSpPr>
          <p:cNvPr id="3" name="Content Placeholder 2">
            <a:extLst>
              <a:ext uri="{FF2B5EF4-FFF2-40B4-BE49-F238E27FC236}">
                <a16:creationId xmlns:a16="http://schemas.microsoft.com/office/drawing/2014/main" id="{516E29A9-36F7-4FF9-B3C9-F018CF985B59}"/>
              </a:ext>
            </a:extLst>
          </p:cNvPr>
          <p:cNvSpPr>
            <a:spLocks noGrp="1"/>
          </p:cNvSpPr>
          <p:nvPr>
            <p:ph idx="1"/>
          </p:nvPr>
        </p:nvSpPr>
        <p:spPr/>
        <p:txBody>
          <a:bodyPr/>
          <a:lstStyle/>
          <a:p>
            <a:pPr marL="0" indent="0">
              <a:buNone/>
            </a:pPr>
            <a:r>
              <a:rPr lang="en-US" b="1" u="sng" dirty="0"/>
              <a:t>Error Handling</a:t>
            </a:r>
          </a:p>
          <a:p>
            <a:r>
              <a:rPr lang="en-US" sz="2600" dirty="0"/>
              <a:t>These methods are called when there is an error during rendering, in a lifecycle method, or in the constructor of any child component.</a:t>
            </a:r>
          </a:p>
          <a:p>
            <a:endParaRPr lang="en-US" sz="2600" dirty="0"/>
          </a:p>
          <a:p>
            <a:r>
              <a:rPr lang="en-US" sz="2600" dirty="0"/>
              <a:t>static </a:t>
            </a:r>
            <a:r>
              <a:rPr lang="en-US" sz="2600" dirty="0" err="1"/>
              <a:t>getDerivedStateFromError</a:t>
            </a:r>
            <a:r>
              <a:rPr lang="en-US" sz="2600" dirty="0"/>
              <a:t>()</a:t>
            </a:r>
          </a:p>
          <a:p>
            <a:r>
              <a:rPr lang="en-US" sz="2600" dirty="0" err="1"/>
              <a:t>componentDidCatch</a:t>
            </a:r>
            <a:r>
              <a:rPr lang="en-US" sz="2600" dirty="0"/>
              <a:t>()</a:t>
            </a:r>
          </a:p>
          <a:p>
            <a:endParaRPr lang="en-US" dirty="0"/>
          </a:p>
        </p:txBody>
      </p:sp>
      <p:sp>
        <p:nvSpPr>
          <p:cNvPr id="4" name="Slide Number Placeholder 3">
            <a:extLst>
              <a:ext uri="{FF2B5EF4-FFF2-40B4-BE49-F238E27FC236}">
                <a16:creationId xmlns:a16="http://schemas.microsoft.com/office/drawing/2014/main" id="{3CDC8746-FE0C-2BF3-D472-ED3D52C82B5E}"/>
              </a:ext>
            </a:extLst>
          </p:cNvPr>
          <p:cNvSpPr>
            <a:spLocks noGrp="1"/>
          </p:cNvSpPr>
          <p:nvPr>
            <p:ph type="sldNum" sz="quarter" idx="12"/>
          </p:nvPr>
        </p:nvSpPr>
        <p:spPr/>
        <p:txBody>
          <a:bodyPr/>
          <a:lstStyle/>
          <a:p>
            <a:fld id="{47D4708E-A865-444A-B612-C057A6BC7D03}" type="slidenum">
              <a:rPr lang="en-US" smtClean="0"/>
              <a:t>21</a:t>
            </a:fld>
            <a:endParaRPr lang="en-US"/>
          </a:p>
        </p:txBody>
      </p:sp>
    </p:spTree>
    <p:extLst>
      <p:ext uri="{BB962C8B-B14F-4D97-AF65-F5344CB8AC3E}">
        <p14:creationId xmlns:p14="http://schemas.microsoft.com/office/powerpoint/2010/main" val="213338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D90-7054-48C3-B271-0B6E0D424D44}"/>
              </a:ext>
            </a:extLst>
          </p:cNvPr>
          <p:cNvSpPr>
            <a:spLocks noGrp="1"/>
          </p:cNvSpPr>
          <p:nvPr>
            <p:ph type="title"/>
          </p:nvPr>
        </p:nvSpPr>
        <p:spPr/>
        <p:txBody>
          <a:bodyPr/>
          <a:lstStyle/>
          <a:p>
            <a:r>
              <a:rPr lang="en-US" dirty="0"/>
              <a:t>Lists and Keys</a:t>
            </a:r>
          </a:p>
        </p:txBody>
      </p:sp>
      <p:sp>
        <p:nvSpPr>
          <p:cNvPr id="3" name="Content Placeholder 2">
            <a:extLst>
              <a:ext uri="{FF2B5EF4-FFF2-40B4-BE49-F238E27FC236}">
                <a16:creationId xmlns:a16="http://schemas.microsoft.com/office/drawing/2014/main" id="{475E9C92-11C8-4B29-A5A1-C5769DE99136}"/>
              </a:ext>
            </a:extLst>
          </p:cNvPr>
          <p:cNvSpPr>
            <a:spLocks noGrp="1"/>
          </p:cNvSpPr>
          <p:nvPr>
            <p:ph idx="1"/>
          </p:nvPr>
        </p:nvSpPr>
        <p:spPr/>
        <p:txBody>
          <a:bodyPr/>
          <a:lstStyle/>
          <a:p>
            <a:r>
              <a:rPr lang="en-US" sz="2400" dirty="0"/>
              <a:t>A key is a specific attribute that react uses while rendering collection of elements. </a:t>
            </a:r>
          </a:p>
          <a:p>
            <a:r>
              <a:rPr lang="en-US" sz="2400" dirty="0"/>
              <a:t>Keys help React identify which items have been changed, added, or removed, playing a significant part in the DOM reconciliation process. </a:t>
            </a:r>
          </a:p>
          <a:p>
            <a:r>
              <a:rPr lang="en-US" sz="2400" dirty="0"/>
              <a:t>Keys must be unique among sibling elements but need not be globally unique. </a:t>
            </a:r>
          </a:p>
          <a:p>
            <a:r>
              <a:rPr lang="en-US" sz="2400" dirty="0"/>
              <a:t>A unique ID associated with the element is the best choice to act as its key. </a:t>
            </a:r>
          </a:p>
          <a:p>
            <a:r>
              <a:rPr lang="en-US" sz="2400" dirty="0"/>
              <a:t>If a unique key is not available, you may be able to add a new ID property to your model or hash some parts of the content to generate a key. </a:t>
            </a:r>
          </a:p>
          <a:p>
            <a:r>
              <a:rPr lang="en-US" sz="2400" dirty="0"/>
              <a:t>Only if there is no better option should an index be used and is an especially bad choice if you expect data to be reordered.</a:t>
            </a:r>
          </a:p>
        </p:txBody>
      </p:sp>
      <p:sp>
        <p:nvSpPr>
          <p:cNvPr id="4" name="Slide Number Placeholder 3">
            <a:extLst>
              <a:ext uri="{FF2B5EF4-FFF2-40B4-BE49-F238E27FC236}">
                <a16:creationId xmlns:a16="http://schemas.microsoft.com/office/drawing/2014/main" id="{50EEBEE6-6456-4274-A798-614E965D490D}"/>
              </a:ext>
            </a:extLst>
          </p:cNvPr>
          <p:cNvSpPr>
            <a:spLocks noGrp="1"/>
          </p:cNvSpPr>
          <p:nvPr>
            <p:ph type="sldNum" sz="quarter" idx="12"/>
          </p:nvPr>
        </p:nvSpPr>
        <p:spPr/>
        <p:txBody>
          <a:bodyPr/>
          <a:lstStyle/>
          <a:p>
            <a:fld id="{AF02C81D-E477-4A84-A650-30C0C49D7E03}" type="slidenum">
              <a:rPr lang="en-US" smtClean="0"/>
              <a:t>22</a:t>
            </a:fld>
            <a:endParaRPr lang="en-US"/>
          </a:p>
        </p:txBody>
      </p:sp>
    </p:spTree>
    <p:extLst>
      <p:ext uri="{BB962C8B-B14F-4D97-AF65-F5344CB8AC3E}">
        <p14:creationId xmlns:p14="http://schemas.microsoft.com/office/powerpoint/2010/main" val="121224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E263-4961-4F02-8164-9A62FB985ABA}"/>
              </a:ext>
            </a:extLst>
          </p:cNvPr>
          <p:cNvSpPr>
            <a:spLocks noGrp="1"/>
          </p:cNvSpPr>
          <p:nvPr>
            <p:ph type="title"/>
          </p:nvPr>
        </p:nvSpPr>
        <p:spPr/>
        <p:txBody>
          <a:bodyPr/>
          <a:lstStyle/>
          <a:p>
            <a:r>
              <a:rPr lang="en-US" dirty="0"/>
              <a:t>Props</a:t>
            </a:r>
          </a:p>
        </p:txBody>
      </p:sp>
      <p:sp>
        <p:nvSpPr>
          <p:cNvPr id="3" name="Content Placeholder 2">
            <a:extLst>
              <a:ext uri="{FF2B5EF4-FFF2-40B4-BE49-F238E27FC236}">
                <a16:creationId xmlns:a16="http://schemas.microsoft.com/office/drawing/2014/main" id="{33B73827-A900-4E96-9B12-EECCC3A3D3CC}"/>
              </a:ext>
            </a:extLst>
          </p:cNvPr>
          <p:cNvSpPr>
            <a:spLocks noGrp="1"/>
          </p:cNvSpPr>
          <p:nvPr>
            <p:ph idx="1"/>
          </p:nvPr>
        </p:nvSpPr>
        <p:spPr/>
        <p:txBody>
          <a:bodyPr/>
          <a:lstStyle/>
          <a:p>
            <a:r>
              <a:rPr lang="en-US" sz="2400" dirty="0"/>
              <a:t>In React, components can be nested in other components (often referred to as parent and child components). </a:t>
            </a:r>
          </a:p>
          <a:p>
            <a:r>
              <a:rPr lang="en-US" sz="2400" dirty="0"/>
              <a:t>Props are passed from parent to child. </a:t>
            </a:r>
          </a:p>
          <a:p>
            <a:r>
              <a:rPr lang="en-US" sz="2400" dirty="0"/>
              <a:t>For example, here is a Kangaroo component that had a child component called Joey:</a:t>
            </a:r>
          </a:p>
        </p:txBody>
      </p:sp>
      <p:sp>
        <p:nvSpPr>
          <p:cNvPr id="4" name="Slide Number Placeholder 3">
            <a:extLst>
              <a:ext uri="{FF2B5EF4-FFF2-40B4-BE49-F238E27FC236}">
                <a16:creationId xmlns:a16="http://schemas.microsoft.com/office/drawing/2014/main" id="{63C3D995-C8C5-4E7B-B093-21DC2341D5D6}"/>
              </a:ext>
            </a:extLst>
          </p:cNvPr>
          <p:cNvSpPr>
            <a:spLocks noGrp="1"/>
          </p:cNvSpPr>
          <p:nvPr>
            <p:ph type="sldNum" sz="quarter" idx="12"/>
          </p:nvPr>
        </p:nvSpPr>
        <p:spPr/>
        <p:txBody>
          <a:bodyPr/>
          <a:lstStyle/>
          <a:p>
            <a:fld id="{AF02C81D-E477-4A84-A650-30C0C49D7E03}" type="slidenum">
              <a:rPr lang="en-US" smtClean="0"/>
              <a:t>23</a:t>
            </a:fld>
            <a:endParaRPr lang="en-US"/>
          </a:p>
        </p:txBody>
      </p:sp>
      <p:pic>
        <p:nvPicPr>
          <p:cNvPr id="6" name="Picture 5">
            <a:extLst>
              <a:ext uri="{FF2B5EF4-FFF2-40B4-BE49-F238E27FC236}">
                <a16:creationId xmlns:a16="http://schemas.microsoft.com/office/drawing/2014/main" id="{43095BE5-8932-4FE6-B716-B1B863CE409B}"/>
              </a:ext>
            </a:extLst>
          </p:cNvPr>
          <p:cNvPicPr>
            <a:picLocks noChangeAspect="1"/>
          </p:cNvPicPr>
          <p:nvPr/>
        </p:nvPicPr>
        <p:blipFill>
          <a:blip r:embed="rId2"/>
          <a:stretch>
            <a:fillRect/>
          </a:stretch>
        </p:blipFill>
        <p:spPr>
          <a:xfrm>
            <a:off x="956020" y="3925094"/>
            <a:ext cx="9711980" cy="2000250"/>
          </a:xfrm>
          <a:prstGeom prst="rect">
            <a:avLst/>
          </a:prstGeom>
        </p:spPr>
      </p:pic>
    </p:spTree>
    <p:extLst>
      <p:ext uri="{BB962C8B-B14F-4D97-AF65-F5344CB8AC3E}">
        <p14:creationId xmlns:p14="http://schemas.microsoft.com/office/powerpoint/2010/main" val="369884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3AB9-7C54-4160-8282-BBE05500ACF9}"/>
              </a:ext>
            </a:extLst>
          </p:cNvPr>
          <p:cNvSpPr>
            <a:spLocks noGrp="1"/>
          </p:cNvSpPr>
          <p:nvPr>
            <p:ph type="title"/>
          </p:nvPr>
        </p:nvSpPr>
        <p:spPr/>
        <p:txBody>
          <a:bodyPr/>
          <a:lstStyle/>
          <a:p>
            <a:r>
              <a:rPr lang="en-US" dirty="0"/>
              <a:t>Props</a:t>
            </a:r>
          </a:p>
        </p:txBody>
      </p:sp>
      <p:sp>
        <p:nvSpPr>
          <p:cNvPr id="3" name="Content Placeholder 2">
            <a:extLst>
              <a:ext uri="{FF2B5EF4-FFF2-40B4-BE49-F238E27FC236}">
                <a16:creationId xmlns:a16="http://schemas.microsoft.com/office/drawing/2014/main" id="{551BC0F3-D783-471B-ABCB-106EDD72B868}"/>
              </a:ext>
            </a:extLst>
          </p:cNvPr>
          <p:cNvSpPr>
            <a:spLocks noGrp="1"/>
          </p:cNvSpPr>
          <p:nvPr>
            <p:ph idx="1"/>
          </p:nvPr>
        </p:nvSpPr>
        <p:spPr/>
        <p:txBody>
          <a:bodyPr/>
          <a:lstStyle/>
          <a:p>
            <a:r>
              <a:rPr lang="en-US" sz="2400" dirty="0"/>
              <a:t>Joey is receiving a prop called 'secret' with a value 'property to be passed...' from its parent, Kangaroo. </a:t>
            </a:r>
          </a:p>
          <a:p>
            <a:r>
              <a:rPr lang="en-US" sz="2400" dirty="0"/>
              <a:t>In React, props are immutable, and cannot be changed by the child.</a:t>
            </a:r>
          </a:p>
        </p:txBody>
      </p:sp>
      <p:sp>
        <p:nvSpPr>
          <p:cNvPr id="4" name="Slide Number Placeholder 3">
            <a:extLst>
              <a:ext uri="{FF2B5EF4-FFF2-40B4-BE49-F238E27FC236}">
                <a16:creationId xmlns:a16="http://schemas.microsoft.com/office/drawing/2014/main" id="{CB3522AE-68B7-4773-B125-3D4C3FE206F7}"/>
              </a:ext>
            </a:extLst>
          </p:cNvPr>
          <p:cNvSpPr>
            <a:spLocks noGrp="1"/>
          </p:cNvSpPr>
          <p:nvPr>
            <p:ph type="sldNum" sz="quarter" idx="12"/>
          </p:nvPr>
        </p:nvSpPr>
        <p:spPr/>
        <p:txBody>
          <a:bodyPr/>
          <a:lstStyle/>
          <a:p>
            <a:fld id="{AF02C81D-E477-4A84-A650-30C0C49D7E03}" type="slidenum">
              <a:rPr lang="en-US" smtClean="0"/>
              <a:t>24</a:t>
            </a:fld>
            <a:endParaRPr lang="en-US"/>
          </a:p>
        </p:txBody>
      </p:sp>
      <p:pic>
        <p:nvPicPr>
          <p:cNvPr id="6" name="Picture 5">
            <a:extLst>
              <a:ext uri="{FF2B5EF4-FFF2-40B4-BE49-F238E27FC236}">
                <a16:creationId xmlns:a16="http://schemas.microsoft.com/office/drawing/2014/main" id="{3FDDB62C-71DA-471D-8E82-678E0279FD3C}"/>
              </a:ext>
            </a:extLst>
          </p:cNvPr>
          <p:cNvPicPr>
            <a:picLocks noChangeAspect="1"/>
          </p:cNvPicPr>
          <p:nvPr/>
        </p:nvPicPr>
        <p:blipFill>
          <a:blip r:embed="rId2"/>
          <a:stretch>
            <a:fillRect/>
          </a:stretch>
        </p:blipFill>
        <p:spPr>
          <a:xfrm>
            <a:off x="1180892" y="3117850"/>
            <a:ext cx="6391275" cy="2047875"/>
          </a:xfrm>
          <a:prstGeom prst="rect">
            <a:avLst/>
          </a:prstGeom>
        </p:spPr>
      </p:pic>
    </p:spTree>
    <p:extLst>
      <p:ext uri="{BB962C8B-B14F-4D97-AF65-F5344CB8AC3E}">
        <p14:creationId xmlns:p14="http://schemas.microsoft.com/office/powerpoint/2010/main" val="339866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D277-35BB-468F-8650-919597178B09}"/>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824D2B19-F291-43A7-BCC6-76CBDEC7AE4E}"/>
              </a:ext>
            </a:extLst>
          </p:cNvPr>
          <p:cNvSpPr>
            <a:spLocks noGrp="1"/>
          </p:cNvSpPr>
          <p:nvPr>
            <p:ph idx="1"/>
          </p:nvPr>
        </p:nvSpPr>
        <p:spPr/>
        <p:txBody>
          <a:bodyPr/>
          <a:lstStyle/>
          <a:p>
            <a:r>
              <a:rPr lang="en-US" sz="2400" dirty="0"/>
              <a:t>If there was a situation where you wanted to change data that is being used, you would use state. </a:t>
            </a:r>
          </a:p>
          <a:p>
            <a:r>
              <a:rPr lang="en-US" sz="2400" dirty="0"/>
              <a:t>You can set state in class components by either using a constructor or by declaring a field called 'state' inside of the class. </a:t>
            </a:r>
          </a:p>
          <a:p>
            <a:r>
              <a:rPr lang="en-US" sz="2400" dirty="0"/>
              <a:t>In general, you do not mutate state directly. </a:t>
            </a:r>
          </a:p>
          <a:p>
            <a:r>
              <a:rPr lang="en-US" sz="2400" dirty="0"/>
              <a:t>To change state in a class component, you would use </a:t>
            </a:r>
            <a:r>
              <a:rPr lang="en-US" sz="2400" dirty="0" err="1"/>
              <a:t>this.setState</a:t>
            </a:r>
            <a:r>
              <a:rPr lang="en-US" sz="2400" dirty="0"/>
              <a:t>().</a:t>
            </a:r>
          </a:p>
          <a:p>
            <a:r>
              <a:rPr lang="en-US" sz="2400" dirty="0"/>
              <a:t>If you wanted to use state inside of a functional component, you would need to use hooks. </a:t>
            </a:r>
          </a:p>
          <a:p>
            <a:r>
              <a:rPr lang="en-US" sz="2400" dirty="0"/>
              <a:t>To mutate state, you would need to use the mutator function that you declare while using the hook.</a:t>
            </a:r>
          </a:p>
        </p:txBody>
      </p:sp>
      <p:sp>
        <p:nvSpPr>
          <p:cNvPr id="4" name="Slide Number Placeholder 3">
            <a:extLst>
              <a:ext uri="{FF2B5EF4-FFF2-40B4-BE49-F238E27FC236}">
                <a16:creationId xmlns:a16="http://schemas.microsoft.com/office/drawing/2014/main" id="{8A643E7E-2247-45A6-A1CA-0B9715D3D3F3}"/>
              </a:ext>
            </a:extLst>
          </p:cNvPr>
          <p:cNvSpPr>
            <a:spLocks noGrp="1"/>
          </p:cNvSpPr>
          <p:nvPr>
            <p:ph type="sldNum" sz="quarter" idx="12"/>
          </p:nvPr>
        </p:nvSpPr>
        <p:spPr/>
        <p:txBody>
          <a:bodyPr/>
          <a:lstStyle/>
          <a:p>
            <a:fld id="{AF02C81D-E477-4A84-A650-30C0C49D7E03}" type="slidenum">
              <a:rPr lang="en-US" smtClean="0"/>
              <a:t>25</a:t>
            </a:fld>
            <a:endParaRPr lang="en-US"/>
          </a:p>
        </p:txBody>
      </p:sp>
    </p:spTree>
    <p:extLst>
      <p:ext uri="{BB962C8B-B14F-4D97-AF65-F5344CB8AC3E}">
        <p14:creationId xmlns:p14="http://schemas.microsoft.com/office/powerpoint/2010/main" val="270574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0397-1515-4F27-AE1E-05574B05B9FB}"/>
              </a:ext>
            </a:extLst>
          </p:cNvPr>
          <p:cNvSpPr>
            <a:spLocks noGrp="1"/>
          </p:cNvSpPr>
          <p:nvPr>
            <p:ph type="title"/>
          </p:nvPr>
        </p:nvSpPr>
        <p:spPr/>
        <p:txBody>
          <a:bodyPr/>
          <a:lstStyle/>
          <a:p>
            <a:r>
              <a:rPr lang="en-US" b="1" dirty="0"/>
              <a:t>Events in React</a:t>
            </a:r>
            <a:endParaRPr lang="en-US" dirty="0"/>
          </a:p>
        </p:txBody>
      </p:sp>
      <p:sp>
        <p:nvSpPr>
          <p:cNvPr id="3" name="Content Placeholder 2">
            <a:extLst>
              <a:ext uri="{FF2B5EF4-FFF2-40B4-BE49-F238E27FC236}">
                <a16:creationId xmlns:a16="http://schemas.microsoft.com/office/drawing/2014/main" id="{19DF7FD7-71BE-4E0C-803C-E48244B94AAD}"/>
              </a:ext>
            </a:extLst>
          </p:cNvPr>
          <p:cNvSpPr>
            <a:spLocks noGrp="1"/>
          </p:cNvSpPr>
          <p:nvPr>
            <p:ph idx="1"/>
          </p:nvPr>
        </p:nvSpPr>
        <p:spPr/>
        <p:txBody>
          <a:bodyPr/>
          <a:lstStyle/>
          <a:p>
            <a:r>
              <a:rPr lang="en-US" sz="2400" dirty="0"/>
              <a:t>Handling events is syntactically similar to handling events with inline HTML. </a:t>
            </a:r>
          </a:p>
          <a:p>
            <a:r>
              <a:rPr lang="en-US" sz="2400" dirty="0"/>
              <a:t>When using JSX, however, event names use camelCase, rather than lowercase, and the event handler is passed in as a JavaScript reference rather than just a string.</a:t>
            </a:r>
          </a:p>
        </p:txBody>
      </p:sp>
      <p:sp>
        <p:nvSpPr>
          <p:cNvPr id="4" name="Slide Number Placeholder 3">
            <a:extLst>
              <a:ext uri="{FF2B5EF4-FFF2-40B4-BE49-F238E27FC236}">
                <a16:creationId xmlns:a16="http://schemas.microsoft.com/office/drawing/2014/main" id="{9AF2D527-6D9A-40E2-A88F-81C91783FAB2}"/>
              </a:ext>
            </a:extLst>
          </p:cNvPr>
          <p:cNvSpPr>
            <a:spLocks noGrp="1"/>
          </p:cNvSpPr>
          <p:nvPr>
            <p:ph type="sldNum" sz="quarter" idx="12"/>
          </p:nvPr>
        </p:nvSpPr>
        <p:spPr/>
        <p:txBody>
          <a:bodyPr/>
          <a:lstStyle/>
          <a:p>
            <a:fld id="{AF02C81D-E477-4A84-A650-30C0C49D7E03}" type="slidenum">
              <a:rPr lang="en-US" smtClean="0"/>
              <a:t>26</a:t>
            </a:fld>
            <a:endParaRPr lang="en-US"/>
          </a:p>
        </p:txBody>
      </p:sp>
      <p:pic>
        <p:nvPicPr>
          <p:cNvPr id="6" name="Picture 5">
            <a:extLst>
              <a:ext uri="{FF2B5EF4-FFF2-40B4-BE49-F238E27FC236}">
                <a16:creationId xmlns:a16="http://schemas.microsoft.com/office/drawing/2014/main" id="{AB811A99-8DD1-4244-BBE7-A3409508B5FF}"/>
              </a:ext>
            </a:extLst>
          </p:cNvPr>
          <p:cNvPicPr>
            <a:picLocks noChangeAspect="1"/>
          </p:cNvPicPr>
          <p:nvPr/>
        </p:nvPicPr>
        <p:blipFill>
          <a:blip r:embed="rId2"/>
          <a:stretch>
            <a:fillRect/>
          </a:stretch>
        </p:blipFill>
        <p:spPr>
          <a:xfrm>
            <a:off x="609600" y="3429000"/>
            <a:ext cx="6939280" cy="2152650"/>
          </a:xfrm>
          <a:prstGeom prst="rect">
            <a:avLst/>
          </a:prstGeom>
          <a:ln w="28575">
            <a:solidFill>
              <a:schemeClr val="tx1"/>
            </a:solidFill>
          </a:ln>
        </p:spPr>
      </p:pic>
      <p:pic>
        <p:nvPicPr>
          <p:cNvPr id="8" name="Picture 7">
            <a:extLst>
              <a:ext uri="{FF2B5EF4-FFF2-40B4-BE49-F238E27FC236}">
                <a16:creationId xmlns:a16="http://schemas.microsoft.com/office/drawing/2014/main" id="{BA02F54A-86D2-4432-B4AA-3CCFAA14B5C6}"/>
              </a:ext>
            </a:extLst>
          </p:cNvPr>
          <p:cNvPicPr>
            <a:picLocks noChangeAspect="1"/>
          </p:cNvPicPr>
          <p:nvPr/>
        </p:nvPicPr>
        <p:blipFill>
          <a:blip r:embed="rId3"/>
          <a:stretch>
            <a:fillRect/>
          </a:stretch>
        </p:blipFill>
        <p:spPr>
          <a:xfrm>
            <a:off x="8027035" y="3514311"/>
            <a:ext cx="3714750" cy="1638300"/>
          </a:xfrm>
          <a:prstGeom prst="rect">
            <a:avLst/>
          </a:prstGeom>
          <a:ln w="28575">
            <a:solidFill>
              <a:schemeClr val="tx1"/>
            </a:solidFill>
          </a:ln>
        </p:spPr>
      </p:pic>
    </p:spTree>
    <p:extLst>
      <p:ext uri="{BB962C8B-B14F-4D97-AF65-F5344CB8AC3E}">
        <p14:creationId xmlns:p14="http://schemas.microsoft.com/office/powerpoint/2010/main" val="114829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A1DF-29C6-4EED-8EE7-3D5D0B0694E2}"/>
              </a:ext>
            </a:extLst>
          </p:cNvPr>
          <p:cNvSpPr>
            <a:spLocks noGrp="1"/>
          </p:cNvSpPr>
          <p:nvPr>
            <p:ph type="title"/>
          </p:nvPr>
        </p:nvSpPr>
        <p:spPr/>
        <p:txBody>
          <a:bodyPr/>
          <a:lstStyle/>
          <a:p>
            <a:r>
              <a:rPr lang="en-US" dirty="0"/>
              <a:t>Passing Event Handlers as Props</a:t>
            </a:r>
          </a:p>
        </p:txBody>
      </p:sp>
      <p:sp>
        <p:nvSpPr>
          <p:cNvPr id="3" name="Content Placeholder 2">
            <a:extLst>
              <a:ext uri="{FF2B5EF4-FFF2-40B4-BE49-F238E27FC236}">
                <a16:creationId xmlns:a16="http://schemas.microsoft.com/office/drawing/2014/main" id="{BEBE5AAC-7CE1-4389-81E1-C14265045E11}"/>
              </a:ext>
            </a:extLst>
          </p:cNvPr>
          <p:cNvSpPr>
            <a:spLocks noGrp="1"/>
          </p:cNvSpPr>
          <p:nvPr>
            <p:ph idx="1"/>
          </p:nvPr>
        </p:nvSpPr>
        <p:spPr/>
        <p:txBody>
          <a:bodyPr/>
          <a:lstStyle/>
          <a:p>
            <a:r>
              <a:rPr lang="en-US" sz="2400" dirty="0"/>
              <a:t>Generally, you cannot modify state in a parent component, but by passing an event handler into a child component, the handler method has access to the parent's state. </a:t>
            </a:r>
          </a:p>
          <a:p>
            <a:r>
              <a:rPr lang="en-US" sz="2400" dirty="0"/>
              <a:t>This behavior is like that of a closure.</a:t>
            </a:r>
          </a:p>
        </p:txBody>
      </p:sp>
      <p:sp>
        <p:nvSpPr>
          <p:cNvPr id="4" name="Slide Number Placeholder 3">
            <a:extLst>
              <a:ext uri="{FF2B5EF4-FFF2-40B4-BE49-F238E27FC236}">
                <a16:creationId xmlns:a16="http://schemas.microsoft.com/office/drawing/2014/main" id="{EA5AF3F2-0529-42F0-ADC9-D7C493F78445}"/>
              </a:ext>
            </a:extLst>
          </p:cNvPr>
          <p:cNvSpPr>
            <a:spLocks noGrp="1"/>
          </p:cNvSpPr>
          <p:nvPr>
            <p:ph type="sldNum" sz="quarter" idx="12"/>
          </p:nvPr>
        </p:nvSpPr>
        <p:spPr/>
        <p:txBody>
          <a:bodyPr/>
          <a:lstStyle/>
          <a:p>
            <a:fld id="{AF02C81D-E477-4A84-A650-30C0C49D7E03}" type="slidenum">
              <a:rPr lang="en-US" smtClean="0"/>
              <a:t>27</a:t>
            </a:fld>
            <a:endParaRPr lang="en-US"/>
          </a:p>
        </p:txBody>
      </p:sp>
    </p:spTree>
    <p:extLst>
      <p:ext uri="{BB962C8B-B14F-4D97-AF65-F5344CB8AC3E}">
        <p14:creationId xmlns:p14="http://schemas.microsoft.com/office/powerpoint/2010/main" val="112295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7CD-84F4-4F07-8A87-CDFA20FFE579}"/>
              </a:ext>
            </a:extLst>
          </p:cNvPr>
          <p:cNvSpPr>
            <a:spLocks noGrp="1"/>
          </p:cNvSpPr>
          <p:nvPr>
            <p:ph type="title"/>
          </p:nvPr>
        </p:nvSpPr>
        <p:spPr/>
        <p:txBody>
          <a:bodyPr/>
          <a:lstStyle/>
          <a:p>
            <a:r>
              <a:rPr lang="en-US" dirty="0"/>
              <a:t>Routing in React</a:t>
            </a:r>
          </a:p>
        </p:txBody>
      </p:sp>
      <p:sp>
        <p:nvSpPr>
          <p:cNvPr id="3" name="Content Placeholder 2">
            <a:extLst>
              <a:ext uri="{FF2B5EF4-FFF2-40B4-BE49-F238E27FC236}">
                <a16:creationId xmlns:a16="http://schemas.microsoft.com/office/drawing/2014/main" id="{05AFF850-33A9-45E1-AEAD-329BE50AD5F3}"/>
              </a:ext>
            </a:extLst>
          </p:cNvPr>
          <p:cNvSpPr>
            <a:spLocks noGrp="1"/>
          </p:cNvSpPr>
          <p:nvPr>
            <p:ph idx="1"/>
          </p:nvPr>
        </p:nvSpPr>
        <p:spPr/>
        <p:txBody>
          <a:bodyPr/>
          <a:lstStyle/>
          <a:p>
            <a:r>
              <a:rPr lang="en-US" sz="2400" dirty="0"/>
              <a:t>A common misconception is that you React apps are SPA by default, but the truth is that it does not. </a:t>
            </a:r>
          </a:p>
          <a:p>
            <a:r>
              <a:rPr lang="en-US" sz="2400" dirty="0"/>
              <a:t>There are multiple ways you can make your React application an SPA. </a:t>
            </a:r>
          </a:p>
          <a:p>
            <a:r>
              <a:rPr lang="en-US" sz="2400" dirty="0"/>
              <a:t>The most popular way currently is to use React Router.</a:t>
            </a:r>
          </a:p>
        </p:txBody>
      </p:sp>
      <p:sp>
        <p:nvSpPr>
          <p:cNvPr id="4" name="Slide Number Placeholder 3">
            <a:extLst>
              <a:ext uri="{FF2B5EF4-FFF2-40B4-BE49-F238E27FC236}">
                <a16:creationId xmlns:a16="http://schemas.microsoft.com/office/drawing/2014/main" id="{E1DF5CAA-2647-4A08-AFDD-33740DE8D9FF}"/>
              </a:ext>
            </a:extLst>
          </p:cNvPr>
          <p:cNvSpPr>
            <a:spLocks noGrp="1"/>
          </p:cNvSpPr>
          <p:nvPr>
            <p:ph type="sldNum" sz="quarter" idx="12"/>
          </p:nvPr>
        </p:nvSpPr>
        <p:spPr/>
        <p:txBody>
          <a:bodyPr/>
          <a:lstStyle/>
          <a:p>
            <a:fld id="{AF02C81D-E477-4A84-A650-30C0C49D7E03}" type="slidenum">
              <a:rPr lang="en-US" smtClean="0"/>
              <a:t>28</a:t>
            </a:fld>
            <a:endParaRPr lang="en-US"/>
          </a:p>
        </p:txBody>
      </p:sp>
    </p:spTree>
    <p:extLst>
      <p:ext uri="{BB962C8B-B14F-4D97-AF65-F5344CB8AC3E}">
        <p14:creationId xmlns:p14="http://schemas.microsoft.com/office/powerpoint/2010/main" val="196305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D724-1761-4FAB-B556-9F16803AD8C3}"/>
              </a:ext>
            </a:extLst>
          </p:cNvPr>
          <p:cNvSpPr>
            <a:spLocks noGrp="1"/>
          </p:cNvSpPr>
          <p:nvPr>
            <p:ph type="title"/>
          </p:nvPr>
        </p:nvSpPr>
        <p:spPr/>
        <p:txBody>
          <a:bodyPr/>
          <a:lstStyle/>
          <a:p>
            <a:r>
              <a:rPr lang="en-US" dirty="0"/>
              <a:t>React Router</a:t>
            </a:r>
          </a:p>
        </p:txBody>
      </p:sp>
      <p:sp>
        <p:nvSpPr>
          <p:cNvPr id="3" name="Content Placeholder 2">
            <a:extLst>
              <a:ext uri="{FF2B5EF4-FFF2-40B4-BE49-F238E27FC236}">
                <a16:creationId xmlns:a16="http://schemas.microsoft.com/office/drawing/2014/main" id="{708F6AEC-415B-466A-AC04-8BB44D8D55B2}"/>
              </a:ext>
            </a:extLst>
          </p:cNvPr>
          <p:cNvSpPr>
            <a:spLocks noGrp="1"/>
          </p:cNvSpPr>
          <p:nvPr>
            <p:ph idx="1"/>
          </p:nvPr>
        </p:nvSpPr>
        <p:spPr/>
        <p:txBody>
          <a:bodyPr/>
          <a:lstStyle/>
          <a:p>
            <a:r>
              <a:rPr lang="en-US" dirty="0"/>
              <a:t>React Router is a declarative model for navigational components within your application. </a:t>
            </a:r>
          </a:p>
          <a:p>
            <a:r>
              <a:rPr lang="en-US" dirty="0"/>
              <a:t>It provides support for web applications (react-router-</a:t>
            </a:r>
            <a:r>
              <a:rPr lang="en-US" dirty="0" err="1"/>
              <a:t>dom</a:t>
            </a:r>
            <a:r>
              <a:rPr lang="en-US" dirty="0"/>
              <a:t>) or applications using react native (react-router-native).</a:t>
            </a:r>
          </a:p>
        </p:txBody>
      </p:sp>
      <p:sp>
        <p:nvSpPr>
          <p:cNvPr id="4" name="Slide Number Placeholder 3">
            <a:extLst>
              <a:ext uri="{FF2B5EF4-FFF2-40B4-BE49-F238E27FC236}">
                <a16:creationId xmlns:a16="http://schemas.microsoft.com/office/drawing/2014/main" id="{CF26A928-BD98-4EFC-BFE9-2A6CBF2EC77A}"/>
              </a:ext>
            </a:extLst>
          </p:cNvPr>
          <p:cNvSpPr>
            <a:spLocks noGrp="1"/>
          </p:cNvSpPr>
          <p:nvPr>
            <p:ph type="sldNum" sz="quarter" idx="12"/>
          </p:nvPr>
        </p:nvSpPr>
        <p:spPr/>
        <p:txBody>
          <a:bodyPr/>
          <a:lstStyle/>
          <a:p>
            <a:fld id="{AF02C81D-E477-4A84-A650-30C0C49D7E03}" type="slidenum">
              <a:rPr lang="en-US" smtClean="0"/>
              <a:t>29</a:t>
            </a:fld>
            <a:endParaRPr lang="en-US"/>
          </a:p>
        </p:txBody>
      </p:sp>
    </p:spTree>
    <p:extLst>
      <p:ext uri="{BB962C8B-B14F-4D97-AF65-F5344CB8AC3E}">
        <p14:creationId xmlns:p14="http://schemas.microsoft.com/office/powerpoint/2010/main" val="224994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79A1-1E10-4126-83EE-F25DD0F2FB9B}"/>
              </a:ext>
            </a:extLst>
          </p:cNvPr>
          <p:cNvSpPr>
            <a:spLocks noGrp="1"/>
          </p:cNvSpPr>
          <p:nvPr>
            <p:ph type="title"/>
          </p:nvPr>
        </p:nvSpPr>
        <p:spPr/>
        <p:txBody>
          <a:bodyPr/>
          <a:lstStyle/>
          <a:p>
            <a:r>
              <a:rPr lang="en-US" dirty="0"/>
              <a:t>Class-based component</a:t>
            </a:r>
          </a:p>
        </p:txBody>
      </p:sp>
      <p:sp>
        <p:nvSpPr>
          <p:cNvPr id="3" name="Content Placeholder 2">
            <a:extLst>
              <a:ext uri="{FF2B5EF4-FFF2-40B4-BE49-F238E27FC236}">
                <a16:creationId xmlns:a16="http://schemas.microsoft.com/office/drawing/2014/main" id="{1E0D23E6-92C7-4A94-8642-A3D243B6028A}"/>
              </a:ext>
            </a:extLst>
          </p:cNvPr>
          <p:cNvSpPr>
            <a:spLocks noGrp="1"/>
          </p:cNvSpPr>
          <p:nvPr>
            <p:ph idx="1"/>
          </p:nvPr>
        </p:nvSpPr>
        <p:spPr/>
        <p:txBody>
          <a:bodyPr/>
          <a:lstStyle/>
          <a:p>
            <a:r>
              <a:rPr lang="en-US" dirty="0"/>
              <a:t>The traditional way of creating components was through declaring a Class-based component</a:t>
            </a:r>
          </a:p>
        </p:txBody>
      </p:sp>
      <p:pic>
        <p:nvPicPr>
          <p:cNvPr id="5" name="Picture 4">
            <a:extLst>
              <a:ext uri="{FF2B5EF4-FFF2-40B4-BE49-F238E27FC236}">
                <a16:creationId xmlns:a16="http://schemas.microsoft.com/office/drawing/2014/main" id="{F18F3DAE-E8A0-4459-A005-F95871C075E6}"/>
              </a:ext>
            </a:extLst>
          </p:cNvPr>
          <p:cNvPicPr>
            <a:picLocks noChangeAspect="1"/>
          </p:cNvPicPr>
          <p:nvPr/>
        </p:nvPicPr>
        <p:blipFill>
          <a:blip r:embed="rId2"/>
          <a:stretch>
            <a:fillRect/>
          </a:stretch>
        </p:blipFill>
        <p:spPr>
          <a:xfrm>
            <a:off x="1430654" y="2982277"/>
            <a:ext cx="5813425" cy="2881326"/>
          </a:xfrm>
          <a:prstGeom prst="rect">
            <a:avLst/>
          </a:prstGeom>
          <a:ln w="9525">
            <a:solidFill>
              <a:schemeClr val="tx1"/>
            </a:solidFill>
          </a:ln>
        </p:spPr>
      </p:pic>
      <p:sp>
        <p:nvSpPr>
          <p:cNvPr id="4" name="Slide Number Placeholder 3">
            <a:extLst>
              <a:ext uri="{FF2B5EF4-FFF2-40B4-BE49-F238E27FC236}">
                <a16:creationId xmlns:a16="http://schemas.microsoft.com/office/drawing/2014/main" id="{21370486-2299-2244-1088-A7A309E0BDB1}"/>
              </a:ext>
            </a:extLst>
          </p:cNvPr>
          <p:cNvSpPr>
            <a:spLocks noGrp="1"/>
          </p:cNvSpPr>
          <p:nvPr>
            <p:ph type="sldNum" sz="quarter" idx="12"/>
          </p:nvPr>
        </p:nvSpPr>
        <p:spPr/>
        <p:txBody>
          <a:bodyPr/>
          <a:lstStyle/>
          <a:p>
            <a:fld id="{47D4708E-A865-444A-B612-C057A6BC7D03}" type="slidenum">
              <a:rPr lang="en-US" smtClean="0"/>
              <a:t>3</a:t>
            </a:fld>
            <a:endParaRPr lang="en-US"/>
          </a:p>
        </p:txBody>
      </p:sp>
    </p:spTree>
    <p:extLst>
      <p:ext uri="{BB962C8B-B14F-4D97-AF65-F5344CB8AC3E}">
        <p14:creationId xmlns:p14="http://schemas.microsoft.com/office/powerpoint/2010/main" val="288416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3F87-82AA-4B27-8922-C37BF9DE8B92}"/>
              </a:ext>
            </a:extLst>
          </p:cNvPr>
          <p:cNvSpPr>
            <a:spLocks noGrp="1"/>
          </p:cNvSpPr>
          <p:nvPr>
            <p:ph type="title"/>
          </p:nvPr>
        </p:nvSpPr>
        <p:spPr/>
        <p:txBody>
          <a:bodyPr/>
          <a:lstStyle/>
          <a:p>
            <a:r>
              <a:rPr lang="en-US" dirty="0"/>
              <a:t>React Router DOM</a:t>
            </a:r>
          </a:p>
        </p:txBody>
      </p:sp>
      <p:sp>
        <p:nvSpPr>
          <p:cNvPr id="3" name="Content Placeholder 2">
            <a:extLst>
              <a:ext uri="{FF2B5EF4-FFF2-40B4-BE49-F238E27FC236}">
                <a16:creationId xmlns:a16="http://schemas.microsoft.com/office/drawing/2014/main" id="{933930EC-8C01-4C01-B9B3-586ECB062EC7}"/>
              </a:ext>
            </a:extLst>
          </p:cNvPr>
          <p:cNvSpPr>
            <a:spLocks noGrp="1"/>
          </p:cNvSpPr>
          <p:nvPr>
            <p:ph idx="1"/>
          </p:nvPr>
        </p:nvSpPr>
        <p:spPr/>
        <p:txBody>
          <a:bodyPr/>
          <a:lstStyle/>
          <a:p>
            <a:r>
              <a:rPr lang="en-US" dirty="0"/>
              <a:t>React Router DOM provides several solutions for creating a router in your application, depending on the relationship you want your UI to have with the URL.</a:t>
            </a:r>
          </a:p>
          <a:p>
            <a:r>
              <a:rPr lang="en-US" dirty="0"/>
              <a:t>The </a:t>
            </a:r>
            <a:r>
              <a:rPr lang="en-US" dirty="0" err="1"/>
              <a:t>BrowserRouter</a:t>
            </a:r>
            <a:r>
              <a:rPr lang="en-US" dirty="0"/>
              <a:t> uses the HTML5 history API to keep the UI in sync with the URL. </a:t>
            </a:r>
          </a:p>
          <a:p>
            <a:r>
              <a:rPr lang="en-US" dirty="0"/>
              <a:t>We can wrap this tag around Route tags, where each Route represents a </a:t>
            </a:r>
            <a:r>
              <a:rPr lang="en-US" dirty="0" err="1"/>
              <a:t>renderable</a:t>
            </a:r>
            <a:r>
              <a:rPr lang="en-US" dirty="0"/>
              <a:t> component.</a:t>
            </a:r>
          </a:p>
        </p:txBody>
      </p:sp>
      <p:sp>
        <p:nvSpPr>
          <p:cNvPr id="4" name="Slide Number Placeholder 3">
            <a:extLst>
              <a:ext uri="{FF2B5EF4-FFF2-40B4-BE49-F238E27FC236}">
                <a16:creationId xmlns:a16="http://schemas.microsoft.com/office/drawing/2014/main" id="{1C68CDA3-EB7F-448F-AAF3-A6F739E91290}"/>
              </a:ext>
            </a:extLst>
          </p:cNvPr>
          <p:cNvSpPr>
            <a:spLocks noGrp="1"/>
          </p:cNvSpPr>
          <p:nvPr>
            <p:ph type="sldNum" sz="quarter" idx="12"/>
          </p:nvPr>
        </p:nvSpPr>
        <p:spPr/>
        <p:txBody>
          <a:bodyPr/>
          <a:lstStyle/>
          <a:p>
            <a:fld id="{AF02C81D-E477-4A84-A650-30C0C49D7E03}" type="slidenum">
              <a:rPr lang="en-US" smtClean="0"/>
              <a:t>30</a:t>
            </a:fld>
            <a:endParaRPr lang="en-US"/>
          </a:p>
        </p:txBody>
      </p:sp>
    </p:spTree>
    <p:extLst>
      <p:ext uri="{BB962C8B-B14F-4D97-AF65-F5344CB8AC3E}">
        <p14:creationId xmlns:p14="http://schemas.microsoft.com/office/powerpoint/2010/main" val="255180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E2C34F-8358-418C-A863-D9F03BCCCF6A}"/>
              </a:ext>
            </a:extLst>
          </p:cNvPr>
          <p:cNvSpPr>
            <a:spLocks noGrp="1"/>
          </p:cNvSpPr>
          <p:nvPr>
            <p:ph type="sldNum" sz="quarter" idx="12"/>
          </p:nvPr>
        </p:nvSpPr>
        <p:spPr/>
        <p:txBody>
          <a:bodyPr/>
          <a:lstStyle/>
          <a:p>
            <a:fld id="{AF02C81D-E477-4A84-A650-30C0C49D7E03}" type="slidenum">
              <a:rPr lang="en-US" smtClean="0"/>
              <a:t>31</a:t>
            </a:fld>
            <a:endParaRPr lang="en-US"/>
          </a:p>
        </p:txBody>
      </p:sp>
      <p:pic>
        <p:nvPicPr>
          <p:cNvPr id="6" name="Picture 5">
            <a:extLst>
              <a:ext uri="{FF2B5EF4-FFF2-40B4-BE49-F238E27FC236}">
                <a16:creationId xmlns:a16="http://schemas.microsoft.com/office/drawing/2014/main" id="{B64D534B-FC2F-42D2-BBCF-46458D3AFE65}"/>
              </a:ext>
            </a:extLst>
          </p:cNvPr>
          <p:cNvPicPr>
            <a:picLocks noChangeAspect="1"/>
          </p:cNvPicPr>
          <p:nvPr/>
        </p:nvPicPr>
        <p:blipFill>
          <a:blip r:embed="rId2"/>
          <a:stretch>
            <a:fillRect/>
          </a:stretch>
        </p:blipFill>
        <p:spPr>
          <a:xfrm>
            <a:off x="1676798" y="122238"/>
            <a:ext cx="6579444" cy="6042991"/>
          </a:xfrm>
          <a:prstGeom prst="rect">
            <a:avLst/>
          </a:prstGeom>
        </p:spPr>
      </p:pic>
    </p:spTree>
    <p:extLst>
      <p:ext uri="{BB962C8B-B14F-4D97-AF65-F5344CB8AC3E}">
        <p14:creationId xmlns:p14="http://schemas.microsoft.com/office/powerpoint/2010/main" val="157451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688A-640B-4064-AAAF-6C9F3AD8C32D}"/>
              </a:ext>
            </a:extLst>
          </p:cNvPr>
          <p:cNvSpPr>
            <a:spLocks noGrp="1"/>
          </p:cNvSpPr>
          <p:nvPr>
            <p:ph type="title"/>
          </p:nvPr>
        </p:nvSpPr>
        <p:spPr/>
        <p:txBody>
          <a:bodyPr/>
          <a:lstStyle/>
          <a:p>
            <a:r>
              <a:rPr lang="en-US" dirty="0"/>
              <a:t>React Router DOM</a:t>
            </a:r>
          </a:p>
        </p:txBody>
      </p:sp>
      <p:sp>
        <p:nvSpPr>
          <p:cNvPr id="3" name="Content Placeholder 2">
            <a:extLst>
              <a:ext uri="{FF2B5EF4-FFF2-40B4-BE49-F238E27FC236}">
                <a16:creationId xmlns:a16="http://schemas.microsoft.com/office/drawing/2014/main" id="{2B97C655-454A-4D5A-8879-07ABF1BBD2B0}"/>
              </a:ext>
            </a:extLst>
          </p:cNvPr>
          <p:cNvSpPr>
            <a:spLocks noGrp="1"/>
          </p:cNvSpPr>
          <p:nvPr>
            <p:ph idx="1"/>
          </p:nvPr>
        </p:nvSpPr>
        <p:spPr/>
        <p:txBody>
          <a:bodyPr/>
          <a:lstStyle/>
          <a:p>
            <a:r>
              <a:rPr lang="en-US" sz="2000" dirty="0"/>
              <a:t>When using a Route, the corresponding component can be provided using nested children, like is seen in the example above. </a:t>
            </a:r>
          </a:p>
          <a:p>
            <a:r>
              <a:rPr lang="en-US" sz="2000" dirty="0"/>
              <a:t>This is the recommended way, but you may also see a children, component, or render prop provided to a Route.</a:t>
            </a:r>
          </a:p>
          <a:p>
            <a:r>
              <a:rPr lang="en-US" sz="2000" dirty="0"/>
              <a:t>In the example above, Switch is used to assure that a single route is rendered exclusively. </a:t>
            </a:r>
          </a:p>
          <a:p>
            <a:r>
              <a:rPr lang="en-US" sz="2000" dirty="0"/>
              <a:t>Without it, a request to "/new" would render both the </a:t>
            </a:r>
            <a:r>
              <a:rPr lang="en-US" sz="2000" dirty="0" err="1"/>
              <a:t>NewItem</a:t>
            </a:r>
            <a:r>
              <a:rPr lang="en-US" sz="2000" dirty="0"/>
              <a:t> component and the </a:t>
            </a:r>
            <a:r>
              <a:rPr lang="en-US" sz="2000" dirty="0" err="1"/>
              <a:t>NotFound</a:t>
            </a:r>
            <a:r>
              <a:rPr lang="en-US" sz="2000" dirty="0"/>
              <a:t> component. </a:t>
            </a:r>
          </a:p>
          <a:p>
            <a:r>
              <a:rPr lang="en-US" sz="2000" dirty="0"/>
              <a:t>Other issues arise without using a Switch when using parameterized routes and they are satisfied by static routes.</a:t>
            </a:r>
          </a:p>
          <a:p>
            <a:r>
              <a:rPr lang="en-US" sz="2000" dirty="0"/>
              <a:t>Once the Router is set up, we are able to link to these different URL’s. </a:t>
            </a:r>
          </a:p>
          <a:p>
            <a:r>
              <a:rPr lang="en-US" sz="2000" dirty="0"/>
              <a:t>The Link tag can then be used to refer to the URL. </a:t>
            </a:r>
          </a:p>
          <a:p>
            <a:r>
              <a:rPr lang="en-US" sz="2000" dirty="0"/>
              <a:t>You may have &lt;Link to="/new"&gt;New&lt;/Link&gt; or &lt;Link to="/"&gt;Home&lt;/Link&gt; in your Header component.</a:t>
            </a:r>
          </a:p>
        </p:txBody>
      </p:sp>
      <p:sp>
        <p:nvSpPr>
          <p:cNvPr id="4" name="Slide Number Placeholder 3">
            <a:extLst>
              <a:ext uri="{FF2B5EF4-FFF2-40B4-BE49-F238E27FC236}">
                <a16:creationId xmlns:a16="http://schemas.microsoft.com/office/drawing/2014/main" id="{828D8D95-0249-462F-ABC5-96586EAC3EBB}"/>
              </a:ext>
            </a:extLst>
          </p:cNvPr>
          <p:cNvSpPr>
            <a:spLocks noGrp="1"/>
          </p:cNvSpPr>
          <p:nvPr>
            <p:ph type="sldNum" sz="quarter" idx="12"/>
          </p:nvPr>
        </p:nvSpPr>
        <p:spPr/>
        <p:txBody>
          <a:bodyPr/>
          <a:lstStyle/>
          <a:p>
            <a:fld id="{AF02C81D-E477-4A84-A650-30C0C49D7E03}" type="slidenum">
              <a:rPr lang="en-US" smtClean="0"/>
              <a:t>32</a:t>
            </a:fld>
            <a:endParaRPr lang="en-US"/>
          </a:p>
        </p:txBody>
      </p:sp>
    </p:spTree>
    <p:extLst>
      <p:ext uri="{BB962C8B-B14F-4D97-AF65-F5344CB8AC3E}">
        <p14:creationId xmlns:p14="http://schemas.microsoft.com/office/powerpoint/2010/main" val="280496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D01E-69E0-4520-801D-ED4401DDBD7C}"/>
              </a:ext>
            </a:extLst>
          </p:cNvPr>
          <p:cNvSpPr>
            <a:spLocks noGrp="1"/>
          </p:cNvSpPr>
          <p:nvPr>
            <p:ph type="title"/>
          </p:nvPr>
        </p:nvSpPr>
        <p:spPr/>
        <p:txBody>
          <a:bodyPr/>
          <a:lstStyle/>
          <a:p>
            <a:r>
              <a:rPr lang="en-US"/>
              <a:t>functions - based </a:t>
            </a:r>
            <a:r>
              <a:rPr lang="en-US" dirty="0"/>
              <a:t>component</a:t>
            </a:r>
          </a:p>
        </p:txBody>
      </p:sp>
      <p:sp>
        <p:nvSpPr>
          <p:cNvPr id="3" name="Content Placeholder 2">
            <a:extLst>
              <a:ext uri="{FF2B5EF4-FFF2-40B4-BE49-F238E27FC236}">
                <a16:creationId xmlns:a16="http://schemas.microsoft.com/office/drawing/2014/main" id="{9C3CB369-7AFC-46F2-A36B-FDF1FC294BD6}"/>
              </a:ext>
            </a:extLst>
          </p:cNvPr>
          <p:cNvSpPr>
            <a:spLocks noGrp="1"/>
          </p:cNvSpPr>
          <p:nvPr>
            <p:ph idx="1"/>
          </p:nvPr>
        </p:nvSpPr>
        <p:spPr/>
        <p:txBody>
          <a:bodyPr/>
          <a:lstStyle/>
          <a:p>
            <a:r>
              <a:rPr lang="en-US" dirty="0"/>
              <a:t>The alternative way of declaring an equivalent component is through using functions instead</a:t>
            </a:r>
          </a:p>
          <a:p>
            <a:endParaRPr lang="en-US" dirty="0"/>
          </a:p>
          <a:p>
            <a:endParaRPr lang="en-US" dirty="0"/>
          </a:p>
          <a:p>
            <a:endParaRPr lang="en-US" dirty="0"/>
          </a:p>
          <a:p>
            <a:r>
              <a:rPr lang="en-US" dirty="0"/>
              <a:t>note that you can also use arrow functions to create functional components</a:t>
            </a:r>
          </a:p>
        </p:txBody>
      </p:sp>
      <p:pic>
        <p:nvPicPr>
          <p:cNvPr id="5" name="Picture 4">
            <a:extLst>
              <a:ext uri="{FF2B5EF4-FFF2-40B4-BE49-F238E27FC236}">
                <a16:creationId xmlns:a16="http://schemas.microsoft.com/office/drawing/2014/main" id="{C2FB15F4-2C5D-4BAD-95A0-25B98E2409E2}"/>
              </a:ext>
            </a:extLst>
          </p:cNvPr>
          <p:cNvPicPr>
            <a:picLocks noChangeAspect="1"/>
          </p:cNvPicPr>
          <p:nvPr/>
        </p:nvPicPr>
        <p:blipFill>
          <a:blip r:embed="rId2"/>
          <a:stretch>
            <a:fillRect/>
          </a:stretch>
        </p:blipFill>
        <p:spPr>
          <a:xfrm>
            <a:off x="1014412" y="2886075"/>
            <a:ext cx="3438525" cy="1543050"/>
          </a:xfrm>
          <a:prstGeom prst="rect">
            <a:avLst/>
          </a:prstGeom>
          <a:ln w="9525">
            <a:solidFill>
              <a:schemeClr val="tx1"/>
            </a:solidFill>
          </a:ln>
        </p:spPr>
      </p:pic>
      <p:pic>
        <p:nvPicPr>
          <p:cNvPr id="7" name="Picture 6">
            <a:extLst>
              <a:ext uri="{FF2B5EF4-FFF2-40B4-BE49-F238E27FC236}">
                <a16:creationId xmlns:a16="http://schemas.microsoft.com/office/drawing/2014/main" id="{7AD92842-4856-4365-83FE-CFCA38B71069}"/>
              </a:ext>
            </a:extLst>
          </p:cNvPr>
          <p:cNvPicPr>
            <a:picLocks noChangeAspect="1"/>
          </p:cNvPicPr>
          <p:nvPr/>
        </p:nvPicPr>
        <p:blipFill>
          <a:blip r:embed="rId3"/>
          <a:stretch>
            <a:fillRect/>
          </a:stretch>
        </p:blipFill>
        <p:spPr>
          <a:xfrm>
            <a:off x="5548312" y="4860925"/>
            <a:ext cx="3495675" cy="1619250"/>
          </a:xfrm>
          <a:prstGeom prst="rect">
            <a:avLst/>
          </a:prstGeom>
          <a:ln w="9525">
            <a:solidFill>
              <a:schemeClr val="tx1"/>
            </a:solidFill>
          </a:ln>
        </p:spPr>
      </p:pic>
      <p:sp>
        <p:nvSpPr>
          <p:cNvPr id="4" name="Slide Number Placeholder 3">
            <a:extLst>
              <a:ext uri="{FF2B5EF4-FFF2-40B4-BE49-F238E27FC236}">
                <a16:creationId xmlns:a16="http://schemas.microsoft.com/office/drawing/2014/main" id="{E83304C3-3EEC-56A6-7CE9-8C371857FCAE}"/>
              </a:ext>
            </a:extLst>
          </p:cNvPr>
          <p:cNvSpPr>
            <a:spLocks noGrp="1"/>
          </p:cNvSpPr>
          <p:nvPr>
            <p:ph type="sldNum" sz="quarter" idx="12"/>
          </p:nvPr>
        </p:nvSpPr>
        <p:spPr/>
        <p:txBody>
          <a:bodyPr/>
          <a:lstStyle/>
          <a:p>
            <a:fld id="{47D4708E-A865-444A-B612-C057A6BC7D03}" type="slidenum">
              <a:rPr lang="en-US" smtClean="0"/>
              <a:t>4</a:t>
            </a:fld>
            <a:endParaRPr lang="en-US"/>
          </a:p>
        </p:txBody>
      </p:sp>
      <p:sp>
        <p:nvSpPr>
          <p:cNvPr id="6" name="Rectangle 5">
            <a:extLst>
              <a:ext uri="{FF2B5EF4-FFF2-40B4-BE49-F238E27FC236}">
                <a16:creationId xmlns:a16="http://schemas.microsoft.com/office/drawing/2014/main" id="{805203D2-56E4-60FE-4E5A-8BC1869D08C1}"/>
              </a:ext>
            </a:extLst>
          </p:cNvPr>
          <p:cNvSpPr/>
          <p:nvPr/>
        </p:nvSpPr>
        <p:spPr bwMode="auto">
          <a:xfrm>
            <a:off x="1014412" y="2886075"/>
            <a:ext cx="2861849" cy="3838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49D47C1-222A-6C20-715A-2FD5B1D30E49}"/>
              </a:ext>
            </a:extLst>
          </p:cNvPr>
          <p:cNvSpPr/>
          <p:nvPr/>
        </p:nvSpPr>
        <p:spPr bwMode="auto">
          <a:xfrm>
            <a:off x="5645426" y="4860925"/>
            <a:ext cx="2653748" cy="41675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5C3E59FD-4279-4B65-DAF0-D0769879D811}"/>
              </a:ext>
            </a:extLst>
          </p:cNvPr>
          <p:cNvCxnSpPr>
            <a:stCxn id="6" idx="3"/>
          </p:cNvCxnSpPr>
          <p:nvPr/>
        </p:nvCxnSpPr>
        <p:spPr bwMode="auto">
          <a:xfrm>
            <a:off x="3876261" y="3078025"/>
            <a:ext cx="1672051" cy="329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a:extLst>
              <a:ext uri="{FF2B5EF4-FFF2-40B4-BE49-F238E27FC236}">
                <a16:creationId xmlns:a16="http://schemas.microsoft.com/office/drawing/2014/main" id="{DD4A6EA3-3235-35B6-F1D5-9B193DAD8684}"/>
              </a:ext>
            </a:extLst>
          </p:cNvPr>
          <p:cNvSpPr/>
          <p:nvPr/>
        </p:nvSpPr>
        <p:spPr bwMode="auto">
          <a:xfrm>
            <a:off x="5734878" y="2886075"/>
            <a:ext cx="3995531" cy="4404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Not needed from React 17 onwards</a:t>
            </a:r>
          </a:p>
        </p:txBody>
      </p:sp>
    </p:spTree>
    <p:extLst>
      <p:ext uri="{BB962C8B-B14F-4D97-AF65-F5344CB8AC3E}">
        <p14:creationId xmlns:p14="http://schemas.microsoft.com/office/powerpoint/2010/main" val="153284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C932-2142-43DC-9FC8-FAEC4C13BADB}"/>
              </a:ext>
            </a:extLst>
          </p:cNvPr>
          <p:cNvSpPr>
            <a:spLocks noGrp="1"/>
          </p:cNvSpPr>
          <p:nvPr>
            <p:ph type="title"/>
          </p:nvPr>
        </p:nvSpPr>
        <p:spPr/>
        <p:txBody>
          <a:bodyPr/>
          <a:lstStyle/>
          <a:p>
            <a:r>
              <a:rPr lang="en-US" dirty="0"/>
              <a:t>React Components</a:t>
            </a:r>
          </a:p>
        </p:txBody>
      </p:sp>
      <p:sp>
        <p:nvSpPr>
          <p:cNvPr id="3" name="Content Placeholder 2">
            <a:extLst>
              <a:ext uri="{FF2B5EF4-FFF2-40B4-BE49-F238E27FC236}">
                <a16:creationId xmlns:a16="http://schemas.microsoft.com/office/drawing/2014/main" id="{466BC73D-1C84-4DB0-A107-A00626FD3BCC}"/>
              </a:ext>
            </a:extLst>
          </p:cNvPr>
          <p:cNvSpPr>
            <a:spLocks noGrp="1"/>
          </p:cNvSpPr>
          <p:nvPr>
            <p:ph idx="1"/>
          </p:nvPr>
        </p:nvSpPr>
        <p:spPr/>
        <p:txBody>
          <a:bodyPr/>
          <a:lstStyle/>
          <a:p>
            <a:r>
              <a:rPr lang="en-US" sz="2400" dirty="0"/>
              <a:t>Class-based components used to be considered as more powerful, but in recent releases of React, functional components should be able to achieve most of the same use cases as class-based components (functional components used to not have the ability to deal with state, but that changed with React Hooks). </a:t>
            </a:r>
          </a:p>
          <a:p>
            <a:r>
              <a:rPr lang="en-US" sz="2400" dirty="0"/>
              <a:t>In general, functional components can be used for almost every scenario where a class-based component is needed and are the preferred way of creating components in React because it requires less typing and is more concise (there is also some speculation that class-based components might be deprecated at some point in the future).</a:t>
            </a:r>
          </a:p>
        </p:txBody>
      </p:sp>
      <p:sp>
        <p:nvSpPr>
          <p:cNvPr id="4" name="Slide Number Placeholder 3">
            <a:extLst>
              <a:ext uri="{FF2B5EF4-FFF2-40B4-BE49-F238E27FC236}">
                <a16:creationId xmlns:a16="http://schemas.microsoft.com/office/drawing/2014/main" id="{6F3F43B4-44E9-2713-9DB1-B6F58BC52AFB}"/>
              </a:ext>
            </a:extLst>
          </p:cNvPr>
          <p:cNvSpPr>
            <a:spLocks noGrp="1"/>
          </p:cNvSpPr>
          <p:nvPr>
            <p:ph type="sldNum" sz="quarter" idx="12"/>
          </p:nvPr>
        </p:nvSpPr>
        <p:spPr/>
        <p:txBody>
          <a:bodyPr/>
          <a:lstStyle/>
          <a:p>
            <a:fld id="{47D4708E-A865-444A-B612-C057A6BC7D03}" type="slidenum">
              <a:rPr lang="en-US" smtClean="0"/>
              <a:t>5</a:t>
            </a:fld>
            <a:endParaRPr lang="en-US"/>
          </a:p>
        </p:txBody>
      </p:sp>
    </p:spTree>
    <p:extLst>
      <p:ext uri="{BB962C8B-B14F-4D97-AF65-F5344CB8AC3E}">
        <p14:creationId xmlns:p14="http://schemas.microsoft.com/office/powerpoint/2010/main" val="91018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FD8D-2742-4994-B4DD-7A330F73B122}"/>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27C56277-B9BF-4652-A167-787B386A2DE2}"/>
              </a:ext>
            </a:extLst>
          </p:cNvPr>
          <p:cNvSpPr>
            <a:spLocks noGrp="1"/>
          </p:cNvSpPr>
          <p:nvPr>
            <p:ph idx="1"/>
          </p:nvPr>
        </p:nvSpPr>
        <p:spPr/>
        <p:txBody>
          <a:bodyPr/>
          <a:lstStyle/>
          <a:p>
            <a:r>
              <a:rPr lang="en-US" dirty="0"/>
              <a:t>This tag syntax is neither a string nor HTML.</a:t>
            </a:r>
          </a:p>
          <a:p>
            <a:r>
              <a:rPr lang="en-US" b="0" i="0" dirty="0">
                <a:solidFill>
                  <a:srgbClr val="000000"/>
                </a:solidFill>
                <a:effectLst/>
                <a:latin typeface="-apple-system"/>
              </a:rPr>
              <a:t>It is called JSX, and it is a syntax extension to JavaScript. </a:t>
            </a:r>
          </a:p>
          <a:p>
            <a:r>
              <a:rPr lang="en-US" b="0" i="0" dirty="0">
                <a:solidFill>
                  <a:srgbClr val="000000"/>
                </a:solidFill>
                <a:effectLst/>
                <a:latin typeface="-apple-system"/>
              </a:rPr>
              <a:t>We recommend using it with React to describe what the UI should look like.</a:t>
            </a:r>
          </a:p>
          <a:p>
            <a:r>
              <a:rPr lang="en-US" b="0" i="0" dirty="0">
                <a:solidFill>
                  <a:srgbClr val="000000"/>
                </a:solidFill>
                <a:effectLst/>
                <a:latin typeface="-apple-system"/>
              </a:rPr>
              <a:t>JSX produces React “elements”.</a:t>
            </a:r>
            <a:endParaRPr lang="en-US" dirty="0"/>
          </a:p>
        </p:txBody>
      </p:sp>
      <p:pic>
        <p:nvPicPr>
          <p:cNvPr id="5" name="Picture 4">
            <a:extLst>
              <a:ext uri="{FF2B5EF4-FFF2-40B4-BE49-F238E27FC236}">
                <a16:creationId xmlns:a16="http://schemas.microsoft.com/office/drawing/2014/main" id="{43457AF3-5340-4DE5-80F8-CDC3F76B0BF1}"/>
              </a:ext>
            </a:extLst>
          </p:cNvPr>
          <p:cNvPicPr>
            <a:picLocks noChangeAspect="1"/>
          </p:cNvPicPr>
          <p:nvPr/>
        </p:nvPicPr>
        <p:blipFill>
          <a:blip r:embed="rId2"/>
          <a:stretch>
            <a:fillRect/>
          </a:stretch>
        </p:blipFill>
        <p:spPr>
          <a:xfrm>
            <a:off x="2889903" y="769938"/>
            <a:ext cx="5497793" cy="540578"/>
          </a:xfrm>
          <a:prstGeom prst="rect">
            <a:avLst/>
          </a:prstGeom>
        </p:spPr>
      </p:pic>
      <p:sp>
        <p:nvSpPr>
          <p:cNvPr id="4" name="Slide Number Placeholder 3">
            <a:extLst>
              <a:ext uri="{FF2B5EF4-FFF2-40B4-BE49-F238E27FC236}">
                <a16:creationId xmlns:a16="http://schemas.microsoft.com/office/drawing/2014/main" id="{08813035-E4C5-537A-468D-9435AF4E9B8D}"/>
              </a:ext>
            </a:extLst>
          </p:cNvPr>
          <p:cNvSpPr>
            <a:spLocks noGrp="1"/>
          </p:cNvSpPr>
          <p:nvPr>
            <p:ph type="sldNum" sz="quarter" idx="12"/>
          </p:nvPr>
        </p:nvSpPr>
        <p:spPr/>
        <p:txBody>
          <a:bodyPr/>
          <a:lstStyle/>
          <a:p>
            <a:fld id="{47D4708E-A865-444A-B612-C057A6BC7D03}" type="slidenum">
              <a:rPr lang="en-US" smtClean="0"/>
              <a:t>6</a:t>
            </a:fld>
            <a:endParaRPr lang="en-US"/>
          </a:p>
        </p:txBody>
      </p:sp>
    </p:spTree>
    <p:extLst>
      <p:ext uri="{BB962C8B-B14F-4D97-AF65-F5344CB8AC3E}">
        <p14:creationId xmlns:p14="http://schemas.microsoft.com/office/powerpoint/2010/main" val="11038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2B7B-731C-4E61-A868-123BEB1A3846}"/>
              </a:ext>
            </a:extLst>
          </p:cNvPr>
          <p:cNvSpPr>
            <a:spLocks noGrp="1"/>
          </p:cNvSpPr>
          <p:nvPr>
            <p:ph type="title"/>
          </p:nvPr>
        </p:nvSpPr>
        <p:spPr/>
        <p:txBody>
          <a:bodyPr/>
          <a:lstStyle/>
          <a:p>
            <a:r>
              <a:rPr lang="en-US" b="1" i="0" dirty="0">
                <a:solidFill>
                  <a:srgbClr val="000000"/>
                </a:solidFill>
                <a:effectLst/>
                <a:latin typeface="-apple-system"/>
              </a:rPr>
              <a:t>Why JSX?</a:t>
            </a:r>
            <a:endParaRPr lang="en-US" dirty="0"/>
          </a:p>
        </p:txBody>
      </p:sp>
      <p:sp>
        <p:nvSpPr>
          <p:cNvPr id="3" name="Content Placeholder 2">
            <a:extLst>
              <a:ext uri="{FF2B5EF4-FFF2-40B4-BE49-F238E27FC236}">
                <a16:creationId xmlns:a16="http://schemas.microsoft.com/office/drawing/2014/main" id="{14A22642-D79A-4671-A02B-5BD7BD1BC027}"/>
              </a:ext>
            </a:extLst>
          </p:cNvPr>
          <p:cNvSpPr>
            <a:spLocks noGrp="1"/>
          </p:cNvSpPr>
          <p:nvPr>
            <p:ph idx="1"/>
          </p:nvPr>
        </p:nvSpPr>
        <p:spPr/>
        <p:txBody>
          <a:bodyPr/>
          <a:lstStyle/>
          <a:p>
            <a:r>
              <a:rPr lang="en-US" sz="2600" dirty="0"/>
              <a:t>React embraces the fact that rendering logic is inherently coupled with other UI logic: how events are handled, how the state changes over time, and how the data is prepared for display.</a:t>
            </a:r>
          </a:p>
          <a:p>
            <a:r>
              <a:rPr lang="en-US" sz="2600" dirty="0"/>
              <a:t>Instead of artificially separating technologies by putting markup and logic in separate files, React separates concerns with loosely coupled units called “components” that contain both.</a:t>
            </a:r>
          </a:p>
        </p:txBody>
      </p:sp>
      <p:sp>
        <p:nvSpPr>
          <p:cNvPr id="4" name="Slide Number Placeholder 3">
            <a:extLst>
              <a:ext uri="{FF2B5EF4-FFF2-40B4-BE49-F238E27FC236}">
                <a16:creationId xmlns:a16="http://schemas.microsoft.com/office/drawing/2014/main" id="{9CCBFDDE-A970-2455-29B5-3F2F1F4D901E}"/>
              </a:ext>
            </a:extLst>
          </p:cNvPr>
          <p:cNvSpPr>
            <a:spLocks noGrp="1"/>
          </p:cNvSpPr>
          <p:nvPr>
            <p:ph type="sldNum" sz="quarter" idx="12"/>
          </p:nvPr>
        </p:nvSpPr>
        <p:spPr/>
        <p:txBody>
          <a:bodyPr/>
          <a:lstStyle/>
          <a:p>
            <a:fld id="{47D4708E-A865-444A-B612-C057A6BC7D03}" type="slidenum">
              <a:rPr lang="en-US" smtClean="0"/>
              <a:t>7</a:t>
            </a:fld>
            <a:endParaRPr lang="en-US"/>
          </a:p>
        </p:txBody>
      </p:sp>
    </p:spTree>
    <p:extLst>
      <p:ext uri="{BB962C8B-B14F-4D97-AF65-F5344CB8AC3E}">
        <p14:creationId xmlns:p14="http://schemas.microsoft.com/office/powerpoint/2010/main" val="86011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5B26-1778-4061-A2F2-EF2C2543411D}"/>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3D470514-968F-4E11-AC3D-E561A8E3E34A}"/>
              </a:ext>
            </a:extLst>
          </p:cNvPr>
          <p:cNvSpPr>
            <a:spLocks noGrp="1"/>
          </p:cNvSpPr>
          <p:nvPr>
            <p:ph idx="1"/>
          </p:nvPr>
        </p:nvSpPr>
        <p:spPr>
          <a:xfrm>
            <a:off x="609599" y="1719263"/>
            <a:ext cx="11446565" cy="4411662"/>
          </a:xfrm>
        </p:spPr>
        <p:txBody>
          <a:bodyPr/>
          <a:lstStyle/>
          <a:p>
            <a:r>
              <a:rPr lang="en-US" sz="2400" dirty="0"/>
              <a:t>JSX stands for JavaScript XML and it allows you to write what looks like HTML inside of your JS code in React. </a:t>
            </a:r>
          </a:p>
          <a:p>
            <a:r>
              <a:rPr lang="en-US" sz="2400" dirty="0"/>
              <a:t>Think of it as a convenient way of conceptualizing what your view will look like without having to leave your JS file.</a:t>
            </a:r>
          </a:p>
          <a:p>
            <a:endParaRPr lang="en-US" sz="2400" dirty="0"/>
          </a:p>
          <a:p>
            <a:endParaRPr lang="en-US" sz="2400" dirty="0"/>
          </a:p>
          <a:p>
            <a:endParaRPr lang="en-US" sz="2400" dirty="0"/>
          </a:p>
          <a:p>
            <a:endParaRPr lang="en-US" sz="2400" dirty="0"/>
          </a:p>
          <a:p>
            <a:r>
              <a:rPr lang="en-US" sz="2400" dirty="0"/>
              <a:t>Here is equivalent JS for a situation where you wanted to create an element without JSX</a:t>
            </a:r>
          </a:p>
        </p:txBody>
      </p:sp>
      <p:pic>
        <p:nvPicPr>
          <p:cNvPr id="5" name="Picture 4">
            <a:extLst>
              <a:ext uri="{FF2B5EF4-FFF2-40B4-BE49-F238E27FC236}">
                <a16:creationId xmlns:a16="http://schemas.microsoft.com/office/drawing/2014/main" id="{4E541D53-36B3-48F4-B143-D3CAFE82D73B}"/>
              </a:ext>
            </a:extLst>
          </p:cNvPr>
          <p:cNvPicPr>
            <a:picLocks noChangeAspect="1"/>
          </p:cNvPicPr>
          <p:nvPr/>
        </p:nvPicPr>
        <p:blipFill>
          <a:blip r:embed="rId2"/>
          <a:stretch>
            <a:fillRect/>
          </a:stretch>
        </p:blipFill>
        <p:spPr>
          <a:xfrm>
            <a:off x="6782834" y="3024981"/>
            <a:ext cx="3019425" cy="1800225"/>
          </a:xfrm>
          <a:prstGeom prst="rect">
            <a:avLst/>
          </a:prstGeom>
        </p:spPr>
      </p:pic>
      <p:sp>
        <p:nvSpPr>
          <p:cNvPr id="7" name="TextBox 6">
            <a:extLst>
              <a:ext uri="{FF2B5EF4-FFF2-40B4-BE49-F238E27FC236}">
                <a16:creationId xmlns:a16="http://schemas.microsoft.com/office/drawing/2014/main" id="{DB150212-2CB0-4DF9-949A-4775ED092C69}"/>
              </a:ext>
            </a:extLst>
          </p:cNvPr>
          <p:cNvSpPr txBox="1"/>
          <p:nvPr/>
        </p:nvSpPr>
        <p:spPr>
          <a:xfrm>
            <a:off x="417443" y="5832385"/>
            <a:ext cx="10714383" cy="646331"/>
          </a:xfrm>
          <a:prstGeom prst="rect">
            <a:avLst/>
          </a:prstGeom>
          <a:noFill/>
        </p:spPr>
        <p:txBody>
          <a:bodyPr wrap="square">
            <a:spAutoFit/>
          </a:bodyPr>
          <a:lstStyle/>
          <a:p>
            <a:r>
              <a:rPr lang="en-US" dirty="0"/>
              <a:t>const </a:t>
            </a:r>
            <a:r>
              <a:rPr lang="en-US" dirty="0" err="1"/>
              <a:t>myElement</a:t>
            </a:r>
            <a:r>
              <a:rPr lang="en-US" dirty="0"/>
              <a:t> = </a:t>
            </a:r>
            <a:r>
              <a:rPr lang="en-US" dirty="0" err="1"/>
              <a:t>React.createElement</a:t>
            </a:r>
            <a:r>
              <a:rPr lang="en-US" dirty="0"/>
              <a:t>("div", null, </a:t>
            </a:r>
            <a:r>
              <a:rPr lang="en-US" dirty="0" err="1"/>
              <a:t>React.createElement</a:t>
            </a:r>
            <a:r>
              <a:rPr lang="en-US" dirty="0"/>
              <a:t>("h1", null, "Hello"), </a:t>
            </a:r>
            <a:r>
              <a:rPr lang="en-US" dirty="0" err="1"/>
              <a:t>React.createElement</a:t>
            </a:r>
            <a:r>
              <a:rPr lang="en-US" dirty="0"/>
              <a:t>("p", null, "Have a great day!"));</a:t>
            </a:r>
          </a:p>
        </p:txBody>
      </p:sp>
      <p:sp>
        <p:nvSpPr>
          <p:cNvPr id="4" name="Slide Number Placeholder 3">
            <a:extLst>
              <a:ext uri="{FF2B5EF4-FFF2-40B4-BE49-F238E27FC236}">
                <a16:creationId xmlns:a16="http://schemas.microsoft.com/office/drawing/2014/main" id="{89C6022F-4204-B5C6-14F8-3D4ED3978CA0}"/>
              </a:ext>
            </a:extLst>
          </p:cNvPr>
          <p:cNvSpPr>
            <a:spLocks noGrp="1"/>
          </p:cNvSpPr>
          <p:nvPr>
            <p:ph type="sldNum" sz="quarter" idx="12"/>
          </p:nvPr>
        </p:nvSpPr>
        <p:spPr/>
        <p:txBody>
          <a:bodyPr/>
          <a:lstStyle/>
          <a:p>
            <a:fld id="{47D4708E-A865-444A-B612-C057A6BC7D03}" type="slidenum">
              <a:rPr lang="en-US" smtClean="0"/>
              <a:t>8</a:t>
            </a:fld>
            <a:endParaRPr lang="en-US"/>
          </a:p>
        </p:txBody>
      </p:sp>
    </p:spTree>
    <p:extLst>
      <p:ext uri="{BB962C8B-B14F-4D97-AF65-F5344CB8AC3E}">
        <p14:creationId xmlns:p14="http://schemas.microsoft.com/office/powerpoint/2010/main" val="31387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1C4E-16DC-4FF5-BFEA-2CCFD134F172}"/>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83230411-B0A8-489E-8645-5F2669DFC71D}"/>
              </a:ext>
            </a:extLst>
          </p:cNvPr>
          <p:cNvSpPr>
            <a:spLocks noGrp="1"/>
          </p:cNvSpPr>
          <p:nvPr>
            <p:ph idx="1"/>
          </p:nvPr>
        </p:nvSpPr>
        <p:spPr>
          <a:xfrm>
            <a:off x="609600" y="1719263"/>
            <a:ext cx="11367052" cy="4411662"/>
          </a:xfrm>
        </p:spPr>
        <p:txBody>
          <a:bodyPr/>
          <a:lstStyle/>
          <a:p>
            <a:r>
              <a:rPr lang="en-US" sz="2300" dirty="0"/>
              <a:t>you can either create an element using HTML, or by using the </a:t>
            </a:r>
            <a:r>
              <a:rPr lang="en-US" sz="2300" dirty="0" err="1"/>
              <a:t>createElement</a:t>
            </a:r>
            <a:r>
              <a:rPr lang="en-US" sz="2300" dirty="0"/>
              <a:t>() DOM function to achieve the same goal. </a:t>
            </a:r>
          </a:p>
          <a:p>
            <a:r>
              <a:rPr lang="en-US" sz="2300" dirty="0"/>
              <a:t>In addition, JSX works by utilizing Babel to compile the JSX into regular ES5 or ES6 JavaScript before everything is rendered. </a:t>
            </a:r>
          </a:p>
          <a:p>
            <a:r>
              <a:rPr lang="en-US" sz="2300" dirty="0"/>
              <a:t>Note that if you want to write any JS in JSX, you must enclose it in curly braces {}.</a:t>
            </a:r>
          </a:p>
          <a:p>
            <a:r>
              <a:rPr lang="en-US" sz="2300" dirty="0"/>
              <a:t>JSX will render each tag provided with an HTML element or with another component. </a:t>
            </a:r>
          </a:p>
          <a:p>
            <a:r>
              <a:rPr lang="en-US" sz="2300" dirty="0"/>
              <a:t>This is determined based on the casing of the tag</a:t>
            </a:r>
            <a:r>
              <a:rPr lang="en-US" sz="2300"/>
              <a:t>. </a:t>
            </a:r>
          </a:p>
          <a:p>
            <a:r>
              <a:rPr lang="en-US" sz="2300"/>
              <a:t>HTML </a:t>
            </a:r>
            <a:r>
              <a:rPr lang="en-US" sz="2300" dirty="0"/>
              <a:t>itself is not case sensitive, although it's good practice to always use lowercase. </a:t>
            </a:r>
          </a:p>
          <a:p>
            <a:r>
              <a:rPr lang="en-US" sz="2300" dirty="0"/>
              <a:t>JSX is case sensitive, in that if the tag provided is capitalized, it will be rendered as a component, while if it's lowercase, it'll be rendered as an HTML element.</a:t>
            </a:r>
          </a:p>
        </p:txBody>
      </p:sp>
      <p:sp>
        <p:nvSpPr>
          <p:cNvPr id="4" name="Slide Number Placeholder 3">
            <a:extLst>
              <a:ext uri="{FF2B5EF4-FFF2-40B4-BE49-F238E27FC236}">
                <a16:creationId xmlns:a16="http://schemas.microsoft.com/office/drawing/2014/main" id="{55652321-22F8-499E-0198-F80FF91F0087}"/>
              </a:ext>
            </a:extLst>
          </p:cNvPr>
          <p:cNvSpPr>
            <a:spLocks noGrp="1"/>
          </p:cNvSpPr>
          <p:nvPr>
            <p:ph type="sldNum" sz="quarter" idx="12"/>
          </p:nvPr>
        </p:nvSpPr>
        <p:spPr/>
        <p:txBody>
          <a:bodyPr/>
          <a:lstStyle/>
          <a:p>
            <a:fld id="{47D4708E-A865-444A-B612-C057A6BC7D03}" type="slidenum">
              <a:rPr lang="en-US" smtClean="0"/>
              <a:t>9</a:t>
            </a:fld>
            <a:endParaRPr lang="en-US"/>
          </a:p>
        </p:txBody>
      </p:sp>
    </p:spTree>
    <p:extLst>
      <p:ext uri="{BB962C8B-B14F-4D97-AF65-F5344CB8AC3E}">
        <p14:creationId xmlns:p14="http://schemas.microsoft.com/office/powerpoint/2010/main" val="272848730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138</TotalTime>
  <Words>2111</Words>
  <Application>Microsoft Office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Wingdings</vt:lpstr>
      <vt:lpstr>Learner Template</vt:lpstr>
      <vt:lpstr>React Fundamentals</vt:lpstr>
      <vt:lpstr>React Components</vt:lpstr>
      <vt:lpstr>Class-based component</vt:lpstr>
      <vt:lpstr>functions - based component</vt:lpstr>
      <vt:lpstr>React Components</vt:lpstr>
      <vt:lpstr>JSX</vt:lpstr>
      <vt:lpstr>Why JSX?</vt:lpstr>
      <vt:lpstr>JSX</vt:lpstr>
      <vt:lpstr>JSX</vt:lpstr>
      <vt:lpstr>JSX</vt:lpstr>
      <vt:lpstr>JSX</vt:lpstr>
      <vt:lpstr>Rendering Elements on the DOM</vt:lpstr>
      <vt:lpstr>Conditional Rendering</vt:lpstr>
      <vt:lpstr>Conditional Rendering</vt:lpstr>
      <vt:lpstr>Virtual DOM</vt:lpstr>
      <vt:lpstr>Component Lifecycle</vt:lpstr>
      <vt:lpstr>The Component Lifecycle</vt:lpstr>
      <vt:lpstr>The Component Lifecycle - Mounting</vt:lpstr>
      <vt:lpstr>The Component Lifecycle - Updating</vt:lpstr>
      <vt:lpstr>The Component Lifecycle - Unmounting</vt:lpstr>
      <vt:lpstr>The Component Lifecycle – Error Handling</vt:lpstr>
      <vt:lpstr>Lists and Keys</vt:lpstr>
      <vt:lpstr>Props</vt:lpstr>
      <vt:lpstr>Props</vt:lpstr>
      <vt:lpstr>State</vt:lpstr>
      <vt:lpstr>Events in React</vt:lpstr>
      <vt:lpstr>Passing Event Handlers as Props</vt:lpstr>
      <vt:lpstr>Routing in React</vt:lpstr>
      <vt:lpstr>React Router</vt:lpstr>
      <vt:lpstr>React Router DOM</vt:lpstr>
      <vt:lpstr>PowerPoint Presentation</vt:lpstr>
      <vt:lpstr>React Router 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Fundamentals</dc:title>
  <dc:creator>Jasdhir Singh</dc:creator>
  <cp:lastModifiedBy>Jasdhir Singh</cp:lastModifiedBy>
  <cp:revision>76</cp:revision>
  <dcterms:created xsi:type="dcterms:W3CDTF">2021-11-08T18:28:31Z</dcterms:created>
  <dcterms:modified xsi:type="dcterms:W3CDTF">2023-06-20T05:14:00Z</dcterms:modified>
</cp:coreProperties>
</file>