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921EC-40B3-48F7-B1C8-4A5EB0515B6F}"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DE959-A466-4787-9BFC-BEDAFA32609B}" type="slidenum">
              <a:rPr lang="en-US" smtClean="0"/>
              <a:t>‹#›</a:t>
            </a:fld>
            <a:endParaRPr lang="en-US"/>
          </a:p>
        </p:txBody>
      </p:sp>
    </p:spTree>
    <p:extLst>
      <p:ext uri="{BB962C8B-B14F-4D97-AF65-F5344CB8AC3E}">
        <p14:creationId xmlns:p14="http://schemas.microsoft.com/office/powerpoint/2010/main" val="368397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9F52200-2E99-40C5-A1D9-2D8EF7A2A37A}" type="datetime1">
              <a:rPr lang="en-US" smtClean="0"/>
              <a:t>11/29/2021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F02C81D-E477-4A84-A650-30C0C49D7E03}"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81359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22B0D45-BE7F-4B69-9EF9-B17E03417DCD}" type="datetime1">
              <a:rPr lang="en-US" smtClean="0"/>
              <a:t>11/29/2021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7164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B8FB382-4531-461F-940C-DC0124605A7C}" type="datetime1">
              <a:rPr lang="en-US" smtClean="0"/>
              <a:t>11/29/2021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52541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4CFC1A9B-5A66-40A8-B630-3EB914B1BB4D}" type="datetime1">
              <a:rPr lang="en-US" smtClean="0"/>
              <a:t>11/29/2021</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F02C81D-E477-4A84-A650-30C0C49D7E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3533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D18B154-E670-4999-A10D-01D8CCC8FB22}" type="datetime1">
              <a:rPr lang="en-US" smtClean="0"/>
              <a:t>11/29/2021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23021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F1ADD4B-8103-4230-99A0-EBE841B4532B}" type="datetime1">
              <a:rPr lang="en-US" smtClean="0"/>
              <a:t>11/29/2021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7482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D8BE68E9-B54F-48BB-94EA-55C94BB017F7}" type="datetime1">
              <a:rPr lang="en-US" smtClean="0"/>
              <a:t>11/29/2021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768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B8F5DA9-4A3F-438B-A7CE-772CF5948153}" type="datetime1">
              <a:rPr lang="en-US" smtClean="0"/>
              <a:t>11/29/2021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9529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074446FE-2A14-449B-9B08-C4E26D1A0E10}" type="datetime1">
              <a:rPr lang="en-US" smtClean="0"/>
              <a:t>11/29/2021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7393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6821721-A936-4969-B809-E05FE091C9A5}" type="datetime1">
              <a:rPr lang="en-US" smtClean="0"/>
              <a:t>11/29/2021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379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0C51234-A943-4421-AFA3-97D9E008339C}" type="datetime1">
              <a:rPr lang="en-US" smtClean="0"/>
              <a:t>11/29/2021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537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8091A8C-B2B1-4DA8-AAC7-160868D18F0F}" type="datetime1">
              <a:rPr lang="en-US" smtClean="0"/>
              <a:t>11/29/2021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2C81D-E477-4A84-A650-30C0C49D7E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135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D55F1FC7-A0D8-4AC8-A2FE-1A38A30E3F40}" type="datetime1">
              <a:rPr lang="en-US" smtClean="0"/>
              <a:t>11/29/2021</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F02C81D-E477-4A84-A650-30C0C49D7E03}"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77590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BC40-20DA-4717-A9C7-CA1E02888ABE}"/>
              </a:ext>
            </a:extLst>
          </p:cNvPr>
          <p:cNvSpPr>
            <a:spLocks noGrp="1"/>
          </p:cNvSpPr>
          <p:nvPr>
            <p:ph type="ctrTitle"/>
          </p:nvPr>
        </p:nvSpPr>
        <p:spPr/>
        <p:txBody>
          <a:bodyPr/>
          <a:lstStyle/>
          <a:p>
            <a:r>
              <a:rPr lang="en-US" dirty="0"/>
              <a:t>Handling State</a:t>
            </a:r>
          </a:p>
        </p:txBody>
      </p:sp>
      <p:sp>
        <p:nvSpPr>
          <p:cNvPr id="3" name="Subtitle 2">
            <a:extLst>
              <a:ext uri="{FF2B5EF4-FFF2-40B4-BE49-F238E27FC236}">
                <a16:creationId xmlns:a16="http://schemas.microsoft.com/office/drawing/2014/main" id="{08D87652-D418-415A-BF88-E474C9F941A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A723CC7-3881-4DEF-B01C-B646348B416F}"/>
              </a:ext>
            </a:extLst>
          </p:cNvPr>
          <p:cNvSpPr>
            <a:spLocks noGrp="1"/>
          </p:cNvSpPr>
          <p:nvPr>
            <p:ph type="sldNum" sz="quarter" idx="4"/>
          </p:nvPr>
        </p:nvSpPr>
        <p:spPr/>
        <p:txBody>
          <a:bodyPr/>
          <a:lstStyle/>
          <a:p>
            <a:fld id="{AF02C81D-E477-4A84-A650-30C0C49D7E03}" type="slidenum">
              <a:rPr lang="en-US" smtClean="0"/>
              <a:t>1</a:t>
            </a:fld>
            <a:endParaRPr lang="en-US"/>
          </a:p>
        </p:txBody>
      </p:sp>
    </p:spTree>
    <p:extLst>
      <p:ext uri="{BB962C8B-B14F-4D97-AF65-F5344CB8AC3E}">
        <p14:creationId xmlns:p14="http://schemas.microsoft.com/office/powerpoint/2010/main" val="1736194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8704-6F9D-4452-A54B-AE8823113A31}"/>
              </a:ext>
            </a:extLst>
          </p:cNvPr>
          <p:cNvSpPr>
            <a:spLocks noGrp="1"/>
          </p:cNvSpPr>
          <p:nvPr>
            <p:ph type="title"/>
          </p:nvPr>
        </p:nvSpPr>
        <p:spPr/>
        <p:txBody>
          <a:bodyPr/>
          <a:lstStyle/>
          <a:p>
            <a:r>
              <a:rPr lang="en-US" dirty="0"/>
              <a:t>Lifting State Up</a:t>
            </a:r>
          </a:p>
        </p:txBody>
      </p:sp>
      <p:sp>
        <p:nvSpPr>
          <p:cNvPr id="3" name="Content Placeholder 2">
            <a:extLst>
              <a:ext uri="{FF2B5EF4-FFF2-40B4-BE49-F238E27FC236}">
                <a16:creationId xmlns:a16="http://schemas.microsoft.com/office/drawing/2014/main" id="{548FE808-1CA4-4974-88E3-550CAE2E0E0F}"/>
              </a:ext>
            </a:extLst>
          </p:cNvPr>
          <p:cNvSpPr>
            <a:spLocks noGrp="1"/>
          </p:cNvSpPr>
          <p:nvPr>
            <p:ph idx="1"/>
          </p:nvPr>
        </p:nvSpPr>
        <p:spPr/>
        <p:txBody>
          <a:bodyPr/>
          <a:lstStyle/>
          <a:p>
            <a:r>
              <a:rPr lang="en-US" sz="2200" dirty="0"/>
              <a:t>We know how content(data) is passed from a parent component to its child component. </a:t>
            </a:r>
          </a:p>
          <a:p>
            <a:r>
              <a:rPr lang="en-US" sz="2200" dirty="0"/>
              <a:t>But what if you want to do it the other way round, thus passing content from “Child Component” to its “Parent Component” so that the other “Child Components” who are directly related to the parent Component get access to the data. </a:t>
            </a:r>
          </a:p>
          <a:p>
            <a:r>
              <a:rPr lang="en-US" sz="2200" dirty="0"/>
              <a:t>This brings in the concept of “Lifting State Up”. </a:t>
            </a:r>
          </a:p>
          <a:p>
            <a:r>
              <a:rPr lang="en-US" sz="2200" dirty="0"/>
              <a:t>Lifting state up enables you to pass state data generated by a "Child Component" to its closest “Parent Component”.</a:t>
            </a:r>
          </a:p>
        </p:txBody>
      </p:sp>
      <p:sp>
        <p:nvSpPr>
          <p:cNvPr id="4" name="Slide Number Placeholder 3">
            <a:extLst>
              <a:ext uri="{FF2B5EF4-FFF2-40B4-BE49-F238E27FC236}">
                <a16:creationId xmlns:a16="http://schemas.microsoft.com/office/drawing/2014/main" id="{F739319F-B182-4724-ABE0-D6B199CF3DF6}"/>
              </a:ext>
            </a:extLst>
          </p:cNvPr>
          <p:cNvSpPr>
            <a:spLocks noGrp="1"/>
          </p:cNvSpPr>
          <p:nvPr>
            <p:ph type="sldNum" sz="quarter" idx="12"/>
          </p:nvPr>
        </p:nvSpPr>
        <p:spPr/>
        <p:txBody>
          <a:bodyPr/>
          <a:lstStyle/>
          <a:p>
            <a:fld id="{AF02C81D-E477-4A84-A650-30C0C49D7E03}" type="slidenum">
              <a:rPr lang="en-US" smtClean="0"/>
              <a:t>10</a:t>
            </a:fld>
            <a:endParaRPr lang="en-US"/>
          </a:p>
        </p:txBody>
      </p:sp>
      <p:pic>
        <p:nvPicPr>
          <p:cNvPr id="6" name="Picture 5">
            <a:extLst>
              <a:ext uri="{FF2B5EF4-FFF2-40B4-BE49-F238E27FC236}">
                <a16:creationId xmlns:a16="http://schemas.microsoft.com/office/drawing/2014/main" id="{69A735A2-4FB9-4E00-87CF-0FF0907C310C}"/>
              </a:ext>
            </a:extLst>
          </p:cNvPr>
          <p:cNvPicPr>
            <a:picLocks noChangeAspect="1"/>
          </p:cNvPicPr>
          <p:nvPr/>
        </p:nvPicPr>
        <p:blipFill>
          <a:blip r:embed="rId2"/>
          <a:stretch>
            <a:fillRect/>
          </a:stretch>
        </p:blipFill>
        <p:spPr>
          <a:xfrm>
            <a:off x="5137288" y="4378462"/>
            <a:ext cx="5262773" cy="2181363"/>
          </a:xfrm>
          <a:prstGeom prst="rect">
            <a:avLst/>
          </a:prstGeom>
        </p:spPr>
      </p:pic>
    </p:spTree>
    <p:extLst>
      <p:ext uri="{BB962C8B-B14F-4D97-AF65-F5344CB8AC3E}">
        <p14:creationId xmlns:p14="http://schemas.microsoft.com/office/powerpoint/2010/main" val="69903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AE2C-71DD-40C5-B595-03EE68351725}"/>
              </a:ext>
            </a:extLst>
          </p:cNvPr>
          <p:cNvSpPr>
            <a:spLocks noGrp="1"/>
          </p:cNvSpPr>
          <p:nvPr>
            <p:ph type="title"/>
          </p:nvPr>
        </p:nvSpPr>
        <p:spPr/>
        <p:txBody>
          <a:bodyPr/>
          <a:lstStyle/>
          <a:p>
            <a:r>
              <a:rPr lang="en-US" dirty="0"/>
              <a:t>Lifting State Up</a:t>
            </a:r>
          </a:p>
        </p:txBody>
      </p:sp>
      <p:sp>
        <p:nvSpPr>
          <p:cNvPr id="3" name="Content Placeholder 2">
            <a:extLst>
              <a:ext uri="{FF2B5EF4-FFF2-40B4-BE49-F238E27FC236}">
                <a16:creationId xmlns:a16="http://schemas.microsoft.com/office/drawing/2014/main" id="{ED10A693-27B7-48EB-96BB-A45495764134}"/>
              </a:ext>
            </a:extLst>
          </p:cNvPr>
          <p:cNvSpPr>
            <a:spLocks noGrp="1"/>
          </p:cNvSpPr>
          <p:nvPr>
            <p:ph idx="1"/>
          </p:nvPr>
        </p:nvSpPr>
        <p:spPr/>
        <p:txBody>
          <a:bodyPr/>
          <a:lstStyle/>
          <a:p>
            <a:r>
              <a:rPr lang="en-US" sz="2200" dirty="0"/>
              <a:t>To be able to communicate between these two components, the data needs to pass through the closest parent which has access to these two child components. </a:t>
            </a:r>
          </a:p>
          <a:p>
            <a:r>
              <a:rPr lang="en-US" sz="2200" dirty="0"/>
              <a:t>The App Component in our case has direct access to both the “New Expense Component” and the “Expense Component”. </a:t>
            </a:r>
          </a:p>
          <a:p>
            <a:r>
              <a:rPr lang="en-US" sz="2200" dirty="0"/>
              <a:t>So now we can pass our generated state data from “New Expense Component” to the “App Component”.</a:t>
            </a:r>
          </a:p>
          <a:p>
            <a:r>
              <a:rPr lang="en-US" sz="2200" dirty="0"/>
              <a:t>Then subsequently pass the state data generated by the “New Expense ” to the “Expense Data” through the “App Component”.</a:t>
            </a:r>
          </a:p>
        </p:txBody>
      </p:sp>
      <p:sp>
        <p:nvSpPr>
          <p:cNvPr id="4" name="Slide Number Placeholder 3">
            <a:extLst>
              <a:ext uri="{FF2B5EF4-FFF2-40B4-BE49-F238E27FC236}">
                <a16:creationId xmlns:a16="http://schemas.microsoft.com/office/drawing/2014/main" id="{B8434819-CF4F-4E41-9679-F75BAB0DFBAB}"/>
              </a:ext>
            </a:extLst>
          </p:cNvPr>
          <p:cNvSpPr>
            <a:spLocks noGrp="1"/>
          </p:cNvSpPr>
          <p:nvPr>
            <p:ph type="sldNum" sz="quarter" idx="12"/>
          </p:nvPr>
        </p:nvSpPr>
        <p:spPr/>
        <p:txBody>
          <a:bodyPr/>
          <a:lstStyle/>
          <a:p>
            <a:fld id="{AF02C81D-E477-4A84-A650-30C0C49D7E03}" type="slidenum">
              <a:rPr lang="en-US" smtClean="0"/>
              <a:t>11</a:t>
            </a:fld>
            <a:endParaRPr lang="en-US"/>
          </a:p>
        </p:txBody>
      </p:sp>
      <p:pic>
        <p:nvPicPr>
          <p:cNvPr id="6" name="Picture 5">
            <a:extLst>
              <a:ext uri="{FF2B5EF4-FFF2-40B4-BE49-F238E27FC236}">
                <a16:creationId xmlns:a16="http://schemas.microsoft.com/office/drawing/2014/main" id="{2E931B73-CCCF-4129-9CD4-64209E50E7DF}"/>
              </a:ext>
            </a:extLst>
          </p:cNvPr>
          <p:cNvPicPr>
            <a:picLocks noChangeAspect="1"/>
          </p:cNvPicPr>
          <p:nvPr/>
        </p:nvPicPr>
        <p:blipFill>
          <a:blip r:embed="rId2"/>
          <a:stretch>
            <a:fillRect/>
          </a:stretch>
        </p:blipFill>
        <p:spPr>
          <a:xfrm>
            <a:off x="2092643" y="4704080"/>
            <a:ext cx="6291142" cy="2031682"/>
          </a:xfrm>
          <a:prstGeom prst="rect">
            <a:avLst/>
          </a:prstGeom>
        </p:spPr>
      </p:pic>
    </p:spTree>
    <p:extLst>
      <p:ext uri="{BB962C8B-B14F-4D97-AF65-F5344CB8AC3E}">
        <p14:creationId xmlns:p14="http://schemas.microsoft.com/office/powerpoint/2010/main" val="172868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A6BF-574A-43F9-ACC9-71543B92AFEB}"/>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47962E68-C25F-425D-98AA-0BB5C1DD5D69}"/>
              </a:ext>
            </a:extLst>
          </p:cNvPr>
          <p:cNvSpPr>
            <a:spLocks noGrp="1"/>
          </p:cNvSpPr>
          <p:nvPr>
            <p:ph idx="1"/>
          </p:nvPr>
        </p:nvSpPr>
        <p:spPr/>
        <p:txBody>
          <a:bodyPr/>
          <a:lstStyle/>
          <a:p>
            <a:r>
              <a:rPr lang="en-US" dirty="0"/>
              <a:t>State is defined either by declaring a property of </a:t>
            </a:r>
            <a:r>
              <a:rPr lang="en-US" dirty="0" err="1"/>
              <a:t>this.state</a:t>
            </a:r>
            <a:r>
              <a:rPr lang="en-US" dirty="0"/>
              <a:t> (class components) or by defining state using a lifecycle hook (function components).</a:t>
            </a:r>
          </a:p>
          <a:p>
            <a:r>
              <a:rPr lang="en-US" dirty="0"/>
              <a:t>In either case, you should never be mutating state directly. </a:t>
            </a:r>
          </a:p>
          <a:p>
            <a:r>
              <a:rPr lang="en-US" dirty="0"/>
              <a:t>This value, while able to be changed, should only ever be done so by the appropriate mutator.</a:t>
            </a:r>
          </a:p>
        </p:txBody>
      </p:sp>
      <p:sp>
        <p:nvSpPr>
          <p:cNvPr id="4" name="Slide Number Placeholder 3">
            <a:extLst>
              <a:ext uri="{FF2B5EF4-FFF2-40B4-BE49-F238E27FC236}">
                <a16:creationId xmlns:a16="http://schemas.microsoft.com/office/drawing/2014/main" id="{2C283CF6-48F7-44A8-A2E9-B7E0FD3A5986}"/>
              </a:ext>
            </a:extLst>
          </p:cNvPr>
          <p:cNvSpPr>
            <a:spLocks noGrp="1"/>
          </p:cNvSpPr>
          <p:nvPr>
            <p:ph type="sldNum" sz="quarter" idx="12"/>
          </p:nvPr>
        </p:nvSpPr>
        <p:spPr/>
        <p:txBody>
          <a:bodyPr/>
          <a:lstStyle/>
          <a:p>
            <a:fld id="{AF02C81D-E477-4A84-A650-30C0C49D7E03}" type="slidenum">
              <a:rPr lang="en-US" smtClean="0"/>
              <a:t>2</a:t>
            </a:fld>
            <a:endParaRPr lang="en-US"/>
          </a:p>
        </p:txBody>
      </p:sp>
    </p:spTree>
    <p:extLst>
      <p:ext uri="{BB962C8B-B14F-4D97-AF65-F5344CB8AC3E}">
        <p14:creationId xmlns:p14="http://schemas.microsoft.com/office/powerpoint/2010/main" val="357920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42C-C281-405B-9268-A1380A90D6E0}"/>
              </a:ext>
            </a:extLst>
          </p:cNvPr>
          <p:cNvSpPr>
            <a:spLocks noGrp="1"/>
          </p:cNvSpPr>
          <p:nvPr>
            <p:ph type="title"/>
          </p:nvPr>
        </p:nvSpPr>
        <p:spPr/>
        <p:txBody>
          <a:bodyPr/>
          <a:lstStyle/>
          <a:p>
            <a:r>
              <a:rPr lang="en-US" b="1" dirty="0"/>
              <a:t>How to Mutate State </a:t>
            </a:r>
            <a:br>
              <a:rPr lang="en-US" b="1" dirty="0"/>
            </a:br>
            <a:r>
              <a:rPr lang="en-US" i="1" dirty="0"/>
              <a:t>Class Based Components</a:t>
            </a:r>
            <a:endParaRPr lang="en-US" dirty="0"/>
          </a:p>
        </p:txBody>
      </p:sp>
      <p:pic>
        <p:nvPicPr>
          <p:cNvPr id="6" name="Content Placeholder 5">
            <a:extLst>
              <a:ext uri="{FF2B5EF4-FFF2-40B4-BE49-F238E27FC236}">
                <a16:creationId xmlns:a16="http://schemas.microsoft.com/office/drawing/2014/main" id="{9EB9A401-C6D6-4C76-BD3E-403808C81F09}"/>
              </a:ext>
            </a:extLst>
          </p:cNvPr>
          <p:cNvPicPr>
            <a:picLocks noGrp="1" noChangeAspect="1"/>
          </p:cNvPicPr>
          <p:nvPr>
            <p:ph idx="1"/>
          </p:nvPr>
        </p:nvPicPr>
        <p:blipFill>
          <a:blip r:embed="rId2"/>
          <a:stretch>
            <a:fillRect/>
          </a:stretch>
        </p:blipFill>
        <p:spPr>
          <a:xfrm>
            <a:off x="290348" y="1937924"/>
            <a:ext cx="5514104" cy="4411662"/>
          </a:xfrm>
          <a:ln w="28575">
            <a:solidFill>
              <a:srgbClr val="FF0000"/>
            </a:solidFill>
          </a:ln>
        </p:spPr>
      </p:pic>
      <p:sp>
        <p:nvSpPr>
          <p:cNvPr id="4" name="Slide Number Placeholder 3">
            <a:extLst>
              <a:ext uri="{FF2B5EF4-FFF2-40B4-BE49-F238E27FC236}">
                <a16:creationId xmlns:a16="http://schemas.microsoft.com/office/drawing/2014/main" id="{1353805E-D2AF-4AB8-B97B-D6D1BE7820D7}"/>
              </a:ext>
            </a:extLst>
          </p:cNvPr>
          <p:cNvSpPr>
            <a:spLocks noGrp="1"/>
          </p:cNvSpPr>
          <p:nvPr>
            <p:ph type="sldNum" sz="quarter" idx="12"/>
          </p:nvPr>
        </p:nvSpPr>
        <p:spPr/>
        <p:txBody>
          <a:bodyPr/>
          <a:lstStyle/>
          <a:p>
            <a:fld id="{AF02C81D-E477-4A84-A650-30C0C49D7E03}" type="slidenum">
              <a:rPr lang="en-US" smtClean="0"/>
              <a:t>3</a:t>
            </a:fld>
            <a:endParaRPr lang="en-US"/>
          </a:p>
        </p:txBody>
      </p:sp>
      <p:pic>
        <p:nvPicPr>
          <p:cNvPr id="8" name="Picture 7">
            <a:extLst>
              <a:ext uri="{FF2B5EF4-FFF2-40B4-BE49-F238E27FC236}">
                <a16:creationId xmlns:a16="http://schemas.microsoft.com/office/drawing/2014/main" id="{296885B7-EED9-47C2-B13F-2997A245F3E4}"/>
              </a:ext>
            </a:extLst>
          </p:cNvPr>
          <p:cNvPicPr>
            <a:picLocks noChangeAspect="1"/>
          </p:cNvPicPr>
          <p:nvPr/>
        </p:nvPicPr>
        <p:blipFill>
          <a:blip r:embed="rId3"/>
          <a:stretch>
            <a:fillRect/>
          </a:stretch>
        </p:blipFill>
        <p:spPr>
          <a:xfrm>
            <a:off x="6248400" y="1838325"/>
            <a:ext cx="5514104" cy="4638675"/>
          </a:xfrm>
          <a:prstGeom prst="rect">
            <a:avLst/>
          </a:prstGeom>
          <a:ln w="28575">
            <a:solidFill>
              <a:schemeClr val="tx1"/>
            </a:solidFill>
          </a:ln>
        </p:spPr>
      </p:pic>
    </p:spTree>
    <p:extLst>
      <p:ext uri="{BB962C8B-B14F-4D97-AF65-F5344CB8AC3E}">
        <p14:creationId xmlns:p14="http://schemas.microsoft.com/office/powerpoint/2010/main" val="272287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CB6C-32A5-42F5-AC1B-7F260F2645B4}"/>
              </a:ext>
            </a:extLst>
          </p:cNvPr>
          <p:cNvSpPr>
            <a:spLocks noGrp="1"/>
          </p:cNvSpPr>
          <p:nvPr>
            <p:ph type="title"/>
          </p:nvPr>
        </p:nvSpPr>
        <p:spPr/>
        <p:txBody>
          <a:bodyPr/>
          <a:lstStyle/>
          <a:p>
            <a:r>
              <a:rPr lang="en-US" b="1" dirty="0"/>
              <a:t>How to Mutate State </a:t>
            </a:r>
            <a:br>
              <a:rPr lang="en-US" b="1" dirty="0"/>
            </a:br>
            <a:r>
              <a:rPr lang="en-US" i="1" dirty="0"/>
              <a:t>Function Based Components</a:t>
            </a:r>
            <a:endParaRPr lang="en-US" dirty="0"/>
          </a:p>
        </p:txBody>
      </p:sp>
      <p:sp>
        <p:nvSpPr>
          <p:cNvPr id="3" name="Content Placeholder 2">
            <a:extLst>
              <a:ext uri="{FF2B5EF4-FFF2-40B4-BE49-F238E27FC236}">
                <a16:creationId xmlns:a16="http://schemas.microsoft.com/office/drawing/2014/main" id="{1054FC74-A210-452D-A1E4-69C762307DB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FA157D-A813-41FD-8FB7-B37B49E13175}"/>
              </a:ext>
            </a:extLst>
          </p:cNvPr>
          <p:cNvSpPr>
            <a:spLocks noGrp="1"/>
          </p:cNvSpPr>
          <p:nvPr>
            <p:ph type="sldNum" sz="quarter" idx="12"/>
          </p:nvPr>
        </p:nvSpPr>
        <p:spPr/>
        <p:txBody>
          <a:bodyPr/>
          <a:lstStyle/>
          <a:p>
            <a:fld id="{AF02C81D-E477-4A84-A650-30C0C49D7E03}" type="slidenum">
              <a:rPr lang="en-US" smtClean="0"/>
              <a:t>4</a:t>
            </a:fld>
            <a:endParaRPr lang="en-US"/>
          </a:p>
        </p:txBody>
      </p:sp>
      <p:pic>
        <p:nvPicPr>
          <p:cNvPr id="6" name="Picture 5">
            <a:extLst>
              <a:ext uri="{FF2B5EF4-FFF2-40B4-BE49-F238E27FC236}">
                <a16:creationId xmlns:a16="http://schemas.microsoft.com/office/drawing/2014/main" id="{F8B504ED-85A6-429D-AEA7-2709EB0457A5}"/>
              </a:ext>
            </a:extLst>
          </p:cNvPr>
          <p:cNvPicPr>
            <a:picLocks noChangeAspect="1"/>
          </p:cNvPicPr>
          <p:nvPr/>
        </p:nvPicPr>
        <p:blipFill>
          <a:blip r:embed="rId2"/>
          <a:stretch>
            <a:fillRect/>
          </a:stretch>
        </p:blipFill>
        <p:spPr>
          <a:xfrm>
            <a:off x="342072" y="1586706"/>
            <a:ext cx="4610100" cy="4676775"/>
          </a:xfrm>
          <a:prstGeom prst="rect">
            <a:avLst/>
          </a:prstGeom>
          <a:ln w="28575">
            <a:solidFill>
              <a:schemeClr val="tx1"/>
            </a:solidFill>
          </a:ln>
        </p:spPr>
      </p:pic>
      <p:pic>
        <p:nvPicPr>
          <p:cNvPr id="8" name="Picture 7">
            <a:extLst>
              <a:ext uri="{FF2B5EF4-FFF2-40B4-BE49-F238E27FC236}">
                <a16:creationId xmlns:a16="http://schemas.microsoft.com/office/drawing/2014/main" id="{B4A158BC-B39D-4F3A-BF1B-7383BA947BCF}"/>
              </a:ext>
            </a:extLst>
          </p:cNvPr>
          <p:cNvPicPr>
            <a:picLocks noChangeAspect="1"/>
          </p:cNvPicPr>
          <p:nvPr/>
        </p:nvPicPr>
        <p:blipFill>
          <a:blip r:embed="rId3"/>
          <a:stretch>
            <a:fillRect/>
          </a:stretch>
        </p:blipFill>
        <p:spPr>
          <a:xfrm>
            <a:off x="6127750" y="1943893"/>
            <a:ext cx="5219700" cy="3962400"/>
          </a:xfrm>
          <a:prstGeom prst="rect">
            <a:avLst/>
          </a:prstGeom>
          <a:ln w="19050">
            <a:solidFill>
              <a:schemeClr val="tx1"/>
            </a:solidFill>
          </a:ln>
        </p:spPr>
      </p:pic>
    </p:spTree>
    <p:extLst>
      <p:ext uri="{BB962C8B-B14F-4D97-AF65-F5344CB8AC3E}">
        <p14:creationId xmlns:p14="http://schemas.microsoft.com/office/powerpoint/2010/main" val="6647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3A97-C859-4EF8-9A60-A15BDE92FC6F}"/>
              </a:ext>
            </a:extLst>
          </p:cNvPr>
          <p:cNvSpPr>
            <a:spLocks noGrp="1"/>
          </p:cNvSpPr>
          <p:nvPr>
            <p:ph type="title"/>
          </p:nvPr>
        </p:nvSpPr>
        <p:spPr/>
        <p:txBody>
          <a:bodyPr/>
          <a:lstStyle/>
          <a:p>
            <a:r>
              <a:rPr lang="en-US" dirty="0"/>
              <a:t>Why not just change state directly?</a:t>
            </a:r>
          </a:p>
        </p:txBody>
      </p:sp>
      <p:sp>
        <p:nvSpPr>
          <p:cNvPr id="3" name="Content Placeholder 2">
            <a:extLst>
              <a:ext uri="{FF2B5EF4-FFF2-40B4-BE49-F238E27FC236}">
                <a16:creationId xmlns:a16="http://schemas.microsoft.com/office/drawing/2014/main" id="{64A5CCC3-8FF3-4634-A56F-00D2D1F14B80}"/>
              </a:ext>
            </a:extLst>
          </p:cNvPr>
          <p:cNvSpPr>
            <a:spLocks noGrp="1"/>
          </p:cNvSpPr>
          <p:nvPr>
            <p:ph idx="1"/>
          </p:nvPr>
        </p:nvSpPr>
        <p:spPr/>
        <p:txBody>
          <a:bodyPr/>
          <a:lstStyle/>
          <a:p>
            <a:r>
              <a:rPr lang="en-US" sz="2200" dirty="0"/>
              <a:t>Mutating state directly can lead to components which are buggy or difficult to optimize. </a:t>
            </a:r>
          </a:p>
          <a:p>
            <a:r>
              <a:rPr lang="en-US" sz="2200" dirty="0"/>
              <a:t>For example, you make your component more efficient by making it pure, which means it will only re-render when its props change. </a:t>
            </a:r>
          </a:p>
          <a:p>
            <a:r>
              <a:rPr lang="en-US" sz="2200" dirty="0"/>
              <a:t>But say, for instance, you add or remove elements from an array stored in the component's state. </a:t>
            </a:r>
          </a:p>
          <a:p>
            <a:r>
              <a:rPr lang="en-US" sz="2200" dirty="0"/>
              <a:t>The array itself will not be seen as changed so the component will not re-render. </a:t>
            </a:r>
          </a:p>
          <a:p>
            <a:r>
              <a:rPr lang="en-US" sz="2200" dirty="0"/>
              <a:t>This update will not be reflected in the view.</a:t>
            </a:r>
          </a:p>
          <a:p>
            <a:r>
              <a:rPr lang="en-US" sz="2200" dirty="0"/>
              <a:t>Immutability also allows for changes to more easily be detected, because a reference comparison is a lot more efficient than a value comparison. </a:t>
            </a:r>
          </a:p>
          <a:p>
            <a:r>
              <a:rPr lang="en-US" sz="2200" dirty="0"/>
              <a:t>No traversing objects needs to be done to detect a change. </a:t>
            </a:r>
          </a:p>
          <a:p>
            <a:r>
              <a:rPr lang="en-US" sz="2200" dirty="0"/>
              <a:t>Complex features to become much easier to implement because of immutability as well.</a:t>
            </a:r>
          </a:p>
        </p:txBody>
      </p:sp>
      <p:sp>
        <p:nvSpPr>
          <p:cNvPr id="4" name="Slide Number Placeholder 3">
            <a:extLst>
              <a:ext uri="{FF2B5EF4-FFF2-40B4-BE49-F238E27FC236}">
                <a16:creationId xmlns:a16="http://schemas.microsoft.com/office/drawing/2014/main" id="{28B2B21E-B50D-46CF-BBBF-864DDCEBBA2D}"/>
              </a:ext>
            </a:extLst>
          </p:cNvPr>
          <p:cNvSpPr>
            <a:spLocks noGrp="1"/>
          </p:cNvSpPr>
          <p:nvPr>
            <p:ph type="sldNum" sz="quarter" idx="12"/>
          </p:nvPr>
        </p:nvSpPr>
        <p:spPr/>
        <p:txBody>
          <a:bodyPr/>
          <a:lstStyle/>
          <a:p>
            <a:fld id="{AF02C81D-E477-4A84-A650-30C0C49D7E03}" type="slidenum">
              <a:rPr lang="en-US" smtClean="0"/>
              <a:t>5</a:t>
            </a:fld>
            <a:endParaRPr lang="en-US"/>
          </a:p>
        </p:txBody>
      </p:sp>
    </p:spTree>
    <p:extLst>
      <p:ext uri="{BB962C8B-B14F-4D97-AF65-F5344CB8AC3E}">
        <p14:creationId xmlns:p14="http://schemas.microsoft.com/office/powerpoint/2010/main" val="36992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6F90-E3B3-4682-9A9F-02047388E248}"/>
              </a:ext>
            </a:extLst>
          </p:cNvPr>
          <p:cNvSpPr>
            <a:spLocks noGrp="1"/>
          </p:cNvSpPr>
          <p:nvPr>
            <p:ph type="title"/>
          </p:nvPr>
        </p:nvSpPr>
        <p:spPr/>
        <p:txBody>
          <a:bodyPr/>
          <a:lstStyle/>
          <a:p>
            <a:r>
              <a:rPr lang="en-US" dirty="0"/>
              <a:t>One Way Data Flow</a:t>
            </a:r>
          </a:p>
        </p:txBody>
      </p:sp>
      <p:sp>
        <p:nvSpPr>
          <p:cNvPr id="3" name="Content Placeholder 2">
            <a:extLst>
              <a:ext uri="{FF2B5EF4-FFF2-40B4-BE49-F238E27FC236}">
                <a16:creationId xmlns:a16="http://schemas.microsoft.com/office/drawing/2014/main" id="{54442F0C-1956-49C1-9AA3-551ECB5923BF}"/>
              </a:ext>
            </a:extLst>
          </p:cNvPr>
          <p:cNvSpPr>
            <a:spLocks noGrp="1"/>
          </p:cNvSpPr>
          <p:nvPr>
            <p:ph idx="1"/>
          </p:nvPr>
        </p:nvSpPr>
        <p:spPr/>
        <p:txBody>
          <a:bodyPr/>
          <a:lstStyle/>
          <a:p>
            <a:r>
              <a:rPr lang="en-US" dirty="0"/>
              <a:t>In React, data only moves in one direction. </a:t>
            </a:r>
          </a:p>
          <a:p>
            <a:r>
              <a:rPr lang="en-US" dirty="0"/>
              <a:t>Each component is functional, meaning just like how a function is provided everything it needs to execute through its parameters, components are provided everything it should need to render based on its props. </a:t>
            </a:r>
          </a:p>
          <a:p>
            <a:r>
              <a:rPr lang="en-US" dirty="0"/>
              <a:t>For a component to be parameterized it is passed read-only properties from a parent component.</a:t>
            </a:r>
          </a:p>
          <a:p>
            <a:r>
              <a:rPr lang="en-US" dirty="0"/>
              <a:t>However, things get a little more complicated when you want something in a child component to affect a parent component.</a:t>
            </a:r>
          </a:p>
        </p:txBody>
      </p:sp>
      <p:sp>
        <p:nvSpPr>
          <p:cNvPr id="4" name="Slide Number Placeholder 3">
            <a:extLst>
              <a:ext uri="{FF2B5EF4-FFF2-40B4-BE49-F238E27FC236}">
                <a16:creationId xmlns:a16="http://schemas.microsoft.com/office/drawing/2014/main" id="{C013F496-7A4B-44B5-BB17-BE8F77D9E568}"/>
              </a:ext>
            </a:extLst>
          </p:cNvPr>
          <p:cNvSpPr>
            <a:spLocks noGrp="1"/>
          </p:cNvSpPr>
          <p:nvPr>
            <p:ph type="sldNum" sz="quarter" idx="12"/>
          </p:nvPr>
        </p:nvSpPr>
        <p:spPr/>
        <p:txBody>
          <a:bodyPr/>
          <a:lstStyle/>
          <a:p>
            <a:fld id="{AF02C81D-E477-4A84-A650-30C0C49D7E03}" type="slidenum">
              <a:rPr lang="en-US" smtClean="0"/>
              <a:t>6</a:t>
            </a:fld>
            <a:endParaRPr lang="en-US"/>
          </a:p>
        </p:txBody>
      </p:sp>
    </p:spTree>
    <p:extLst>
      <p:ext uri="{BB962C8B-B14F-4D97-AF65-F5344CB8AC3E}">
        <p14:creationId xmlns:p14="http://schemas.microsoft.com/office/powerpoint/2010/main" val="413995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D684-111C-416D-BDA5-3ABBC928EF9D}"/>
              </a:ext>
            </a:extLst>
          </p:cNvPr>
          <p:cNvSpPr>
            <a:spLocks noGrp="1"/>
          </p:cNvSpPr>
          <p:nvPr>
            <p:ph type="title"/>
          </p:nvPr>
        </p:nvSpPr>
        <p:spPr/>
        <p:txBody>
          <a:bodyPr/>
          <a:lstStyle/>
          <a:p>
            <a:r>
              <a:rPr lang="en-US" dirty="0"/>
              <a:t>One Way Data Flow</a:t>
            </a:r>
          </a:p>
        </p:txBody>
      </p:sp>
      <p:sp>
        <p:nvSpPr>
          <p:cNvPr id="3" name="Content Placeholder 2">
            <a:extLst>
              <a:ext uri="{FF2B5EF4-FFF2-40B4-BE49-F238E27FC236}">
                <a16:creationId xmlns:a16="http://schemas.microsoft.com/office/drawing/2014/main" id="{6FFCE729-FFBA-4400-AC00-108D69D3AB53}"/>
              </a:ext>
            </a:extLst>
          </p:cNvPr>
          <p:cNvSpPr>
            <a:spLocks noGrp="1"/>
          </p:cNvSpPr>
          <p:nvPr>
            <p:ph idx="1"/>
          </p:nvPr>
        </p:nvSpPr>
        <p:spPr/>
        <p:txBody>
          <a:bodyPr/>
          <a:lstStyle/>
          <a:p>
            <a:r>
              <a:rPr lang="en-US" sz="2400" dirty="0"/>
              <a:t>Just as parent's variables can be passed down to their children using props, so can parent functions. </a:t>
            </a:r>
          </a:p>
          <a:p>
            <a:r>
              <a:rPr lang="en-US" sz="2400" dirty="0"/>
              <a:t>When we pass a parent component's functions to a child, it's used as a callback and can affect change in the parent function. </a:t>
            </a:r>
          </a:p>
          <a:p>
            <a:r>
              <a:rPr lang="en-US" sz="2400" dirty="0"/>
              <a:t>Like any closure, the inner executing function has access to the variables declared in its own declared scope. </a:t>
            </a:r>
          </a:p>
          <a:p>
            <a:r>
              <a:rPr lang="en-US" sz="2400" dirty="0"/>
              <a:t>For this reason, functions passed to child components from a parent component have access to parent variables, including their state. </a:t>
            </a:r>
          </a:p>
          <a:p>
            <a:r>
              <a:rPr lang="en-US" sz="2400" dirty="0"/>
              <a:t>This allows us to modify state of a parent component, even though we are not able to manipulate the values through props directly.</a:t>
            </a:r>
          </a:p>
        </p:txBody>
      </p:sp>
      <p:sp>
        <p:nvSpPr>
          <p:cNvPr id="4" name="Slide Number Placeholder 3">
            <a:extLst>
              <a:ext uri="{FF2B5EF4-FFF2-40B4-BE49-F238E27FC236}">
                <a16:creationId xmlns:a16="http://schemas.microsoft.com/office/drawing/2014/main" id="{895E4C64-B758-4C54-86A6-54FEF1BC52D6}"/>
              </a:ext>
            </a:extLst>
          </p:cNvPr>
          <p:cNvSpPr>
            <a:spLocks noGrp="1"/>
          </p:cNvSpPr>
          <p:nvPr>
            <p:ph type="sldNum" sz="quarter" idx="12"/>
          </p:nvPr>
        </p:nvSpPr>
        <p:spPr/>
        <p:txBody>
          <a:bodyPr/>
          <a:lstStyle/>
          <a:p>
            <a:fld id="{AF02C81D-E477-4A84-A650-30C0C49D7E03}" type="slidenum">
              <a:rPr lang="en-US" smtClean="0"/>
              <a:t>7</a:t>
            </a:fld>
            <a:endParaRPr lang="en-US"/>
          </a:p>
        </p:txBody>
      </p:sp>
    </p:spTree>
    <p:extLst>
      <p:ext uri="{BB962C8B-B14F-4D97-AF65-F5344CB8AC3E}">
        <p14:creationId xmlns:p14="http://schemas.microsoft.com/office/powerpoint/2010/main" val="163316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5AF5-E0B4-4D77-8672-C8FA55989B64}"/>
              </a:ext>
            </a:extLst>
          </p:cNvPr>
          <p:cNvSpPr>
            <a:spLocks noGrp="1"/>
          </p:cNvSpPr>
          <p:nvPr>
            <p:ph type="title"/>
          </p:nvPr>
        </p:nvSpPr>
        <p:spPr/>
        <p:txBody>
          <a:bodyPr/>
          <a:lstStyle/>
          <a:p>
            <a:r>
              <a:rPr lang="en-US" dirty="0"/>
              <a:t>Lifting State Up</a:t>
            </a:r>
          </a:p>
        </p:txBody>
      </p:sp>
      <p:sp>
        <p:nvSpPr>
          <p:cNvPr id="3" name="Content Placeholder 2">
            <a:extLst>
              <a:ext uri="{FF2B5EF4-FFF2-40B4-BE49-F238E27FC236}">
                <a16:creationId xmlns:a16="http://schemas.microsoft.com/office/drawing/2014/main" id="{F4DCC593-2ED7-40B8-B20A-64655DD7CC72}"/>
              </a:ext>
            </a:extLst>
          </p:cNvPr>
          <p:cNvSpPr>
            <a:spLocks noGrp="1"/>
          </p:cNvSpPr>
          <p:nvPr>
            <p:ph idx="1"/>
          </p:nvPr>
        </p:nvSpPr>
        <p:spPr/>
        <p:txBody>
          <a:bodyPr/>
          <a:lstStyle/>
          <a:p>
            <a:r>
              <a:rPr lang="en-US" dirty="0"/>
              <a:t>Often, several components need to reflect the same changing data. </a:t>
            </a:r>
          </a:p>
          <a:p>
            <a:r>
              <a:rPr lang="en-US" dirty="0"/>
              <a:t>We recommend lifting the shared state up to their closest common ancestor.</a:t>
            </a:r>
          </a:p>
        </p:txBody>
      </p:sp>
      <p:sp>
        <p:nvSpPr>
          <p:cNvPr id="4" name="Slide Number Placeholder 3">
            <a:extLst>
              <a:ext uri="{FF2B5EF4-FFF2-40B4-BE49-F238E27FC236}">
                <a16:creationId xmlns:a16="http://schemas.microsoft.com/office/drawing/2014/main" id="{CDE9520E-D44D-4A80-9FEE-05AC3D6E051C}"/>
              </a:ext>
            </a:extLst>
          </p:cNvPr>
          <p:cNvSpPr>
            <a:spLocks noGrp="1"/>
          </p:cNvSpPr>
          <p:nvPr>
            <p:ph type="sldNum" sz="quarter" idx="12"/>
          </p:nvPr>
        </p:nvSpPr>
        <p:spPr/>
        <p:txBody>
          <a:bodyPr/>
          <a:lstStyle/>
          <a:p>
            <a:fld id="{AF02C81D-E477-4A84-A650-30C0C49D7E03}" type="slidenum">
              <a:rPr lang="en-US" smtClean="0"/>
              <a:t>8</a:t>
            </a:fld>
            <a:endParaRPr lang="en-US"/>
          </a:p>
        </p:txBody>
      </p:sp>
    </p:spTree>
    <p:extLst>
      <p:ext uri="{BB962C8B-B14F-4D97-AF65-F5344CB8AC3E}">
        <p14:creationId xmlns:p14="http://schemas.microsoft.com/office/powerpoint/2010/main" val="20689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DF69-09F4-463A-847D-447DD96B7BA4}"/>
              </a:ext>
            </a:extLst>
          </p:cNvPr>
          <p:cNvSpPr>
            <a:spLocks noGrp="1"/>
          </p:cNvSpPr>
          <p:nvPr>
            <p:ph type="title"/>
          </p:nvPr>
        </p:nvSpPr>
        <p:spPr/>
        <p:txBody>
          <a:bodyPr/>
          <a:lstStyle/>
          <a:p>
            <a:r>
              <a:rPr lang="en-US" dirty="0"/>
              <a:t>Lifting State Up</a:t>
            </a:r>
          </a:p>
        </p:txBody>
      </p:sp>
      <p:sp>
        <p:nvSpPr>
          <p:cNvPr id="3" name="Content Placeholder 2">
            <a:extLst>
              <a:ext uri="{FF2B5EF4-FFF2-40B4-BE49-F238E27FC236}">
                <a16:creationId xmlns:a16="http://schemas.microsoft.com/office/drawing/2014/main" id="{60FF091C-4CDA-4FD7-B238-32D71EC9E64B}"/>
              </a:ext>
            </a:extLst>
          </p:cNvPr>
          <p:cNvSpPr>
            <a:spLocks noGrp="1"/>
          </p:cNvSpPr>
          <p:nvPr>
            <p:ph idx="1"/>
          </p:nvPr>
        </p:nvSpPr>
        <p:spPr/>
        <p:txBody>
          <a:bodyPr/>
          <a:lstStyle/>
          <a:p>
            <a:r>
              <a:rPr lang="en-US" sz="2400" dirty="0"/>
              <a:t>State is encapsulated by the component that contains it. </a:t>
            </a:r>
          </a:p>
          <a:p>
            <a:r>
              <a:rPr lang="en-US" sz="2400" dirty="0"/>
              <a:t>Because of this, a component cannot access the state of another component directly. </a:t>
            </a:r>
          </a:p>
          <a:p>
            <a:r>
              <a:rPr lang="en-US" sz="2400" dirty="0"/>
              <a:t>However, as we've seen from the one way data flow, we can pass state from a parent component to a child component. </a:t>
            </a:r>
          </a:p>
          <a:p>
            <a:r>
              <a:rPr lang="en-US" sz="2400" dirty="0"/>
              <a:t>Using this strategy, we are able to have components share data if they are provided this data from a shared parent or "ancestor." </a:t>
            </a:r>
          </a:p>
          <a:p>
            <a:r>
              <a:rPr lang="en-US" sz="2400" dirty="0"/>
              <a:t>Because of the one way data flow, though, this data passed down as props is read-only; props are used to handle data that isn't expected to be changed by the component.</a:t>
            </a:r>
          </a:p>
        </p:txBody>
      </p:sp>
      <p:sp>
        <p:nvSpPr>
          <p:cNvPr id="4" name="Slide Number Placeholder 3">
            <a:extLst>
              <a:ext uri="{FF2B5EF4-FFF2-40B4-BE49-F238E27FC236}">
                <a16:creationId xmlns:a16="http://schemas.microsoft.com/office/drawing/2014/main" id="{76F57FF3-D49B-4C2C-90E5-9882736DB0F1}"/>
              </a:ext>
            </a:extLst>
          </p:cNvPr>
          <p:cNvSpPr>
            <a:spLocks noGrp="1"/>
          </p:cNvSpPr>
          <p:nvPr>
            <p:ph type="sldNum" sz="quarter" idx="12"/>
          </p:nvPr>
        </p:nvSpPr>
        <p:spPr/>
        <p:txBody>
          <a:bodyPr/>
          <a:lstStyle/>
          <a:p>
            <a:fld id="{AF02C81D-E477-4A84-A650-30C0C49D7E03}" type="slidenum">
              <a:rPr lang="en-US" smtClean="0"/>
              <a:t>9</a:t>
            </a:fld>
            <a:endParaRPr lang="en-US"/>
          </a:p>
        </p:txBody>
      </p:sp>
    </p:spTree>
    <p:extLst>
      <p:ext uri="{BB962C8B-B14F-4D97-AF65-F5344CB8AC3E}">
        <p14:creationId xmlns:p14="http://schemas.microsoft.com/office/powerpoint/2010/main" val="2818630684"/>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48</TotalTime>
  <Words>784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Learner Template</vt:lpstr>
      <vt:lpstr>Handling State</vt:lpstr>
      <vt:lpstr>Immutability</vt:lpstr>
      <vt:lpstr>How to Mutate State  Class Based Components</vt:lpstr>
      <vt:lpstr>How to Mutate State  Function Based Components</vt:lpstr>
      <vt:lpstr>Why not just change state directly?</vt:lpstr>
      <vt:lpstr>One Way Data Flow</vt:lpstr>
      <vt:lpstr>One Way Data Flow</vt:lpstr>
      <vt:lpstr>Lifting State Up</vt:lpstr>
      <vt:lpstr>Lifting State Up</vt:lpstr>
      <vt:lpstr>Lifting State Up</vt:lpstr>
      <vt:lpstr>Lifting State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54</cp:revision>
  <dcterms:created xsi:type="dcterms:W3CDTF">2021-11-29T10:49:23Z</dcterms:created>
  <dcterms:modified xsi:type="dcterms:W3CDTF">2021-11-29T13:25:27Z</dcterms:modified>
</cp:coreProperties>
</file>