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172BF-EBC2-4352-BB03-A2F428351269}"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1E006-7DF5-4AB9-B870-994425AE0DBB}" type="slidenum">
              <a:rPr lang="en-US" smtClean="0"/>
              <a:t>‹#›</a:t>
            </a:fld>
            <a:endParaRPr lang="en-US"/>
          </a:p>
        </p:txBody>
      </p:sp>
    </p:spTree>
    <p:extLst>
      <p:ext uri="{BB962C8B-B14F-4D97-AF65-F5344CB8AC3E}">
        <p14:creationId xmlns:p14="http://schemas.microsoft.com/office/powerpoint/2010/main" val="44217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D2390FA-FC83-40A8-BC41-0F4E651BD1AD}" type="datetime1">
              <a:rPr lang="en-US" smtClean="0"/>
              <a:t>6/1/2023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DFB7AD4-7A05-4972-ABA6-831BF3BBFE2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54012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FBAB550-EB27-4451-B2C6-61B0E79CC5F0}" type="datetime1">
              <a:rPr lang="en-US" smtClean="0"/>
              <a:t>6/1/2023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344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4781726-E484-43E5-BF02-3C1266548275}" type="datetime1">
              <a:rPr lang="en-US" smtClean="0"/>
              <a:t>6/1/2023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505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77F93F53-5014-421E-968D-1D0DD6102C00}" type="datetime1">
              <a:rPr lang="en-US" smtClean="0"/>
              <a:t>6/1/2023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DFB7AD4-7A05-4972-ABA6-831BF3BBFE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2739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40AEF3A-5444-442C-8908-F94F281EFA98}" type="datetime1">
              <a:rPr lang="en-US" smtClean="0"/>
              <a:t>6/1/2023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9028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EB35224-9F75-4049-94A4-2C7164233728}" type="datetime1">
              <a:rPr lang="en-US" smtClean="0"/>
              <a:t>6/1/2023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3962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484750EC-9810-4231-B550-B47575B9A898}" type="datetime1">
              <a:rPr lang="en-US" smtClean="0"/>
              <a:t>6/1/2023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5596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DDF31C7-7E52-4AF7-AE74-D5DE0C3E7231}" type="datetime1">
              <a:rPr lang="en-US" smtClean="0"/>
              <a:t>6/1/2023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2285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7244F89-AB1D-47E3-8B9E-66A300AF4C95}" type="datetime1">
              <a:rPr lang="en-US" smtClean="0"/>
              <a:t>6/1/2023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5518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9B4E40D-89A5-4647-9913-01E16EEDE08C}" type="datetime1">
              <a:rPr lang="en-US" smtClean="0"/>
              <a:t>6/1/2023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9081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65B19B3-D9A9-42FA-A1C5-3F7DDA495706}" type="datetime1">
              <a:rPr lang="en-US" smtClean="0"/>
              <a:t>6/1/2023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5623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B184058-763A-473B-99E1-D5573618887C}" type="datetime1">
              <a:rPr lang="en-US" smtClean="0"/>
              <a:t>6/1/2023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FB7AD4-7A05-4972-ABA6-831BF3BBFE2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0374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D2B24DC-1E8B-4812-B3E1-DAE20FB1D554}" type="datetime1">
              <a:rPr lang="en-US" smtClean="0"/>
              <a:t>6/1/2023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DFB7AD4-7A05-4972-ABA6-831BF3BBFE2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642671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2048-921B-4484-B725-CEB8B602E7CE}"/>
              </a:ext>
            </a:extLst>
          </p:cNvPr>
          <p:cNvSpPr>
            <a:spLocks noGrp="1"/>
          </p:cNvSpPr>
          <p:nvPr>
            <p:ph type="ctrTitle"/>
          </p:nvPr>
        </p:nvSpPr>
        <p:spPr/>
        <p:txBody>
          <a:bodyPr/>
          <a:lstStyle/>
          <a:p>
            <a:r>
              <a:rPr lang="en-US" dirty="0"/>
              <a:t>Advanced React</a:t>
            </a:r>
          </a:p>
        </p:txBody>
      </p:sp>
      <p:sp>
        <p:nvSpPr>
          <p:cNvPr id="3" name="Subtitle 2">
            <a:extLst>
              <a:ext uri="{FF2B5EF4-FFF2-40B4-BE49-F238E27FC236}">
                <a16:creationId xmlns:a16="http://schemas.microsoft.com/office/drawing/2014/main" id="{F16A8B6D-CAD0-40B0-B2E0-4330D53FB54B}"/>
              </a:ext>
            </a:extLst>
          </p:cNvPr>
          <p:cNvSpPr>
            <a:spLocks noGrp="1"/>
          </p:cNvSpPr>
          <p:nvPr>
            <p:ph type="subTitle" idx="1"/>
          </p:nvPr>
        </p:nvSpPr>
        <p:spPr>
          <a:xfrm>
            <a:off x="1132416" y="3049588"/>
            <a:ext cx="9432879" cy="2247969"/>
          </a:xfrm>
        </p:spPr>
        <p:txBody>
          <a:bodyPr/>
          <a:lstStyle/>
          <a:p>
            <a:r>
              <a:rPr lang="en-US" dirty="0"/>
              <a:t>explore some of the more advanced concepts in React</a:t>
            </a:r>
          </a:p>
        </p:txBody>
      </p:sp>
      <p:sp>
        <p:nvSpPr>
          <p:cNvPr id="4" name="Slide Number Placeholder 3">
            <a:extLst>
              <a:ext uri="{FF2B5EF4-FFF2-40B4-BE49-F238E27FC236}">
                <a16:creationId xmlns:a16="http://schemas.microsoft.com/office/drawing/2014/main" id="{B7C4C309-3568-4F64-BE62-13E546AFB017}"/>
              </a:ext>
            </a:extLst>
          </p:cNvPr>
          <p:cNvSpPr>
            <a:spLocks noGrp="1"/>
          </p:cNvSpPr>
          <p:nvPr>
            <p:ph type="sldNum" sz="quarter" idx="4"/>
          </p:nvPr>
        </p:nvSpPr>
        <p:spPr/>
        <p:txBody>
          <a:bodyPr/>
          <a:lstStyle/>
          <a:p>
            <a:fld id="{2DFB7AD4-7A05-4972-ABA6-831BF3BBFE2F}" type="slidenum">
              <a:rPr lang="en-US" smtClean="0"/>
              <a:t>1</a:t>
            </a:fld>
            <a:endParaRPr lang="en-US"/>
          </a:p>
        </p:txBody>
      </p:sp>
    </p:spTree>
    <p:extLst>
      <p:ext uri="{BB962C8B-B14F-4D97-AF65-F5344CB8AC3E}">
        <p14:creationId xmlns:p14="http://schemas.microsoft.com/office/powerpoint/2010/main" val="22877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8007-029A-8CDF-4241-13F0FCF1A80F}"/>
              </a:ext>
            </a:extLst>
          </p:cNvPr>
          <p:cNvSpPr>
            <a:spLocks noGrp="1"/>
          </p:cNvSpPr>
          <p:nvPr>
            <p:ph type="title"/>
          </p:nvPr>
        </p:nvSpPr>
        <p:spPr/>
        <p:txBody>
          <a:bodyPr/>
          <a:lstStyle/>
          <a:p>
            <a:r>
              <a:rPr lang="en-US" dirty="0" err="1"/>
              <a:t>useRef</a:t>
            </a:r>
            <a:endParaRPr lang="en-US" dirty="0"/>
          </a:p>
        </p:txBody>
      </p:sp>
      <p:sp>
        <p:nvSpPr>
          <p:cNvPr id="3" name="Content Placeholder 2">
            <a:extLst>
              <a:ext uri="{FF2B5EF4-FFF2-40B4-BE49-F238E27FC236}">
                <a16:creationId xmlns:a16="http://schemas.microsoft.com/office/drawing/2014/main" id="{D669293F-76D7-6C6E-3130-5E5428B7B1C8}"/>
              </a:ext>
            </a:extLst>
          </p:cNvPr>
          <p:cNvSpPr>
            <a:spLocks noGrp="1"/>
          </p:cNvSpPr>
          <p:nvPr>
            <p:ph idx="1"/>
          </p:nvPr>
        </p:nvSpPr>
        <p:spPr/>
        <p:txBody>
          <a:bodyPr/>
          <a:lstStyle/>
          <a:p>
            <a:r>
              <a:rPr lang="en-US" sz="2000" dirty="0" err="1"/>
              <a:t>useRef</a:t>
            </a:r>
            <a:r>
              <a:rPr lang="en-US" sz="2000" dirty="0"/>
              <a:t> is a React Hook that lets you reference a value that’s not needed for rendering.</a:t>
            </a:r>
          </a:p>
          <a:p>
            <a:pPr marL="0" indent="0">
              <a:buNone/>
            </a:pPr>
            <a:r>
              <a:rPr lang="en-US" sz="2000" b="1" dirty="0"/>
              <a:t>const ref = </a:t>
            </a:r>
            <a:r>
              <a:rPr lang="en-US" sz="2000" b="1" dirty="0" err="1"/>
              <a:t>useRef</a:t>
            </a:r>
            <a:r>
              <a:rPr lang="en-US" sz="2000" b="1" dirty="0"/>
              <a:t>(</a:t>
            </a:r>
            <a:r>
              <a:rPr lang="en-US" sz="2000" b="1" dirty="0" err="1"/>
              <a:t>initialValue</a:t>
            </a:r>
            <a:r>
              <a:rPr lang="en-US" sz="2000" b="1" dirty="0"/>
              <a:t>)</a:t>
            </a:r>
          </a:p>
          <a:p>
            <a:r>
              <a:rPr lang="en-US" sz="2000" b="1" dirty="0"/>
              <a:t>Parameters</a:t>
            </a:r>
            <a:r>
              <a:rPr lang="en-US" sz="2000" dirty="0"/>
              <a:t> </a:t>
            </a:r>
          </a:p>
          <a:p>
            <a:r>
              <a:rPr lang="en-US" sz="2000" dirty="0" err="1"/>
              <a:t>initialValue</a:t>
            </a:r>
            <a:r>
              <a:rPr lang="en-US" sz="2000" dirty="0"/>
              <a:t>: The value you want the ref object’s current property to be initially. It can be a value of any type. This argument is ignored after the initial render.</a:t>
            </a:r>
          </a:p>
          <a:p>
            <a:r>
              <a:rPr lang="en-US" sz="2000" b="1" dirty="0"/>
              <a:t>Returns</a:t>
            </a:r>
            <a:r>
              <a:rPr lang="en-US" sz="2000" dirty="0"/>
              <a:t> </a:t>
            </a:r>
          </a:p>
          <a:p>
            <a:r>
              <a:rPr lang="en-US" sz="2000" dirty="0" err="1"/>
              <a:t>useRef</a:t>
            </a:r>
            <a:r>
              <a:rPr lang="en-US" sz="2000" dirty="0"/>
              <a:t> returns an object with a single property:</a:t>
            </a:r>
          </a:p>
          <a:p>
            <a:r>
              <a:rPr lang="en-US" sz="2000" dirty="0"/>
              <a:t>current: Initially, it’s set to the </a:t>
            </a:r>
            <a:r>
              <a:rPr lang="en-US" sz="2000" dirty="0" err="1"/>
              <a:t>initialValue</a:t>
            </a:r>
            <a:r>
              <a:rPr lang="en-US" sz="2000" dirty="0"/>
              <a:t> you have passed. You can later set it to something else. If you pass the ref object to React as a ref attribute to a JSX node, React will set its current property.</a:t>
            </a:r>
          </a:p>
        </p:txBody>
      </p:sp>
      <p:sp>
        <p:nvSpPr>
          <p:cNvPr id="4" name="Slide Number Placeholder 3">
            <a:extLst>
              <a:ext uri="{FF2B5EF4-FFF2-40B4-BE49-F238E27FC236}">
                <a16:creationId xmlns:a16="http://schemas.microsoft.com/office/drawing/2014/main" id="{2D3EEEEB-A043-EA96-C6ED-37D96BEEF146}"/>
              </a:ext>
            </a:extLst>
          </p:cNvPr>
          <p:cNvSpPr>
            <a:spLocks noGrp="1"/>
          </p:cNvSpPr>
          <p:nvPr>
            <p:ph type="sldNum" sz="quarter" idx="12"/>
          </p:nvPr>
        </p:nvSpPr>
        <p:spPr/>
        <p:txBody>
          <a:bodyPr/>
          <a:lstStyle/>
          <a:p>
            <a:fld id="{2DFB7AD4-7A05-4972-ABA6-831BF3BBFE2F}" type="slidenum">
              <a:rPr lang="en-US" smtClean="0"/>
              <a:t>10</a:t>
            </a:fld>
            <a:endParaRPr lang="en-US"/>
          </a:p>
        </p:txBody>
      </p:sp>
    </p:spTree>
    <p:extLst>
      <p:ext uri="{BB962C8B-B14F-4D97-AF65-F5344CB8AC3E}">
        <p14:creationId xmlns:p14="http://schemas.microsoft.com/office/powerpoint/2010/main" val="15586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1AF1-5A75-414E-A159-C73105EA11FA}"/>
              </a:ext>
            </a:extLst>
          </p:cNvPr>
          <p:cNvSpPr>
            <a:spLocks noGrp="1"/>
          </p:cNvSpPr>
          <p:nvPr>
            <p:ph type="title"/>
          </p:nvPr>
        </p:nvSpPr>
        <p:spPr/>
        <p:txBody>
          <a:bodyPr/>
          <a:lstStyle/>
          <a:p>
            <a:r>
              <a:rPr lang="en-US" dirty="0"/>
              <a:t>High Order Components</a:t>
            </a:r>
          </a:p>
        </p:txBody>
      </p:sp>
      <p:sp>
        <p:nvSpPr>
          <p:cNvPr id="3" name="Content Placeholder 2">
            <a:extLst>
              <a:ext uri="{FF2B5EF4-FFF2-40B4-BE49-F238E27FC236}">
                <a16:creationId xmlns:a16="http://schemas.microsoft.com/office/drawing/2014/main" id="{811C694E-4AFA-4AE1-91D2-2017FE43149D}"/>
              </a:ext>
            </a:extLst>
          </p:cNvPr>
          <p:cNvSpPr>
            <a:spLocks noGrp="1"/>
          </p:cNvSpPr>
          <p:nvPr>
            <p:ph idx="1"/>
          </p:nvPr>
        </p:nvSpPr>
        <p:spPr>
          <a:xfrm>
            <a:off x="0" y="1719263"/>
            <a:ext cx="12192000" cy="4411662"/>
          </a:xfrm>
        </p:spPr>
        <p:txBody>
          <a:bodyPr/>
          <a:lstStyle/>
          <a:p>
            <a:r>
              <a:rPr lang="en-US" sz="2200" dirty="0"/>
              <a:t>High order components are functions that take a component and return a new component. </a:t>
            </a:r>
          </a:p>
          <a:p>
            <a:r>
              <a:rPr lang="en-US" sz="2200" dirty="0"/>
              <a:t>The traditional component model transforms props into a portion of the UI. </a:t>
            </a:r>
          </a:p>
          <a:p>
            <a:r>
              <a:rPr lang="en-US" sz="2200" dirty="0"/>
              <a:t>High order components take a component as a parameter and transforms it, returning a new component with added functionality. </a:t>
            </a:r>
          </a:p>
          <a:p>
            <a:r>
              <a:rPr lang="en-US" sz="2200" dirty="0"/>
              <a:t>The idea is based on the idea of a high-order function in JavaScript, where a function is taken as an argument, and another function is returned.</a:t>
            </a:r>
          </a:p>
          <a:p>
            <a:r>
              <a:rPr lang="en-US" sz="2200" dirty="0"/>
              <a:t>High order components can handle cross cutting concerns and allow for even more reusability</a:t>
            </a:r>
          </a:p>
          <a:p>
            <a:r>
              <a:rPr lang="en-US" sz="2200" dirty="0"/>
              <a:t>Composition is used to wrap a component in a container component.</a:t>
            </a:r>
          </a:p>
          <a:p>
            <a:r>
              <a:rPr lang="en-US" sz="2200" dirty="0"/>
              <a:t>HOCs add features to a component.</a:t>
            </a:r>
          </a:p>
          <a:p>
            <a:r>
              <a:rPr lang="en-US" sz="2200" dirty="0"/>
              <a:t>You can also create your own high-order components. </a:t>
            </a:r>
          </a:p>
          <a:p>
            <a:r>
              <a:rPr lang="en-US" sz="2200" dirty="0"/>
              <a:t>A high-order component can be created to handle cross cutting concerns, such as authentication, by creating a function which wraps your component with auth logic.</a:t>
            </a:r>
          </a:p>
        </p:txBody>
      </p:sp>
      <p:sp>
        <p:nvSpPr>
          <p:cNvPr id="4" name="Slide Number Placeholder 3">
            <a:extLst>
              <a:ext uri="{FF2B5EF4-FFF2-40B4-BE49-F238E27FC236}">
                <a16:creationId xmlns:a16="http://schemas.microsoft.com/office/drawing/2014/main" id="{5905DCB7-A275-407E-B583-ACCB0EF52501}"/>
              </a:ext>
            </a:extLst>
          </p:cNvPr>
          <p:cNvSpPr>
            <a:spLocks noGrp="1"/>
          </p:cNvSpPr>
          <p:nvPr>
            <p:ph type="sldNum" sz="quarter" idx="12"/>
          </p:nvPr>
        </p:nvSpPr>
        <p:spPr/>
        <p:txBody>
          <a:bodyPr/>
          <a:lstStyle/>
          <a:p>
            <a:fld id="{2DFB7AD4-7A05-4972-ABA6-831BF3BBFE2F}" type="slidenum">
              <a:rPr lang="en-US" smtClean="0"/>
              <a:t>2</a:t>
            </a:fld>
            <a:endParaRPr lang="en-US"/>
          </a:p>
        </p:txBody>
      </p:sp>
    </p:spTree>
    <p:extLst>
      <p:ext uri="{BB962C8B-B14F-4D97-AF65-F5344CB8AC3E}">
        <p14:creationId xmlns:p14="http://schemas.microsoft.com/office/powerpoint/2010/main" val="196979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E7B5-FE38-40C6-B04A-A6DBB129E0B6}"/>
              </a:ext>
            </a:extLst>
          </p:cNvPr>
          <p:cNvSpPr>
            <a:spLocks noGrp="1"/>
          </p:cNvSpPr>
          <p:nvPr>
            <p:ph type="title"/>
          </p:nvPr>
        </p:nvSpPr>
        <p:spPr/>
        <p:txBody>
          <a:bodyPr/>
          <a:lstStyle/>
          <a:p>
            <a:r>
              <a:rPr lang="en-US" b="1" i="0" dirty="0">
                <a:solidFill>
                  <a:srgbClr val="000000"/>
                </a:solidFill>
                <a:effectLst/>
                <a:latin typeface="-apple-system"/>
              </a:rPr>
              <a:t>Controlled Components</a:t>
            </a:r>
            <a:endParaRPr lang="en-US" dirty="0"/>
          </a:p>
        </p:txBody>
      </p:sp>
      <p:sp>
        <p:nvSpPr>
          <p:cNvPr id="3" name="Content Placeholder 2">
            <a:extLst>
              <a:ext uri="{FF2B5EF4-FFF2-40B4-BE49-F238E27FC236}">
                <a16:creationId xmlns:a16="http://schemas.microsoft.com/office/drawing/2014/main" id="{79B647E2-CA56-4C56-9FFC-93974B6B6FF2}"/>
              </a:ext>
            </a:extLst>
          </p:cNvPr>
          <p:cNvSpPr>
            <a:spLocks noGrp="1"/>
          </p:cNvSpPr>
          <p:nvPr>
            <p:ph idx="1"/>
          </p:nvPr>
        </p:nvSpPr>
        <p:spPr/>
        <p:txBody>
          <a:bodyPr/>
          <a:lstStyle/>
          <a:p>
            <a:r>
              <a:rPr lang="en-US" sz="2400" dirty="0"/>
              <a:t>In HTML, form elements such as &lt;input&gt;, &lt;</a:t>
            </a:r>
            <a:r>
              <a:rPr lang="en-US" sz="2400" dirty="0" err="1"/>
              <a:t>textarea</a:t>
            </a:r>
            <a:r>
              <a:rPr lang="en-US" sz="2400" dirty="0"/>
              <a:t>&gt;, and &lt;select&gt; typically maintain their own state and update it based on user input. </a:t>
            </a:r>
          </a:p>
          <a:p>
            <a:r>
              <a:rPr lang="en-US" sz="2400" dirty="0"/>
              <a:t>In React, mutable state is typically kept in the state property of components, and only updated with </a:t>
            </a:r>
            <a:r>
              <a:rPr lang="en-US" sz="2400" dirty="0" err="1"/>
              <a:t>setState</a:t>
            </a:r>
            <a:r>
              <a:rPr lang="en-US" sz="2400" dirty="0"/>
              <a:t>().</a:t>
            </a:r>
          </a:p>
          <a:p>
            <a:r>
              <a:rPr lang="en-US" sz="2400" dirty="0"/>
              <a:t>We can combine the two by making the React state be the “single source of truth”. </a:t>
            </a:r>
          </a:p>
          <a:p>
            <a:r>
              <a:rPr lang="en-US" sz="2400" dirty="0"/>
              <a:t>Then the React component that renders a form also controls what happens in that form on subsequent user input. </a:t>
            </a:r>
          </a:p>
          <a:p>
            <a:r>
              <a:rPr lang="en-US" sz="2400" dirty="0"/>
              <a:t>An input form element whose value is controlled by React in this way is called a “controlled component”.</a:t>
            </a:r>
          </a:p>
        </p:txBody>
      </p:sp>
      <p:sp>
        <p:nvSpPr>
          <p:cNvPr id="4" name="Slide Number Placeholder 3">
            <a:extLst>
              <a:ext uri="{FF2B5EF4-FFF2-40B4-BE49-F238E27FC236}">
                <a16:creationId xmlns:a16="http://schemas.microsoft.com/office/drawing/2014/main" id="{42B2C0A9-3546-474A-ADE7-EE31EF0B978F}"/>
              </a:ext>
            </a:extLst>
          </p:cNvPr>
          <p:cNvSpPr>
            <a:spLocks noGrp="1"/>
          </p:cNvSpPr>
          <p:nvPr>
            <p:ph type="sldNum" sz="quarter" idx="12"/>
          </p:nvPr>
        </p:nvSpPr>
        <p:spPr/>
        <p:txBody>
          <a:bodyPr/>
          <a:lstStyle/>
          <a:p>
            <a:fld id="{2DFB7AD4-7A05-4972-ABA6-831BF3BBFE2F}" type="slidenum">
              <a:rPr lang="en-US" smtClean="0"/>
              <a:t>3</a:t>
            </a:fld>
            <a:endParaRPr lang="en-US"/>
          </a:p>
        </p:txBody>
      </p:sp>
    </p:spTree>
    <p:extLst>
      <p:ext uri="{BB962C8B-B14F-4D97-AF65-F5344CB8AC3E}">
        <p14:creationId xmlns:p14="http://schemas.microsoft.com/office/powerpoint/2010/main" val="347965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363A-2EC4-00AB-8E3B-09ECAC04EA70}"/>
              </a:ext>
            </a:extLst>
          </p:cNvPr>
          <p:cNvSpPr>
            <a:spLocks noGrp="1"/>
          </p:cNvSpPr>
          <p:nvPr>
            <p:ph type="title"/>
          </p:nvPr>
        </p:nvSpPr>
        <p:spPr/>
        <p:txBody>
          <a:bodyPr/>
          <a:lstStyle/>
          <a:p>
            <a:r>
              <a:rPr lang="en-US" dirty="0"/>
              <a:t>Uncontrolled Components</a:t>
            </a:r>
          </a:p>
        </p:txBody>
      </p:sp>
      <p:sp>
        <p:nvSpPr>
          <p:cNvPr id="3" name="Content Placeholder 2">
            <a:extLst>
              <a:ext uri="{FF2B5EF4-FFF2-40B4-BE49-F238E27FC236}">
                <a16:creationId xmlns:a16="http://schemas.microsoft.com/office/drawing/2014/main" id="{1D5F2018-BE41-1F05-CBD1-76557A51FD32}"/>
              </a:ext>
            </a:extLst>
          </p:cNvPr>
          <p:cNvSpPr>
            <a:spLocks noGrp="1"/>
          </p:cNvSpPr>
          <p:nvPr>
            <p:ph idx="1"/>
          </p:nvPr>
        </p:nvSpPr>
        <p:spPr/>
        <p:txBody>
          <a:bodyPr/>
          <a:lstStyle/>
          <a:p>
            <a:r>
              <a:rPr lang="en-US" sz="2600" dirty="0"/>
              <a:t>In most cases, we recommend using controlled components to implement forms. </a:t>
            </a:r>
          </a:p>
          <a:p>
            <a:r>
              <a:rPr lang="en-US" sz="2600" dirty="0"/>
              <a:t>In a controlled component, form data is handled by a React component. </a:t>
            </a:r>
          </a:p>
          <a:p>
            <a:r>
              <a:rPr lang="en-US" sz="2600" dirty="0"/>
              <a:t>The alternative is uncontrolled components, where form data is handled by the DOM itself.</a:t>
            </a:r>
          </a:p>
          <a:p>
            <a:r>
              <a:rPr lang="en-US" sz="2600" dirty="0"/>
              <a:t>To write an uncontrolled component, instead of writing an event handler for every state update, you can use a ref to get form values from the DOM.</a:t>
            </a:r>
          </a:p>
        </p:txBody>
      </p:sp>
      <p:sp>
        <p:nvSpPr>
          <p:cNvPr id="4" name="Slide Number Placeholder 3">
            <a:extLst>
              <a:ext uri="{FF2B5EF4-FFF2-40B4-BE49-F238E27FC236}">
                <a16:creationId xmlns:a16="http://schemas.microsoft.com/office/drawing/2014/main" id="{1D44E693-04A4-674A-627D-5D12ADE0FEB9}"/>
              </a:ext>
            </a:extLst>
          </p:cNvPr>
          <p:cNvSpPr>
            <a:spLocks noGrp="1"/>
          </p:cNvSpPr>
          <p:nvPr>
            <p:ph type="sldNum" sz="quarter" idx="12"/>
          </p:nvPr>
        </p:nvSpPr>
        <p:spPr/>
        <p:txBody>
          <a:bodyPr/>
          <a:lstStyle/>
          <a:p>
            <a:fld id="{2DFB7AD4-7A05-4972-ABA6-831BF3BBFE2F}" type="slidenum">
              <a:rPr lang="en-US" smtClean="0"/>
              <a:t>4</a:t>
            </a:fld>
            <a:endParaRPr lang="en-US"/>
          </a:p>
        </p:txBody>
      </p:sp>
    </p:spTree>
    <p:extLst>
      <p:ext uri="{BB962C8B-B14F-4D97-AF65-F5344CB8AC3E}">
        <p14:creationId xmlns:p14="http://schemas.microsoft.com/office/powerpoint/2010/main" val="5538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7B57-A344-1B39-0100-11E51620F1E3}"/>
              </a:ext>
            </a:extLst>
          </p:cNvPr>
          <p:cNvSpPr>
            <a:spLocks noGrp="1"/>
          </p:cNvSpPr>
          <p:nvPr>
            <p:ph type="title"/>
          </p:nvPr>
        </p:nvSpPr>
        <p:spPr/>
        <p:txBody>
          <a:bodyPr/>
          <a:lstStyle/>
          <a:p>
            <a:r>
              <a:rPr lang="en-US" dirty="0"/>
              <a:t>Built-in React Hooks</a:t>
            </a:r>
          </a:p>
        </p:txBody>
      </p:sp>
      <p:sp>
        <p:nvSpPr>
          <p:cNvPr id="3" name="Content Placeholder 2">
            <a:extLst>
              <a:ext uri="{FF2B5EF4-FFF2-40B4-BE49-F238E27FC236}">
                <a16:creationId xmlns:a16="http://schemas.microsoft.com/office/drawing/2014/main" id="{925611EC-9D54-604E-9D75-C0D40FB6FDFE}"/>
              </a:ext>
            </a:extLst>
          </p:cNvPr>
          <p:cNvSpPr>
            <a:spLocks noGrp="1"/>
          </p:cNvSpPr>
          <p:nvPr>
            <p:ph idx="1"/>
          </p:nvPr>
        </p:nvSpPr>
        <p:spPr/>
        <p:txBody>
          <a:bodyPr/>
          <a:lstStyle/>
          <a:p>
            <a:r>
              <a:rPr lang="en-US" dirty="0"/>
              <a:t>Hooks let you use different React features from your components. </a:t>
            </a:r>
          </a:p>
          <a:p>
            <a:r>
              <a:rPr lang="en-US" dirty="0"/>
              <a:t>You can either use the built-in Hooks or combine them to build your own.</a:t>
            </a:r>
          </a:p>
        </p:txBody>
      </p:sp>
      <p:sp>
        <p:nvSpPr>
          <p:cNvPr id="4" name="Slide Number Placeholder 3">
            <a:extLst>
              <a:ext uri="{FF2B5EF4-FFF2-40B4-BE49-F238E27FC236}">
                <a16:creationId xmlns:a16="http://schemas.microsoft.com/office/drawing/2014/main" id="{27B9DD9E-C537-E4DA-A432-13B35B5E1915}"/>
              </a:ext>
            </a:extLst>
          </p:cNvPr>
          <p:cNvSpPr>
            <a:spLocks noGrp="1"/>
          </p:cNvSpPr>
          <p:nvPr>
            <p:ph type="sldNum" sz="quarter" idx="12"/>
          </p:nvPr>
        </p:nvSpPr>
        <p:spPr/>
        <p:txBody>
          <a:bodyPr/>
          <a:lstStyle/>
          <a:p>
            <a:fld id="{2DFB7AD4-7A05-4972-ABA6-831BF3BBFE2F}" type="slidenum">
              <a:rPr lang="en-US" smtClean="0"/>
              <a:t>5</a:t>
            </a:fld>
            <a:endParaRPr lang="en-US"/>
          </a:p>
        </p:txBody>
      </p:sp>
    </p:spTree>
    <p:extLst>
      <p:ext uri="{BB962C8B-B14F-4D97-AF65-F5344CB8AC3E}">
        <p14:creationId xmlns:p14="http://schemas.microsoft.com/office/powerpoint/2010/main" val="204944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87CE-3D57-E40E-C939-576080703459}"/>
              </a:ext>
            </a:extLst>
          </p:cNvPr>
          <p:cNvSpPr>
            <a:spLocks noGrp="1"/>
          </p:cNvSpPr>
          <p:nvPr>
            <p:ph type="title"/>
          </p:nvPr>
        </p:nvSpPr>
        <p:spPr/>
        <p:txBody>
          <a:bodyPr/>
          <a:lstStyle/>
          <a:p>
            <a:r>
              <a:rPr lang="en-US" dirty="0"/>
              <a:t>State Hooks</a:t>
            </a:r>
          </a:p>
        </p:txBody>
      </p:sp>
      <p:sp>
        <p:nvSpPr>
          <p:cNvPr id="3" name="Content Placeholder 2">
            <a:extLst>
              <a:ext uri="{FF2B5EF4-FFF2-40B4-BE49-F238E27FC236}">
                <a16:creationId xmlns:a16="http://schemas.microsoft.com/office/drawing/2014/main" id="{409B54B7-2483-CC0B-8549-8A78386855E2}"/>
              </a:ext>
            </a:extLst>
          </p:cNvPr>
          <p:cNvSpPr>
            <a:spLocks noGrp="1"/>
          </p:cNvSpPr>
          <p:nvPr>
            <p:ph idx="1"/>
          </p:nvPr>
        </p:nvSpPr>
        <p:spPr/>
        <p:txBody>
          <a:bodyPr/>
          <a:lstStyle/>
          <a:p>
            <a:r>
              <a:rPr lang="en-US" sz="2600" dirty="0"/>
              <a:t>State lets a component “remember” information like user input. </a:t>
            </a:r>
          </a:p>
          <a:p>
            <a:r>
              <a:rPr lang="en-US" sz="2600" dirty="0"/>
              <a:t>For example, a form component can use state to store the input value, while an image gallery component can use state to store the selected image index.</a:t>
            </a:r>
          </a:p>
          <a:p>
            <a:r>
              <a:rPr lang="en-US" sz="2600" dirty="0"/>
              <a:t>To add state to a component, use one of these Hooks:</a:t>
            </a:r>
          </a:p>
          <a:p>
            <a:r>
              <a:rPr lang="en-US" sz="2600" b="1" dirty="0" err="1">
                <a:highlight>
                  <a:srgbClr val="FFFF00"/>
                </a:highlight>
              </a:rPr>
              <a:t>useState</a:t>
            </a:r>
            <a:r>
              <a:rPr lang="en-US" sz="2600" dirty="0"/>
              <a:t> declares a state variable that you can update directly.</a:t>
            </a:r>
          </a:p>
          <a:p>
            <a:r>
              <a:rPr lang="en-US" sz="2600" b="1" dirty="0" err="1">
                <a:highlight>
                  <a:srgbClr val="FFFF00"/>
                </a:highlight>
              </a:rPr>
              <a:t>useReducer</a:t>
            </a:r>
            <a:r>
              <a:rPr lang="en-US" sz="2600" dirty="0"/>
              <a:t> declares a state variable with the update logic inside a reducer function.</a:t>
            </a:r>
          </a:p>
        </p:txBody>
      </p:sp>
      <p:sp>
        <p:nvSpPr>
          <p:cNvPr id="4" name="Slide Number Placeholder 3">
            <a:extLst>
              <a:ext uri="{FF2B5EF4-FFF2-40B4-BE49-F238E27FC236}">
                <a16:creationId xmlns:a16="http://schemas.microsoft.com/office/drawing/2014/main" id="{CC7914F7-FBFA-473A-9712-5AF6B2FC1589}"/>
              </a:ext>
            </a:extLst>
          </p:cNvPr>
          <p:cNvSpPr>
            <a:spLocks noGrp="1"/>
          </p:cNvSpPr>
          <p:nvPr>
            <p:ph type="sldNum" sz="quarter" idx="12"/>
          </p:nvPr>
        </p:nvSpPr>
        <p:spPr/>
        <p:txBody>
          <a:bodyPr/>
          <a:lstStyle/>
          <a:p>
            <a:fld id="{2DFB7AD4-7A05-4972-ABA6-831BF3BBFE2F}" type="slidenum">
              <a:rPr lang="en-US" smtClean="0"/>
              <a:t>6</a:t>
            </a:fld>
            <a:endParaRPr lang="en-US"/>
          </a:p>
        </p:txBody>
      </p:sp>
    </p:spTree>
    <p:extLst>
      <p:ext uri="{BB962C8B-B14F-4D97-AF65-F5344CB8AC3E}">
        <p14:creationId xmlns:p14="http://schemas.microsoft.com/office/powerpoint/2010/main" val="425580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1621-11BF-DDF5-EFD9-DF2D4C68E94E}"/>
              </a:ext>
            </a:extLst>
          </p:cNvPr>
          <p:cNvSpPr>
            <a:spLocks noGrp="1"/>
          </p:cNvSpPr>
          <p:nvPr>
            <p:ph type="title"/>
          </p:nvPr>
        </p:nvSpPr>
        <p:spPr/>
        <p:txBody>
          <a:bodyPr/>
          <a:lstStyle/>
          <a:p>
            <a:r>
              <a:rPr lang="en-US" dirty="0" err="1"/>
              <a:t>useState</a:t>
            </a:r>
            <a:endParaRPr lang="en-US" dirty="0"/>
          </a:p>
        </p:txBody>
      </p:sp>
      <p:sp>
        <p:nvSpPr>
          <p:cNvPr id="3" name="Content Placeholder 2">
            <a:extLst>
              <a:ext uri="{FF2B5EF4-FFF2-40B4-BE49-F238E27FC236}">
                <a16:creationId xmlns:a16="http://schemas.microsoft.com/office/drawing/2014/main" id="{4CD36C12-B62F-E158-51E8-C6DC41122330}"/>
              </a:ext>
            </a:extLst>
          </p:cNvPr>
          <p:cNvSpPr>
            <a:spLocks noGrp="1"/>
          </p:cNvSpPr>
          <p:nvPr>
            <p:ph idx="1"/>
          </p:nvPr>
        </p:nvSpPr>
        <p:spPr/>
        <p:txBody>
          <a:bodyPr/>
          <a:lstStyle/>
          <a:p>
            <a:r>
              <a:rPr lang="en-US" sz="2000" dirty="0" err="1"/>
              <a:t>useState</a:t>
            </a:r>
            <a:r>
              <a:rPr lang="en-US" sz="2000" dirty="0"/>
              <a:t> is a React Hook that lets you add a state variable to your component.</a:t>
            </a:r>
          </a:p>
          <a:p>
            <a:pPr marL="0" indent="0">
              <a:buNone/>
            </a:pPr>
            <a:r>
              <a:rPr lang="en-US" sz="2000" b="1" dirty="0"/>
              <a:t>const [state, </a:t>
            </a:r>
            <a:r>
              <a:rPr lang="en-US" sz="2000" b="1" dirty="0" err="1"/>
              <a:t>setState</a:t>
            </a:r>
            <a:r>
              <a:rPr lang="en-US" sz="2000" b="1" dirty="0"/>
              <a:t>] = </a:t>
            </a:r>
            <a:r>
              <a:rPr lang="en-US" sz="2000" b="1" dirty="0" err="1"/>
              <a:t>useState</a:t>
            </a:r>
            <a:r>
              <a:rPr lang="en-US" sz="2000" b="1" dirty="0"/>
              <a:t>(</a:t>
            </a:r>
            <a:r>
              <a:rPr lang="en-US" sz="2000" b="1" dirty="0" err="1"/>
              <a:t>initialState</a:t>
            </a:r>
            <a:r>
              <a:rPr lang="en-US" sz="2000" b="1" dirty="0"/>
              <a:t>);</a:t>
            </a:r>
          </a:p>
          <a:p>
            <a:r>
              <a:rPr lang="en-US" sz="2000" b="1" dirty="0"/>
              <a:t>Parameters</a:t>
            </a:r>
            <a:r>
              <a:rPr lang="en-US" sz="2000" dirty="0"/>
              <a:t> </a:t>
            </a:r>
          </a:p>
          <a:p>
            <a:r>
              <a:rPr lang="en-US" sz="2000" b="1" dirty="0" err="1"/>
              <a:t>initialState</a:t>
            </a:r>
            <a:r>
              <a:rPr lang="en-US" sz="2000" dirty="0"/>
              <a:t>: The value you want the state to be initially. It can be a value of any type, but there is a special behavior for functions. This argument is ignored after the initial render.</a:t>
            </a:r>
          </a:p>
          <a:p>
            <a:r>
              <a:rPr lang="en-US" sz="2000" dirty="0"/>
              <a:t>If you pass a function as </a:t>
            </a:r>
            <a:r>
              <a:rPr lang="en-US" sz="2000" dirty="0" err="1"/>
              <a:t>initialState</a:t>
            </a:r>
            <a:r>
              <a:rPr lang="en-US" sz="2000" dirty="0"/>
              <a:t>, it will be treated as an initializer function. It should be pure, should take no arguments, and should return a value of any type. React will call your initializer function when initializing the component, and store its return value as the initial state. See an example below.</a:t>
            </a:r>
          </a:p>
          <a:p>
            <a:r>
              <a:rPr lang="en-US" sz="2000" b="1" dirty="0"/>
              <a:t>Returns</a:t>
            </a:r>
            <a:r>
              <a:rPr lang="en-US" sz="2000" dirty="0"/>
              <a:t> </a:t>
            </a:r>
          </a:p>
          <a:p>
            <a:r>
              <a:rPr lang="en-US" sz="2000" b="1" dirty="0" err="1"/>
              <a:t>useState</a:t>
            </a:r>
            <a:r>
              <a:rPr lang="en-US" sz="2000" dirty="0"/>
              <a:t> returns an array with exactly two values:</a:t>
            </a:r>
          </a:p>
          <a:p>
            <a:r>
              <a:rPr lang="en-US" sz="2000" dirty="0"/>
              <a:t>The current state. During the first render, it will match the </a:t>
            </a:r>
            <a:r>
              <a:rPr lang="en-US" sz="2000" dirty="0" err="1"/>
              <a:t>initialState</a:t>
            </a:r>
            <a:r>
              <a:rPr lang="en-US" sz="2000" dirty="0"/>
              <a:t> you have passed.</a:t>
            </a:r>
          </a:p>
          <a:p>
            <a:r>
              <a:rPr lang="en-US" sz="2000" dirty="0"/>
              <a:t>The set function that lets you update the state to a different value and trigger a re-render.</a:t>
            </a:r>
          </a:p>
        </p:txBody>
      </p:sp>
      <p:sp>
        <p:nvSpPr>
          <p:cNvPr id="4" name="Slide Number Placeholder 3">
            <a:extLst>
              <a:ext uri="{FF2B5EF4-FFF2-40B4-BE49-F238E27FC236}">
                <a16:creationId xmlns:a16="http://schemas.microsoft.com/office/drawing/2014/main" id="{EFF0B3EB-8B89-8751-9F1B-C6BBF0652430}"/>
              </a:ext>
            </a:extLst>
          </p:cNvPr>
          <p:cNvSpPr>
            <a:spLocks noGrp="1"/>
          </p:cNvSpPr>
          <p:nvPr>
            <p:ph type="sldNum" sz="quarter" idx="12"/>
          </p:nvPr>
        </p:nvSpPr>
        <p:spPr/>
        <p:txBody>
          <a:bodyPr/>
          <a:lstStyle/>
          <a:p>
            <a:fld id="{2DFB7AD4-7A05-4972-ABA6-831BF3BBFE2F}" type="slidenum">
              <a:rPr lang="en-US" smtClean="0"/>
              <a:t>7</a:t>
            </a:fld>
            <a:endParaRPr lang="en-US"/>
          </a:p>
        </p:txBody>
      </p:sp>
    </p:spTree>
    <p:extLst>
      <p:ext uri="{BB962C8B-B14F-4D97-AF65-F5344CB8AC3E}">
        <p14:creationId xmlns:p14="http://schemas.microsoft.com/office/powerpoint/2010/main" val="195424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65C9-3829-5EA0-490E-BEC475161217}"/>
              </a:ext>
            </a:extLst>
          </p:cNvPr>
          <p:cNvSpPr>
            <a:spLocks noGrp="1"/>
          </p:cNvSpPr>
          <p:nvPr>
            <p:ph type="title"/>
          </p:nvPr>
        </p:nvSpPr>
        <p:spPr/>
        <p:txBody>
          <a:bodyPr/>
          <a:lstStyle/>
          <a:p>
            <a:r>
              <a:rPr lang="en-US" dirty="0" err="1"/>
              <a:t>useReducer</a:t>
            </a:r>
            <a:endParaRPr lang="en-US" dirty="0"/>
          </a:p>
        </p:txBody>
      </p:sp>
      <p:sp>
        <p:nvSpPr>
          <p:cNvPr id="3" name="Content Placeholder 2">
            <a:extLst>
              <a:ext uri="{FF2B5EF4-FFF2-40B4-BE49-F238E27FC236}">
                <a16:creationId xmlns:a16="http://schemas.microsoft.com/office/drawing/2014/main" id="{E906D833-BA3D-E55C-65A0-083D6EF92EC7}"/>
              </a:ext>
            </a:extLst>
          </p:cNvPr>
          <p:cNvSpPr>
            <a:spLocks noGrp="1"/>
          </p:cNvSpPr>
          <p:nvPr>
            <p:ph idx="1"/>
          </p:nvPr>
        </p:nvSpPr>
        <p:spPr>
          <a:xfrm>
            <a:off x="347870" y="1719263"/>
            <a:ext cx="11234530" cy="4411662"/>
          </a:xfrm>
        </p:spPr>
        <p:txBody>
          <a:bodyPr/>
          <a:lstStyle/>
          <a:p>
            <a:r>
              <a:rPr lang="en-US" sz="2000" dirty="0" err="1"/>
              <a:t>useReducer</a:t>
            </a:r>
            <a:r>
              <a:rPr lang="en-US" sz="2000" dirty="0"/>
              <a:t> is a React Hook that lets you add a reducer to your component.</a:t>
            </a:r>
          </a:p>
          <a:p>
            <a:pPr marL="0" indent="0">
              <a:buNone/>
            </a:pPr>
            <a:r>
              <a:rPr lang="en-US" sz="2000" b="1" dirty="0"/>
              <a:t>const [state, dispatch] = </a:t>
            </a:r>
            <a:r>
              <a:rPr lang="en-US" sz="2000" b="1" dirty="0" err="1"/>
              <a:t>useReducer</a:t>
            </a:r>
            <a:r>
              <a:rPr lang="en-US" sz="2000" b="1" dirty="0"/>
              <a:t>(reducer, </a:t>
            </a:r>
            <a:r>
              <a:rPr lang="en-US" sz="2000" b="1" dirty="0" err="1"/>
              <a:t>initialArg</a:t>
            </a:r>
            <a:r>
              <a:rPr lang="en-US" sz="2000" b="1" dirty="0"/>
              <a:t>, </a:t>
            </a:r>
            <a:r>
              <a:rPr lang="en-US" sz="2000" b="1" dirty="0" err="1"/>
              <a:t>init</a:t>
            </a:r>
            <a:r>
              <a:rPr lang="en-US" sz="2000" b="1" dirty="0"/>
              <a:t>?)</a:t>
            </a:r>
          </a:p>
          <a:p>
            <a:r>
              <a:rPr lang="en-US" sz="2000" b="1" dirty="0"/>
              <a:t>Parameters</a:t>
            </a:r>
            <a:r>
              <a:rPr lang="en-US" sz="2000" dirty="0"/>
              <a:t> </a:t>
            </a:r>
          </a:p>
          <a:p>
            <a:r>
              <a:rPr lang="en-US" sz="2000" b="1" dirty="0"/>
              <a:t>reducer</a:t>
            </a:r>
            <a:r>
              <a:rPr lang="en-US" sz="2000" dirty="0"/>
              <a:t>: The reducer function that specifies how the state gets updated. It must be pure, should take the state and action as arguments, and should return the next state. State and action can be of any types.</a:t>
            </a:r>
          </a:p>
          <a:p>
            <a:r>
              <a:rPr lang="en-US" sz="2000" b="1" dirty="0" err="1"/>
              <a:t>initialArg</a:t>
            </a:r>
            <a:r>
              <a:rPr lang="en-US" sz="2000" dirty="0"/>
              <a:t>: The value from which the initial state is calculated. It can be a value of any type. How the initial state is calculated from it depends on the next </a:t>
            </a:r>
            <a:r>
              <a:rPr lang="en-US" sz="2000" dirty="0" err="1"/>
              <a:t>init</a:t>
            </a:r>
            <a:r>
              <a:rPr lang="en-US" sz="2000" dirty="0"/>
              <a:t> argument.</a:t>
            </a:r>
          </a:p>
          <a:p>
            <a:r>
              <a:rPr lang="en-US" sz="2000" b="1" dirty="0"/>
              <a:t>optional </a:t>
            </a:r>
            <a:r>
              <a:rPr lang="en-US" sz="2000" b="1" dirty="0" err="1"/>
              <a:t>init</a:t>
            </a:r>
            <a:r>
              <a:rPr lang="en-US" sz="2000" dirty="0"/>
              <a:t>: The initializer function that should return the initial state. If it’s not specified, the initial state is set to </a:t>
            </a:r>
            <a:r>
              <a:rPr lang="en-US" sz="2000" dirty="0" err="1"/>
              <a:t>initialArg</a:t>
            </a:r>
            <a:r>
              <a:rPr lang="en-US" sz="2000" dirty="0"/>
              <a:t>. Otherwise, the initial state is set to the result of calling </a:t>
            </a:r>
            <a:r>
              <a:rPr lang="en-US" sz="2000" dirty="0" err="1"/>
              <a:t>init</a:t>
            </a:r>
            <a:r>
              <a:rPr lang="en-US" sz="2000" dirty="0"/>
              <a:t>(</a:t>
            </a:r>
            <a:r>
              <a:rPr lang="en-US" sz="2000" dirty="0" err="1"/>
              <a:t>initialArg</a:t>
            </a:r>
            <a:r>
              <a:rPr lang="en-US" sz="2000" dirty="0"/>
              <a:t>).</a:t>
            </a:r>
          </a:p>
          <a:p>
            <a:r>
              <a:rPr lang="en-US" sz="2000" b="1" dirty="0"/>
              <a:t>Returns</a:t>
            </a:r>
            <a:r>
              <a:rPr lang="en-US" sz="2000" dirty="0"/>
              <a:t> </a:t>
            </a:r>
          </a:p>
          <a:p>
            <a:r>
              <a:rPr lang="en-US" sz="2000" dirty="0" err="1"/>
              <a:t>useReducer</a:t>
            </a:r>
            <a:r>
              <a:rPr lang="en-US" sz="2000" dirty="0"/>
              <a:t> returns an array with exactly two values:</a:t>
            </a:r>
          </a:p>
          <a:p>
            <a:r>
              <a:rPr lang="en-US" sz="2000" dirty="0"/>
              <a:t>The current state. During the first render, it’s set to </a:t>
            </a:r>
            <a:r>
              <a:rPr lang="en-US" sz="2000" dirty="0" err="1"/>
              <a:t>init</a:t>
            </a:r>
            <a:r>
              <a:rPr lang="en-US" sz="2000" dirty="0"/>
              <a:t>(</a:t>
            </a:r>
            <a:r>
              <a:rPr lang="en-US" sz="2000" dirty="0" err="1"/>
              <a:t>initialArg</a:t>
            </a:r>
            <a:r>
              <a:rPr lang="en-US" sz="2000" dirty="0"/>
              <a:t>) or </a:t>
            </a:r>
            <a:r>
              <a:rPr lang="en-US" sz="2000" dirty="0" err="1"/>
              <a:t>initialArg</a:t>
            </a:r>
            <a:r>
              <a:rPr lang="en-US" sz="2000" dirty="0"/>
              <a:t> (if there’s no </a:t>
            </a:r>
            <a:r>
              <a:rPr lang="en-US" sz="2000" dirty="0" err="1"/>
              <a:t>init</a:t>
            </a:r>
            <a:r>
              <a:rPr lang="en-US" sz="2000" dirty="0"/>
              <a:t>).</a:t>
            </a:r>
          </a:p>
          <a:p>
            <a:r>
              <a:rPr lang="en-US" sz="2000" dirty="0"/>
              <a:t>The dispatch function that lets you update the state to a different value and trigger a re-render.</a:t>
            </a:r>
          </a:p>
        </p:txBody>
      </p:sp>
      <p:sp>
        <p:nvSpPr>
          <p:cNvPr id="4" name="Slide Number Placeholder 3">
            <a:extLst>
              <a:ext uri="{FF2B5EF4-FFF2-40B4-BE49-F238E27FC236}">
                <a16:creationId xmlns:a16="http://schemas.microsoft.com/office/drawing/2014/main" id="{89F6C354-D5E5-D1CB-3CF1-268E99EF40B7}"/>
              </a:ext>
            </a:extLst>
          </p:cNvPr>
          <p:cNvSpPr>
            <a:spLocks noGrp="1"/>
          </p:cNvSpPr>
          <p:nvPr>
            <p:ph type="sldNum" sz="quarter" idx="12"/>
          </p:nvPr>
        </p:nvSpPr>
        <p:spPr/>
        <p:txBody>
          <a:bodyPr/>
          <a:lstStyle/>
          <a:p>
            <a:fld id="{2DFB7AD4-7A05-4972-ABA6-831BF3BBFE2F}" type="slidenum">
              <a:rPr lang="en-US" smtClean="0"/>
              <a:t>8</a:t>
            </a:fld>
            <a:endParaRPr lang="en-US"/>
          </a:p>
        </p:txBody>
      </p:sp>
    </p:spTree>
    <p:extLst>
      <p:ext uri="{BB962C8B-B14F-4D97-AF65-F5344CB8AC3E}">
        <p14:creationId xmlns:p14="http://schemas.microsoft.com/office/powerpoint/2010/main" val="42636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C5F3-E5EA-4116-B91E-EF77FE7BB5A1}"/>
              </a:ext>
            </a:extLst>
          </p:cNvPr>
          <p:cNvSpPr>
            <a:spLocks noGrp="1"/>
          </p:cNvSpPr>
          <p:nvPr>
            <p:ph type="title"/>
          </p:nvPr>
        </p:nvSpPr>
        <p:spPr/>
        <p:txBody>
          <a:bodyPr/>
          <a:lstStyle/>
          <a:p>
            <a:r>
              <a:rPr lang="en-US" dirty="0" err="1"/>
              <a:t>useEffect</a:t>
            </a:r>
            <a:endParaRPr lang="en-US" dirty="0"/>
          </a:p>
        </p:txBody>
      </p:sp>
      <p:sp>
        <p:nvSpPr>
          <p:cNvPr id="3" name="Content Placeholder 2">
            <a:extLst>
              <a:ext uri="{FF2B5EF4-FFF2-40B4-BE49-F238E27FC236}">
                <a16:creationId xmlns:a16="http://schemas.microsoft.com/office/drawing/2014/main" id="{FE99A015-0ECD-CFB0-B9FD-E4CC3877AB33}"/>
              </a:ext>
            </a:extLst>
          </p:cNvPr>
          <p:cNvSpPr>
            <a:spLocks noGrp="1"/>
          </p:cNvSpPr>
          <p:nvPr>
            <p:ph idx="1"/>
          </p:nvPr>
        </p:nvSpPr>
        <p:spPr/>
        <p:txBody>
          <a:bodyPr/>
          <a:lstStyle/>
          <a:p>
            <a:r>
              <a:rPr lang="en-US" sz="1700" dirty="0" err="1"/>
              <a:t>useEffect</a:t>
            </a:r>
            <a:r>
              <a:rPr lang="en-US" sz="1700" dirty="0"/>
              <a:t> is a React Hook that lets you synchronize a component with an external system.</a:t>
            </a:r>
          </a:p>
          <a:p>
            <a:pPr marL="0" indent="0">
              <a:buNone/>
            </a:pPr>
            <a:r>
              <a:rPr lang="en-US" sz="1700" b="1" dirty="0" err="1"/>
              <a:t>useEffect</a:t>
            </a:r>
            <a:r>
              <a:rPr lang="en-US" sz="1700" b="1" dirty="0"/>
              <a:t>(setup, dependencies?)</a:t>
            </a:r>
          </a:p>
          <a:p>
            <a:r>
              <a:rPr lang="en-US" sz="1700" b="1" dirty="0"/>
              <a:t>Parameters</a:t>
            </a:r>
            <a:r>
              <a:rPr lang="en-US" sz="1700" dirty="0"/>
              <a:t> </a:t>
            </a:r>
          </a:p>
          <a:p>
            <a:r>
              <a:rPr lang="en-US" sz="1700" dirty="0"/>
              <a:t>setup: The function with your Effect’s logic. Your setup function may also optionally return a cleanup function. When your component is added to the DOM, React will run your setup function. After every re-render with changed dependencies, React will first run the cleanup function (if you provided it) with the old values, and then run your setup function with the new values. After your component is removed from the DOM, React will run your cleanup function.</a:t>
            </a:r>
          </a:p>
          <a:p>
            <a:r>
              <a:rPr lang="en-US" sz="1700" dirty="0"/>
              <a:t>optional dependencies: The list of all reactive values referenced inside of the setup code. Reactive values include props, state, and all the variables and functions declared directly inside your component body. If your linter is configured for React, it will verify that every reactive value is correctly specified as a dependency. The list of dependencies must have a constant number of items and be written inline like [dep1, dep2, dep3]. React will compare each dependency with its previous value using the Object.is comparison. If you omit this argument, your Effect will re-run after every re-render of the component. See the difference between passing an array of dependencies, an empty array, and no dependencies at all.</a:t>
            </a:r>
          </a:p>
          <a:p>
            <a:r>
              <a:rPr lang="en-US" sz="1700" b="1" dirty="0"/>
              <a:t>Returns</a:t>
            </a:r>
            <a:r>
              <a:rPr lang="en-US" sz="1700" dirty="0"/>
              <a:t> </a:t>
            </a:r>
          </a:p>
          <a:p>
            <a:r>
              <a:rPr lang="en-US" sz="1700" dirty="0" err="1"/>
              <a:t>useEffect</a:t>
            </a:r>
            <a:r>
              <a:rPr lang="en-US" sz="1700" dirty="0"/>
              <a:t> returns undefined.</a:t>
            </a:r>
          </a:p>
        </p:txBody>
      </p:sp>
      <p:sp>
        <p:nvSpPr>
          <p:cNvPr id="4" name="Slide Number Placeholder 3">
            <a:extLst>
              <a:ext uri="{FF2B5EF4-FFF2-40B4-BE49-F238E27FC236}">
                <a16:creationId xmlns:a16="http://schemas.microsoft.com/office/drawing/2014/main" id="{61923EAF-134A-A671-B6C7-6E4644108228}"/>
              </a:ext>
            </a:extLst>
          </p:cNvPr>
          <p:cNvSpPr>
            <a:spLocks noGrp="1"/>
          </p:cNvSpPr>
          <p:nvPr>
            <p:ph type="sldNum" sz="quarter" idx="12"/>
          </p:nvPr>
        </p:nvSpPr>
        <p:spPr/>
        <p:txBody>
          <a:bodyPr/>
          <a:lstStyle/>
          <a:p>
            <a:fld id="{2DFB7AD4-7A05-4972-ABA6-831BF3BBFE2F}" type="slidenum">
              <a:rPr lang="en-US" smtClean="0"/>
              <a:t>9</a:t>
            </a:fld>
            <a:endParaRPr lang="en-US"/>
          </a:p>
        </p:txBody>
      </p:sp>
    </p:spTree>
    <p:extLst>
      <p:ext uri="{BB962C8B-B14F-4D97-AF65-F5344CB8AC3E}">
        <p14:creationId xmlns:p14="http://schemas.microsoft.com/office/powerpoint/2010/main" val="6585691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135</TotalTime>
  <Words>1216</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Wingdings</vt:lpstr>
      <vt:lpstr>Learner Template</vt:lpstr>
      <vt:lpstr>Advanced React</vt:lpstr>
      <vt:lpstr>High Order Components</vt:lpstr>
      <vt:lpstr>Controlled Components</vt:lpstr>
      <vt:lpstr>Uncontrolled Components</vt:lpstr>
      <vt:lpstr>Built-in React Hooks</vt:lpstr>
      <vt:lpstr>State Hooks</vt:lpstr>
      <vt:lpstr>useState</vt:lpstr>
      <vt:lpstr>useReducer</vt:lpstr>
      <vt:lpstr>useEffect</vt:lpstr>
      <vt:lpstr>useRef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22</cp:revision>
  <dcterms:created xsi:type="dcterms:W3CDTF">2021-11-29T19:43:18Z</dcterms:created>
  <dcterms:modified xsi:type="dcterms:W3CDTF">2023-06-01T16:57:50Z</dcterms:modified>
</cp:coreProperties>
</file>