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307" r:id="rId12"/>
    <p:sldId id="308" r:id="rId13"/>
    <p:sldId id="267" r:id="rId14"/>
    <p:sldId id="268" r:id="rId15"/>
    <p:sldId id="276" r:id="rId16"/>
    <p:sldId id="269" r:id="rId17"/>
    <p:sldId id="270" r:id="rId18"/>
    <p:sldId id="271" r:id="rId19"/>
    <p:sldId id="272" r:id="rId20"/>
    <p:sldId id="273" r:id="rId21"/>
    <p:sldId id="274" r:id="rId22"/>
    <p:sldId id="275" r:id="rId23"/>
    <p:sldId id="300" r:id="rId24"/>
    <p:sldId id="277" r:id="rId25"/>
    <p:sldId id="278" r:id="rId26"/>
    <p:sldId id="279" r:id="rId27"/>
    <p:sldId id="280" r:id="rId28"/>
    <p:sldId id="281" r:id="rId29"/>
    <p:sldId id="282" r:id="rId30"/>
    <p:sldId id="283" r:id="rId31"/>
    <p:sldId id="284" r:id="rId32"/>
    <p:sldId id="285" r:id="rId33"/>
    <p:sldId id="286" r:id="rId34"/>
    <p:sldId id="312" r:id="rId35"/>
    <p:sldId id="313" r:id="rId36"/>
    <p:sldId id="314" r:id="rId37"/>
    <p:sldId id="291" r:id="rId38"/>
    <p:sldId id="292" r:id="rId39"/>
    <p:sldId id="309" r:id="rId40"/>
    <p:sldId id="310" r:id="rId41"/>
    <p:sldId id="311" r:id="rId42"/>
    <p:sldId id="293" r:id="rId43"/>
    <p:sldId id="319" r:id="rId44"/>
    <p:sldId id="294" r:id="rId45"/>
    <p:sldId id="315" r:id="rId46"/>
    <p:sldId id="316" r:id="rId47"/>
    <p:sldId id="317" r:id="rId48"/>
    <p:sldId id="318" r:id="rId49"/>
    <p:sldId id="295" r:id="rId50"/>
    <p:sldId id="296" r:id="rId51"/>
    <p:sldId id="297" r:id="rId52"/>
    <p:sldId id="298" r:id="rId53"/>
    <p:sldId id="299" r:id="rId54"/>
    <p:sldId id="266"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9" d="100"/>
          <a:sy n="59" d="100"/>
        </p:scale>
        <p:origin x="142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D9A38-AFD0-49FC-9811-80C94A5DB3C5}" type="datetimeFigureOut">
              <a:rPr lang="en-US" smtClean="0"/>
              <a:t>7/29/2024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CD322A-966A-447B-B41C-838EB9C09771}" type="slidenum">
              <a:rPr lang="en-US" smtClean="0"/>
              <a:t>‹#›</a:t>
            </a:fld>
            <a:endParaRPr lang="en-US"/>
          </a:p>
        </p:txBody>
      </p:sp>
    </p:spTree>
    <p:extLst>
      <p:ext uri="{BB962C8B-B14F-4D97-AF65-F5344CB8AC3E}">
        <p14:creationId xmlns:p14="http://schemas.microsoft.com/office/powerpoint/2010/main" val="376323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B9701A72-95A4-41DE-9C2E-294FCDE87BCC}" type="datetime1">
              <a:rPr lang="en-US" smtClean="0"/>
              <a:t>7/29/2024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15880352-DD84-4B25-A38E-5DA11F35E41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D16577C-F88F-405A-9615-80197CF7BE83}" type="datetime1">
              <a:rPr lang="en-US" smtClean="0"/>
              <a:t>7/29/2024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B63D1CCD-6872-44CB-94DD-181A2E32226C}" type="datetime1">
              <a:rPr lang="en-US" smtClean="0"/>
              <a:t>7/29/2024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6B103F3C-FB39-490C-AB55-104C3CCBD603}" type="datetime1">
              <a:rPr lang="en-US" smtClean="0"/>
              <a:t>7/29/2024</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5F1F47E-839F-47C1-A29D-2A1B29B98D56}" type="datetime1">
              <a:rPr lang="en-US" smtClean="0"/>
              <a:t>7/29/2024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2289D0A-83B7-4034-93BF-DCFC3C684956}" type="datetime1">
              <a:rPr lang="en-US" smtClean="0"/>
              <a:t>7/29/2024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B10C2340-CE1E-463B-84D3-C6A0EA017C36}" type="datetime1">
              <a:rPr lang="en-US" smtClean="0"/>
              <a:t>7/29/2024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D5FFF9D3-663F-499B-A44D-277EDB155753}" type="datetime1">
              <a:rPr lang="en-US" smtClean="0"/>
              <a:t>7/29/2024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38575F9A-67AA-42B1-ADE1-73E1CF83C4E5}" type="datetime1">
              <a:rPr lang="en-US" smtClean="0"/>
              <a:t>7/29/2024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1A05C4D-D445-4235-8203-125570757FF9}" type="datetime1">
              <a:rPr lang="en-US" smtClean="0"/>
              <a:t>7/29/2024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ADCDC44-1AA5-4AAE-90E7-F383C74E64B5}" type="datetime1">
              <a:rPr lang="en-US" smtClean="0"/>
              <a:t>7/29/2024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C7D69F7-A796-40BE-B3EB-E816F74C7D12}" type="datetime1">
              <a:rPr lang="en-US" smtClean="0"/>
              <a:t>7/29/2024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880352-DD84-4B25-A38E-5DA11F35E41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872AB37C-D2AC-4E1F-9221-9A3FABC323D9}" type="datetime1">
              <a:rPr lang="en-US" smtClean="0"/>
              <a:t>7/29/2024</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5880352-DD84-4B25-A38E-5DA11F35E41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Development Lifecycle (SDLC)</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15880352-DD84-4B25-A38E-5DA11F35E419}" type="slidenum">
              <a:rPr lang="en-US" smtClean="0"/>
              <a:t>1</a:t>
            </a:fld>
            <a:endParaRPr lang="en-US"/>
          </a:p>
        </p:txBody>
      </p:sp>
    </p:spTree>
    <p:extLst>
      <p:ext uri="{BB962C8B-B14F-4D97-AF65-F5344CB8AC3E}">
        <p14:creationId xmlns:p14="http://schemas.microsoft.com/office/powerpoint/2010/main" val="1420128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Disadvantages</a:t>
            </a:r>
            <a:endParaRPr lang="en-US" dirty="0"/>
          </a:p>
        </p:txBody>
      </p:sp>
      <p:sp>
        <p:nvSpPr>
          <p:cNvPr id="3" name="Content Placeholder 2"/>
          <p:cNvSpPr>
            <a:spLocks noGrp="1"/>
          </p:cNvSpPr>
          <p:nvPr>
            <p:ph idx="1"/>
          </p:nvPr>
        </p:nvSpPr>
        <p:spPr/>
        <p:txBody>
          <a:bodyPr/>
          <a:lstStyle/>
          <a:p>
            <a:r>
              <a:rPr lang="en-US" sz="2000" dirty="0"/>
              <a:t>No working software is produced until late during the life cycle.</a:t>
            </a:r>
          </a:p>
          <a:p>
            <a:r>
              <a:rPr lang="en-US" sz="2000" dirty="0"/>
              <a:t>Not a good model for complex and object-oriented projects.</a:t>
            </a:r>
          </a:p>
          <a:p>
            <a:r>
              <a:rPr lang="en-US" sz="2000" dirty="0"/>
              <a:t>Poor model for long and ongoing projects.</a:t>
            </a:r>
          </a:p>
          <a:p>
            <a:r>
              <a:rPr lang="en-US" sz="2000" dirty="0"/>
              <a:t>Not suitable for the projects where requirements are at a moderate to high risk of changing. </a:t>
            </a:r>
          </a:p>
          <a:p>
            <a:r>
              <a:rPr lang="en-US" sz="2000" dirty="0"/>
              <a:t>So, risk and uncertainty is high with this process model.</a:t>
            </a:r>
          </a:p>
          <a:p>
            <a:r>
              <a:rPr lang="en-US" sz="2000" dirty="0"/>
              <a:t>It is difficult to measure progress within stages.</a:t>
            </a:r>
          </a:p>
          <a:p>
            <a:r>
              <a:rPr lang="en-US" sz="2000" dirty="0"/>
              <a:t>Cannot accommodate changing requirements.</a:t>
            </a:r>
          </a:p>
          <a:p>
            <a:r>
              <a:rPr lang="en-US" sz="2000" dirty="0"/>
              <a:t>Adjusting scope during the life cycle can end a project.</a:t>
            </a:r>
          </a:p>
          <a:p>
            <a:r>
              <a:rPr lang="en-US" sz="2000" dirty="0"/>
              <a:t>Integration is done as a "big-bang. at the very end, which doesn't allow identifying any technological or business bottleneck or challenges early.</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10</a:t>
            </a:fld>
            <a:endParaRPr lang="en-US"/>
          </a:p>
        </p:txBody>
      </p:sp>
    </p:spTree>
    <p:extLst>
      <p:ext uri="{BB962C8B-B14F-4D97-AF65-F5344CB8AC3E}">
        <p14:creationId xmlns:p14="http://schemas.microsoft.com/office/powerpoint/2010/main" val="242424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556FAA2-176D-E75D-F285-BE240A535175}"/>
              </a:ext>
            </a:extLst>
          </p:cNvPr>
          <p:cNvSpPr>
            <a:spLocks noGrp="1"/>
          </p:cNvSpPr>
          <p:nvPr>
            <p:ph type="ctrTitle"/>
          </p:nvPr>
        </p:nvSpPr>
        <p:spPr/>
        <p:txBody>
          <a:bodyPr/>
          <a:lstStyle/>
          <a:p>
            <a:r>
              <a:rPr lang="en-US" dirty="0"/>
              <a:t>Agile</a:t>
            </a:r>
          </a:p>
        </p:txBody>
      </p:sp>
      <p:sp>
        <p:nvSpPr>
          <p:cNvPr id="8" name="Subtitle 7">
            <a:extLst>
              <a:ext uri="{FF2B5EF4-FFF2-40B4-BE49-F238E27FC236}">
                <a16:creationId xmlns:a16="http://schemas.microsoft.com/office/drawing/2014/main" id="{8AEA9BE8-3772-3B33-99EB-31A2B4C4D12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421874D-4D4C-93D6-5B41-F7854CD2D89C}"/>
              </a:ext>
            </a:extLst>
          </p:cNvPr>
          <p:cNvSpPr>
            <a:spLocks noGrp="1"/>
          </p:cNvSpPr>
          <p:nvPr>
            <p:ph type="sldNum" sz="quarter" idx="4"/>
          </p:nvPr>
        </p:nvSpPr>
        <p:spPr/>
        <p:txBody>
          <a:bodyPr/>
          <a:lstStyle/>
          <a:p>
            <a:fld id="{15880352-DD84-4B25-A38E-5DA11F35E419}" type="slidenum">
              <a:rPr lang="en-US" smtClean="0"/>
              <a:t>11</a:t>
            </a:fld>
            <a:endParaRPr lang="en-US"/>
          </a:p>
        </p:txBody>
      </p:sp>
    </p:spTree>
    <p:extLst>
      <p:ext uri="{BB962C8B-B14F-4D97-AF65-F5344CB8AC3E}">
        <p14:creationId xmlns:p14="http://schemas.microsoft.com/office/powerpoint/2010/main" val="227410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00F1-49CC-7B12-5467-C1633138878F}"/>
              </a:ext>
            </a:extLst>
          </p:cNvPr>
          <p:cNvSpPr>
            <a:spLocks noGrp="1"/>
          </p:cNvSpPr>
          <p:nvPr>
            <p:ph type="title"/>
          </p:nvPr>
        </p:nvSpPr>
        <p:spPr/>
        <p:txBody>
          <a:bodyPr/>
          <a:lstStyle/>
          <a:p>
            <a:r>
              <a:rPr lang="en-US" sz="3600" dirty="0"/>
              <a:t>What is the Agile methodology?</a:t>
            </a:r>
          </a:p>
        </p:txBody>
      </p:sp>
      <p:sp>
        <p:nvSpPr>
          <p:cNvPr id="3" name="Content Placeholder 2">
            <a:extLst>
              <a:ext uri="{FF2B5EF4-FFF2-40B4-BE49-F238E27FC236}">
                <a16:creationId xmlns:a16="http://schemas.microsoft.com/office/drawing/2014/main" id="{E06BAC85-2DF6-9897-7B09-04D20FE5613F}"/>
              </a:ext>
            </a:extLst>
          </p:cNvPr>
          <p:cNvSpPr>
            <a:spLocks noGrp="1"/>
          </p:cNvSpPr>
          <p:nvPr>
            <p:ph idx="1"/>
          </p:nvPr>
        </p:nvSpPr>
        <p:spPr/>
        <p:txBody>
          <a:bodyPr/>
          <a:lstStyle/>
          <a:p>
            <a:r>
              <a:rPr lang="en-US" dirty="0"/>
              <a:t>The Agile methodology is a project management approach that involves breaking the project into phases and emphasizes continuous collaboration and improvement. </a:t>
            </a:r>
          </a:p>
          <a:p>
            <a:r>
              <a:rPr lang="en-US" dirty="0"/>
              <a:t>Teams follow a cycle of planning, executing, and evaluating.</a:t>
            </a:r>
          </a:p>
        </p:txBody>
      </p:sp>
      <p:sp>
        <p:nvSpPr>
          <p:cNvPr id="4" name="Slide Number Placeholder 3">
            <a:extLst>
              <a:ext uri="{FF2B5EF4-FFF2-40B4-BE49-F238E27FC236}">
                <a16:creationId xmlns:a16="http://schemas.microsoft.com/office/drawing/2014/main" id="{8CAFA722-CA7A-FA1A-AD09-1C1A818AD71E}"/>
              </a:ext>
            </a:extLst>
          </p:cNvPr>
          <p:cNvSpPr>
            <a:spLocks noGrp="1"/>
          </p:cNvSpPr>
          <p:nvPr>
            <p:ph type="sldNum" sz="quarter" idx="12"/>
          </p:nvPr>
        </p:nvSpPr>
        <p:spPr/>
        <p:txBody>
          <a:bodyPr/>
          <a:lstStyle/>
          <a:p>
            <a:fld id="{15880352-DD84-4B25-A38E-5DA11F35E419}" type="slidenum">
              <a:rPr lang="en-US" smtClean="0"/>
              <a:t>12</a:t>
            </a:fld>
            <a:endParaRPr lang="en-US"/>
          </a:p>
        </p:txBody>
      </p:sp>
    </p:spTree>
    <p:extLst>
      <p:ext uri="{BB962C8B-B14F-4D97-AF65-F5344CB8AC3E}">
        <p14:creationId xmlns:p14="http://schemas.microsoft.com/office/powerpoint/2010/main" val="427974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Overview</a:t>
            </a:r>
          </a:p>
        </p:txBody>
      </p:sp>
      <p:sp>
        <p:nvSpPr>
          <p:cNvPr id="3" name="Content Placeholder 2"/>
          <p:cNvSpPr>
            <a:spLocks noGrp="1"/>
          </p:cNvSpPr>
          <p:nvPr>
            <p:ph idx="1"/>
          </p:nvPr>
        </p:nvSpPr>
        <p:spPr/>
        <p:txBody>
          <a:bodyPr/>
          <a:lstStyle/>
          <a:p>
            <a:r>
              <a:rPr lang="en-US" sz="2000" dirty="0"/>
              <a:t>Agile SDLC model is a combination of iterative and incremental process models with focus on process adaptability and customer satisfaction by rapid delivery of working software product. </a:t>
            </a:r>
          </a:p>
          <a:p>
            <a:r>
              <a:rPr lang="en-US" sz="2000" dirty="0"/>
              <a:t>Agile Methods break the product into small incremental builds. </a:t>
            </a:r>
          </a:p>
          <a:p>
            <a:r>
              <a:rPr lang="en-US" sz="2000" dirty="0"/>
              <a:t>These builds are provided in iterations. </a:t>
            </a:r>
          </a:p>
          <a:p>
            <a:r>
              <a:rPr lang="en-US" sz="2000" dirty="0"/>
              <a:t>Each iteration typically lasts from about one to three weeks. </a:t>
            </a:r>
          </a:p>
          <a:p>
            <a:r>
              <a:rPr lang="en-US" sz="2000" dirty="0"/>
              <a:t>Every iteration involves cross functional teams working simultaneously on various areas like −</a:t>
            </a:r>
          </a:p>
          <a:p>
            <a:pPr lvl="1"/>
            <a:r>
              <a:rPr lang="en-US" sz="1600" dirty="0"/>
              <a:t>Planning</a:t>
            </a:r>
          </a:p>
          <a:p>
            <a:pPr lvl="1"/>
            <a:r>
              <a:rPr lang="en-US" sz="1600" dirty="0"/>
              <a:t>Requirements Analysis</a:t>
            </a:r>
          </a:p>
          <a:p>
            <a:pPr lvl="1"/>
            <a:r>
              <a:rPr lang="en-US" sz="1600" dirty="0"/>
              <a:t>Design</a:t>
            </a:r>
          </a:p>
          <a:p>
            <a:pPr lvl="1"/>
            <a:r>
              <a:rPr lang="en-US" sz="1600" dirty="0"/>
              <a:t>Coding</a:t>
            </a:r>
          </a:p>
          <a:p>
            <a:pPr lvl="1"/>
            <a:r>
              <a:rPr lang="en-US" sz="1600" dirty="0"/>
              <a:t>Unit Testing and</a:t>
            </a:r>
          </a:p>
          <a:p>
            <a:pPr lvl="1"/>
            <a:r>
              <a:rPr lang="en-US" sz="1600" dirty="0"/>
              <a:t>Acceptance Testing.</a:t>
            </a:r>
          </a:p>
          <a:p>
            <a:pPr lvl="1"/>
            <a:r>
              <a:rPr lang="en-US" sz="1600" dirty="0"/>
              <a:t>At the end of the iteration, a working product is displayed to the customer and important stakeholders.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13</a:t>
            </a:fld>
            <a:endParaRPr lang="en-US"/>
          </a:p>
        </p:txBody>
      </p:sp>
    </p:spTree>
    <p:extLst>
      <p:ext uri="{BB962C8B-B14F-4D97-AF65-F5344CB8AC3E}">
        <p14:creationId xmlns:p14="http://schemas.microsoft.com/office/powerpoint/2010/main" val="169397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sp>
        <p:nvSpPr>
          <p:cNvPr id="3" name="Content Placeholder 2"/>
          <p:cNvSpPr>
            <a:spLocks noGrp="1"/>
          </p:cNvSpPr>
          <p:nvPr>
            <p:ph idx="1"/>
          </p:nvPr>
        </p:nvSpPr>
        <p:spPr/>
        <p:txBody>
          <a:bodyPr/>
          <a:lstStyle/>
          <a:p>
            <a:r>
              <a:rPr lang="en-US" sz="2400" dirty="0"/>
              <a:t>Agile model believes that every project needs to be handled differently and the existing methods need to be tailored to best suit the project requirements. </a:t>
            </a:r>
          </a:p>
          <a:p>
            <a:r>
              <a:rPr lang="en-US" sz="2400" dirty="0"/>
              <a:t>In Agile, the tasks are divided into time boxes (small time frames) to deliver specific features for a release.</a:t>
            </a:r>
          </a:p>
          <a:p>
            <a:r>
              <a:rPr lang="en-US" sz="2400" dirty="0"/>
              <a:t>Iterative approach is taken and working software build is delivered after each iteration. </a:t>
            </a:r>
          </a:p>
          <a:p>
            <a:r>
              <a:rPr lang="en-US" sz="2400" dirty="0"/>
              <a:t>Each build is incremental in terms of features; the final build holds all the features required by the customer.</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14</a:t>
            </a:fld>
            <a:endParaRPr lang="en-US"/>
          </a:p>
        </p:txBody>
      </p:sp>
    </p:spTree>
    <p:extLst>
      <p:ext uri="{BB962C8B-B14F-4D97-AF65-F5344CB8AC3E}">
        <p14:creationId xmlns:p14="http://schemas.microsoft.com/office/powerpoint/2010/main" val="2840139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1796256"/>
            <a:ext cx="571500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15</a:t>
            </a:fld>
            <a:endParaRPr lang="en-US"/>
          </a:p>
        </p:txBody>
      </p:sp>
    </p:spTree>
    <p:extLst>
      <p:ext uri="{BB962C8B-B14F-4D97-AF65-F5344CB8AC3E}">
        <p14:creationId xmlns:p14="http://schemas.microsoft.com/office/powerpoint/2010/main" val="38477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Agile Model</a:t>
            </a:r>
          </a:p>
        </p:txBody>
      </p:sp>
      <p:sp>
        <p:nvSpPr>
          <p:cNvPr id="3" name="Content Placeholder 2"/>
          <p:cNvSpPr>
            <a:spLocks noGrp="1"/>
          </p:cNvSpPr>
          <p:nvPr>
            <p:ph idx="1"/>
          </p:nvPr>
        </p:nvSpPr>
        <p:spPr/>
        <p:txBody>
          <a:bodyPr/>
          <a:lstStyle/>
          <a:p>
            <a:r>
              <a:rPr lang="en-US" sz="2400" dirty="0"/>
              <a:t>The Agile thought process had started early in the software development and started becoming popular with time due to its flexibility and adaptability.</a:t>
            </a:r>
          </a:p>
          <a:p>
            <a:r>
              <a:rPr lang="en-US" sz="2400" dirty="0"/>
              <a:t>The most popular Agile methods include Rational Unified Process (1994), Scrum (1995), Crystal Clear, Extreme Programming (1996), Adaptive Software Development, Feature Driven Development, and Dynamic Systems Development Method (DSDM) (1995). </a:t>
            </a:r>
          </a:p>
          <a:p>
            <a:r>
              <a:rPr lang="en-US" sz="2400" dirty="0"/>
              <a:t>These are now collectively referred to as Agile Methodologies, after the Agile Manifesto was published in 2001.</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16</a:t>
            </a:fld>
            <a:endParaRPr lang="en-US"/>
          </a:p>
        </p:txBody>
      </p:sp>
    </p:spTree>
    <p:extLst>
      <p:ext uri="{BB962C8B-B14F-4D97-AF65-F5344CB8AC3E}">
        <p14:creationId xmlns:p14="http://schemas.microsoft.com/office/powerpoint/2010/main" val="3726327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principles</a:t>
            </a:r>
          </a:p>
        </p:txBody>
      </p:sp>
      <p:sp>
        <p:nvSpPr>
          <p:cNvPr id="3" name="Content Placeholder 2"/>
          <p:cNvSpPr>
            <a:spLocks noGrp="1"/>
          </p:cNvSpPr>
          <p:nvPr>
            <p:ph idx="1"/>
          </p:nvPr>
        </p:nvSpPr>
        <p:spPr/>
        <p:txBody>
          <a:bodyPr/>
          <a:lstStyle/>
          <a:p>
            <a:r>
              <a:rPr lang="en-US" sz="2000" b="1" dirty="0">
                <a:solidFill>
                  <a:srgbClr val="FF0000"/>
                </a:solidFill>
              </a:rPr>
              <a:t>Individuals and interactions </a:t>
            </a:r>
            <a:r>
              <a:rPr lang="en-US" sz="2000" dirty="0"/>
              <a:t>− In Agile development, self-organization and motivation are important, as are interactions like co-location and pair programming.</a:t>
            </a:r>
          </a:p>
          <a:p>
            <a:r>
              <a:rPr lang="en-US" sz="2000" b="1" dirty="0">
                <a:solidFill>
                  <a:srgbClr val="FF0000"/>
                </a:solidFill>
              </a:rPr>
              <a:t>Working software </a:t>
            </a:r>
            <a:r>
              <a:rPr lang="en-US" sz="2000" dirty="0"/>
              <a:t>− Demo working software is considered the best means of communication with the customers to understand their requirements, instead of just depending on documentation.</a:t>
            </a:r>
          </a:p>
          <a:p>
            <a:r>
              <a:rPr lang="en-US" sz="2000" b="1" dirty="0">
                <a:solidFill>
                  <a:srgbClr val="FF0000"/>
                </a:solidFill>
              </a:rPr>
              <a:t>Customer collaboration </a:t>
            </a:r>
            <a:r>
              <a:rPr lang="en-US" sz="2000" dirty="0"/>
              <a:t>− As the requirements cannot be gathered completely in the beginning of the project due to various factors, continuous customer interaction is very important to get proper product requirements.</a:t>
            </a:r>
          </a:p>
          <a:p>
            <a:r>
              <a:rPr lang="en-US" sz="2000" b="1" dirty="0">
                <a:solidFill>
                  <a:srgbClr val="FF0000"/>
                </a:solidFill>
              </a:rPr>
              <a:t>Responding to change </a:t>
            </a:r>
            <a:r>
              <a:rPr lang="en-US" sz="2000" dirty="0"/>
              <a:t>− Agile Development is focused on quick responses to change and continuous development.</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17</a:t>
            </a:fld>
            <a:endParaRPr lang="en-US"/>
          </a:p>
        </p:txBody>
      </p:sp>
    </p:spTree>
    <p:extLst>
      <p:ext uri="{BB962C8B-B14F-4D97-AF65-F5344CB8AC3E}">
        <p14:creationId xmlns:p14="http://schemas.microsoft.com/office/powerpoint/2010/main" val="315491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400" dirty="0"/>
              <a:t>Agile is based on the adaptive software development methods, whereas the traditional SDLC models like the waterfall model is based on a predictive approach. </a:t>
            </a:r>
          </a:p>
          <a:p>
            <a:r>
              <a:rPr lang="en-US" sz="2400" dirty="0"/>
              <a:t>Predictive teams in the traditional SDLC models usually work with detailed planning and have a complete forecast of the exact tasks and features to be delivered in the next few months or during the product life cycle.</a:t>
            </a:r>
          </a:p>
          <a:p>
            <a:r>
              <a:rPr lang="en-US" sz="2400" dirty="0"/>
              <a:t>Predictive methods entirely depend on the requirement analysis and planning done in the beginning of cycle. </a:t>
            </a:r>
          </a:p>
          <a:p>
            <a:r>
              <a:rPr lang="en-US" sz="2400" dirty="0"/>
              <a:t>Any changes to be incorporated go through a strict change control management and prioritization.</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18</a:t>
            </a:fld>
            <a:endParaRPr lang="en-US"/>
          </a:p>
        </p:txBody>
      </p:sp>
    </p:spTree>
    <p:extLst>
      <p:ext uri="{BB962C8B-B14F-4D97-AF65-F5344CB8AC3E}">
        <p14:creationId xmlns:p14="http://schemas.microsoft.com/office/powerpoint/2010/main" val="118242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3600" dirty="0"/>
              <a:t>Agile Vs </a:t>
            </a:r>
            <a:r>
              <a:rPr lang="fr-FR" sz="3600" dirty="0" err="1"/>
              <a:t>Traditional</a:t>
            </a:r>
            <a:r>
              <a:rPr lang="fr-FR" sz="3600" dirty="0"/>
              <a:t> SDLC </a:t>
            </a:r>
            <a:r>
              <a:rPr lang="fr-FR" sz="3600" dirty="0" err="1"/>
              <a:t>Models</a:t>
            </a:r>
            <a:endParaRPr lang="en-US" sz="3600" dirty="0"/>
          </a:p>
        </p:txBody>
      </p:sp>
      <p:sp>
        <p:nvSpPr>
          <p:cNvPr id="3" name="Content Placeholder 2"/>
          <p:cNvSpPr>
            <a:spLocks noGrp="1"/>
          </p:cNvSpPr>
          <p:nvPr>
            <p:ph idx="1"/>
          </p:nvPr>
        </p:nvSpPr>
        <p:spPr/>
        <p:txBody>
          <a:bodyPr/>
          <a:lstStyle/>
          <a:p>
            <a:r>
              <a:rPr lang="en-US" sz="2000" dirty="0"/>
              <a:t>Agile uses an adaptive approach where there is no detailed planning and there is clarity on future tasks only in respect of what features need to be developed. </a:t>
            </a:r>
          </a:p>
          <a:p>
            <a:r>
              <a:rPr lang="en-US" sz="2000" dirty="0"/>
              <a:t>There is feature driven development and the team adapts to the changing product requirements dynamically. </a:t>
            </a:r>
          </a:p>
          <a:p>
            <a:r>
              <a:rPr lang="en-US" sz="2000" dirty="0"/>
              <a:t>The product is tested very frequently, through the release iterations, minimizing the risk of any major failures in the future.</a:t>
            </a:r>
          </a:p>
          <a:p>
            <a:r>
              <a:rPr lang="en-US" sz="2000" dirty="0"/>
              <a:t>Customer Interaction is the backbone of this Agile methodology, and open communication with minimum documentation are the typical features of Agile development environment. </a:t>
            </a:r>
          </a:p>
          <a:p>
            <a:r>
              <a:rPr lang="en-US" sz="2000" dirty="0"/>
              <a:t>The agile teams work in close collaboration with each other and are most often located in the same geographical location.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19</a:t>
            </a:fld>
            <a:endParaRPr lang="en-US"/>
          </a:p>
        </p:txBody>
      </p:sp>
    </p:spTree>
    <p:extLst>
      <p:ext uri="{BB962C8B-B14F-4D97-AF65-F5344CB8AC3E}">
        <p14:creationId xmlns:p14="http://schemas.microsoft.com/office/powerpoint/2010/main" val="126703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a:t>Software Development Life Cycle (SDLC)</a:t>
            </a:r>
            <a:endParaRPr lang="en-US" sz="3600" dirty="0"/>
          </a:p>
        </p:txBody>
      </p:sp>
      <p:sp>
        <p:nvSpPr>
          <p:cNvPr id="3" name="Content Placeholder 2"/>
          <p:cNvSpPr>
            <a:spLocks noGrp="1"/>
          </p:cNvSpPr>
          <p:nvPr>
            <p:ph idx="1"/>
          </p:nvPr>
        </p:nvSpPr>
        <p:spPr/>
        <p:txBody>
          <a:bodyPr/>
          <a:lstStyle/>
          <a:p>
            <a:r>
              <a:rPr lang="en-US" sz="2000" dirty="0"/>
              <a:t>Software Development Life Cycle (SDLC) is a process used by the software industry to design, develop and test high quality software. </a:t>
            </a:r>
          </a:p>
          <a:p>
            <a:r>
              <a:rPr lang="en-US" sz="2000" dirty="0"/>
              <a:t>The SDLC aims to produce a high-quality software that meets or exceeds customer expectations, reaches completion within times and cost estimates.</a:t>
            </a:r>
          </a:p>
          <a:p>
            <a:r>
              <a:rPr lang="en-US" sz="2000" dirty="0"/>
              <a:t>SDLC is the acronym of Software Development Life Cycle.</a:t>
            </a:r>
          </a:p>
          <a:p>
            <a:r>
              <a:rPr lang="en-US" sz="2000" dirty="0"/>
              <a:t>It is also called as Software Development Process.</a:t>
            </a:r>
          </a:p>
          <a:p>
            <a:r>
              <a:rPr lang="en-US" sz="2000" dirty="0"/>
              <a:t>SDLC is a framework defining tasks performed at each step in the software development process.</a:t>
            </a:r>
          </a:p>
          <a:p>
            <a:r>
              <a:rPr lang="en-US" sz="2000" dirty="0"/>
              <a:t>ISO/IEC 12207 is an international standard for software life-cycle processes. It aims to be the standard that defines all the tasks required for developing and maintaining software.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a:t>
            </a:fld>
            <a:endParaRPr lang="en-US"/>
          </a:p>
        </p:txBody>
      </p:sp>
    </p:spTree>
    <p:extLst>
      <p:ext uri="{BB962C8B-B14F-4D97-AF65-F5344CB8AC3E}">
        <p14:creationId xmlns:p14="http://schemas.microsoft.com/office/powerpoint/2010/main" val="424294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the Agile Model </a:t>
            </a:r>
          </a:p>
        </p:txBody>
      </p:sp>
      <p:sp>
        <p:nvSpPr>
          <p:cNvPr id="3" name="Content Placeholder 2"/>
          <p:cNvSpPr>
            <a:spLocks noGrp="1"/>
          </p:cNvSpPr>
          <p:nvPr>
            <p:ph idx="1"/>
          </p:nvPr>
        </p:nvSpPr>
        <p:spPr/>
        <p:txBody>
          <a:bodyPr/>
          <a:lstStyle/>
          <a:p>
            <a:r>
              <a:rPr lang="en-US" sz="2000" dirty="0"/>
              <a:t>Is a very realistic approach to software development</a:t>
            </a:r>
          </a:p>
          <a:p>
            <a:r>
              <a:rPr lang="en-US" sz="2000" dirty="0"/>
              <a:t>Promotes teamwork and cross training.</a:t>
            </a:r>
          </a:p>
          <a:p>
            <a:r>
              <a:rPr lang="en-US" sz="2000" dirty="0"/>
              <a:t>Functionality can be developed rapidly and demonstrated.</a:t>
            </a:r>
          </a:p>
          <a:p>
            <a:r>
              <a:rPr lang="en-US" sz="2000" dirty="0"/>
              <a:t>Resource requirements are minimum.</a:t>
            </a:r>
          </a:p>
          <a:p>
            <a:r>
              <a:rPr lang="en-US" sz="2000" dirty="0"/>
              <a:t>Suitable for fixed or changing requirements</a:t>
            </a:r>
          </a:p>
          <a:p>
            <a:r>
              <a:rPr lang="en-US" sz="2000" dirty="0"/>
              <a:t>Delivers early partial working solutions.</a:t>
            </a:r>
          </a:p>
          <a:p>
            <a:r>
              <a:rPr lang="en-US" sz="2000" dirty="0"/>
              <a:t>Good model for environments that change steadily.</a:t>
            </a:r>
          </a:p>
          <a:p>
            <a:r>
              <a:rPr lang="en-US" sz="2000" dirty="0"/>
              <a:t>Minimal rules, documentation easily employed.</a:t>
            </a:r>
          </a:p>
          <a:p>
            <a:r>
              <a:rPr lang="en-US" sz="2000" dirty="0"/>
              <a:t>Enables concurrent development and delivery within an overall planned context.</a:t>
            </a:r>
          </a:p>
          <a:p>
            <a:r>
              <a:rPr lang="en-US" sz="2000" dirty="0"/>
              <a:t>Little or no planning required.</a:t>
            </a:r>
          </a:p>
          <a:p>
            <a:r>
              <a:rPr lang="en-US" sz="2000" dirty="0"/>
              <a:t>Easy to manage.</a:t>
            </a:r>
          </a:p>
          <a:p>
            <a:r>
              <a:rPr lang="en-US" sz="2000" dirty="0"/>
              <a:t>Gives flexibility to developers.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20</a:t>
            </a:fld>
            <a:endParaRPr lang="en-US"/>
          </a:p>
        </p:txBody>
      </p:sp>
    </p:spTree>
    <p:extLst>
      <p:ext uri="{BB962C8B-B14F-4D97-AF65-F5344CB8AC3E}">
        <p14:creationId xmlns:p14="http://schemas.microsoft.com/office/powerpoint/2010/main" val="1450943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Disadvantages of the Agile Model </a:t>
            </a:r>
          </a:p>
        </p:txBody>
      </p:sp>
      <p:sp>
        <p:nvSpPr>
          <p:cNvPr id="3" name="Content Placeholder 2"/>
          <p:cNvSpPr>
            <a:spLocks noGrp="1"/>
          </p:cNvSpPr>
          <p:nvPr>
            <p:ph idx="1"/>
          </p:nvPr>
        </p:nvSpPr>
        <p:spPr/>
        <p:txBody>
          <a:bodyPr/>
          <a:lstStyle/>
          <a:p>
            <a:r>
              <a:rPr lang="en-US" sz="2000" dirty="0"/>
              <a:t>Not suitable for handling complex dependencies.</a:t>
            </a:r>
          </a:p>
          <a:p>
            <a:r>
              <a:rPr lang="en-US" sz="2000" dirty="0"/>
              <a:t>More risk of sustainability, maintainability and extensibility.</a:t>
            </a:r>
          </a:p>
          <a:p>
            <a:r>
              <a:rPr lang="en-US" sz="2000" dirty="0"/>
              <a:t>An overall plan, an agile leader and agile PM practice is a must without which it will not work</a:t>
            </a:r>
          </a:p>
          <a:p>
            <a:r>
              <a:rPr lang="en-US" sz="2000" dirty="0"/>
              <a:t>Strict delivery management dictates the scope, functionality to be delivered, and adjustments to meet the deadlines.</a:t>
            </a:r>
          </a:p>
          <a:p>
            <a:r>
              <a:rPr lang="en-US" sz="2000" dirty="0"/>
              <a:t>Depends heavily on customer interaction, so if the customer is not clear, team can be driven in the wrong direction.</a:t>
            </a:r>
          </a:p>
          <a:p>
            <a:r>
              <a:rPr lang="en-US" sz="2000" dirty="0"/>
              <a:t>There is a very high individual dependency, since there is minimum documentation generated.</a:t>
            </a:r>
          </a:p>
          <a:p>
            <a:r>
              <a:rPr lang="en-US" sz="2000" dirty="0"/>
              <a:t>Transfer of technology to new team members may be quite challenging due to lack of documentation.</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21</a:t>
            </a:fld>
            <a:endParaRPr lang="en-US"/>
          </a:p>
        </p:txBody>
      </p:sp>
    </p:spTree>
    <p:extLst>
      <p:ext uri="{BB962C8B-B14F-4D97-AF65-F5344CB8AC3E}">
        <p14:creationId xmlns:p14="http://schemas.microsoft.com/office/powerpoint/2010/main" val="3623639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US" sz="2000" dirty="0"/>
              <a:t>Scrum is a framework within which people can address complex adaptive problems, while productively and creatively delivering products of the highest possible value.</a:t>
            </a:r>
          </a:p>
          <a:p>
            <a:r>
              <a:rPr lang="en-US" sz="2000" dirty="0"/>
              <a:t>Scrum is:</a:t>
            </a:r>
          </a:p>
          <a:p>
            <a:pPr lvl="1"/>
            <a:r>
              <a:rPr lang="en-US" sz="1600" dirty="0"/>
              <a:t>A framework</a:t>
            </a:r>
          </a:p>
          <a:p>
            <a:pPr lvl="1"/>
            <a:r>
              <a:rPr lang="en-US" sz="1600" dirty="0"/>
              <a:t>Lightweight</a:t>
            </a:r>
          </a:p>
          <a:p>
            <a:pPr lvl="1"/>
            <a:r>
              <a:rPr lang="en-US" sz="1600" dirty="0"/>
              <a:t>Simple to understand</a:t>
            </a:r>
          </a:p>
          <a:p>
            <a:pPr lvl="1"/>
            <a:r>
              <a:rPr lang="en-US" sz="1600" dirty="0"/>
              <a:t>Difficult to master</a:t>
            </a:r>
          </a:p>
          <a:p>
            <a:r>
              <a:rPr lang="en-US" sz="2000" dirty="0"/>
              <a:t>Scrum is </a:t>
            </a:r>
            <a:r>
              <a:rPr lang="en-US" sz="2000" i="1" dirty="0"/>
              <a:t>not</a:t>
            </a:r>
            <a:r>
              <a:rPr lang="en-US" sz="2000" dirty="0"/>
              <a:t>:</a:t>
            </a:r>
          </a:p>
          <a:p>
            <a:pPr lvl="1"/>
            <a:r>
              <a:rPr lang="en-US" sz="1600" dirty="0"/>
              <a:t>A process</a:t>
            </a:r>
          </a:p>
          <a:p>
            <a:pPr lvl="1"/>
            <a:r>
              <a:rPr lang="en-US" sz="1600" dirty="0"/>
              <a:t>A technique</a:t>
            </a:r>
          </a:p>
          <a:p>
            <a:pPr lvl="1"/>
            <a:r>
              <a:rPr lang="en-US" sz="1600" dirty="0"/>
              <a:t>A definitive method</a:t>
            </a:r>
          </a:p>
          <a:p>
            <a:r>
              <a:rPr lang="en-US" sz="2000" dirty="0"/>
              <a:t>The Scrum framework consists of Scrum Teams and their associated roles, events, artifacts, and rules.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22</a:t>
            </a:fld>
            <a:endParaRPr lang="en-US"/>
          </a:p>
        </p:txBody>
      </p:sp>
    </p:spTree>
    <p:extLst>
      <p:ext uri="{BB962C8B-B14F-4D97-AF65-F5344CB8AC3E}">
        <p14:creationId xmlns:p14="http://schemas.microsoft.com/office/powerpoint/2010/main" val="2346190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350" y="2443956"/>
            <a:ext cx="73533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23</a:t>
            </a:fld>
            <a:endParaRPr lang="en-US"/>
          </a:p>
        </p:txBody>
      </p:sp>
    </p:spTree>
    <p:extLst>
      <p:ext uri="{BB962C8B-B14F-4D97-AF65-F5344CB8AC3E}">
        <p14:creationId xmlns:p14="http://schemas.microsoft.com/office/powerpoint/2010/main" val="977904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Theory</a:t>
            </a:r>
          </a:p>
        </p:txBody>
      </p:sp>
      <p:sp>
        <p:nvSpPr>
          <p:cNvPr id="3" name="Content Placeholder 2"/>
          <p:cNvSpPr>
            <a:spLocks noGrp="1"/>
          </p:cNvSpPr>
          <p:nvPr>
            <p:ph idx="1"/>
          </p:nvPr>
        </p:nvSpPr>
        <p:spPr/>
        <p:txBody>
          <a:bodyPr/>
          <a:lstStyle/>
          <a:p>
            <a:r>
              <a:rPr lang="en-US" sz="2400" dirty="0"/>
              <a:t>The roots Scrum theory are embedded in empiricism. </a:t>
            </a:r>
          </a:p>
          <a:p>
            <a:r>
              <a:rPr lang="en-US" sz="2400" dirty="0"/>
              <a:t>Empiricism states that all knowledge is derived from sense-experience and our decisions should be based on what is known. </a:t>
            </a:r>
          </a:p>
          <a:p>
            <a:r>
              <a:rPr lang="en-US" sz="2400" dirty="0"/>
              <a:t>Scrum employs an iterative, incremental approach to optimize predictability and control risk.</a:t>
            </a:r>
          </a:p>
          <a:p>
            <a:r>
              <a:rPr lang="en-US" sz="2400" dirty="0"/>
              <a:t>To understand Scrum it is important to understand how the framework implements the three pillars of empirical process control:</a:t>
            </a:r>
          </a:p>
          <a:p>
            <a:pPr lvl="1"/>
            <a:r>
              <a:rPr lang="en-US" sz="2000" dirty="0"/>
              <a:t>Transparency</a:t>
            </a:r>
          </a:p>
          <a:p>
            <a:pPr lvl="1"/>
            <a:r>
              <a:rPr lang="en-US" sz="2000" dirty="0"/>
              <a:t>Inspection</a:t>
            </a:r>
          </a:p>
          <a:p>
            <a:pPr lvl="1"/>
            <a:r>
              <a:rPr lang="en-US" sz="2000" dirty="0"/>
              <a:t>Adaptation</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24</a:t>
            </a:fld>
            <a:endParaRPr lang="en-US"/>
          </a:p>
        </p:txBody>
      </p:sp>
    </p:spTree>
    <p:extLst>
      <p:ext uri="{BB962C8B-B14F-4D97-AF65-F5344CB8AC3E}">
        <p14:creationId xmlns:p14="http://schemas.microsoft.com/office/powerpoint/2010/main" val="194421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a:xfrm>
            <a:off x="457200" y="1719263"/>
            <a:ext cx="8458200" cy="4411662"/>
          </a:xfrm>
        </p:spPr>
        <p:txBody>
          <a:bodyPr/>
          <a:lstStyle/>
          <a:p>
            <a:r>
              <a:rPr lang="en-US" dirty="0"/>
              <a:t>This means that the important aspects of the process must be visible to those responsible for the outcome. </a:t>
            </a:r>
          </a:p>
          <a:p>
            <a:r>
              <a:rPr lang="en-US" dirty="0"/>
              <a:t>The way that we can accomplish this in Scrum:</a:t>
            </a:r>
          </a:p>
          <a:p>
            <a:pPr lvl="1"/>
            <a:r>
              <a:rPr lang="en-US" dirty="0"/>
              <a:t>A common language referring to the process which is shared by all participants</a:t>
            </a:r>
          </a:p>
          <a:p>
            <a:pPr lvl="1"/>
            <a:r>
              <a:rPr lang="en-US" dirty="0"/>
              <a:t>All participants share a common definition of what "done" means.</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25</a:t>
            </a:fld>
            <a:endParaRPr lang="en-US"/>
          </a:p>
        </p:txBody>
      </p:sp>
    </p:spTree>
    <p:extLst>
      <p:ext uri="{BB962C8B-B14F-4D97-AF65-F5344CB8AC3E}">
        <p14:creationId xmlns:p14="http://schemas.microsoft.com/office/powerpoint/2010/main" val="187976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a:t>
            </a:r>
          </a:p>
        </p:txBody>
      </p:sp>
      <p:sp>
        <p:nvSpPr>
          <p:cNvPr id="3" name="Content Placeholder 2"/>
          <p:cNvSpPr>
            <a:spLocks noGrp="1"/>
          </p:cNvSpPr>
          <p:nvPr>
            <p:ph idx="1"/>
          </p:nvPr>
        </p:nvSpPr>
        <p:spPr/>
        <p:txBody>
          <a:bodyPr/>
          <a:lstStyle/>
          <a:p>
            <a:r>
              <a:rPr lang="en-US" dirty="0"/>
              <a:t>Scrum teams must frequently assess the framework's artifacts and overall progress towards a goal to detect undesirable variances. </a:t>
            </a:r>
          </a:p>
          <a:p>
            <a:r>
              <a:rPr lang="en-US" dirty="0"/>
              <a:t>This inspection process should not be so frequent that inspection gets in the way of work.</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26</a:t>
            </a:fld>
            <a:endParaRPr lang="en-US"/>
          </a:p>
        </p:txBody>
      </p:sp>
    </p:spTree>
    <p:extLst>
      <p:ext uri="{BB962C8B-B14F-4D97-AF65-F5344CB8AC3E}">
        <p14:creationId xmlns:p14="http://schemas.microsoft.com/office/powerpoint/2010/main" val="440760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Adaptation</a:t>
            </a:r>
          </a:p>
        </p:txBody>
      </p:sp>
      <p:sp>
        <p:nvSpPr>
          <p:cNvPr id="3" name="Content Placeholder 2"/>
          <p:cNvSpPr>
            <a:spLocks noGrp="1"/>
          </p:cNvSpPr>
          <p:nvPr>
            <p:ph idx="1"/>
          </p:nvPr>
        </p:nvSpPr>
        <p:spPr/>
        <p:txBody>
          <a:bodyPr/>
          <a:lstStyle/>
          <a:p>
            <a:r>
              <a:rPr lang="en-US" sz="2400" dirty="0"/>
              <a:t>In the event that the rate of our progress, or retrospection on a previous sprint, is unsatisfactory, the framework provides mechanisms that help teams adjust any processes related to those goals, which helps to minimize further deviation. </a:t>
            </a:r>
          </a:p>
          <a:p>
            <a:r>
              <a:rPr lang="en-US" sz="2400" dirty="0"/>
              <a:t>Scrum has four formal events that help teams inspect their processes and adapt to change:</a:t>
            </a:r>
          </a:p>
          <a:p>
            <a:pPr lvl="1"/>
            <a:r>
              <a:rPr lang="en-US" sz="2000" dirty="0"/>
              <a:t>Sprint Planning</a:t>
            </a:r>
          </a:p>
          <a:p>
            <a:pPr lvl="1"/>
            <a:r>
              <a:rPr lang="en-US" sz="2000" dirty="0"/>
              <a:t>Daily Scrum</a:t>
            </a:r>
          </a:p>
          <a:p>
            <a:pPr lvl="1"/>
            <a:r>
              <a:rPr lang="en-US" sz="2000" dirty="0"/>
              <a:t>Sprint Review</a:t>
            </a:r>
          </a:p>
          <a:p>
            <a:pPr lvl="1"/>
            <a:r>
              <a:rPr lang="en-US" sz="2000" dirty="0"/>
              <a:t>Sprint Retrospective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27</a:t>
            </a:fld>
            <a:endParaRPr lang="en-US"/>
          </a:p>
        </p:txBody>
      </p:sp>
    </p:spTree>
    <p:extLst>
      <p:ext uri="{BB962C8B-B14F-4D97-AF65-F5344CB8AC3E}">
        <p14:creationId xmlns:p14="http://schemas.microsoft.com/office/powerpoint/2010/main" val="1586507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Values</a:t>
            </a:r>
          </a:p>
        </p:txBody>
      </p:sp>
      <p:sp>
        <p:nvSpPr>
          <p:cNvPr id="3" name="Content Placeholder 2"/>
          <p:cNvSpPr>
            <a:spLocks noGrp="1"/>
          </p:cNvSpPr>
          <p:nvPr>
            <p:ph idx="1"/>
          </p:nvPr>
        </p:nvSpPr>
        <p:spPr/>
        <p:txBody>
          <a:bodyPr/>
          <a:lstStyle/>
          <a:p>
            <a:pPr marL="0" indent="0">
              <a:buNone/>
            </a:pPr>
            <a:r>
              <a:rPr lang="en-US" sz="2400" dirty="0"/>
              <a:t>Each member of a Scrum Team must embody the five values:</a:t>
            </a:r>
          </a:p>
          <a:p>
            <a:r>
              <a:rPr lang="en-US" sz="2400" dirty="0"/>
              <a:t>Commitment (to achieving the goals of the Scrum Team)</a:t>
            </a:r>
          </a:p>
          <a:p>
            <a:r>
              <a:rPr lang="en-US" sz="2400" dirty="0"/>
              <a:t>Courage (to do the right thing and work on tough problems)</a:t>
            </a:r>
          </a:p>
          <a:p>
            <a:r>
              <a:rPr lang="en-US" sz="2400" dirty="0"/>
              <a:t>Focus (on the work of the Sprint and the goals of the Scrum Team)</a:t>
            </a:r>
          </a:p>
          <a:p>
            <a:r>
              <a:rPr lang="en-US" sz="2400" dirty="0"/>
              <a:t>Openness (about all the work and the challenges with performing the work)</a:t>
            </a:r>
          </a:p>
          <a:p>
            <a:r>
              <a:rPr lang="en-US" sz="2400" dirty="0"/>
              <a:t>Respect (for other members as capable and independent people)</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28</a:t>
            </a:fld>
            <a:endParaRPr lang="en-US"/>
          </a:p>
        </p:txBody>
      </p:sp>
    </p:spTree>
    <p:extLst>
      <p:ext uri="{BB962C8B-B14F-4D97-AF65-F5344CB8AC3E}">
        <p14:creationId xmlns:p14="http://schemas.microsoft.com/office/powerpoint/2010/main" val="527745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 Structure</a:t>
            </a:r>
          </a:p>
        </p:txBody>
      </p:sp>
      <p:sp>
        <p:nvSpPr>
          <p:cNvPr id="3" name="Content Placeholder 2"/>
          <p:cNvSpPr>
            <a:spLocks noGrp="1"/>
          </p:cNvSpPr>
          <p:nvPr>
            <p:ph idx="1"/>
          </p:nvPr>
        </p:nvSpPr>
        <p:spPr/>
        <p:txBody>
          <a:bodyPr/>
          <a:lstStyle/>
          <a:p>
            <a:r>
              <a:rPr lang="en-US" dirty="0"/>
              <a:t>The Product Owner </a:t>
            </a:r>
          </a:p>
          <a:p>
            <a:r>
              <a:rPr lang="en-US" dirty="0"/>
              <a:t>The Development Team </a:t>
            </a:r>
          </a:p>
          <a:p>
            <a:r>
              <a:rPr lang="en-US" dirty="0"/>
              <a:t>Scrum Master</a:t>
            </a:r>
          </a:p>
        </p:txBody>
      </p:sp>
      <p:sp>
        <p:nvSpPr>
          <p:cNvPr id="4" name="Slide Number Placeholder 3"/>
          <p:cNvSpPr>
            <a:spLocks noGrp="1"/>
          </p:cNvSpPr>
          <p:nvPr>
            <p:ph type="sldNum" sz="quarter" idx="12"/>
          </p:nvPr>
        </p:nvSpPr>
        <p:spPr/>
        <p:txBody>
          <a:bodyPr/>
          <a:lstStyle/>
          <a:p>
            <a:fld id="{15880352-DD84-4B25-A38E-5DA11F35E419}" type="slidenum">
              <a:rPr lang="en-US" smtClean="0"/>
              <a:t>29</a:t>
            </a:fld>
            <a:endParaRPr lang="en-US"/>
          </a:p>
        </p:txBody>
      </p:sp>
    </p:spTree>
    <p:extLst>
      <p:ext uri="{BB962C8B-B14F-4D97-AF65-F5344CB8AC3E}">
        <p14:creationId xmlns:p14="http://schemas.microsoft.com/office/powerpoint/2010/main" val="135603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sp>
        <p:nvSpPr>
          <p:cNvPr id="3" name="Content Placeholder 2"/>
          <p:cNvSpPr>
            <a:spLocks noGrp="1"/>
          </p:cNvSpPr>
          <p:nvPr>
            <p:ph idx="1"/>
          </p:nvPr>
        </p:nvSpPr>
        <p:spPr/>
        <p:txBody>
          <a:bodyPr/>
          <a:lstStyle/>
          <a:p>
            <a:r>
              <a:rPr lang="en-US" sz="2400" dirty="0"/>
              <a:t>SDLC is a process followed for a software project, within a software organization. </a:t>
            </a:r>
          </a:p>
          <a:p>
            <a:r>
              <a:rPr lang="en-US" sz="2400" dirty="0"/>
              <a:t>It consists of a detailed plan describing how to develop, maintain, replace and alter or enhance specific software. </a:t>
            </a:r>
          </a:p>
          <a:p>
            <a:r>
              <a:rPr lang="en-US" sz="2400" dirty="0"/>
              <a:t>The life cycle defines a methodology for improving the quality of software and the overall development process.</a:t>
            </a:r>
          </a:p>
        </p:txBody>
      </p:sp>
      <p:sp>
        <p:nvSpPr>
          <p:cNvPr id="4" name="Slide Number Placeholder 3"/>
          <p:cNvSpPr>
            <a:spLocks noGrp="1"/>
          </p:cNvSpPr>
          <p:nvPr>
            <p:ph type="sldNum" sz="quarter" idx="12"/>
          </p:nvPr>
        </p:nvSpPr>
        <p:spPr/>
        <p:txBody>
          <a:bodyPr/>
          <a:lstStyle/>
          <a:p>
            <a:fld id="{15880352-DD84-4B25-A38E-5DA11F35E419}" type="slidenum">
              <a:rPr lang="en-US" smtClean="0"/>
              <a:t>3</a:t>
            </a:fld>
            <a:endParaRPr lang="en-US"/>
          </a:p>
        </p:txBody>
      </p:sp>
    </p:spTree>
    <p:extLst>
      <p:ext uri="{BB962C8B-B14F-4D97-AF65-F5344CB8AC3E}">
        <p14:creationId xmlns:p14="http://schemas.microsoft.com/office/powerpoint/2010/main" val="3030721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Owner</a:t>
            </a:r>
          </a:p>
        </p:txBody>
      </p:sp>
      <p:sp>
        <p:nvSpPr>
          <p:cNvPr id="3" name="Content Placeholder 2"/>
          <p:cNvSpPr>
            <a:spLocks noGrp="1"/>
          </p:cNvSpPr>
          <p:nvPr>
            <p:ph idx="1"/>
          </p:nvPr>
        </p:nvSpPr>
        <p:spPr/>
        <p:txBody>
          <a:bodyPr/>
          <a:lstStyle/>
          <a:p>
            <a:r>
              <a:rPr lang="en-US" sz="2000" dirty="0"/>
              <a:t>The Product Owner is responsible for maximizing the value of the product resulting from work of the Development Team.</a:t>
            </a:r>
          </a:p>
          <a:p>
            <a:r>
              <a:rPr lang="en-US" sz="2000" dirty="0"/>
              <a:t> How this is done may vary widely across organizations, Scrum Teams, and individuals.</a:t>
            </a:r>
          </a:p>
          <a:p>
            <a:r>
              <a:rPr lang="en-US" sz="2000" dirty="0"/>
              <a:t>The Product Owner is the sole person responsible for managing the Product Backlog. </a:t>
            </a:r>
          </a:p>
          <a:p>
            <a:r>
              <a:rPr lang="en-US" sz="2000" dirty="0"/>
              <a:t>Product Backlog management includes:</a:t>
            </a:r>
          </a:p>
          <a:p>
            <a:r>
              <a:rPr lang="en-US" sz="2000" dirty="0"/>
              <a:t>Clearly expressing Product Backlog items;</a:t>
            </a:r>
          </a:p>
          <a:p>
            <a:r>
              <a:rPr lang="en-US" sz="2000" dirty="0"/>
              <a:t>Ordering the items in the Product Backlog to best achieve goals and missions;</a:t>
            </a:r>
          </a:p>
          <a:p>
            <a:r>
              <a:rPr lang="en-US" sz="2000" dirty="0"/>
              <a:t>Optimizing the value of the work the Development Team performs;</a:t>
            </a:r>
          </a:p>
          <a:p>
            <a:r>
              <a:rPr lang="en-US" sz="2000" dirty="0"/>
              <a:t>Ensuring that the Product Backlog is visible, transparent, and clear to all, and shows what the Scrum Team will work on next; and,</a:t>
            </a:r>
          </a:p>
          <a:p>
            <a:r>
              <a:rPr lang="en-US" sz="2000" dirty="0"/>
              <a:t>Ensuring the Development Team understands items in the Product Backlog to the level needed.</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30</a:t>
            </a:fld>
            <a:endParaRPr lang="en-US"/>
          </a:p>
        </p:txBody>
      </p:sp>
      <p:pic>
        <p:nvPicPr>
          <p:cNvPr id="5" name="Picture 4">
            <a:extLst>
              <a:ext uri="{FF2B5EF4-FFF2-40B4-BE49-F238E27FC236}">
                <a16:creationId xmlns:a16="http://schemas.microsoft.com/office/drawing/2014/main" id="{288FA9C4-3E7F-2ABE-BD72-3C0A63583F15}"/>
              </a:ext>
            </a:extLst>
          </p:cNvPr>
          <p:cNvPicPr>
            <a:picLocks noChangeAspect="1"/>
          </p:cNvPicPr>
          <p:nvPr/>
        </p:nvPicPr>
        <p:blipFill>
          <a:blip r:embed="rId2"/>
          <a:stretch>
            <a:fillRect/>
          </a:stretch>
        </p:blipFill>
        <p:spPr>
          <a:xfrm>
            <a:off x="3886200" y="-685800"/>
            <a:ext cx="4254486" cy="3063102"/>
          </a:xfrm>
          <a:prstGeom prst="rect">
            <a:avLst/>
          </a:prstGeom>
        </p:spPr>
      </p:pic>
    </p:spTree>
    <p:extLst>
      <p:ext uri="{BB962C8B-B14F-4D97-AF65-F5344CB8AC3E}">
        <p14:creationId xmlns:p14="http://schemas.microsoft.com/office/powerpoint/2010/main" val="1583651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r>
              <a:rPr lang="en-US" sz="2200" dirty="0"/>
              <a:t>The Development Team consists of professionals who do the work of delivering a potentially releasable Increment of "Done" product at the end of each Sprint. </a:t>
            </a:r>
          </a:p>
          <a:p>
            <a:r>
              <a:rPr lang="en-US" sz="2200" dirty="0"/>
              <a:t>A "Done" increment is required at the Sprint Review. Only members of the Development Team create the Increment.</a:t>
            </a:r>
          </a:p>
          <a:p>
            <a:r>
              <a:rPr lang="en-US" sz="2200" dirty="0"/>
              <a:t>Development Teams are structured and empowered by the organization to organize and manage their own work. </a:t>
            </a:r>
          </a:p>
          <a:p>
            <a:r>
              <a:rPr lang="en-US" sz="2200" dirty="0"/>
              <a:t>The resulting synergy optimizes the Development Team’s overall efficiency and effectiveness.</a:t>
            </a:r>
          </a:p>
          <a:p>
            <a:endParaRPr lang="en-US" sz="2200" dirty="0"/>
          </a:p>
        </p:txBody>
      </p:sp>
      <p:sp>
        <p:nvSpPr>
          <p:cNvPr id="4" name="Slide Number Placeholder 3"/>
          <p:cNvSpPr>
            <a:spLocks noGrp="1"/>
          </p:cNvSpPr>
          <p:nvPr>
            <p:ph type="sldNum" sz="quarter" idx="12"/>
          </p:nvPr>
        </p:nvSpPr>
        <p:spPr/>
        <p:txBody>
          <a:bodyPr/>
          <a:lstStyle/>
          <a:p>
            <a:fld id="{15880352-DD84-4B25-A38E-5DA11F35E419}" type="slidenum">
              <a:rPr lang="en-US" smtClean="0"/>
              <a:t>31</a:t>
            </a:fld>
            <a:endParaRPr lang="en-US"/>
          </a:p>
        </p:txBody>
      </p:sp>
      <p:pic>
        <p:nvPicPr>
          <p:cNvPr id="5" name="Picture 4">
            <a:extLst>
              <a:ext uri="{FF2B5EF4-FFF2-40B4-BE49-F238E27FC236}">
                <a16:creationId xmlns:a16="http://schemas.microsoft.com/office/drawing/2014/main" id="{A127B21A-8DEC-9D4B-BD6D-BD0B3D91CD2D}"/>
              </a:ext>
            </a:extLst>
          </p:cNvPr>
          <p:cNvPicPr>
            <a:picLocks noChangeAspect="1"/>
          </p:cNvPicPr>
          <p:nvPr/>
        </p:nvPicPr>
        <p:blipFill rotWithShape="1">
          <a:blip r:embed="rId2"/>
          <a:srcRect t="31273" b="31775"/>
          <a:stretch/>
        </p:blipFill>
        <p:spPr>
          <a:xfrm>
            <a:off x="1828800" y="5029200"/>
            <a:ext cx="6091789" cy="1620659"/>
          </a:xfrm>
          <a:prstGeom prst="rect">
            <a:avLst/>
          </a:prstGeom>
        </p:spPr>
      </p:pic>
    </p:spTree>
    <p:extLst>
      <p:ext uri="{BB962C8B-B14F-4D97-AF65-F5344CB8AC3E}">
        <p14:creationId xmlns:p14="http://schemas.microsoft.com/office/powerpoint/2010/main" val="2425857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Development Team</a:t>
            </a:r>
          </a:p>
        </p:txBody>
      </p:sp>
      <p:sp>
        <p:nvSpPr>
          <p:cNvPr id="3" name="Content Placeholder 2"/>
          <p:cNvSpPr>
            <a:spLocks noGrp="1"/>
          </p:cNvSpPr>
          <p:nvPr>
            <p:ph idx="1"/>
          </p:nvPr>
        </p:nvSpPr>
        <p:spPr/>
        <p:txBody>
          <a:bodyPr/>
          <a:lstStyle/>
          <a:p>
            <a:pPr marL="0" indent="0">
              <a:buNone/>
            </a:pPr>
            <a:r>
              <a:rPr lang="en-US" sz="2000" dirty="0"/>
              <a:t>Development Teams have the following characteristics:</a:t>
            </a:r>
          </a:p>
          <a:p>
            <a:r>
              <a:rPr lang="en-US" sz="2000" dirty="0"/>
              <a:t>They are self-organizing. No one (not even the Scrum Master) tells the Development Team how to turn Product Backlog into Increments of potentially releasable functionality;</a:t>
            </a:r>
          </a:p>
          <a:p>
            <a:r>
              <a:rPr lang="en-US" sz="2000" dirty="0"/>
              <a:t>Development Teams are cross-functional, with all the skills as a team necessary to create a product Increment;</a:t>
            </a:r>
          </a:p>
          <a:p>
            <a:r>
              <a:rPr lang="en-US" sz="2000" dirty="0"/>
              <a:t>Scrum recognizes no titles for Development Team members, regardless of the work being performed by the person;</a:t>
            </a:r>
          </a:p>
          <a:p>
            <a:r>
              <a:rPr lang="en-US" sz="2000" dirty="0"/>
              <a:t>Scrum recognizes no sub-teams in the Development Team, regardless of domains that need to be addressed like testing, architecture, operations, or business analysis; and,</a:t>
            </a:r>
          </a:p>
          <a:p>
            <a:r>
              <a:rPr lang="en-US" sz="2000" dirty="0"/>
              <a:t>Individual Development Team members may have specialized skills and areas of focus, but accountability belongs to the Development Team as a whole.</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32</a:t>
            </a:fld>
            <a:endParaRPr lang="en-US"/>
          </a:p>
        </p:txBody>
      </p:sp>
    </p:spTree>
    <p:extLst>
      <p:ext uri="{BB962C8B-B14F-4D97-AF65-F5344CB8AC3E}">
        <p14:creationId xmlns:p14="http://schemas.microsoft.com/office/powerpoint/2010/main" val="3131689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a:t>
            </a:r>
          </a:p>
        </p:txBody>
      </p:sp>
      <p:sp>
        <p:nvSpPr>
          <p:cNvPr id="3" name="Content Placeholder 2"/>
          <p:cNvSpPr>
            <a:spLocks noGrp="1"/>
          </p:cNvSpPr>
          <p:nvPr>
            <p:ph idx="1"/>
          </p:nvPr>
        </p:nvSpPr>
        <p:spPr>
          <a:xfrm>
            <a:off x="228600" y="1719263"/>
            <a:ext cx="8763000" cy="4411662"/>
          </a:xfrm>
        </p:spPr>
        <p:txBody>
          <a:bodyPr/>
          <a:lstStyle/>
          <a:p>
            <a:r>
              <a:rPr lang="en-US" sz="2400" dirty="0"/>
              <a:t>The Scrum Master is responsible for promoting and supporting Scrum as defined in the Scrum Guide. </a:t>
            </a:r>
          </a:p>
          <a:p>
            <a:r>
              <a:rPr lang="en-US" sz="2400" dirty="0"/>
              <a:t>Scrum Masters do this by helping everyone understand Scrum theory, practices, rules, and values.</a:t>
            </a:r>
          </a:p>
          <a:p>
            <a:r>
              <a:rPr lang="en-US" sz="2400" dirty="0"/>
              <a:t>The Scrum Master is a servant-leader for the Scrum Team. </a:t>
            </a:r>
          </a:p>
          <a:p>
            <a:r>
              <a:rPr lang="en-US" sz="2400" dirty="0"/>
              <a:t>The Scrum Master helps those outside the Scrum Team understand which of their interactions with the Scrum Team are helpful and which aren’t. </a:t>
            </a:r>
          </a:p>
          <a:p>
            <a:r>
              <a:rPr lang="en-US" sz="2400" dirty="0"/>
              <a:t>The Scrum Master helps everyone change these interactions to maximize the value created by the Scrum Team.</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33</a:t>
            </a:fld>
            <a:endParaRPr lang="en-US"/>
          </a:p>
        </p:txBody>
      </p:sp>
      <p:pic>
        <p:nvPicPr>
          <p:cNvPr id="7" name="Picture 6">
            <a:extLst>
              <a:ext uri="{FF2B5EF4-FFF2-40B4-BE49-F238E27FC236}">
                <a16:creationId xmlns:a16="http://schemas.microsoft.com/office/drawing/2014/main" id="{A325DCD2-3BB1-F8C3-F066-E1142AF9EC97}"/>
              </a:ext>
            </a:extLst>
          </p:cNvPr>
          <p:cNvPicPr>
            <a:picLocks noChangeAspect="1"/>
          </p:cNvPicPr>
          <p:nvPr/>
        </p:nvPicPr>
        <p:blipFill>
          <a:blip r:embed="rId2"/>
          <a:stretch>
            <a:fillRect/>
          </a:stretch>
        </p:blipFill>
        <p:spPr>
          <a:xfrm>
            <a:off x="3581400" y="-762000"/>
            <a:ext cx="4656861" cy="3352800"/>
          </a:xfrm>
          <a:prstGeom prst="rect">
            <a:avLst/>
          </a:prstGeom>
        </p:spPr>
      </p:pic>
    </p:spTree>
    <p:extLst>
      <p:ext uri="{BB962C8B-B14F-4D97-AF65-F5344CB8AC3E}">
        <p14:creationId xmlns:p14="http://schemas.microsoft.com/office/powerpoint/2010/main" val="671584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745831-B049-C3E3-8575-BCA542C98087}"/>
              </a:ext>
            </a:extLst>
          </p:cNvPr>
          <p:cNvSpPr>
            <a:spLocks noGrp="1"/>
          </p:cNvSpPr>
          <p:nvPr>
            <p:ph type="ctrTitle"/>
          </p:nvPr>
        </p:nvSpPr>
        <p:spPr/>
        <p:txBody>
          <a:bodyPr/>
          <a:lstStyle/>
          <a:p>
            <a:r>
              <a:rPr lang="en-US" dirty="0"/>
              <a:t>Scrum Ceremonies</a:t>
            </a:r>
          </a:p>
        </p:txBody>
      </p:sp>
      <p:sp>
        <p:nvSpPr>
          <p:cNvPr id="6" name="Subtitle 5">
            <a:extLst>
              <a:ext uri="{FF2B5EF4-FFF2-40B4-BE49-F238E27FC236}">
                <a16:creationId xmlns:a16="http://schemas.microsoft.com/office/drawing/2014/main" id="{021DCF25-F21E-10A5-7DB2-32EBA76421BD}"/>
              </a:ext>
            </a:extLst>
          </p:cNvPr>
          <p:cNvSpPr>
            <a:spLocks noGrp="1"/>
          </p:cNvSpPr>
          <p:nvPr>
            <p:ph type="subTitle" idx="1"/>
          </p:nvPr>
        </p:nvSpPr>
        <p:spPr>
          <a:xfrm>
            <a:off x="609600" y="3049588"/>
            <a:ext cx="7010400" cy="2362200"/>
          </a:xfrm>
        </p:spPr>
        <p:txBody>
          <a:bodyPr/>
          <a:lstStyle/>
          <a:p>
            <a:r>
              <a:rPr lang="en-US" dirty="0"/>
              <a:t>An essential part of putting agile into practice is meetings, or “ceremonies”</a:t>
            </a:r>
          </a:p>
        </p:txBody>
      </p:sp>
      <p:sp>
        <p:nvSpPr>
          <p:cNvPr id="4" name="Slide Number Placeholder 3">
            <a:extLst>
              <a:ext uri="{FF2B5EF4-FFF2-40B4-BE49-F238E27FC236}">
                <a16:creationId xmlns:a16="http://schemas.microsoft.com/office/drawing/2014/main" id="{43EA7D7F-EC0C-726E-A2FE-41129072B159}"/>
              </a:ext>
            </a:extLst>
          </p:cNvPr>
          <p:cNvSpPr>
            <a:spLocks noGrp="1"/>
          </p:cNvSpPr>
          <p:nvPr>
            <p:ph type="sldNum" sz="quarter" idx="4"/>
          </p:nvPr>
        </p:nvSpPr>
        <p:spPr/>
        <p:txBody>
          <a:bodyPr/>
          <a:lstStyle/>
          <a:p>
            <a:fld id="{15880352-DD84-4B25-A38E-5DA11F35E419}" type="slidenum">
              <a:rPr lang="en-US" smtClean="0"/>
              <a:t>34</a:t>
            </a:fld>
            <a:endParaRPr lang="en-US"/>
          </a:p>
        </p:txBody>
      </p:sp>
    </p:spTree>
    <p:extLst>
      <p:ext uri="{BB962C8B-B14F-4D97-AF65-F5344CB8AC3E}">
        <p14:creationId xmlns:p14="http://schemas.microsoft.com/office/powerpoint/2010/main" val="2256612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34B9-7089-0015-6AC0-BDCFC1B023E7}"/>
              </a:ext>
            </a:extLst>
          </p:cNvPr>
          <p:cNvSpPr>
            <a:spLocks noGrp="1"/>
          </p:cNvSpPr>
          <p:nvPr>
            <p:ph type="title"/>
          </p:nvPr>
        </p:nvSpPr>
        <p:spPr/>
        <p:txBody>
          <a:bodyPr/>
          <a:lstStyle/>
          <a:p>
            <a:r>
              <a:rPr lang="en-US" dirty="0"/>
              <a:t>What are Scrum Ceremonies?</a:t>
            </a:r>
          </a:p>
        </p:txBody>
      </p:sp>
      <p:sp>
        <p:nvSpPr>
          <p:cNvPr id="3" name="Content Placeholder 2">
            <a:extLst>
              <a:ext uri="{FF2B5EF4-FFF2-40B4-BE49-F238E27FC236}">
                <a16:creationId xmlns:a16="http://schemas.microsoft.com/office/drawing/2014/main" id="{FDB62A55-E448-B18F-3A02-6E9EC9DBC964}"/>
              </a:ext>
            </a:extLst>
          </p:cNvPr>
          <p:cNvSpPr>
            <a:spLocks noGrp="1"/>
          </p:cNvSpPr>
          <p:nvPr>
            <p:ph idx="1"/>
          </p:nvPr>
        </p:nvSpPr>
        <p:spPr/>
        <p:txBody>
          <a:bodyPr/>
          <a:lstStyle/>
          <a:p>
            <a:r>
              <a:rPr lang="en-US" dirty="0"/>
              <a:t>Scrum meetings are when the scrum master, product owner, and development team meet to plan work, discuss work in progress, gather feedback, and more. </a:t>
            </a:r>
          </a:p>
          <a:p>
            <a:r>
              <a:rPr lang="en-US" dirty="0"/>
              <a:t>Not every agile scrum team needs to practice all scrum meetings, and a team doesn’t necessarily have to be a scrum team to practice scrum meetings. </a:t>
            </a:r>
          </a:p>
        </p:txBody>
      </p:sp>
      <p:sp>
        <p:nvSpPr>
          <p:cNvPr id="4" name="Slide Number Placeholder 3">
            <a:extLst>
              <a:ext uri="{FF2B5EF4-FFF2-40B4-BE49-F238E27FC236}">
                <a16:creationId xmlns:a16="http://schemas.microsoft.com/office/drawing/2014/main" id="{A674DAC4-24EB-E909-925D-FEAC953F05BA}"/>
              </a:ext>
            </a:extLst>
          </p:cNvPr>
          <p:cNvSpPr>
            <a:spLocks noGrp="1"/>
          </p:cNvSpPr>
          <p:nvPr>
            <p:ph type="sldNum" sz="quarter" idx="12"/>
          </p:nvPr>
        </p:nvSpPr>
        <p:spPr/>
        <p:txBody>
          <a:bodyPr/>
          <a:lstStyle/>
          <a:p>
            <a:fld id="{15880352-DD84-4B25-A38E-5DA11F35E419}" type="slidenum">
              <a:rPr lang="en-US" smtClean="0"/>
              <a:t>35</a:t>
            </a:fld>
            <a:endParaRPr lang="en-US"/>
          </a:p>
        </p:txBody>
      </p:sp>
    </p:spTree>
    <p:extLst>
      <p:ext uri="{BB962C8B-B14F-4D97-AF65-F5344CB8AC3E}">
        <p14:creationId xmlns:p14="http://schemas.microsoft.com/office/powerpoint/2010/main" val="1691140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FC16-B30D-C058-D8DA-3D0A1F0504A0}"/>
              </a:ext>
            </a:extLst>
          </p:cNvPr>
          <p:cNvSpPr>
            <a:spLocks noGrp="1"/>
          </p:cNvSpPr>
          <p:nvPr>
            <p:ph type="title"/>
          </p:nvPr>
        </p:nvSpPr>
        <p:spPr/>
        <p:txBody>
          <a:bodyPr/>
          <a:lstStyle/>
          <a:p>
            <a:r>
              <a:rPr lang="en-US" dirty="0"/>
              <a:t>What are Scrum Ceremonies?</a:t>
            </a:r>
          </a:p>
        </p:txBody>
      </p:sp>
      <p:sp>
        <p:nvSpPr>
          <p:cNvPr id="3" name="Content Placeholder 2">
            <a:extLst>
              <a:ext uri="{FF2B5EF4-FFF2-40B4-BE49-F238E27FC236}">
                <a16:creationId xmlns:a16="http://schemas.microsoft.com/office/drawing/2014/main" id="{6A720902-7ECB-72DD-21EC-6179EBE3FE72}"/>
              </a:ext>
            </a:extLst>
          </p:cNvPr>
          <p:cNvSpPr>
            <a:spLocks noGrp="1"/>
          </p:cNvSpPr>
          <p:nvPr>
            <p:ph idx="1"/>
          </p:nvPr>
        </p:nvSpPr>
        <p:spPr/>
        <p:txBody>
          <a:bodyPr/>
          <a:lstStyle/>
          <a:p>
            <a:r>
              <a:rPr lang="en-US" dirty="0"/>
              <a:t>Sprint Planning</a:t>
            </a:r>
          </a:p>
          <a:p>
            <a:r>
              <a:rPr lang="en-US" dirty="0"/>
              <a:t>Daily stand-up</a:t>
            </a:r>
          </a:p>
          <a:p>
            <a:r>
              <a:rPr lang="en-US" dirty="0"/>
              <a:t>Sprint review</a:t>
            </a:r>
          </a:p>
          <a:p>
            <a:r>
              <a:rPr lang="en-US" dirty="0"/>
              <a:t>Sprint retrospective</a:t>
            </a:r>
          </a:p>
        </p:txBody>
      </p:sp>
      <p:sp>
        <p:nvSpPr>
          <p:cNvPr id="4" name="Slide Number Placeholder 3">
            <a:extLst>
              <a:ext uri="{FF2B5EF4-FFF2-40B4-BE49-F238E27FC236}">
                <a16:creationId xmlns:a16="http://schemas.microsoft.com/office/drawing/2014/main" id="{CBACE2B1-BA1E-F0F0-930D-783ACD2BA9F7}"/>
              </a:ext>
            </a:extLst>
          </p:cNvPr>
          <p:cNvSpPr>
            <a:spLocks noGrp="1"/>
          </p:cNvSpPr>
          <p:nvPr>
            <p:ph type="sldNum" sz="quarter" idx="12"/>
          </p:nvPr>
        </p:nvSpPr>
        <p:spPr/>
        <p:txBody>
          <a:bodyPr/>
          <a:lstStyle/>
          <a:p>
            <a:fld id="{15880352-DD84-4B25-A38E-5DA11F35E419}" type="slidenum">
              <a:rPr lang="en-US" smtClean="0"/>
              <a:t>36</a:t>
            </a:fld>
            <a:endParaRPr lang="en-US"/>
          </a:p>
        </p:txBody>
      </p:sp>
    </p:spTree>
    <p:extLst>
      <p:ext uri="{BB962C8B-B14F-4D97-AF65-F5344CB8AC3E}">
        <p14:creationId xmlns:p14="http://schemas.microsoft.com/office/powerpoint/2010/main" val="98204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a:t>
            </a:r>
          </a:p>
        </p:txBody>
      </p:sp>
      <p:sp>
        <p:nvSpPr>
          <p:cNvPr id="3" name="Content Placeholder 2"/>
          <p:cNvSpPr>
            <a:spLocks noGrp="1"/>
          </p:cNvSpPr>
          <p:nvPr>
            <p:ph idx="1"/>
          </p:nvPr>
        </p:nvSpPr>
        <p:spPr/>
        <p:txBody>
          <a:bodyPr/>
          <a:lstStyle/>
          <a:p>
            <a:r>
              <a:rPr lang="en-US" sz="2000" dirty="0"/>
              <a:t>The heart of Scrum is a Sprint, a time-box of one month or less during which a "Done", useable, and potentially releasable product Increment is created. </a:t>
            </a:r>
          </a:p>
          <a:p>
            <a:r>
              <a:rPr lang="en-US" sz="2000" dirty="0"/>
              <a:t>Sprints have consistent durations throughout a development effort. A new Sprint starts immediately after the conclusion of the previous Sprint.</a:t>
            </a:r>
          </a:p>
          <a:p>
            <a:r>
              <a:rPr lang="en-US" sz="2000" dirty="0"/>
              <a:t>Sprints contain and consist of the Sprint Planning, Daily Scrums, the development work, the Sprint Review, and the Sprint Retrospective.</a:t>
            </a:r>
          </a:p>
          <a:p>
            <a:r>
              <a:rPr lang="en-US" sz="2000" dirty="0"/>
              <a:t>During the Sprint:</a:t>
            </a:r>
          </a:p>
          <a:p>
            <a:pPr lvl="1"/>
            <a:r>
              <a:rPr lang="en-US" sz="1600" dirty="0"/>
              <a:t>No changes are made that would endanger the Sprint Goal;</a:t>
            </a:r>
          </a:p>
          <a:p>
            <a:pPr lvl="1"/>
            <a:r>
              <a:rPr lang="en-US" sz="1600" dirty="0"/>
              <a:t>Quality goals do not decrease; and,</a:t>
            </a:r>
          </a:p>
          <a:p>
            <a:pPr lvl="1"/>
            <a:r>
              <a:rPr lang="en-US" sz="1600" dirty="0"/>
              <a:t>Scope may be clarified and re-negotiated between the Product Owner and Development Team as more is learned.</a:t>
            </a:r>
          </a:p>
          <a:p>
            <a:r>
              <a:rPr lang="en-US" sz="2000" dirty="0"/>
              <a:t>Duration: Maximum of 1 month</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37</a:t>
            </a:fld>
            <a:endParaRPr lang="en-US"/>
          </a:p>
        </p:txBody>
      </p:sp>
    </p:spTree>
    <p:extLst>
      <p:ext uri="{BB962C8B-B14F-4D97-AF65-F5344CB8AC3E}">
        <p14:creationId xmlns:p14="http://schemas.microsoft.com/office/powerpoint/2010/main" val="2439392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idx="1"/>
          </p:nvPr>
        </p:nvSpPr>
        <p:spPr>
          <a:xfrm>
            <a:off x="304800" y="1719263"/>
            <a:ext cx="8686800" cy="4411662"/>
          </a:xfrm>
        </p:spPr>
        <p:txBody>
          <a:bodyPr/>
          <a:lstStyle/>
          <a:p>
            <a:r>
              <a:rPr lang="en-US" sz="2000" dirty="0"/>
              <a:t>Sprint planning is an event in scrum that kicks off the sprint. </a:t>
            </a:r>
          </a:p>
          <a:p>
            <a:r>
              <a:rPr lang="en-US" sz="2000" dirty="0"/>
              <a:t>The purpose of sprint planning is to define what can be delivered in the sprint and how that work will be achieved. </a:t>
            </a:r>
          </a:p>
          <a:p>
            <a:r>
              <a:rPr lang="en-US" sz="2000" dirty="0"/>
              <a:t>The work to be performed in the Sprint is planned at the Sprint Planning. </a:t>
            </a:r>
          </a:p>
          <a:p>
            <a:r>
              <a:rPr lang="en-US" sz="2000" dirty="0"/>
              <a:t>This plan is created by the collaborative work of the entire Scrum Team.</a:t>
            </a:r>
          </a:p>
          <a:p>
            <a:r>
              <a:rPr lang="en-US" sz="2400" dirty="0"/>
              <a:t>The purpose of Sprint Planning is to answer the following questions:</a:t>
            </a:r>
          </a:p>
          <a:p>
            <a:pPr lvl="1"/>
            <a:r>
              <a:rPr lang="en-US" sz="2000" dirty="0"/>
              <a:t>What can be delivered in the Increment resulting from the </a:t>
            </a:r>
            <a:br>
              <a:rPr lang="en-US" sz="2000" dirty="0"/>
            </a:br>
            <a:r>
              <a:rPr lang="en-US" sz="2000" dirty="0"/>
              <a:t>upcoming Sprint?</a:t>
            </a:r>
          </a:p>
          <a:p>
            <a:pPr lvl="1"/>
            <a:r>
              <a:rPr lang="en-US" sz="2000" dirty="0"/>
              <a:t>How will the work needed to deliver the Increment be achieved?</a:t>
            </a:r>
          </a:p>
          <a:p>
            <a:r>
              <a:rPr lang="en-US" sz="2000" b="1" dirty="0"/>
              <a:t>Duration: Two hours for each week of the Sprint (1 week Sprint = 2-hour meeting, 2 week Sprint = 4-hour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38</a:t>
            </a:fld>
            <a:endParaRPr lang="en-US"/>
          </a:p>
        </p:txBody>
      </p:sp>
    </p:spTree>
    <p:extLst>
      <p:ext uri="{BB962C8B-B14F-4D97-AF65-F5344CB8AC3E}">
        <p14:creationId xmlns:p14="http://schemas.microsoft.com/office/powerpoint/2010/main" val="4150025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4CFB-260E-2C04-3D2D-847D0AF11FCB}"/>
              </a:ext>
            </a:extLst>
          </p:cNvPr>
          <p:cNvSpPr>
            <a:spLocks noGrp="1"/>
          </p:cNvSpPr>
          <p:nvPr>
            <p:ph type="title"/>
          </p:nvPr>
        </p:nvSpPr>
        <p:spPr/>
        <p:txBody>
          <a:bodyPr/>
          <a:lstStyle/>
          <a:p>
            <a:r>
              <a:rPr lang="en-US" dirty="0"/>
              <a:t>Sprint Planning</a:t>
            </a:r>
          </a:p>
        </p:txBody>
      </p:sp>
      <p:sp>
        <p:nvSpPr>
          <p:cNvPr id="3" name="Content Placeholder 2">
            <a:extLst>
              <a:ext uri="{FF2B5EF4-FFF2-40B4-BE49-F238E27FC236}">
                <a16:creationId xmlns:a16="http://schemas.microsoft.com/office/drawing/2014/main" id="{65436C75-725A-4CFE-874A-7B34650866A2}"/>
              </a:ext>
            </a:extLst>
          </p:cNvPr>
          <p:cNvSpPr>
            <a:spLocks noGrp="1"/>
          </p:cNvSpPr>
          <p:nvPr>
            <p:ph idx="1"/>
          </p:nvPr>
        </p:nvSpPr>
        <p:spPr>
          <a:xfrm>
            <a:off x="457200" y="1524000"/>
            <a:ext cx="8229600" cy="4411662"/>
          </a:xfrm>
        </p:spPr>
        <p:txBody>
          <a:bodyPr/>
          <a:lstStyle/>
          <a:p>
            <a:r>
              <a:rPr lang="en-US" sz="1700" b="1" dirty="0"/>
              <a:t>The What </a:t>
            </a:r>
            <a:r>
              <a:rPr lang="en-US" sz="1700" dirty="0"/>
              <a:t>–  The product owner describes the objective(or goal) of the sprint and what backlog items contribute to that goal. The scrum team decides what can be done in the coming sprint and what they will do during the sprint to make that happen.</a:t>
            </a:r>
          </a:p>
          <a:p>
            <a:r>
              <a:rPr lang="en-US" sz="1700" b="1" dirty="0"/>
              <a:t>The How </a:t>
            </a:r>
            <a:r>
              <a:rPr lang="en-US" sz="1700" dirty="0"/>
              <a:t>– The development team plans the work necessary to deliver the sprint goal. Ultimately, the resulting sprint plan is a negotiation between the development team and product owner based on value and effort.</a:t>
            </a:r>
          </a:p>
          <a:p>
            <a:r>
              <a:rPr lang="en-US" sz="1700" b="1" dirty="0"/>
              <a:t>The Who</a:t>
            </a:r>
            <a:r>
              <a:rPr lang="en-US" sz="1700" dirty="0"/>
              <a:t> – You cannot do sprint planning without the product owner or the development team. The product owner defines the goal based on the value that they seek. The development team needs to understand how they can or cannot deliver that goal. If either is missing from this event it makes planning the sprint almost impossible.</a:t>
            </a:r>
          </a:p>
          <a:p>
            <a:r>
              <a:rPr lang="en-US" sz="1700" b="1" dirty="0"/>
              <a:t>The Inputs </a:t>
            </a:r>
            <a:r>
              <a:rPr lang="en-US" sz="1700" dirty="0"/>
              <a:t>– A great starting point for the sprint plan is the product backlog as it provides a list of ‘stuff’ that could potentially be part of the current sprint. The team should also look at the existing work done in the increment and have a view to capacity.</a:t>
            </a:r>
          </a:p>
          <a:p>
            <a:r>
              <a:rPr lang="en-US" sz="1700" b="1" dirty="0"/>
              <a:t>The Outputs </a:t>
            </a:r>
            <a:r>
              <a:rPr lang="en-US" sz="1700" dirty="0"/>
              <a:t>– The most important outcome for the sprint planning meeting is that the team can describe the goal of the sprint and how it will start working toward that goal. This is made visible in the sprint backlog.</a:t>
            </a:r>
          </a:p>
        </p:txBody>
      </p:sp>
      <p:sp>
        <p:nvSpPr>
          <p:cNvPr id="4" name="Slide Number Placeholder 3">
            <a:extLst>
              <a:ext uri="{FF2B5EF4-FFF2-40B4-BE49-F238E27FC236}">
                <a16:creationId xmlns:a16="http://schemas.microsoft.com/office/drawing/2014/main" id="{D58048FF-7401-2439-4EA3-96CCC73D2B89}"/>
              </a:ext>
            </a:extLst>
          </p:cNvPr>
          <p:cNvSpPr>
            <a:spLocks noGrp="1"/>
          </p:cNvSpPr>
          <p:nvPr>
            <p:ph type="sldNum" sz="quarter" idx="12"/>
          </p:nvPr>
        </p:nvSpPr>
        <p:spPr/>
        <p:txBody>
          <a:bodyPr/>
          <a:lstStyle/>
          <a:p>
            <a:fld id="{15880352-DD84-4B25-A38E-5DA11F35E419}" type="slidenum">
              <a:rPr lang="en-US" smtClean="0"/>
              <a:t>39</a:t>
            </a:fld>
            <a:endParaRPr lang="en-US"/>
          </a:p>
        </p:txBody>
      </p:sp>
      <p:pic>
        <p:nvPicPr>
          <p:cNvPr id="6" name="Picture 5">
            <a:extLst>
              <a:ext uri="{FF2B5EF4-FFF2-40B4-BE49-F238E27FC236}">
                <a16:creationId xmlns:a16="http://schemas.microsoft.com/office/drawing/2014/main" id="{644A9C46-F0C4-C62C-2A8D-6AC36B345A9E}"/>
              </a:ext>
            </a:extLst>
          </p:cNvPr>
          <p:cNvPicPr>
            <a:picLocks noChangeAspect="1"/>
          </p:cNvPicPr>
          <p:nvPr/>
        </p:nvPicPr>
        <p:blipFill>
          <a:blip r:embed="rId2"/>
          <a:stretch>
            <a:fillRect/>
          </a:stretch>
        </p:blipFill>
        <p:spPr>
          <a:xfrm>
            <a:off x="4419600" y="-1"/>
            <a:ext cx="3352800" cy="1676401"/>
          </a:xfrm>
          <a:prstGeom prst="rect">
            <a:avLst/>
          </a:prstGeom>
        </p:spPr>
      </p:pic>
    </p:spTree>
    <p:extLst>
      <p:ext uri="{BB962C8B-B14F-4D97-AF65-F5344CB8AC3E}">
        <p14:creationId xmlns:p14="http://schemas.microsoft.com/office/powerpoint/2010/main" val="297355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is SDLC?</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8337" y="1910556"/>
            <a:ext cx="52673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4</a:t>
            </a:fld>
            <a:endParaRPr lang="en-US"/>
          </a:p>
        </p:txBody>
      </p:sp>
    </p:spTree>
    <p:extLst>
      <p:ext uri="{BB962C8B-B14F-4D97-AF65-F5344CB8AC3E}">
        <p14:creationId xmlns:p14="http://schemas.microsoft.com/office/powerpoint/2010/main" val="1668989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1657-6E99-0AC3-568E-F154F17B8D4A}"/>
              </a:ext>
            </a:extLst>
          </p:cNvPr>
          <p:cNvSpPr>
            <a:spLocks noGrp="1"/>
          </p:cNvSpPr>
          <p:nvPr>
            <p:ph type="title"/>
          </p:nvPr>
        </p:nvSpPr>
        <p:spPr/>
        <p:txBody>
          <a:bodyPr/>
          <a:lstStyle/>
          <a:p>
            <a:r>
              <a:rPr lang="en-US" dirty="0"/>
              <a:t>Sprint Planning – User Stories</a:t>
            </a:r>
          </a:p>
        </p:txBody>
      </p:sp>
      <p:sp>
        <p:nvSpPr>
          <p:cNvPr id="3" name="Content Placeholder 2">
            <a:extLst>
              <a:ext uri="{FF2B5EF4-FFF2-40B4-BE49-F238E27FC236}">
                <a16:creationId xmlns:a16="http://schemas.microsoft.com/office/drawing/2014/main" id="{F3B918FE-47E1-84DD-1EDB-01C467299D1F}"/>
              </a:ext>
            </a:extLst>
          </p:cNvPr>
          <p:cNvSpPr>
            <a:spLocks noGrp="1"/>
          </p:cNvSpPr>
          <p:nvPr>
            <p:ph idx="1"/>
          </p:nvPr>
        </p:nvSpPr>
        <p:spPr/>
        <p:txBody>
          <a:bodyPr/>
          <a:lstStyle/>
          <a:p>
            <a:r>
              <a:rPr lang="en-US" sz="2000" dirty="0"/>
              <a:t>The sprint goal describes the objective of the sprint at a high level, but the backlog Items can also be written with an outcome in mind. </a:t>
            </a:r>
          </a:p>
          <a:p>
            <a:r>
              <a:rPr lang="en-US" sz="2000" dirty="0"/>
              <a:t>User stories are one great way of describing the work from a customer point of view.  </a:t>
            </a:r>
          </a:p>
          <a:p>
            <a:r>
              <a:rPr lang="en-US" sz="2000" dirty="0"/>
              <a:t>By adding clear, measurable results to the user story, the outcomes can be clearly measured, and you know when you are done. </a:t>
            </a:r>
          </a:p>
          <a:p>
            <a:r>
              <a:rPr lang="en-US" sz="2000" dirty="0"/>
              <a:t>By getting as much up-front clarity as possible on the work the team is focusing on, everyone gets the transparency needed to get started on the work.</a:t>
            </a:r>
          </a:p>
        </p:txBody>
      </p:sp>
      <p:sp>
        <p:nvSpPr>
          <p:cNvPr id="4" name="Slide Number Placeholder 3">
            <a:extLst>
              <a:ext uri="{FF2B5EF4-FFF2-40B4-BE49-F238E27FC236}">
                <a16:creationId xmlns:a16="http://schemas.microsoft.com/office/drawing/2014/main" id="{C2DB0DD3-3EA5-6806-1F70-5D4F3E944AB4}"/>
              </a:ext>
            </a:extLst>
          </p:cNvPr>
          <p:cNvSpPr>
            <a:spLocks noGrp="1"/>
          </p:cNvSpPr>
          <p:nvPr>
            <p:ph type="sldNum" sz="quarter" idx="12"/>
          </p:nvPr>
        </p:nvSpPr>
        <p:spPr/>
        <p:txBody>
          <a:bodyPr/>
          <a:lstStyle/>
          <a:p>
            <a:fld id="{15880352-DD84-4B25-A38E-5DA11F35E419}" type="slidenum">
              <a:rPr lang="en-US" smtClean="0"/>
              <a:t>40</a:t>
            </a:fld>
            <a:endParaRPr lang="en-US"/>
          </a:p>
        </p:txBody>
      </p:sp>
      <p:pic>
        <p:nvPicPr>
          <p:cNvPr id="7" name="Picture 6">
            <a:extLst>
              <a:ext uri="{FF2B5EF4-FFF2-40B4-BE49-F238E27FC236}">
                <a16:creationId xmlns:a16="http://schemas.microsoft.com/office/drawing/2014/main" id="{6388D467-B32B-DDC0-4FFD-1581B51160F9}"/>
              </a:ext>
            </a:extLst>
          </p:cNvPr>
          <p:cNvPicPr>
            <a:picLocks noChangeAspect="1"/>
          </p:cNvPicPr>
          <p:nvPr/>
        </p:nvPicPr>
        <p:blipFill>
          <a:blip r:embed="rId2"/>
          <a:stretch>
            <a:fillRect/>
          </a:stretch>
        </p:blipFill>
        <p:spPr>
          <a:xfrm>
            <a:off x="533400" y="4876800"/>
            <a:ext cx="8229600" cy="485775"/>
          </a:xfrm>
          <a:prstGeom prst="rect">
            <a:avLst/>
          </a:prstGeom>
        </p:spPr>
      </p:pic>
    </p:spTree>
    <p:extLst>
      <p:ext uri="{BB962C8B-B14F-4D97-AF65-F5344CB8AC3E}">
        <p14:creationId xmlns:p14="http://schemas.microsoft.com/office/powerpoint/2010/main" val="3790794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AEE3-2CF7-E92D-6552-A9ED1453A107}"/>
              </a:ext>
            </a:extLst>
          </p:cNvPr>
          <p:cNvSpPr>
            <a:spLocks noGrp="1"/>
          </p:cNvSpPr>
          <p:nvPr>
            <p:ph type="title"/>
          </p:nvPr>
        </p:nvSpPr>
        <p:spPr/>
        <p:txBody>
          <a:bodyPr/>
          <a:lstStyle/>
          <a:p>
            <a:r>
              <a:rPr lang="en-US" dirty="0"/>
              <a:t>Sprint Planning - Estimation</a:t>
            </a:r>
          </a:p>
        </p:txBody>
      </p:sp>
      <p:sp>
        <p:nvSpPr>
          <p:cNvPr id="3" name="Content Placeholder 2">
            <a:extLst>
              <a:ext uri="{FF2B5EF4-FFF2-40B4-BE49-F238E27FC236}">
                <a16:creationId xmlns:a16="http://schemas.microsoft.com/office/drawing/2014/main" id="{B0825A8C-31B6-2477-E09D-A693A49C29DB}"/>
              </a:ext>
            </a:extLst>
          </p:cNvPr>
          <p:cNvSpPr>
            <a:spLocks noGrp="1"/>
          </p:cNvSpPr>
          <p:nvPr>
            <p:ph idx="1"/>
          </p:nvPr>
        </p:nvSpPr>
        <p:spPr/>
        <p:txBody>
          <a:bodyPr/>
          <a:lstStyle/>
          <a:p>
            <a:r>
              <a:rPr lang="en-US" sz="2300" dirty="0"/>
              <a:t>Sprint planning requires some level of estimation. </a:t>
            </a:r>
          </a:p>
          <a:p>
            <a:r>
              <a:rPr lang="en-US" sz="2300" dirty="0"/>
              <a:t>The team needs to define what can or cannot be done in the sprint:  estimated effort vs capacity. </a:t>
            </a:r>
          </a:p>
          <a:p>
            <a:r>
              <a:rPr lang="en-US" sz="2300" dirty="0"/>
              <a:t>Estimation is often confused with commitments. </a:t>
            </a:r>
          </a:p>
          <a:p>
            <a:r>
              <a:rPr lang="en-US" sz="2300" dirty="0"/>
              <a:t>Estimates are by their very nature forecasts based on the knowledge at hand. </a:t>
            </a:r>
          </a:p>
          <a:p>
            <a:r>
              <a:rPr lang="en-US" sz="2300" dirty="0"/>
              <a:t>Techniques such as story points or t-shirt sizing add value to the process by giving the team a different way of looking at the problem. </a:t>
            </a:r>
          </a:p>
          <a:p>
            <a:r>
              <a:rPr lang="en-US" sz="2300" dirty="0"/>
              <a:t>They are not, however, magical tools that can find out the truth when there is none to be found. </a:t>
            </a:r>
          </a:p>
          <a:p>
            <a:r>
              <a:rPr lang="en-US" sz="2300" dirty="0"/>
              <a:t>The more unknowns, the less likely the estimate </a:t>
            </a:r>
            <a:br>
              <a:rPr lang="en-US" sz="2300" dirty="0"/>
            </a:br>
            <a:r>
              <a:rPr lang="en-US" sz="2300" dirty="0"/>
              <a:t>will be correct.</a:t>
            </a:r>
          </a:p>
        </p:txBody>
      </p:sp>
      <p:sp>
        <p:nvSpPr>
          <p:cNvPr id="4" name="Slide Number Placeholder 3">
            <a:extLst>
              <a:ext uri="{FF2B5EF4-FFF2-40B4-BE49-F238E27FC236}">
                <a16:creationId xmlns:a16="http://schemas.microsoft.com/office/drawing/2014/main" id="{40678FCB-12A6-CA55-6542-4BDECDC9E460}"/>
              </a:ext>
            </a:extLst>
          </p:cNvPr>
          <p:cNvSpPr>
            <a:spLocks noGrp="1"/>
          </p:cNvSpPr>
          <p:nvPr>
            <p:ph type="sldNum" sz="quarter" idx="12"/>
          </p:nvPr>
        </p:nvSpPr>
        <p:spPr/>
        <p:txBody>
          <a:bodyPr/>
          <a:lstStyle/>
          <a:p>
            <a:fld id="{15880352-DD84-4B25-A38E-5DA11F35E419}" type="slidenum">
              <a:rPr lang="en-US" smtClean="0"/>
              <a:t>41</a:t>
            </a:fld>
            <a:endParaRPr lang="en-US" dirty="0"/>
          </a:p>
        </p:txBody>
      </p:sp>
    </p:spTree>
    <p:extLst>
      <p:ext uri="{BB962C8B-B14F-4D97-AF65-F5344CB8AC3E}">
        <p14:creationId xmlns:p14="http://schemas.microsoft.com/office/powerpoint/2010/main" val="3180758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Scrum - Stand up</a:t>
            </a:r>
          </a:p>
        </p:txBody>
      </p:sp>
      <p:sp>
        <p:nvSpPr>
          <p:cNvPr id="3" name="Content Placeholder 2"/>
          <p:cNvSpPr>
            <a:spLocks noGrp="1"/>
          </p:cNvSpPr>
          <p:nvPr>
            <p:ph idx="1"/>
          </p:nvPr>
        </p:nvSpPr>
        <p:spPr/>
        <p:txBody>
          <a:bodyPr/>
          <a:lstStyle/>
          <a:p>
            <a:r>
              <a:rPr lang="en-US" sz="1900" dirty="0"/>
              <a:t>The daily stand-up is a short, daily meeting to discuss progress and identify blockers. </a:t>
            </a:r>
          </a:p>
          <a:p>
            <a:r>
              <a:rPr lang="en-US" sz="1900" dirty="0"/>
              <a:t>The reason it’s called a “stand-up” is because if attendees participate while standing, the meeting should be kept short.</a:t>
            </a:r>
          </a:p>
          <a:p>
            <a:r>
              <a:rPr lang="en-US" sz="1900" dirty="0"/>
              <a:t>The Daily Scrum is held every day of the Sprint. At it, the Development Team plans work for the next 24 hours. </a:t>
            </a:r>
          </a:p>
          <a:p>
            <a:r>
              <a:rPr lang="en-US" sz="1900" dirty="0"/>
              <a:t>This optimizes team collaboration and performance by inspecting the work since the last Daily Scrum and forecasting upcoming Sprint work. </a:t>
            </a:r>
          </a:p>
          <a:p>
            <a:r>
              <a:rPr lang="en-US" sz="1900" dirty="0"/>
              <a:t>The Daily Scrum is held at the same time and place each day to reduce complexity.</a:t>
            </a:r>
          </a:p>
          <a:p>
            <a:r>
              <a:rPr lang="en-US" sz="1900" dirty="0"/>
              <a:t>The purpose of the Daily Scrum is to:</a:t>
            </a:r>
          </a:p>
          <a:p>
            <a:pPr lvl="1"/>
            <a:r>
              <a:rPr lang="en-US" sz="1900" dirty="0"/>
              <a:t>Inspect progress towards the Sprint Goal</a:t>
            </a:r>
          </a:p>
          <a:p>
            <a:pPr lvl="1"/>
            <a:r>
              <a:rPr lang="en-US" sz="1900" dirty="0"/>
              <a:t>Inspect how progress is trending toward completing the work in the Sprint Backlog</a:t>
            </a:r>
          </a:p>
          <a:p>
            <a:r>
              <a:rPr lang="en-US" sz="1900" dirty="0"/>
              <a:t>Duration: 15-minutes</a:t>
            </a:r>
          </a:p>
          <a:p>
            <a:endParaRPr lang="en-US" sz="1900" dirty="0"/>
          </a:p>
        </p:txBody>
      </p:sp>
      <p:sp>
        <p:nvSpPr>
          <p:cNvPr id="4" name="Slide Number Placeholder 3"/>
          <p:cNvSpPr>
            <a:spLocks noGrp="1"/>
          </p:cNvSpPr>
          <p:nvPr>
            <p:ph type="sldNum" sz="quarter" idx="12"/>
          </p:nvPr>
        </p:nvSpPr>
        <p:spPr/>
        <p:txBody>
          <a:bodyPr/>
          <a:lstStyle/>
          <a:p>
            <a:fld id="{15880352-DD84-4B25-A38E-5DA11F35E419}" type="slidenum">
              <a:rPr lang="en-US" smtClean="0"/>
              <a:t>42</a:t>
            </a:fld>
            <a:endParaRPr lang="en-US"/>
          </a:p>
        </p:txBody>
      </p:sp>
    </p:spTree>
    <p:extLst>
      <p:ext uri="{BB962C8B-B14F-4D97-AF65-F5344CB8AC3E}">
        <p14:creationId xmlns:p14="http://schemas.microsoft.com/office/powerpoint/2010/main" val="2960548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5885-8578-6963-C0F6-9300BB5D66E7}"/>
              </a:ext>
            </a:extLst>
          </p:cNvPr>
          <p:cNvSpPr>
            <a:spLocks noGrp="1"/>
          </p:cNvSpPr>
          <p:nvPr>
            <p:ph type="title"/>
          </p:nvPr>
        </p:nvSpPr>
        <p:spPr/>
        <p:txBody>
          <a:bodyPr/>
          <a:lstStyle/>
          <a:p>
            <a:r>
              <a:rPr lang="en-US" dirty="0"/>
              <a:t>Daily Scrum - Stand up</a:t>
            </a:r>
          </a:p>
        </p:txBody>
      </p:sp>
      <p:sp>
        <p:nvSpPr>
          <p:cNvPr id="3" name="Content Placeholder 2">
            <a:extLst>
              <a:ext uri="{FF2B5EF4-FFF2-40B4-BE49-F238E27FC236}">
                <a16:creationId xmlns:a16="http://schemas.microsoft.com/office/drawing/2014/main" id="{6FAB4179-F66C-14FF-E16F-91B51E7A2612}"/>
              </a:ext>
            </a:extLst>
          </p:cNvPr>
          <p:cNvSpPr>
            <a:spLocks noGrp="1"/>
          </p:cNvSpPr>
          <p:nvPr>
            <p:ph idx="1"/>
          </p:nvPr>
        </p:nvSpPr>
        <p:spPr>
          <a:xfrm>
            <a:off x="76200" y="1719263"/>
            <a:ext cx="8991600" cy="4411662"/>
          </a:xfrm>
        </p:spPr>
        <p:txBody>
          <a:bodyPr/>
          <a:lstStyle/>
          <a:p>
            <a:r>
              <a:rPr lang="en-US" sz="2300" dirty="0"/>
              <a:t>A stand-up is a daily meeting that involves the core team: product owners, developers, and the scrum master.</a:t>
            </a:r>
          </a:p>
          <a:p>
            <a:r>
              <a:rPr lang="en-US" sz="2300" dirty="0"/>
              <a:t>We use three simple questions </a:t>
            </a:r>
          </a:p>
          <a:p>
            <a:pPr lvl="1"/>
            <a:r>
              <a:rPr lang="en-US" sz="2300" b="1" dirty="0"/>
              <a:t>What did I work on yesterday?</a:t>
            </a:r>
          </a:p>
          <a:p>
            <a:pPr lvl="1"/>
            <a:r>
              <a:rPr lang="en-US" sz="2300" b="1" dirty="0"/>
              <a:t>What am I working on today?</a:t>
            </a:r>
          </a:p>
          <a:p>
            <a:pPr lvl="1"/>
            <a:r>
              <a:rPr lang="en-US" sz="2300" b="1" dirty="0"/>
              <a:t>What issues are blocking me?</a:t>
            </a:r>
          </a:p>
          <a:p>
            <a:r>
              <a:rPr lang="en-US" sz="2300" dirty="0"/>
              <a:t>These questions highlight progress and help flag team blockers. </a:t>
            </a:r>
          </a:p>
          <a:p>
            <a:r>
              <a:rPr lang="en-US" sz="2300" dirty="0"/>
              <a:t>Also, it strengthens the team when everyone shares the progress they’re contributing to the team. </a:t>
            </a:r>
          </a:p>
          <a:p>
            <a:r>
              <a:rPr lang="en-US" sz="2300" dirty="0"/>
              <a:t>The daily reinforcement of sharing individual successes and plans keeps everyone excited about the team’s overall contribution to the organization.</a:t>
            </a:r>
          </a:p>
        </p:txBody>
      </p:sp>
      <p:sp>
        <p:nvSpPr>
          <p:cNvPr id="4" name="Slide Number Placeholder 3">
            <a:extLst>
              <a:ext uri="{FF2B5EF4-FFF2-40B4-BE49-F238E27FC236}">
                <a16:creationId xmlns:a16="http://schemas.microsoft.com/office/drawing/2014/main" id="{414F28FE-0B83-BD9E-B531-2F3E95C4CFE4}"/>
              </a:ext>
            </a:extLst>
          </p:cNvPr>
          <p:cNvSpPr>
            <a:spLocks noGrp="1"/>
          </p:cNvSpPr>
          <p:nvPr>
            <p:ph type="sldNum" sz="quarter" idx="12"/>
          </p:nvPr>
        </p:nvSpPr>
        <p:spPr/>
        <p:txBody>
          <a:bodyPr/>
          <a:lstStyle/>
          <a:p>
            <a:fld id="{15880352-DD84-4B25-A38E-5DA11F35E419}" type="slidenum">
              <a:rPr lang="en-US" smtClean="0"/>
              <a:t>43</a:t>
            </a:fld>
            <a:endParaRPr lang="en-US"/>
          </a:p>
        </p:txBody>
      </p:sp>
    </p:spTree>
    <p:extLst>
      <p:ext uri="{BB962C8B-B14F-4D97-AF65-F5344CB8AC3E}">
        <p14:creationId xmlns:p14="http://schemas.microsoft.com/office/powerpoint/2010/main" val="958581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a:t>
            </a:r>
          </a:p>
        </p:txBody>
      </p:sp>
      <p:sp>
        <p:nvSpPr>
          <p:cNvPr id="3" name="Content Placeholder 2"/>
          <p:cNvSpPr>
            <a:spLocks noGrp="1"/>
          </p:cNvSpPr>
          <p:nvPr>
            <p:ph idx="1"/>
          </p:nvPr>
        </p:nvSpPr>
        <p:spPr/>
        <p:txBody>
          <a:bodyPr/>
          <a:lstStyle/>
          <a:p>
            <a:r>
              <a:rPr lang="en-US" sz="2000" dirty="0"/>
              <a:t>A Sprint Review is held at the end of the Sprint to inspect the Increment and adapt the Product Backlog if needed. </a:t>
            </a:r>
          </a:p>
          <a:p>
            <a:r>
              <a:rPr lang="en-US" sz="2000" dirty="0"/>
              <a:t>During the Sprint Review, the Scrum Team and stakeholders collaborate about what was done in the Sprint. </a:t>
            </a:r>
          </a:p>
          <a:p>
            <a:r>
              <a:rPr lang="en-US" sz="2000" dirty="0"/>
              <a:t>Based on that and any changes to the Product Backlog during the Sprint, attendees collaborate on the next things that could be done to optimize value. </a:t>
            </a:r>
          </a:p>
          <a:p>
            <a:r>
              <a:rPr lang="en-US" sz="2000" dirty="0"/>
              <a:t>This is an informal meeting, not a status meeting, and the presentation of the Increment is intended to elicit feedback and foster collaboration.</a:t>
            </a:r>
          </a:p>
          <a:p>
            <a:r>
              <a:rPr lang="en-US" sz="2000" dirty="0"/>
              <a:t>Duration: One hour for each week of the Sprint </a:t>
            </a:r>
            <a:br>
              <a:rPr lang="en-US" sz="2000" dirty="0"/>
            </a:br>
            <a:r>
              <a:rPr lang="en-US" sz="2000" dirty="0"/>
              <a:t>(1 week Sprint = 1-hour meeting, 2 week Sprint = 2-hour meeting, etc.)</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44</a:t>
            </a:fld>
            <a:endParaRPr lang="en-US"/>
          </a:p>
        </p:txBody>
      </p:sp>
    </p:spTree>
    <p:extLst>
      <p:ext uri="{BB962C8B-B14F-4D97-AF65-F5344CB8AC3E}">
        <p14:creationId xmlns:p14="http://schemas.microsoft.com/office/powerpoint/2010/main" val="2555228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CCCD-1264-4C74-271D-B5371F4B50F3}"/>
              </a:ext>
            </a:extLst>
          </p:cNvPr>
          <p:cNvSpPr>
            <a:spLocks noGrp="1"/>
          </p:cNvSpPr>
          <p:nvPr>
            <p:ph type="title"/>
          </p:nvPr>
        </p:nvSpPr>
        <p:spPr/>
        <p:txBody>
          <a:bodyPr/>
          <a:lstStyle/>
          <a:p>
            <a:r>
              <a:rPr lang="en-US" dirty="0"/>
              <a:t>Purpose of a Sprint Review</a:t>
            </a:r>
          </a:p>
        </p:txBody>
      </p:sp>
      <p:sp>
        <p:nvSpPr>
          <p:cNvPr id="3" name="Content Placeholder 2">
            <a:extLst>
              <a:ext uri="{FF2B5EF4-FFF2-40B4-BE49-F238E27FC236}">
                <a16:creationId xmlns:a16="http://schemas.microsoft.com/office/drawing/2014/main" id="{19CD7499-61C7-85BF-0CAF-11630A242649}"/>
              </a:ext>
            </a:extLst>
          </p:cNvPr>
          <p:cNvSpPr>
            <a:spLocks noGrp="1"/>
          </p:cNvSpPr>
          <p:nvPr>
            <p:ph idx="1"/>
          </p:nvPr>
        </p:nvSpPr>
        <p:spPr/>
        <p:txBody>
          <a:bodyPr/>
          <a:lstStyle/>
          <a:p>
            <a:r>
              <a:rPr lang="en-US" sz="2200" dirty="0"/>
              <a:t>The main goal of a sprint review is to gather feedback and ensure transparency in the next steps of the development process. </a:t>
            </a:r>
          </a:p>
          <a:p>
            <a:pPr marL="0" indent="0">
              <a:buNone/>
            </a:pPr>
            <a:r>
              <a:rPr lang="en-US" sz="2200" dirty="0"/>
              <a:t>It has several key objectives:</a:t>
            </a:r>
          </a:p>
          <a:p>
            <a:r>
              <a:rPr lang="en-US" sz="2200" b="1" dirty="0"/>
              <a:t>Demonstration of completed work</a:t>
            </a:r>
            <a:r>
              <a:rPr lang="en-US" sz="2200" dirty="0"/>
              <a:t>: The development team demonstrates the features completed during the sprint to key stakeholders, including the product owner, customers, and other relevant parties.</a:t>
            </a:r>
          </a:p>
          <a:p>
            <a:r>
              <a:rPr lang="en-US" sz="2200" b="1" dirty="0"/>
              <a:t>Feedback collection</a:t>
            </a:r>
            <a:r>
              <a:rPr lang="en-US" sz="2200" dirty="0"/>
              <a:t>: Stakeholders provide feedback on the demonstrated features, enabling the team to adjust and prioritize work effectively in subsequent sprints.</a:t>
            </a:r>
          </a:p>
        </p:txBody>
      </p:sp>
      <p:sp>
        <p:nvSpPr>
          <p:cNvPr id="4" name="Slide Number Placeholder 3">
            <a:extLst>
              <a:ext uri="{FF2B5EF4-FFF2-40B4-BE49-F238E27FC236}">
                <a16:creationId xmlns:a16="http://schemas.microsoft.com/office/drawing/2014/main" id="{C0E9497C-EE8C-D887-08C8-8C5252B613F9}"/>
              </a:ext>
            </a:extLst>
          </p:cNvPr>
          <p:cNvSpPr>
            <a:spLocks noGrp="1"/>
          </p:cNvSpPr>
          <p:nvPr>
            <p:ph type="sldNum" sz="quarter" idx="12"/>
          </p:nvPr>
        </p:nvSpPr>
        <p:spPr/>
        <p:txBody>
          <a:bodyPr/>
          <a:lstStyle/>
          <a:p>
            <a:fld id="{15880352-DD84-4B25-A38E-5DA11F35E419}" type="slidenum">
              <a:rPr lang="en-US" smtClean="0"/>
              <a:t>45</a:t>
            </a:fld>
            <a:endParaRPr lang="en-US"/>
          </a:p>
        </p:txBody>
      </p:sp>
    </p:spTree>
    <p:extLst>
      <p:ext uri="{BB962C8B-B14F-4D97-AF65-F5344CB8AC3E}">
        <p14:creationId xmlns:p14="http://schemas.microsoft.com/office/powerpoint/2010/main" val="3301992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A57D-BCBA-0BBD-3D0C-B2C309E6B4C8}"/>
              </a:ext>
            </a:extLst>
          </p:cNvPr>
          <p:cNvSpPr>
            <a:spLocks noGrp="1"/>
          </p:cNvSpPr>
          <p:nvPr>
            <p:ph type="title"/>
          </p:nvPr>
        </p:nvSpPr>
        <p:spPr/>
        <p:txBody>
          <a:bodyPr/>
          <a:lstStyle/>
          <a:p>
            <a:r>
              <a:rPr lang="en-US" dirty="0"/>
              <a:t>Purpose of a Sprint Review</a:t>
            </a:r>
          </a:p>
        </p:txBody>
      </p:sp>
      <p:sp>
        <p:nvSpPr>
          <p:cNvPr id="3" name="Content Placeholder 2">
            <a:extLst>
              <a:ext uri="{FF2B5EF4-FFF2-40B4-BE49-F238E27FC236}">
                <a16:creationId xmlns:a16="http://schemas.microsoft.com/office/drawing/2014/main" id="{EC4BBB42-B61A-B5F1-A984-D2DE1D1DC35E}"/>
              </a:ext>
            </a:extLst>
          </p:cNvPr>
          <p:cNvSpPr>
            <a:spLocks noGrp="1"/>
          </p:cNvSpPr>
          <p:nvPr>
            <p:ph idx="1"/>
          </p:nvPr>
        </p:nvSpPr>
        <p:spPr/>
        <p:txBody>
          <a:bodyPr/>
          <a:lstStyle/>
          <a:p>
            <a:r>
              <a:rPr lang="en-US" sz="2000" b="1" dirty="0"/>
              <a:t>Alignment with product vision</a:t>
            </a:r>
            <a:r>
              <a:rPr lang="en-US" sz="2000" dirty="0"/>
              <a:t>: The sprint review ensures the work completed aligns with the overall product vision and objectives. It helps validate that the development efforts and sprint goals are moving in the right direction.</a:t>
            </a:r>
          </a:p>
          <a:p>
            <a:r>
              <a:rPr lang="en-US" sz="2000" b="1" dirty="0"/>
              <a:t>Celebration of achievements</a:t>
            </a:r>
            <a:r>
              <a:rPr lang="en-US" sz="2000" dirty="0"/>
              <a:t>: It provides an opportunity to celebrate the development team's accomplishments and acknowledge their hard work and dedication.</a:t>
            </a:r>
          </a:p>
          <a:p>
            <a:r>
              <a:rPr lang="en-US" sz="2000" b="1" dirty="0"/>
              <a:t>Identification of improvements</a:t>
            </a:r>
            <a:r>
              <a:rPr lang="en-US" sz="2000" dirty="0"/>
              <a:t>: Through discussions and observations during the sprint review, areas for improvement in the development process can be identified and addressed in future iterations.</a:t>
            </a:r>
          </a:p>
          <a:p>
            <a:r>
              <a:rPr lang="en-US" sz="2000" dirty="0"/>
              <a:t>In short, the sprint review promotes collaboration, transparency, and continuous improvement within the Agile development framework. </a:t>
            </a:r>
          </a:p>
          <a:p>
            <a:r>
              <a:rPr lang="en-US" sz="2000" dirty="0"/>
              <a:t>It fosters a culture of open communication, collaborative working sessions, and shared responsibility for the product's success.</a:t>
            </a:r>
          </a:p>
          <a:p>
            <a:endParaRPr lang="en-US" sz="2000" dirty="0"/>
          </a:p>
        </p:txBody>
      </p:sp>
      <p:sp>
        <p:nvSpPr>
          <p:cNvPr id="4" name="Slide Number Placeholder 3">
            <a:extLst>
              <a:ext uri="{FF2B5EF4-FFF2-40B4-BE49-F238E27FC236}">
                <a16:creationId xmlns:a16="http://schemas.microsoft.com/office/drawing/2014/main" id="{3677F5C5-57D5-1D35-F41F-A1248D5AD610}"/>
              </a:ext>
            </a:extLst>
          </p:cNvPr>
          <p:cNvSpPr>
            <a:spLocks noGrp="1"/>
          </p:cNvSpPr>
          <p:nvPr>
            <p:ph type="sldNum" sz="quarter" idx="12"/>
          </p:nvPr>
        </p:nvSpPr>
        <p:spPr/>
        <p:txBody>
          <a:bodyPr/>
          <a:lstStyle/>
          <a:p>
            <a:fld id="{15880352-DD84-4B25-A38E-5DA11F35E419}" type="slidenum">
              <a:rPr lang="en-US" smtClean="0"/>
              <a:t>46</a:t>
            </a:fld>
            <a:endParaRPr lang="en-US"/>
          </a:p>
        </p:txBody>
      </p:sp>
    </p:spTree>
    <p:extLst>
      <p:ext uri="{BB962C8B-B14F-4D97-AF65-F5344CB8AC3E}">
        <p14:creationId xmlns:p14="http://schemas.microsoft.com/office/powerpoint/2010/main" val="3341460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A244-0137-13AA-826D-36523F58952C}"/>
              </a:ext>
            </a:extLst>
          </p:cNvPr>
          <p:cNvSpPr>
            <a:spLocks noGrp="1"/>
          </p:cNvSpPr>
          <p:nvPr>
            <p:ph type="title"/>
          </p:nvPr>
        </p:nvSpPr>
        <p:spPr/>
        <p:txBody>
          <a:bodyPr/>
          <a:lstStyle/>
          <a:p>
            <a:r>
              <a:rPr lang="en-US" dirty="0"/>
              <a:t>Benefits of a sprint review</a:t>
            </a:r>
          </a:p>
        </p:txBody>
      </p:sp>
      <p:sp>
        <p:nvSpPr>
          <p:cNvPr id="3" name="Content Placeholder 2">
            <a:extLst>
              <a:ext uri="{FF2B5EF4-FFF2-40B4-BE49-F238E27FC236}">
                <a16:creationId xmlns:a16="http://schemas.microsoft.com/office/drawing/2014/main" id="{134C18E2-466C-BECB-B109-05BC7A110821}"/>
              </a:ext>
            </a:extLst>
          </p:cNvPr>
          <p:cNvSpPr>
            <a:spLocks noGrp="1"/>
          </p:cNvSpPr>
          <p:nvPr>
            <p:ph idx="1"/>
          </p:nvPr>
        </p:nvSpPr>
        <p:spPr/>
        <p:txBody>
          <a:bodyPr/>
          <a:lstStyle/>
          <a:p>
            <a:r>
              <a:rPr lang="en-US" sz="2000" dirty="0"/>
              <a:t>One significant benefit of incorporating sprint reviews into the Agile development process is the enhanced adaptability and flexibility it provides for the product. </a:t>
            </a:r>
          </a:p>
          <a:p>
            <a:r>
              <a:rPr lang="en-US" sz="2000" dirty="0"/>
              <a:t>By regularly reviewing completed work, teams gain valuable insights into stakeholders' evolving needs and preferences.</a:t>
            </a:r>
          </a:p>
          <a:p>
            <a:r>
              <a:rPr lang="en-US" sz="2000" b="1" dirty="0"/>
              <a:t>Iterative feedback loop </a:t>
            </a:r>
            <a:r>
              <a:rPr lang="en-US" sz="2000" dirty="0"/>
              <a:t>: Sprint reviews establish an iterative feedback loop between the development team and stakeholders. This iterative nature allows for rapid adjustments and refinements to the product based on real-time feedback, ensuring that it remains aligned with evolving market demands and user requirements.</a:t>
            </a:r>
          </a:p>
          <a:p>
            <a:r>
              <a:rPr lang="en-US" sz="2000" b="1" dirty="0"/>
              <a:t>Early detection of issues </a:t>
            </a:r>
            <a:r>
              <a:rPr lang="en-US" sz="2000" dirty="0"/>
              <a:t>: By showcasing work-in-progress during sprint reviews, teams can identify potential issues or misunderstandings early in the development cycle. This early detection enables prompt resolution of issues, preventing them from escalating into larger problems later.</a:t>
            </a:r>
          </a:p>
          <a:p>
            <a:endParaRPr lang="en-US" sz="2000" dirty="0"/>
          </a:p>
        </p:txBody>
      </p:sp>
      <p:sp>
        <p:nvSpPr>
          <p:cNvPr id="4" name="Slide Number Placeholder 3">
            <a:extLst>
              <a:ext uri="{FF2B5EF4-FFF2-40B4-BE49-F238E27FC236}">
                <a16:creationId xmlns:a16="http://schemas.microsoft.com/office/drawing/2014/main" id="{E19CB647-6060-033B-76A7-3E5340534DBB}"/>
              </a:ext>
            </a:extLst>
          </p:cNvPr>
          <p:cNvSpPr>
            <a:spLocks noGrp="1"/>
          </p:cNvSpPr>
          <p:nvPr>
            <p:ph type="sldNum" sz="quarter" idx="12"/>
          </p:nvPr>
        </p:nvSpPr>
        <p:spPr/>
        <p:txBody>
          <a:bodyPr/>
          <a:lstStyle/>
          <a:p>
            <a:fld id="{15880352-DD84-4B25-A38E-5DA11F35E419}" type="slidenum">
              <a:rPr lang="en-US" smtClean="0"/>
              <a:t>47</a:t>
            </a:fld>
            <a:endParaRPr lang="en-US"/>
          </a:p>
        </p:txBody>
      </p:sp>
    </p:spTree>
    <p:extLst>
      <p:ext uri="{BB962C8B-B14F-4D97-AF65-F5344CB8AC3E}">
        <p14:creationId xmlns:p14="http://schemas.microsoft.com/office/powerpoint/2010/main" val="2420824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A244-0137-13AA-826D-36523F58952C}"/>
              </a:ext>
            </a:extLst>
          </p:cNvPr>
          <p:cNvSpPr>
            <a:spLocks noGrp="1"/>
          </p:cNvSpPr>
          <p:nvPr>
            <p:ph type="title"/>
          </p:nvPr>
        </p:nvSpPr>
        <p:spPr/>
        <p:txBody>
          <a:bodyPr/>
          <a:lstStyle/>
          <a:p>
            <a:r>
              <a:rPr lang="en-US" dirty="0"/>
              <a:t>Benefits of a sprint review</a:t>
            </a:r>
          </a:p>
        </p:txBody>
      </p:sp>
      <p:sp>
        <p:nvSpPr>
          <p:cNvPr id="3" name="Content Placeholder 2">
            <a:extLst>
              <a:ext uri="{FF2B5EF4-FFF2-40B4-BE49-F238E27FC236}">
                <a16:creationId xmlns:a16="http://schemas.microsoft.com/office/drawing/2014/main" id="{134C18E2-466C-BECB-B109-05BC7A110821}"/>
              </a:ext>
            </a:extLst>
          </p:cNvPr>
          <p:cNvSpPr>
            <a:spLocks noGrp="1"/>
          </p:cNvSpPr>
          <p:nvPr>
            <p:ph idx="1"/>
          </p:nvPr>
        </p:nvSpPr>
        <p:spPr/>
        <p:txBody>
          <a:bodyPr/>
          <a:lstStyle/>
          <a:p>
            <a:r>
              <a:rPr lang="en-US" sz="2000" b="1" dirty="0"/>
              <a:t>Opportunity for iterative refinement </a:t>
            </a:r>
            <a:r>
              <a:rPr lang="en-US" sz="2000" dirty="0"/>
              <a:t>: Sprint reviews provide a platform for iterative product refinement. Gathering stakeholder feedback enables teams to prioritize features, make course corrections, and pivot the product direction if necessary, ensuring its relevance and competitiveness in the market. </a:t>
            </a:r>
          </a:p>
          <a:p>
            <a:r>
              <a:rPr lang="en-US" sz="2000" b="1" dirty="0"/>
              <a:t>Adaptation to changing priorities </a:t>
            </a:r>
            <a:r>
              <a:rPr lang="en-US" sz="2000" dirty="0"/>
              <a:t>: In today's dynamic business environment, priorities and market conditions can change rapidly. Sprint reviews enable teams to adapt to these changes by allowing for the reprioritization of work and adjustment of project goals based on emerging opportunities or challenges.</a:t>
            </a:r>
          </a:p>
          <a:p>
            <a:r>
              <a:rPr lang="en-US" sz="2000" b="1" dirty="0"/>
              <a:t>Empowerment of stakeholders </a:t>
            </a:r>
            <a:r>
              <a:rPr lang="en-US" sz="2000" dirty="0"/>
              <a:t>: Sprint reviews empower stakeholders by giving them a voice in the development process. By actively participating in reviews and providing feedback, stakeholders feel a sense of ownership and investment in the product's success, leading to greater engagement and collaboration.</a:t>
            </a:r>
          </a:p>
        </p:txBody>
      </p:sp>
      <p:sp>
        <p:nvSpPr>
          <p:cNvPr id="4" name="Slide Number Placeholder 3">
            <a:extLst>
              <a:ext uri="{FF2B5EF4-FFF2-40B4-BE49-F238E27FC236}">
                <a16:creationId xmlns:a16="http://schemas.microsoft.com/office/drawing/2014/main" id="{E19CB647-6060-033B-76A7-3E5340534DBB}"/>
              </a:ext>
            </a:extLst>
          </p:cNvPr>
          <p:cNvSpPr>
            <a:spLocks noGrp="1"/>
          </p:cNvSpPr>
          <p:nvPr>
            <p:ph type="sldNum" sz="quarter" idx="12"/>
          </p:nvPr>
        </p:nvSpPr>
        <p:spPr/>
        <p:txBody>
          <a:bodyPr/>
          <a:lstStyle/>
          <a:p>
            <a:fld id="{15880352-DD84-4B25-A38E-5DA11F35E419}" type="slidenum">
              <a:rPr lang="en-US" smtClean="0"/>
              <a:t>48</a:t>
            </a:fld>
            <a:endParaRPr lang="en-US"/>
          </a:p>
        </p:txBody>
      </p:sp>
    </p:spTree>
    <p:extLst>
      <p:ext uri="{BB962C8B-B14F-4D97-AF65-F5344CB8AC3E}">
        <p14:creationId xmlns:p14="http://schemas.microsoft.com/office/powerpoint/2010/main" val="1515880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Content Placeholder 2"/>
          <p:cNvSpPr>
            <a:spLocks noGrp="1"/>
          </p:cNvSpPr>
          <p:nvPr>
            <p:ph idx="1"/>
          </p:nvPr>
        </p:nvSpPr>
        <p:spPr/>
        <p:txBody>
          <a:bodyPr/>
          <a:lstStyle/>
          <a:p>
            <a:r>
              <a:rPr lang="en-US" sz="2000" dirty="0"/>
              <a:t>The Sprint Retrospective is an opportunity for the Scrum Team to inspect itself and create a plan for improvements to be enacted during the next Sprint. </a:t>
            </a:r>
          </a:p>
          <a:p>
            <a:r>
              <a:rPr lang="en-US" sz="2000" dirty="0"/>
              <a:t>It occurs after the Sprint Review and prior to the next Sprint Planning.</a:t>
            </a:r>
          </a:p>
          <a:p>
            <a:r>
              <a:rPr lang="en-US" sz="2000" dirty="0"/>
              <a:t>The purpose of the Sprint Retrospective is to:</a:t>
            </a:r>
          </a:p>
          <a:p>
            <a:pPr lvl="1"/>
            <a:r>
              <a:rPr lang="en-US" sz="2000" dirty="0"/>
              <a:t>Inspect how the last Sprint went with regards to people, relationships, process, and tools</a:t>
            </a:r>
          </a:p>
          <a:p>
            <a:pPr lvl="1"/>
            <a:r>
              <a:rPr lang="en-US" sz="2000" dirty="0"/>
              <a:t>Identify and order the major items that went well and potential improvements</a:t>
            </a:r>
          </a:p>
          <a:p>
            <a:pPr lvl="1"/>
            <a:r>
              <a:rPr lang="en-US" sz="2000" dirty="0"/>
              <a:t>Create a plan for implementing improvements to the way the Scrum Team does its work</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49</a:t>
            </a:fld>
            <a:endParaRPr lang="en-US"/>
          </a:p>
        </p:txBody>
      </p:sp>
    </p:spTree>
    <p:extLst>
      <p:ext uri="{BB962C8B-B14F-4D97-AF65-F5344CB8AC3E}">
        <p14:creationId xmlns:p14="http://schemas.microsoft.com/office/powerpoint/2010/main" val="4250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Stages</a:t>
            </a:r>
            <a:endParaRPr lang="en-US" dirty="0"/>
          </a:p>
        </p:txBody>
      </p:sp>
      <p:sp>
        <p:nvSpPr>
          <p:cNvPr id="3" name="Content Placeholder 2"/>
          <p:cNvSpPr>
            <a:spLocks noGrp="1"/>
          </p:cNvSpPr>
          <p:nvPr>
            <p:ph idx="1"/>
          </p:nvPr>
        </p:nvSpPr>
        <p:spPr/>
        <p:txBody>
          <a:bodyPr/>
          <a:lstStyle/>
          <a:p>
            <a:r>
              <a:rPr lang="en-US"/>
              <a:t>Planning </a:t>
            </a:r>
            <a:r>
              <a:rPr lang="en-US" dirty="0"/>
              <a:t>and Requirement Analysis</a:t>
            </a:r>
          </a:p>
          <a:p>
            <a:r>
              <a:rPr lang="en-US" dirty="0"/>
              <a:t>Defining Requirements</a:t>
            </a:r>
          </a:p>
          <a:p>
            <a:r>
              <a:rPr lang="en-US" dirty="0"/>
              <a:t>Designing the Product Architecture</a:t>
            </a:r>
          </a:p>
          <a:p>
            <a:r>
              <a:rPr lang="en-US" dirty="0"/>
              <a:t>Building or Developing the Product</a:t>
            </a:r>
          </a:p>
          <a:p>
            <a:r>
              <a:rPr lang="en-US" dirty="0"/>
              <a:t>Testing the Product</a:t>
            </a:r>
          </a:p>
          <a:p>
            <a:r>
              <a:rPr lang="en-US" dirty="0"/>
              <a:t>Deployment in the Market and Maintenance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5</a:t>
            </a:fld>
            <a:endParaRPr lang="en-US"/>
          </a:p>
        </p:txBody>
      </p:sp>
    </p:spTree>
    <p:extLst>
      <p:ext uri="{BB962C8B-B14F-4D97-AF65-F5344CB8AC3E}">
        <p14:creationId xmlns:p14="http://schemas.microsoft.com/office/powerpoint/2010/main" val="1779562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Artifacts </a:t>
            </a:r>
          </a:p>
        </p:txBody>
      </p:sp>
      <p:sp>
        <p:nvSpPr>
          <p:cNvPr id="3" name="Content Placeholder 2"/>
          <p:cNvSpPr>
            <a:spLocks noGrp="1"/>
          </p:cNvSpPr>
          <p:nvPr>
            <p:ph idx="1"/>
          </p:nvPr>
        </p:nvSpPr>
        <p:spPr/>
        <p:txBody>
          <a:bodyPr/>
          <a:lstStyle/>
          <a:p>
            <a:r>
              <a:rPr lang="en-US" sz="2200" dirty="0"/>
              <a:t>Scrum’s artifacts represent work or value to provide transparency and opportunities for inspection and adaptation. </a:t>
            </a:r>
          </a:p>
          <a:p>
            <a:r>
              <a:rPr lang="en-US" sz="2200" dirty="0"/>
              <a:t>Artifacts defined by Scrum are specifically designed to maximize transparency of key information so that everybody has the same understanding of the artifact.</a:t>
            </a:r>
          </a:p>
          <a:p>
            <a:r>
              <a:rPr lang="en-US" sz="2200" dirty="0"/>
              <a:t>The following a core artifacts to the Scrum framework:</a:t>
            </a:r>
          </a:p>
          <a:p>
            <a:pPr lvl="1"/>
            <a:r>
              <a:rPr lang="en-US" sz="2200" dirty="0"/>
              <a:t>Product Backlog</a:t>
            </a:r>
          </a:p>
          <a:p>
            <a:pPr lvl="1"/>
            <a:r>
              <a:rPr lang="en-US" sz="2200" dirty="0"/>
              <a:t>Sprint Backlog</a:t>
            </a:r>
          </a:p>
          <a:p>
            <a:pPr lvl="1"/>
            <a:r>
              <a:rPr lang="en-US" sz="2200" dirty="0"/>
              <a:t>Increment</a:t>
            </a:r>
          </a:p>
          <a:p>
            <a:endParaRPr lang="en-US" sz="2200" dirty="0"/>
          </a:p>
        </p:txBody>
      </p:sp>
      <p:sp>
        <p:nvSpPr>
          <p:cNvPr id="4" name="Slide Number Placeholder 3"/>
          <p:cNvSpPr>
            <a:spLocks noGrp="1"/>
          </p:cNvSpPr>
          <p:nvPr>
            <p:ph type="sldNum" sz="quarter" idx="12"/>
          </p:nvPr>
        </p:nvSpPr>
        <p:spPr/>
        <p:txBody>
          <a:bodyPr/>
          <a:lstStyle/>
          <a:p>
            <a:fld id="{15880352-DD84-4B25-A38E-5DA11F35E419}" type="slidenum">
              <a:rPr lang="en-US" smtClean="0"/>
              <a:t>50</a:t>
            </a:fld>
            <a:endParaRPr lang="en-US"/>
          </a:p>
        </p:txBody>
      </p:sp>
      <p:pic>
        <p:nvPicPr>
          <p:cNvPr id="5" name="Picture 4">
            <a:extLst>
              <a:ext uri="{FF2B5EF4-FFF2-40B4-BE49-F238E27FC236}">
                <a16:creationId xmlns:a16="http://schemas.microsoft.com/office/drawing/2014/main" id="{AC2F3121-D622-B01E-2666-964E90705FC9}"/>
              </a:ext>
            </a:extLst>
          </p:cNvPr>
          <p:cNvPicPr>
            <a:picLocks noChangeAspect="1"/>
          </p:cNvPicPr>
          <p:nvPr/>
        </p:nvPicPr>
        <p:blipFill>
          <a:blip r:embed="rId2"/>
          <a:stretch>
            <a:fillRect/>
          </a:stretch>
        </p:blipFill>
        <p:spPr>
          <a:xfrm>
            <a:off x="3657600" y="3925094"/>
            <a:ext cx="3465078" cy="2895600"/>
          </a:xfrm>
          <a:prstGeom prst="rect">
            <a:avLst/>
          </a:prstGeom>
        </p:spPr>
      </p:pic>
    </p:spTree>
    <p:extLst>
      <p:ext uri="{BB962C8B-B14F-4D97-AF65-F5344CB8AC3E}">
        <p14:creationId xmlns:p14="http://schemas.microsoft.com/office/powerpoint/2010/main" val="2599829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3" name="Content Placeholder 2"/>
          <p:cNvSpPr>
            <a:spLocks noGrp="1"/>
          </p:cNvSpPr>
          <p:nvPr>
            <p:ph idx="1"/>
          </p:nvPr>
        </p:nvSpPr>
        <p:spPr/>
        <p:txBody>
          <a:bodyPr/>
          <a:lstStyle/>
          <a:p>
            <a:r>
              <a:rPr lang="en-US" dirty="0"/>
              <a:t>The Product Backlog is an ordered list of everything that is known to be needed in the product. </a:t>
            </a:r>
          </a:p>
          <a:p>
            <a:r>
              <a:rPr lang="en-US" dirty="0"/>
              <a:t>It is the single source of requirements for any changes to be made to the product. </a:t>
            </a:r>
          </a:p>
          <a:p>
            <a:r>
              <a:rPr lang="en-US" dirty="0"/>
              <a:t>The Product Owner is responsible for the Product Backlog, including its content, availability, and ordering.</a:t>
            </a:r>
          </a:p>
        </p:txBody>
      </p:sp>
      <p:sp>
        <p:nvSpPr>
          <p:cNvPr id="4" name="Slide Number Placeholder 3"/>
          <p:cNvSpPr>
            <a:spLocks noGrp="1"/>
          </p:cNvSpPr>
          <p:nvPr>
            <p:ph type="sldNum" sz="quarter" idx="12"/>
          </p:nvPr>
        </p:nvSpPr>
        <p:spPr/>
        <p:txBody>
          <a:bodyPr/>
          <a:lstStyle/>
          <a:p>
            <a:fld id="{15880352-DD84-4B25-A38E-5DA11F35E419}" type="slidenum">
              <a:rPr lang="en-US" smtClean="0"/>
              <a:t>51</a:t>
            </a:fld>
            <a:endParaRPr lang="en-US"/>
          </a:p>
        </p:txBody>
      </p:sp>
    </p:spTree>
    <p:extLst>
      <p:ext uri="{BB962C8B-B14F-4D97-AF65-F5344CB8AC3E}">
        <p14:creationId xmlns:p14="http://schemas.microsoft.com/office/powerpoint/2010/main" val="323701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Content Placeholder 2"/>
          <p:cNvSpPr>
            <a:spLocks noGrp="1"/>
          </p:cNvSpPr>
          <p:nvPr>
            <p:ph idx="1"/>
          </p:nvPr>
        </p:nvSpPr>
        <p:spPr/>
        <p:txBody>
          <a:bodyPr/>
          <a:lstStyle/>
          <a:p>
            <a:r>
              <a:rPr lang="en-US" dirty="0"/>
              <a:t>The Sprint Backlog is the set of Product Backlog items selected for the Sprint, plus a plan for delivering the product Increment and realizing the Sprint Goal. </a:t>
            </a:r>
          </a:p>
          <a:p>
            <a:r>
              <a:rPr lang="en-US" dirty="0"/>
              <a:t>The Sprint Backlog is a forecast by the Development Team about what functionality will be in the next Increment and the work needed to deliver that functionality into a "Done" Increment.</a:t>
            </a:r>
          </a:p>
          <a:p>
            <a:endParaRPr lang="en-US" dirty="0"/>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52</a:t>
            </a:fld>
            <a:endParaRPr lang="en-US"/>
          </a:p>
        </p:txBody>
      </p:sp>
    </p:spTree>
    <p:extLst>
      <p:ext uri="{BB962C8B-B14F-4D97-AF65-F5344CB8AC3E}">
        <p14:creationId xmlns:p14="http://schemas.microsoft.com/office/powerpoint/2010/main" val="2307020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t>
            </a:r>
          </a:p>
        </p:txBody>
      </p:sp>
      <p:sp>
        <p:nvSpPr>
          <p:cNvPr id="3" name="Content Placeholder 2"/>
          <p:cNvSpPr>
            <a:spLocks noGrp="1"/>
          </p:cNvSpPr>
          <p:nvPr>
            <p:ph idx="1"/>
          </p:nvPr>
        </p:nvSpPr>
        <p:spPr/>
        <p:txBody>
          <a:bodyPr/>
          <a:lstStyle/>
          <a:p>
            <a:r>
              <a:rPr lang="en-US" sz="2400" dirty="0"/>
              <a:t>The Increment is the sum of all the Product Backlog items completed during a Sprint and the value of the increments of all previous Sprints. </a:t>
            </a:r>
          </a:p>
          <a:p>
            <a:r>
              <a:rPr lang="en-US" sz="2400" dirty="0"/>
              <a:t>At the end of a Sprint, the new Increment must be "Done," which means it must be in useable condition and meet the Scrum Team’s definition of "Done".</a:t>
            </a:r>
          </a:p>
          <a:p>
            <a:r>
              <a:rPr lang="en-US" sz="2400" dirty="0"/>
              <a:t> An increment is a body of </a:t>
            </a:r>
            <a:r>
              <a:rPr lang="en-US" sz="2400" dirty="0" err="1"/>
              <a:t>inspectable</a:t>
            </a:r>
            <a:r>
              <a:rPr lang="en-US" sz="2400" dirty="0"/>
              <a:t>, done work that supports empiricism at the end of the Sprint. </a:t>
            </a:r>
          </a:p>
          <a:p>
            <a:r>
              <a:rPr lang="en-US" sz="2400" dirty="0"/>
              <a:t>The increment is a step toward a vision or goal. </a:t>
            </a:r>
          </a:p>
          <a:p>
            <a:r>
              <a:rPr lang="en-US" sz="2400" dirty="0"/>
              <a:t>The increment must be in useable condition regardless of whether the Product Owner decides to release it.</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53</a:t>
            </a:fld>
            <a:endParaRPr lang="en-US"/>
          </a:p>
        </p:txBody>
      </p:sp>
    </p:spTree>
    <p:extLst>
      <p:ext uri="{BB962C8B-B14F-4D97-AF65-F5344CB8AC3E}">
        <p14:creationId xmlns:p14="http://schemas.microsoft.com/office/powerpoint/2010/main" val="1555739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 Term Definitions</a:t>
            </a:r>
          </a:p>
        </p:txBody>
      </p:sp>
      <p:sp>
        <p:nvSpPr>
          <p:cNvPr id="3" name="Content Placeholder 2"/>
          <p:cNvSpPr>
            <a:spLocks noGrp="1"/>
          </p:cNvSpPr>
          <p:nvPr>
            <p:ph idx="1"/>
          </p:nvPr>
        </p:nvSpPr>
        <p:spPr/>
        <p:txBody>
          <a:bodyPr/>
          <a:lstStyle/>
          <a:p>
            <a:r>
              <a:rPr lang="en-US" sz="2000" b="1" dirty="0"/>
              <a:t>User Story</a:t>
            </a:r>
            <a:r>
              <a:rPr lang="en-US" sz="2000" dirty="0"/>
              <a:t>: An individual feature of/requirement for a project in Agile development.</a:t>
            </a:r>
          </a:p>
          <a:p>
            <a:r>
              <a:rPr lang="en-US" sz="2000" b="1" dirty="0"/>
              <a:t>Epic</a:t>
            </a:r>
            <a:r>
              <a:rPr lang="en-US" sz="2000" dirty="0"/>
              <a:t>: A group of related features that is broken down into multiple user stories.</a:t>
            </a:r>
          </a:p>
          <a:p>
            <a:r>
              <a:rPr lang="en-US" sz="2000" b="1" dirty="0"/>
              <a:t>Story Point</a:t>
            </a:r>
            <a:r>
              <a:rPr lang="en-US" sz="2000" dirty="0"/>
              <a:t>: A level of difficulty assigned to a user story through use of a sequence of numbers that increase with increasing difficulty.</a:t>
            </a:r>
          </a:p>
          <a:p>
            <a:r>
              <a:rPr lang="en-US" sz="2000" b="1" dirty="0"/>
              <a:t>Sprint</a:t>
            </a:r>
            <a:r>
              <a:rPr lang="en-US" sz="2000" dirty="0"/>
              <a:t>: A brief period of development (almost always less than four weeks, sometimes as short as one week) generally culminating in a release of related features.</a:t>
            </a:r>
          </a:p>
          <a:p>
            <a:r>
              <a:rPr lang="en-US" sz="2000" b="1" dirty="0"/>
              <a:t>Velocity</a:t>
            </a:r>
            <a:r>
              <a:rPr lang="en-US" sz="2000" dirty="0"/>
              <a:t>: The sum of story points of all user stories completed during a sprint. Velocity allows Agile teams to more accurately predict how many user stories can be completed in future sprints.</a:t>
            </a:r>
          </a:p>
          <a:p>
            <a:r>
              <a:rPr lang="en-US" sz="2000" b="1" dirty="0"/>
              <a:t>Burndown charts </a:t>
            </a:r>
            <a:r>
              <a:rPr lang="en-US" sz="2000" dirty="0"/>
              <a:t>are very useful in helping to gauge the active execution velocity of a team so they know whether they will complete what is planned or need to reprioritize the sprint tasks.</a:t>
            </a:r>
          </a:p>
          <a:p>
            <a:endParaRPr lang="en-US" sz="2000" dirty="0"/>
          </a:p>
        </p:txBody>
      </p:sp>
      <p:sp>
        <p:nvSpPr>
          <p:cNvPr id="4" name="Slide Number Placeholder 3"/>
          <p:cNvSpPr>
            <a:spLocks noGrp="1"/>
          </p:cNvSpPr>
          <p:nvPr>
            <p:ph type="sldNum" sz="quarter" idx="12"/>
          </p:nvPr>
        </p:nvSpPr>
        <p:spPr/>
        <p:txBody>
          <a:bodyPr/>
          <a:lstStyle/>
          <a:p>
            <a:fld id="{15880352-DD84-4B25-A38E-5DA11F35E419}" type="slidenum">
              <a:rPr lang="en-US" smtClean="0"/>
              <a:t>54</a:t>
            </a:fld>
            <a:endParaRPr lang="en-US"/>
          </a:p>
        </p:txBody>
      </p:sp>
    </p:spTree>
    <p:extLst>
      <p:ext uri="{BB962C8B-B14F-4D97-AF65-F5344CB8AC3E}">
        <p14:creationId xmlns:p14="http://schemas.microsoft.com/office/powerpoint/2010/main" val="39889831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DF8301-645E-270D-26C4-82C0FEED5AA5}"/>
              </a:ext>
            </a:extLst>
          </p:cNvPr>
          <p:cNvSpPr>
            <a:spLocks noGrp="1"/>
          </p:cNvSpPr>
          <p:nvPr>
            <p:ph type="ctrTitle"/>
          </p:nvPr>
        </p:nvSpPr>
        <p:spPr/>
        <p:txBody>
          <a:bodyPr/>
          <a:lstStyle/>
          <a:p>
            <a:r>
              <a:rPr lang="en-US" dirty="0"/>
              <a:t>Kanban</a:t>
            </a:r>
          </a:p>
        </p:txBody>
      </p:sp>
      <p:sp>
        <p:nvSpPr>
          <p:cNvPr id="6" name="Subtitle 5">
            <a:extLst>
              <a:ext uri="{FF2B5EF4-FFF2-40B4-BE49-F238E27FC236}">
                <a16:creationId xmlns:a16="http://schemas.microsoft.com/office/drawing/2014/main" id="{5CCF3058-E9F7-0618-F759-9533129DD32B}"/>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A70096F-4EE2-8F01-911C-ACF82B5B9346}"/>
              </a:ext>
            </a:extLst>
          </p:cNvPr>
          <p:cNvSpPr>
            <a:spLocks noGrp="1"/>
          </p:cNvSpPr>
          <p:nvPr>
            <p:ph type="sldNum" sz="quarter" idx="4"/>
          </p:nvPr>
        </p:nvSpPr>
        <p:spPr/>
        <p:txBody>
          <a:bodyPr/>
          <a:lstStyle/>
          <a:p>
            <a:fld id="{15880352-DD84-4B25-A38E-5DA11F35E419}" type="slidenum">
              <a:rPr lang="en-US" smtClean="0"/>
              <a:t>55</a:t>
            </a:fld>
            <a:endParaRPr lang="en-US"/>
          </a:p>
        </p:txBody>
      </p:sp>
    </p:spTree>
    <p:extLst>
      <p:ext uri="{BB962C8B-B14F-4D97-AF65-F5344CB8AC3E}">
        <p14:creationId xmlns:p14="http://schemas.microsoft.com/office/powerpoint/2010/main" val="38410904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7526-39A9-46A2-0E52-8A042BDC2514}"/>
              </a:ext>
            </a:extLst>
          </p:cNvPr>
          <p:cNvSpPr>
            <a:spLocks noGrp="1"/>
          </p:cNvSpPr>
          <p:nvPr>
            <p:ph type="title"/>
          </p:nvPr>
        </p:nvSpPr>
        <p:spPr/>
        <p:txBody>
          <a:bodyPr/>
          <a:lstStyle/>
          <a:p>
            <a:r>
              <a:rPr lang="en-US" dirty="0"/>
              <a:t>What is Kanban?</a:t>
            </a:r>
          </a:p>
        </p:txBody>
      </p:sp>
      <p:sp>
        <p:nvSpPr>
          <p:cNvPr id="3" name="Content Placeholder 2">
            <a:extLst>
              <a:ext uri="{FF2B5EF4-FFF2-40B4-BE49-F238E27FC236}">
                <a16:creationId xmlns:a16="http://schemas.microsoft.com/office/drawing/2014/main" id="{0EA693B5-F6BE-11FB-99D6-B599663F2B4C}"/>
              </a:ext>
            </a:extLst>
          </p:cNvPr>
          <p:cNvSpPr>
            <a:spLocks noGrp="1"/>
          </p:cNvSpPr>
          <p:nvPr>
            <p:ph idx="1"/>
          </p:nvPr>
        </p:nvSpPr>
        <p:spPr/>
        <p:txBody>
          <a:bodyPr/>
          <a:lstStyle/>
          <a:p>
            <a:r>
              <a:rPr lang="en-US" sz="2600" dirty="0"/>
              <a:t>Kanban is a popular framework used to implement Agile and DevOps software development. </a:t>
            </a:r>
          </a:p>
          <a:p>
            <a:r>
              <a:rPr lang="en-US" sz="2600" dirty="0"/>
              <a:t>It requires real-time communication of capacity and full transparency of work. </a:t>
            </a:r>
          </a:p>
          <a:p>
            <a:r>
              <a:rPr lang="en-US" sz="2600" dirty="0"/>
              <a:t>Work items are represented visually on a kanban board, allowing team members to see the state of every piece of work at any time.</a:t>
            </a:r>
          </a:p>
        </p:txBody>
      </p:sp>
      <p:sp>
        <p:nvSpPr>
          <p:cNvPr id="4" name="Slide Number Placeholder 3">
            <a:extLst>
              <a:ext uri="{FF2B5EF4-FFF2-40B4-BE49-F238E27FC236}">
                <a16:creationId xmlns:a16="http://schemas.microsoft.com/office/drawing/2014/main" id="{7CA90030-89A4-36ED-C059-7E0E7094B43F}"/>
              </a:ext>
            </a:extLst>
          </p:cNvPr>
          <p:cNvSpPr>
            <a:spLocks noGrp="1"/>
          </p:cNvSpPr>
          <p:nvPr>
            <p:ph type="sldNum" sz="quarter" idx="12"/>
          </p:nvPr>
        </p:nvSpPr>
        <p:spPr/>
        <p:txBody>
          <a:bodyPr/>
          <a:lstStyle/>
          <a:p>
            <a:fld id="{15880352-DD84-4B25-A38E-5DA11F35E419}" type="slidenum">
              <a:rPr lang="en-US" smtClean="0"/>
              <a:t>56</a:t>
            </a:fld>
            <a:endParaRPr lang="en-US"/>
          </a:p>
        </p:txBody>
      </p:sp>
    </p:spTree>
    <p:extLst>
      <p:ext uri="{BB962C8B-B14F-4D97-AF65-F5344CB8AC3E}">
        <p14:creationId xmlns:p14="http://schemas.microsoft.com/office/powerpoint/2010/main" val="3005787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BAD5-BD08-78D5-31E4-7C88D39B0444}"/>
              </a:ext>
            </a:extLst>
          </p:cNvPr>
          <p:cNvSpPr>
            <a:spLocks noGrp="1"/>
          </p:cNvSpPr>
          <p:nvPr>
            <p:ph type="title"/>
          </p:nvPr>
        </p:nvSpPr>
        <p:spPr/>
        <p:txBody>
          <a:bodyPr/>
          <a:lstStyle/>
          <a:p>
            <a:r>
              <a:rPr lang="en-US" dirty="0"/>
              <a:t>What is a kanban board?</a:t>
            </a:r>
          </a:p>
        </p:txBody>
      </p:sp>
      <p:sp>
        <p:nvSpPr>
          <p:cNvPr id="3" name="Content Placeholder 2">
            <a:extLst>
              <a:ext uri="{FF2B5EF4-FFF2-40B4-BE49-F238E27FC236}">
                <a16:creationId xmlns:a16="http://schemas.microsoft.com/office/drawing/2014/main" id="{C903578F-A379-843F-6ADE-A86C0B884043}"/>
              </a:ext>
            </a:extLst>
          </p:cNvPr>
          <p:cNvSpPr>
            <a:spLocks noGrp="1"/>
          </p:cNvSpPr>
          <p:nvPr>
            <p:ph idx="1"/>
          </p:nvPr>
        </p:nvSpPr>
        <p:spPr/>
        <p:txBody>
          <a:bodyPr/>
          <a:lstStyle/>
          <a:p>
            <a:r>
              <a:rPr lang="en-US" sz="2600" dirty="0"/>
              <a:t>A kanban board is an agile project management tool designed to help visualize work, limit work-in-progress, and maximize efficiency (or flow). </a:t>
            </a:r>
          </a:p>
          <a:p>
            <a:r>
              <a:rPr lang="en-US" sz="2600" dirty="0"/>
              <a:t>It can help both agile and DevOps teams establish order in their daily work. </a:t>
            </a:r>
          </a:p>
          <a:p>
            <a:r>
              <a:rPr lang="en-US" sz="2600" dirty="0"/>
              <a:t>Kanban boards use cards, columns, and continuous improvement to help technology and service teams commit to the right amount of work, and get it done!</a:t>
            </a:r>
          </a:p>
        </p:txBody>
      </p:sp>
      <p:sp>
        <p:nvSpPr>
          <p:cNvPr id="4" name="Slide Number Placeholder 3">
            <a:extLst>
              <a:ext uri="{FF2B5EF4-FFF2-40B4-BE49-F238E27FC236}">
                <a16:creationId xmlns:a16="http://schemas.microsoft.com/office/drawing/2014/main" id="{A5309F1A-1872-82D2-02C1-6D7DB45A2DAC}"/>
              </a:ext>
            </a:extLst>
          </p:cNvPr>
          <p:cNvSpPr>
            <a:spLocks noGrp="1"/>
          </p:cNvSpPr>
          <p:nvPr>
            <p:ph type="sldNum" sz="quarter" idx="12"/>
          </p:nvPr>
        </p:nvSpPr>
        <p:spPr/>
        <p:txBody>
          <a:bodyPr/>
          <a:lstStyle/>
          <a:p>
            <a:fld id="{15880352-DD84-4B25-A38E-5DA11F35E419}" type="slidenum">
              <a:rPr lang="en-US" smtClean="0"/>
              <a:t>57</a:t>
            </a:fld>
            <a:endParaRPr lang="en-US"/>
          </a:p>
        </p:txBody>
      </p:sp>
    </p:spTree>
    <p:extLst>
      <p:ext uri="{BB962C8B-B14F-4D97-AF65-F5344CB8AC3E}">
        <p14:creationId xmlns:p14="http://schemas.microsoft.com/office/powerpoint/2010/main" val="861302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2FB3-CC0F-D594-B5C7-94E7C8867184}"/>
              </a:ext>
            </a:extLst>
          </p:cNvPr>
          <p:cNvSpPr>
            <a:spLocks noGrp="1"/>
          </p:cNvSpPr>
          <p:nvPr>
            <p:ph type="title"/>
          </p:nvPr>
        </p:nvSpPr>
        <p:spPr/>
        <p:txBody>
          <a:bodyPr/>
          <a:lstStyle/>
          <a:p>
            <a:r>
              <a:rPr lang="en-US" dirty="0"/>
              <a:t>Elements of a kanban board</a:t>
            </a:r>
          </a:p>
        </p:txBody>
      </p:sp>
      <p:sp>
        <p:nvSpPr>
          <p:cNvPr id="3" name="Content Placeholder 2">
            <a:extLst>
              <a:ext uri="{FF2B5EF4-FFF2-40B4-BE49-F238E27FC236}">
                <a16:creationId xmlns:a16="http://schemas.microsoft.com/office/drawing/2014/main" id="{72E025A1-5ABB-06C8-B2DA-04ACCF767890}"/>
              </a:ext>
            </a:extLst>
          </p:cNvPr>
          <p:cNvSpPr>
            <a:spLocks noGrp="1"/>
          </p:cNvSpPr>
          <p:nvPr>
            <p:ph idx="1"/>
          </p:nvPr>
        </p:nvSpPr>
        <p:spPr/>
        <p:txBody>
          <a:bodyPr/>
          <a:lstStyle/>
          <a:p>
            <a:r>
              <a:rPr lang="en-US" sz="2600" dirty="0"/>
              <a:t>David Anderson established that kanban boards can be broken down into five components: </a:t>
            </a:r>
          </a:p>
          <a:p>
            <a:pPr lvl="1"/>
            <a:r>
              <a:rPr lang="en-US" sz="2200" dirty="0"/>
              <a:t>Visual signals</a:t>
            </a:r>
          </a:p>
          <a:p>
            <a:pPr lvl="1"/>
            <a:r>
              <a:rPr lang="en-US" sz="2200" dirty="0"/>
              <a:t>Columns</a:t>
            </a:r>
          </a:p>
          <a:p>
            <a:pPr lvl="1"/>
            <a:r>
              <a:rPr lang="en-US" sz="2200" dirty="0"/>
              <a:t>work-in-progress limits</a:t>
            </a:r>
          </a:p>
          <a:p>
            <a:pPr lvl="1"/>
            <a:r>
              <a:rPr lang="en-US" sz="2200" dirty="0"/>
              <a:t>a commitment point</a:t>
            </a:r>
          </a:p>
          <a:p>
            <a:pPr lvl="1"/>
            <a:r>
              <a:rPr lang="en-US" sz="2200" dirty="0"/>
              <a:t>a delivery point.</a:t>
            </a:r>
          </a:p>
        </p:txBody>
      </p:sp>
      <p:sp>
        <p:nvSpPr>
          <p:cNvPr id="4" name="Slide Number Placeholder 3">
            <a:extLst>
              <a:ext uri="{FF2B5EF4-FFF2-40B4-BE49-F238E27FC236}">
                <a16:creationId xmlns:a16="http://schemas.microsoft.com/office/drawing/2014/main" id="{DD0CE5B1-3E11-1164-FB77-A1E76DD08B65}"/>
              </a:ext>
            </a:extLst>
          </p:cNvPr>
          <p:cNvSpPr>
            <a:spLocks noGrp="1"/>
          </p:cNvSpPr>
          <p:nvPr>
            <p:ph type="sldNum" sz="quarter" idx="12"/>
          </p:nvPr>
        </p:nvSpPr>
        <p:spPr/>
        <p:txBody>
          <a:bodyPr/>
          <a:lstStyle/>
          <a:p>
            <a:fld id="{15880352-DD84-4B25-A38E-5DA11F35E419}" type="slidenum">
              <a:rPr lang="en-US" smtClean="0"/>
              <a:t>58</a:t>
            </a:fld>
            <a:endParaRPr lang="en-US"/>
          </a:p>
        </p:txBody>
      </p:sp>
      <p:pic>
        <p:nvPicPr>
          <p:cNvPr id="5" name="Picture 4">
            <a:extLst>
              <a:ext uri="{FF2B5EF4-FFF2-40B4-BE49-F238E27FC236}">
                <a16:creationId xmlns:a16="http://schemas.microsoft.com/office/drawing/2014/main" id="{06F5E359-6B86-52F6-FF35-2120CCF79060}"/>
              </a:ext>
            </a:extLst>
          </p:cNvPr>
          <p:cNvPicPr>
            <a:picLocks noChangeAspect="1"/>
          </p:cNvPicPr>
          <p:nvPr/>
        </p:nvPicPr>
        <p:blipFill>
          <a:blip r:embed="rId2"/>
          <a:stretch>
            <a:fillRect/>
          </a:stretch>
        </p:blipFill>
        <p:spPr>
          <a:xfrm>
            <a:off x="4229100" y="2590800"/>
            <a:ext cx="4876800" cy="3657600"/>
          </a:xfrm>
          <a:prstGeom prst="rect">
            <a:avLst/>
          </a:prstGeom>
        </p:spPr>
      </p:pic>
    </p:spTree>
    <p:extLst>
      <p:ext uri="{BB962C8B-B14F-4D97-AF65-F5344CB8AC3E}">
        <p14:creationId xmlns:p14="http://schemas.microsoft.com/office/powerpoint/2010/main" val="37683445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9AE5-DD2E-4B7D-5BDF-3CACF9E44302}"/>
              </a:ext>
            </a:extLst>
          </p:cNvPr>
          <p:cNvSpPr>
            <a:spLocks noGrp="1"/>
          </p:cNvSpPr>
          <p:nvPr>
            <p:ph type="title"/>
          </p:nvPr>
        </p:nvSpPr>
        <p:spPr/>
        <p:txBody>
          <a:bodyPr/>
          <a:lstStyle/>
          <a:p>
            <a:r>
              <a:rPr lang="en-US" dirty="0"/>
              <a:t>Elements of a kanban board</a:t>
            </a:r>
          </a:p>
        </p:txBody>
      </p:sp>
      <p:sp>
        <p:nvSpPr>
          <p:cNvPr id="3" name="Content Placeholder 2">
            <a:extLst>
              <a:ext uri="{FF2B5EF4-FFF2-40B4-BE49-F238E27FC236}">
                <a16:creationId xmlns:a16="http://schemas.microsoft.com/office/drawing/2014/main" id="{03931D7C-EE2F-076B-25F2-06B75464D3D7}"/>
              </a:ext>
            </a:extLst>
          </p:cNvPr>
          <p:cNvSpPr>
            <a:spLocks noGrp="1"/>
          </p:cNvSpPr>
          <p:nvPr>
            <p:ph idx="1"/>
          </p:nvPr>
        </p:nvSpPr>
        <p:spPr/>
        <p:txBody>
          <a:bodyPr/>
          <a:lstStyle/>
          <a:p>
            <a:r>
              <a:rPr lang="en-US" sz="1800" b="1" dirty="0"/>
              <a:t>Visual Signals </a:t>
            </a:r>
            <a:r>
              <a:rPr lang="en-US" sz="1800" dirty="0"/>
              <a:t>— One of the first things you’ll notice about a kanban board are the visual cards (stickies, tickets, or otherwise). Kanban teams write all of their projects and work items onto cards, usually one per card. For agile teams, each card could encapsulate one user story. Once on the board, these visual signals help teammates and stakeholders quickly understand what the team is working on.</a:t>
            </a:r>
          </a:p>
          <a:p>
            <a:r>
              <a:rPr lang="en-US" sz="1800" b="1" dirty="0"/>
              <a:t>Columns</a:t>
            </a:r>
            <a:r>
              <a:rPr lang="en-US" sz="1800" dirty="0"/>
              <a:t> — Another hallmark of the kanban board are the columns. Each column represents a specific activity that together compose a “workflow”. Cards flow through the workflow until completion. Workflows can be as simple as “To Do,” “In Progress,” “Complete,” or much more complex.</a:t>
            </a:r>
          </a:p>
          <a:p>
            <a:r>
              <a:rPr lang="en-US" sz="1800" b="1" dirty="0"/>
              <a:t>Work In Progress (WIP) Limits </a:t>
            </a:r>
            <a:r>
              <a:rPr lang="en-US" sz="1800" dirty="0"/>
              <a:t>— WIP limits are the maximum number of cards that can be in one column at any given time. A column with a WIP limit of three cannot have more than three cards in it. When the column is “maxed-out” the team needs to swarm on those cards and move them forward before new cards can move into that stage of the workflow. These WIP limits are critical for exposing bottlenecks in the workflow and maximizing flow. WIP limits give you an early warning sign that you committed to too much work.</a:t>
            </a:r>
          </a:p>
        </p:txBody>
      </p:sp>
      <p:sp>
        <p:nvSpPr>
          <p:cNvPr id="4" name="Slide Number Placeholder 3">
            <a:extLst>
              <a:ext uri="{FF2B5EF4-FFF2-40B4-BE49-F238E27FC236}">
                <a16:creationId xmlns:a16="http://schemas.microsoft.com/office/drawing/2014/main" id="{2FD76602-4ABC-A40C-2C2E-D69BD028E924}"/>
              </a:ext>
            </a:extLst>
          </p:cNvPr>
          <p:cNvSpPr>
            <a:spLocks noGrp="1"/>
          </p:cNvSpPr>
          <p:nvPr>
            <p:ph type="sldNum" sz="quarter" idx="12"/>
          </p:nvPr>
        </p:nvSpPr>
        <p:spPr/>
        <p:txBody>
          <a:bodyPr/>
          <a:lstStyle/>
          <a:p>
            <a:fld id="{15880352-DD84-4B25-A38E-5DA11F35E419}" type="slidenum">
              <a:rPr lang="en-US" smtClean="0"/>
              <a:t>59</a:t>
            </a:fld>
            <a:endParaRPr lang="en-US"/>
          </a:p>
        </p:txBody>
      </p:sp>
    </p:spTree>
    <p:extLst>
      <p:ext uri="{BB962C8B-B14F-4D97-AF65-F5344CB8AC3E}">
        <p14:creationId xmlns:p14="http://schemas.microsoft.com/office/powerpoint/2010/main" val="289702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Models</a:t>
            </a:r>
            <a:endParaRPr lang="en-US" dirty="0"/>
          </a:p>
        </p:txBody>
      </p:sp>
      <p:sp>
        <p:nvSpPr>
          <p:cNvPr id="3" name="Content Placeholder 2"/>
          <p:cNvSpPr>
            <a:spLocks noGrp="1"/>
          </p:cNvSpPr>
          <p:nvPr>
            <p:ph idx="1"/>
          </p:nvPr>
        </p:nvSpPr>
        <p:spPr/>
        <p:txBody>
          <a:bodyPr/>
          <a:lstStyle/>
          <a:p>
            <a:r>
              <a:rPr lang="en-US" dirty="0"/>
              <a:t>Waterfall Model</a:t>
            </a:r>
          </a:p>
          <a:p>
            <a:r>
              <a:rPr lang="en-US" dirty="0"/>
              <a:t>Iterative Model</a:t>
            </a:r>
          </a:p>
          <a:p>
            <a:r>
              <a:rPr lang="en-US" dirty="0"/>
              <a:t>Spiral Model</a:t>
            </a:r>
          </a:p>
          <a:p>
            <a:r>
              <a:rPr lang="en-US" dirty="0"/>
              <a:t>V-Model</a:t>
            </a:r>
          </a:p>
          <a:p>
            <a:r>
              <a:rPr lang="en-US" dirty="0"/>
              <a:t>Big Bang Model</a:t>
            </a:r>
          </a:p>
          <a:p>
            <a:endParaRPr lang="en-US" dirty="0"/>
          </a:p>
        </p:txBody>
      </p:sp>
      <p:sp>
        <p:nvSpPr>
          <p:cNvPr id="4" name="Slide Number Placeholder 3"/>
          <p:cNvSpPr>
            <a:spLocks noGrp="1"/>
          </p:cNvSpPr>
          <p:nvPr>
            <p:ph type="sldNum" sz="quarter" idx="12"/>
          </p:nvPr>
        </p:nvSpPr>
        <p:spPr/>
        <p:txBody>
          <a:bodyPr/>
          <a:lstStyle/>
          <a:p>
            <a:fld id="{15880352-DD84-4B25-A38E-5DA11F35E419}" type="slidenum">
              <a:rPr lang="en-US" smtClean="0"/>
              <a:t>6</a:t>
            </a:fld>
            <a:endParaRPr lang="en-US"/>
          </a:p>
        </p:txBody>
      </p:sp>
    </p:spTree>
    <p:extLst>
      <p:ext uri="{BB962C8B-B14F-4D97-AF65-F5344CB8AC3E}">
        <p14:creationId xmlns:p14="http://schemas.microsoft.com/office/powerpoint/2010/main" val="3844373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7904-8740-9FA5-0EF1-1EA9ED413552}"/>
              </a:ext>
            </a:extLst>
          </p:cNvPr>
          <p:cNvSpPr>
            <a:spLocks noGrp="1"/>
          </p:cNvSpPr>
          <p:nvPr>
            <p:ph type="title"/>
          </p:nvPr>
        </p:nvSpPr>
        <p:spPr/>
        <p:txBody>
          <a:bodyPr/>
          <a:lstStyle/>
          <a:p>
            <a:r>
              <a:rPr lang="en-US" dirty="0"/>
              <a:t>Elements of a kanban board</a:t>
            </a:r>
          </a:p>
        </p:txBody>
      </p:sp>
      <p:sp>
        <p:nvSpPr>
          <p:cNvPr id="3" name="Content Placeholder 2">
            <a:extLst>
              <a:ext uri="{FF2B5EF4-FFF2-40B4-BE49-F238E27FC236}">
                <a16:creationId xmlns:a16="http://schemas.microsoft.com/office/drawing/2014/main" id="{C260E869-AE14-5DDB-5452-D7D75466BD04}"/>
              </a:ext>
            </a:extLst>
          </p:cNvPr>
          <p:cNvSpPr>
            <a:spLocks noGrp="1"/>
          </p:cNvSpPr>
          <p:nvPr>
            <p:ph idx="1"/>
          </p:nvPr>
        </p:nvSpPr>
        <p:spPr/>
        <p:txBody>
          <a:bodyPr/>
          <a:lstStyle/>
          <a:p>
            <a:r>
              <a:rPr lang="en-US" sz="2000" b="1" dirty="0"/>
              <a:t>Commitment point </a:t>
            </a:r>
            <a:r>
              <a:rPr lang="en-US" sz="2000" dirty="0"/>
              <a:t>— Kanban teams often have a backlog for their board. This is where customers and teammates put ideas for projects that the team can pick up when they are ready. The commitment point is the moment when an idea is picked up by the team and work starts on the project.</a:t>
            </a:r>
          </a:p>
          <a:p>
            <a:r>
              <a:rPr lang="en-US" sz="2000" b="1" dirty="0"/>
              <a:t>Delivery point </a:t>
            </a:r>
            <a:r>
              <a:rPr lang="en-US" sz="2000" dirty="0"/>
              <a:t>— The delivery point is the end of a kanban team’s workflow. For most teams, the delivery point is when the product or service is in the hands of the customer. The team’s goal is to take cards from the commitment point to the delivery point as fast as possible. The elapsed time between the two is the called Lead Time. Kanban teams are continuously improving to decrease their lead time as much as possible. </a:t>
            </a:r>
          </a:p>
        </p:txBody>
      </p:sp>
      <p:sp>
        <p:nvSpPr>
          <p:cNvPr id="4" name="Slide Number Placeholder 3">
            <a:extLst>
              <a:ext uri="{FF2B5EF4-FFF2-40B4-BE49-F238E27FC236}">
                <a16:creationId xmlns:a16="http://schemas.microsoft.com/office/drawing/2014/main" id="{6DD4B0CE-9329-EB8D-EB18-92859C27FAF3}"/>
              </a:ext>
            </a:extLst>
          </p:cNvPr>
          <p:cNvSpPr>
            <a:spLocks noGrp="1"/>
          </p:cNvSpPr>
          <p:nvPr>
            <p:ph type="sldNum" sz="quarter" idx="12"/>
          </p:nvPr>
        </p:nvSpPr>
        <p:spPr/>
        <p:txBody>
          <a:bodyPr/>
          <a:lstStyle/>
          <a:p>
            <a:fld id="{15880352-DD84-4B25-A38E-5DA11F35E419}" type="slidenum">
              <a:rPr lang="en-US" smtClean="0"/>
              <a:t>60</a:t>
            </a:fld>
            <a:endParaRPr lang="en-US"/>
          </a:p>
        </p:txBody>
      </p:sp>
    </p:spTree>
    <p:extLst>
      <p:ext uri="{BB962C8B-B14F-4D97-AF65-F5344CB8AC3E}">
        <p14:creationId xmlns:p14="http://schemas.microsoft.com/office/powerpoint/2010/main" val="13050512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7816-766A-CA11-63FC-D65D824CBA43}"/>
              </a:ext>
            </a:extLst>
          </p:cNvPr>
          <p:cNvSpPr>
            <a:spLocks noGrp="1"/>
          </p:cNvSpPr>
          <p:nvPr>
            <p:ph type="ctrTitle"/>
          </p:nvPr>
        </p:nvSpPr>
        <p:spPr/>
        <p:txBody>
          <a:bodyPr/>
          <a:lstStyle/>
          <a:p>
            <a:r>
              <a:rPr lang="en-US" dirty="0"/>
              <a:t>Types and examples of kanban boards</a:t>
            </a:r>
          </a:p>
        </p:txBody>
      </p:sp>
      <p:sp>
        <p:nvSpPr>
          <p:cNvPr id="5" name="Subtitle 4">
            <a:extLst>
              <a:ext uri="{FF2B5EF4-FFF2-40B4-BE49-F238E27FC236}">
                <a16:creationId xmlns:a16="http://schemas.microsoft.com/office/drawing/2014/main" id="{BBFDDBB0-8708-6BEC-5221-D721473E6F3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F4A645DD-C228-5AD3-34F6-E34D1E5AC397}"/>
              </a:ext>
            </a:extLst>
          </p:cNvPr>
          <p:cNvSpPr>
            <a:spLocks noGrp="1"/>
          </p:cNvSpPr>
          <p:nvPr>
            <p:ph type="sldNum" sz="quarter" idx="4"/>
          </p:nvPr>
        </p:nvSpPr>
        <p:spPr/>
        <p:txBody>
          <a:bodyPr/>
          <a:lstStyle/>
          <a:p>
            <a:fld id="{15880352-DD84-4B25-A38E-5DA11F35E419}" type="slidenum">
              <a:rPr lang="en-US" smtClean="0"/>
              <a:t>61</a:t>
            </a:fld>
            <a:endParaRPr lang="en-US"/>
          </a:p>
        </p:txBody>
      </p:sp>
    </p:spTree>
    <p:extLst>
      <p:ext uri="{BB962C8B-B14F-4D97-AF65-F5344CB8AC3E}">
        <p14:creationId xmlns:p14="http://schemas.microsoft.com/office/powerpoint/2010/main" val="6647980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1EF2-724F-2B37-418E-1E0D9536668B}"/>
              </a:ext>
            </a:extLst>
          </p:cNvPr>
          <p:cNvSpPr>
            <a:spLocks noGrp="1"/>
          </p:cNvSpPr>
          <p:nvPr>
            <p:ph type="title"/>
          </p:nvPr>
        </p:nvSpPr>
        <p:spPr/>
        <p:txBody>
          <a:bodyPr/>
          <a:lstStyle/>
          <a:p>
            <a:r>
              <a:rPr lang="en-US" dirty="0"/>
              <a:t>Physical boards</a:t>
            </a:r>
          </a:p>
        </p:txBody>
      </p:sp>
      <p:sp>
        <p:nvSpPr>
          <p:cNvPr id="3" name="Content Placeholder 2">
            <a:extLst>
              <a:ext uri="{FF2B5EF4-FFF2-40B4-BE49-F238E27FC236}">
                <a16:creationId xmlns:a16="http://schemas.microsoft.com/office/drawing/2014/main" id="{89F33FC3-D8A5-A060-6D97-CF094E08552E}"/>
              </a:ext>
            </a:extLst>
          </p:cNvPr>
          <p:cNvSpPr>
            <a:spLocks noGrp="1"/>
          </p:cNvSpPr>
          <p:nvPr>
            <p:ph idx="1"/>
          </p:nvPr>
        </p:nvSpPr>
        <p:spPr/>
        <p:txBody>
          <a:bodyPr/>
          <a:lstStyle/>
          <a:p>
            <a:r>
              <a:rPr lang="en-US" sz="2400" dirty="0"/>
              <a:t>The simplest kanban boards are physical boards divided into vertical columns. </a:t>
            </a:r>
          </a:p>
          <a:p>
            <a:r>
              <a:rPr lang="en-US" sz="2400" dirty="0"/>
              <a:t>Teams mark up a whiteboard or blackboard and place sticky notes onto the board. </a:t>
            </a:r>
          </a:p>
          <a:p>
            <a:r>
              <a:rPr lang="en-US" sz="2400" dirty="0"/>
              <a:t>These sticky notes move through the workflow and demonstrate progress.</a:t>
            </a:r>
          </a:p>
        </p:txBody>
      </p:sp>
      <p:sp>
        <p:nvSpPr>
          <p:cNvPr id="4" name="Slide Number Placeholder 3">
            <a:extLst>
              <a:ext uri="{FF2B5EF4-FFF2-40B4-BE49-F238E27FC236}">
                <a16:creationId xmlns:a16="http://schemas.microsoft.com/office/drawing/2014/main" id="{4049C1CF-0D2C-9511-FDCB-27851F5E0506}"/>
              </a:ext>
            </a:extLst>
          </p:cNvPr>
          <p:cNvSpPr>
            <a:spLocks noGrp="1"/>
          </p:cNvSpPr>
          <p:nvPr>
            <p:ph type="sldNum" sz="quarter" idx="12"/>
          </p:nvPr>
        </p:nvSpPr>
        <p:spPr/>
        <p:txBody>
          <a:bodyPr/>
          <a:lstStyle/>
          <a:p>
            <a:fld id="{15880352-DD84-4B25-A38E-5DA11F35E419}" type="slidenum">
              <a:rPr lang="en-US" smtClean="0"/>
              <a:t>62</a:t>
            </a:fld>
            <a:endParaRPr lang="en-US"/>
          </a:p>
        </p:txBody>
      </p:sp>
      <p:pic>
        <p:nvPicPr>
          <p:cNvPr id="5" name="Picture 4">
            <a:extLst>
              <a:ext uri="{FF2B5EF4-FFF2-40B4-BE49-F238E27FC236}">
                <a16:creationId xmlns:a16="http://schemas.microsoft.com/office/drawing/2014/main" id="{0E21AB2D-8E01-3B0B-B3AB-F9DC5EFB7876}"/>
              </a:ext>
            </a:extLst>
          </p:cNvPr>
          <p:cNvPicPr>
            <a:picLocks noChangeAspect="1"/>
          </p:cNvPicPr>
          <p:nvPr/>
        </p:nvPicPr>
        <p:blipFill>
          <a:blip r:embed="rId2"/>
          <a:stretch>
            <a:fillRect/>
          </a:stretch>
        </p:blipFill>
        <p:spPr>
          <a:xfrm>
            <a:off x="3962400" y="3720353"/>
            <a:ext cx="4572000" cy="3137647"/>
          </a:xfrm>
          <a:prstGeom prst="rect">
            <a:avLst/>
          </a:prstGeom>
        </p:spPr>
      </p:pic>
    </p:spTree>
    <p:extLst>
      <p:ext uri="{BB962C8B-B14F-4D97-AF65-F5344CB8AC3E}">
        <p14:creationId xmlns:p14="http://schemas.microsoft.com/office/powerpoint/2010/main" val="41443077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CD80-2D3F-5BB5-A667-280A90D134F9}"/>
              </a:ext>
            </a:extLst>
          </p:cNvPr>
          <p:cNvSpPr>
            <a:spLocks noGrp="1"/>
          </p:cNvSpPr>
          <p:nvPr>
            <p:ph type="title"/>
          </p:nvPr>
        </p:nvSpPr>
        <p:spPr/>
        <p:txBody>
          <a:bodyPr/>
          <a:lstStyle/>
          <a:p>
            <a:r>
              <a:rPr lang="en-US" dirty="0"/>
              <a:t>Digital boards</a:t>
            </a:r>
          </a:p>
        </p:txBody>
      </p:sp>
      <p:sp>
        <p:nvSpPr>
          <p:cNvPr id="3" name="Content Placeholder 2">
            <a:extLst>
              <a:ext uri="{FF2B5EF4-FFF2-40B4-BE49-F238E27FC236}">
                <a16:creationId xmlns:a16="http://schemas.microsoft.com/office/drawing/2014/main" id="{683B4B5D-E9E0-6925-023D-C770F17CAAE5}"/>
              </a:ext>
            </a:extLst>
          </p:cNvPr>
          <p:cNvSpPr>
            <a:spLocks noGrp="1"/>
          </p:cNvSpPr>
          <p:nvPr>
            <p:ph idx="1"/>
          </p:nvPr>
        </p:nvSpPr>
        <p:spPr/>
        <p:txBody>
          <a:bodyPr/>
          <a:lstStyle/>
          <a:p>
            <a:r>
              <a:rPr lang="en-US" sz="2200" dirty="0"/>
              <a:t>As the kanban system gained favor with software and engineering teams, kanban boards underwent a digital transformation. </a:t>
            </a:r>
          </a:p>
          <a:p>
            <a:r>
              <a:rPr lang="en-US" sz="2200" dirty="0"/>
              <a:t>Digital boards allow teams that do not share a physical office space to use kanban boards remotely and asynchronously.</a:t>
            </a:r>
          </a:p>
        </p:txBody>
      </p:sp>
      <p:sp>
        <p:nvSpPr>
          <p:cNvPr id="4" name="Slide Number Placeholder 3">
            <a:extLst>
              <a:ext uri="{FF2B5EF4-FFF2-40B4-BE49-F238E27FC236}">
                <a16:creationId xmlns:a16="http://schemas.microsoft.com/office/drawing/2014/main" id="{3F3BC8C2-B4BD-DA09-1A57-555A963C490A}"/>
              </a:ext>
            </a:extLst>
          </p:cNvPr>
          <p:cNvSpPr>
            <a:spLocks noGrp="1"/>
          </p:cNvSpPr>
          <p:nvPr>
            <p:ph type="sldNum" sz="quarter" idx="12"/>
          </p:nvPr>
        </p:nvSpPr>
        <p:spPr/>
        <p:txBody>
          <a:bodyPr/>
          <a:lstStyle/>
          <a:p>
            <a:fld id="{15880352-DD84-4B25-A38E-5DA11F35E419}" type="slidenum">
              <a:rPr lang="en-US" smtClean="0"/>
              <a:t>63</a:t>
            </a:fld>
            <a:endParaRPr lang="en-US"/>
          </a:p>
        </p:txBody>
      </p:sp>
      <p:pic>
        <p:nvPicPr>
          <p:cNvPr id="5" name="Picture 4">
            <a:extLst>
              <a:ext uri="{FF2B5EF4-FFF2-40B4-BE49-F238E27FC236}">
                <a16:creationId xmlns:a16="http://schemas.microsoft.com/office/drawing/2014/main" id="{1241E746-5378-5EF9-78C3-A473ACD736ED}"/>
              </a:ext>
            </a:extLst>
          </p:cNvPr>
          <p:cNvPicPr>
            <a:picLocks noChangeAspect="1"/>
          </p:cNvPicPr>
          <p:nvPr/>
        </p:nvPicPr>
        <p:blipFill>
          <a:blip r:embed="rId2"/>
          <a:stretch>
            <a:fillRect/>
          </a:stretch>
        </p:blipFill>
        <p:spPr>
          <a:xfrm>
            <a:off x="1143001" y="3663264"/>
            <a:ext cx="6476999" cy="3042336"/>
          </a:xfrm>
          <a:prstGeom prst="rect">
            <a:avLst/>
          </a:prstGeom>
        </p:spPr>
      </p:pic>
    </p:spTree>
    <p:extLst>
      <p:ext uri="{BB962C8B-B14F-4D97-AF65-F5344CB8AC3E}">
        <p14:creationId xmlns:p14="http://schemas.microsoft.com/office/powerpoint/2010/main" val="1499263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FF1116-6E71-58C2-1922-1C5F3AE76C6A}"/>
              </a:ext>
            </a:extLst>
          </p:cNvPr>
          <p:cNvSpPr>
            <a:spLocks noGrp="1"/>
          </p:cNvSpPr>
          <p:nvPr>
            <p:ph type="ctrTitle"/>
          </p:nvPr>
        </p:nvSpPr>
        <p:spPr/>
        <p:txBody>
          <a:bodyPr/>
          <a:lstStyle/>
          <a:p>
            <a:r>
              <a:rPr lang="en-US" dirty="0"/>
              <a:t>Kanban cards</a:t>
            </a:r>
          </a:p>
        </p:txBody>
      </p:sp>
      <p:sp>
        <p:nvSpPr>
          <p:cNvPr id="6" name="Subtitle 5">
            <a:extLst>
              <a:ext uri="{FF2B5EF4-FFF2-40B4-BE49-F238E27FC236}">
                <a16:creationId xmlns:a16="http://schemas.microsoft.com/office/drawing/2014/main" id="{46934CD1-E89A-99D4-CE78-4204149F6A0E}"/>
              </a:ext>
            </a:extLst>
          </p:cNvPr>
          <p:cNvSpPr>
            <a:spLocks noGrp="1"/>
          </p:cNvSpPr>
          <p:nvPr>
            <p:ph type="subTitle" idx="1"/>
          </p:nvPr>
        </p:nvSpPr>
        <p:spPr/>
        <p:txBody>
          <a:bodyPr/>
          <a:lstStyle/>
          <a:p>
            <a:r>
              <a:rPr lang="en-US" dirty="0"/>
              <a:t>When using kanban, visualize your work in progress with kanban cards.</a:t>
            </a:r>
          </a:p>
        </p:txBody>
      </p:sp>
      <p:sp>
        <p:nvSpPr>
          <p:cNvPr id="4" name="Slide Number Placeholder 3">
            <a:extLst>
              <a:ext uri="{FF2B5EF4-FFF2-40B4-BE49-F238E27FC236}">
                <a16:creationId xmlns:a16="http://schemas.microsoft.com/office/drawing/2014/main" id="{FB4B4FEA-D74E-5D3D-38B8-6DCED3C276DB}"/>
              </a:ext>
            </a:extLst>
          </p:cNvPr>
          <p:cNvSpPr>
            <a:spLocks noGrp="1"/>
          </p:cNvSpPr>
          <p:nvPr>
            <p:ph type="sldNum" sz="quarter" idx="4"/>
          </p:nvPr>
        </p:nvSpPr>
        <p:spPr/>
        <p:txBody>
          <a:bodyPr/>
          <a:lstStyle/>
          <a:p>
            <a:fld id="{15880352-DD84-4B25-A38E-5DA11F35E419}" type="slidenum">
              <a:rPr lang="en-US" smtClean="0"/>
              <a:t>64</a:t>
            </a:fld>
            <a:endParaRPr lang="en-US"/>
          </a:p>
        </p:txBody>
      </p:sp>
    </p:spTree>
    <p:extLst>
      <p:ext uri="{BB962C8B-B14F-4D97-AF65-F5344CB8AC3E}">
        <p14:creationId xmlns:p14="http://schemas.microsoft.com/office/powerpoint/2010/main" val="4209223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4AFE-ABB3-89BA-E7B3-F0733E965B8D}"/>
              </a:ext>
            </a:extLst>
          </p:cNvPr>
          <p:cNvSpPr>
            <a:spLocks noGrp="1"/>
          </p:cNvSpPr>
          <p:nvPr>
            <p:ph type="title"/>
          </p:nvPr>
        </p:nvSpPr>
        <p:spPr/>
        <p:txBody>
          <a:bodyPr/>
          <a:lstStyle/>
          <a:p>
            <a:r>
              <a:rPr lang="en-US" dirty="0"/>
              <a:t>What is a kanban card?</a:t>
            </a:r>
          </a:p>
        </p:txBody>
      </p:sp>
      <p:sp>
        <p:nvSpPr>
          <p:cNvPr id="3" name="Content Placeholder 2">
            <a:extLst>
              <a:ext uri="{FF2B5EF4-FFF2-40B4-BE49-F238E27FC236}">
                <a16:creationId xmlns:a16="http://schemas.microsoft.com/office/drawing/2014/main" id="{DEEE98F1-F1F0-71D7-B417-7EC900E89C0B}"/>
              </a:ext>
            </a:extLst>
          </p:cNvPr>
          <p:cNvSpPr>
            <a:spLocks noGrp="1"/>
          </p:cNvSpPr>
          <p:nvPr>
            <p:ph idx="1"/>
          </p:nvPr>
        </p:nvSpPr>
        <p:spPr>
          <a:xfrm>
            <a:off x="76200" y="1719263"/>
            <a:ext cx="8839200" cy="4411662"/>
          </a:xfrm>
        </p:spPr>
        <p:txBody>
          <a:bodyPr/>
          <a:lstStyle/>
          <a:p>
            <a:r>
              <a:rPr lang="en-US" sz="2400" dirty="0"/>
              <a:t>A kanban card is a visual representation of an item of work. </a:t>
            </a:r>
          </a:p>
          <a:p>
            <a:r>
              <a:rPr lang="en-US" sz="2400" dirty="0"/>
              <a:t>It’s an essential component of the kanban method, a work management framework that helps visualize work, limit work in progress (WIP), and maximize efficiency (or flow). </a:t>
            </a:r>
          </a:p>
          <a:p>
            <a:r>
              <a:rPr lang="en-US" sz="2400" dirty="0"/>
              <a:t>Each kanban card represents a single work item as it moves through various stages of completion which are represented on either a physical or virtual kanban board.</a:t>
            </a:r>
          </a:p>
          <a:p>
            <a:r>
              <a:rPr lang="en-US" sz="2400" dirty="0"/>
              <a:t>To get an idea of what kanban cards are, imagine a software development team using sticky notes on a whiteboard to represent their work items. </a:t>
            </a:r>
          </a:p>
          <a:p>
            <a:r>
              <a:rPr lang="en-US" sz="2400" dirty="0"/>
              <a:t>As they work on bugs and features, the team moves the sticky notes through columns labeled Prioritized, Design, Development, Testing, Blocked, and Done.</a:t>
            </a:r>
          </a:p>
        </p:txBody>
      </p:sp>
      <p:sp>
        <p:nvSpPr>
          <p:cNvPr id="4" name="Slide Number Placeholder 3">
            <a:extLst>
              <a:ext uri="{FF2B5EF4-FFF2-40B4-BE49-F238E27FC236}">
                <a16:creationId xmlns:a16="http://schemas.microsoft.com/office/drawing/2014/main" id="{1A8713F8-D3EB-EB6D-729F-7ED23A75FD9E}"/>
              </a:ext>
            </a:extLst>
          </p:cNvPr>
          <p:cNvSpPr>
            <a:spLocks noGrp="1"/>
          </p:cNvSpPr>
          <p:nvPr>
            <p:ph type="sldNum" sz="quarter" idx="12"/>
          </p:nvPr>
        </p:nvSpPr>
        <p:spPr/>
        <p:txBody>
          <a:bodyPr/>
          <a:lstStyle/>
          <a:p>
            <a:fld id="{15880352-DD84-4B25-A38E-5DA11F35E419}" type="slidenum">
              <a:rPr lang="en-US" smtClean="0"/>
              <a:t>65</a:t>
            </a:fld>
            <a:endParaRPr lang="en-US"/>
          </a:p>
        </p:txBody>
      </p:sp>
    </p:spTree>
    <p:extLst>
      <p:ext uri="{BB962C8B-B14F-4D97-AF65-F5344CB8AC3E}">
        <p14:creationId xmlns:p14="http://schemas.microsoft.com/office/powerpoint/2010/main" val="3188395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937C-A2D1-478E-72AA-DC3E22AB2441}"/>
              </a:ext>
            </a:extLst>
          </p:cNvPr>
          <p:cNvSpPr>
            <a:spLocks noGrp="1"/>
          </p:cNvSpPr>
          <p:nvPr>
            <p:ph type="title"/>
          </p:nvPr>
        </p:nvSpPr>
        <p:spPr/>
        <p:txBody>
          <a:bodyPr/>
          <a:lstStyle/>
          <a:p>
            <a:r>
              <a:rPr lang="en-US" dirty="0"/>
              <a:t>The purpose of kanban cards</a:t>
            </a:r>
          </a:p>
        </p:txBody>
      </p:sp>
      <p:sp>
        <p:nvSpPr>
          <p:cNvPr id="3" name="Content Placeholder 2">
            <a:extLst>
              <a:ext uri="{FF2B5EF4-FFF2-40B4-BE49-F238E27FC236}">
                <a16:creationId xmlns:a16="http://schemas.microsoft.com/office/drawing/2014/main" id="{86631410-D37C-0633-C977-1A663C431541}"/>
              </a:ext>
            </a:extLst>
          </p:cNvPr>
          <p:cNvSpPr>
            <a:spLocks noGrp="1"/>
          </p:cNvSpPr>
          <p:nvPr>
            <p:ph idx="1"/>
          </p:nvPr>
        </p:nvSpPr>
        <p:spPr/>
        <p:txBody>
          <a:bodyPr/>
          <a:lstStyle/>
          <a:p>
            <a:r>
              <a:rPr lang="en-US" dirty="0"/>
              <a:t>The kanban card quickly evolved into a visual artifact that tracks a work item as it flows through a workflow. </a:t>
            </a:r>
          </a:p>
          <a:p>
            <a:r>
              <a:rPr lang="en-US" dirty="0"/>
              <a:t>At its core, the kanban card encourages teamwork by helping team members communicate and share information visually.</a:t>
            </a:r>
          </a:p>
        </p:txBody>
      </p:sp>
      <p:sp>
        <p:nvSpPr>
          <p:cNvPr id="4" name="Slide Number Placeholder 3">
            <a:extLst>
              <a:ext uri="{FF2B5EF4-FFF2-40B4-BE49-F238E27FC236}">
                <a16:creationId xmlns:a16="http://schemas.microsoft.com/office/drawing/2014/main" id="{6EEBDC8C-464C-64B2-08A7-58339C879AD9}"/>
              </a:ext>
            </a:extLst>
          </p:cNvPr>
          <p:cNvSpPr>
            <a:spLocks noGrp="1"/>
          </p:cNvSpPr>
          <p:nvPr>
            <p:ph type="sldNum" sz="quarter" idx="12"/>
          </p:nvPr>
        </p:nvSpPr>
        <p:spPr/>
        <p:txBody>
          <a:bodyPr/>
          <a:lstStyle/>
          <a:p>
            <a:fld id="{15880352-DD84-4B25-A38E-5DA11F35E419}" type="slidenum">
              <a:rPr lang="en-US" smtClean="0"/>
              <a:t>66</a:t>
            </a:fld>
            <a:endParaRPr lang="en-US"/>
          </a:p>
        </p:txBody>
      </p:sp>
    </p:spTree>
    <p:extLst>
      <p:ext uri="{BB962C8B-B14F-4D97-AF65-F5344CB8AC3E}">
        <p14:creationId xmlns:p14="http://schemas.microsoft.com/office/powerpoint/2010/main" val="3334760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A828-FD5A-B59F-B46F-C91EF46C0E2B}"/>
              </a:ext>
            </a:extLst>
          </p:cNvPr>
          <p:cNvSpPr>
            <a:spLocks noGrp="1"/>
          </p:cNvSpPr>
          <p:nvPr>
            <p:ph type="title"/>
          </p:nvPr>
        </p:nvSpPr>
        <p:spPr/>
        <p:txBody>
          <a:bodyPr/>
          <a:lstStyle/>
          <a:p>
            <a:r>
              <a:rPr lang="en-US" dirty="0"/>
              <a:t>The purpose of kanban cards</a:t>
            </a:r>
          </a:p>
        </p:txBody>
      </p:sp>
      <p:sp>
        <p:nvSpPr>
          <p:cNvPr id="3" name="Content Placeholder 2">
            <a:extLst>
              <a:ext uri="{FF2B5EF4-FFF2-40B4-BE49-F238E27FC236}">
                <a16:creationId xmlns:a16="http://schemas.microsoft.com/office/drawing/2014/main" id="{E8DE738D-2943-B4AD-1036-951173C9E83E}"/>
              </a:ext>
            </a:extLst>
          </p:cNvPr>
          <p:cNvSpPr>
            <a:spLocks noGrp="1"/>
          </p:cNvSpPr>
          <p:nvPr>
            <p:ph idx="1"/>
          </p:nvPr>
        </p:nvSpPr>
        <p:spPr/>
        <p:txBody>
          <a:bodyPr/>
          <a:lstStyle/>
          <a:p>
            <a:pPr marL="0" indent="0">
              <a:buNone/>
            </a:pPr>
            <a:r>
              <a:rPr lang="en-US" sz="1900" dirty="0"/>
              <a:t>Kanban cards allow teams to:</a:t>
            </a:r>
          </a:p>
          <a:p>
            <a:r>
              <a:rPr lang="en-US" sz="1900" b="1" dirty="0"/>
              <a:t>View important details about work items at a glance</a:t>
            </a:r>
            <a:r>
              <a:rPr lang="en-US" sz="1900" dirty="0"/>
              <a:t>. Each kanban card typically features a brief description of a work item, along with its owner, due date, and status. The card can include other information, like pointers to source documentation or a list of issues blocking the item's progress.</a:t>
            </a:r>
          </a:p>
          <a:p>
            <a:r>
              <a:rPr lang="en-US" sz="1900" b="1" dirty="0"/>
              <a:t>Hand off deliverables smoothly and efficiently</a:t>
            </a:r>
            <a:r>
              <a:rPr lang="en-US" sz="1900" dirty="0"/>
              <a:t>. Kanban cards encourage teams to establish clear and consistent expectations for each functional area. When it comes time to pass a work item from one state to the next—say, from the planning stage to implementation—these explicit policies clarify who takes ownership, and what the next steps are.</a:t>
            </a:r>
          </a:p>
          <a:p>
            <a:r>
              <a:rPr lang="en-US" sz="1900" b="1" dirty="0"/>
              <a:t>Improve efficiency</a:t>
            </a:r>
            <a:r>
              <a:rPr lang="en-US" sz="1900" dirty="0"/>
              <a:t>. Kanban cards make it easy to keep track of lead time, which is the time it takes for a work item to go from start to finish. Kanban cards, together with a kanban board, can help teams identify bottlenecks in their workflow and streamline their process. Most teams work to decrease their lead time, which means getting work done faster!</a:t>
            </a:r>
          </a:p>
        </p:txBody>
      </p:sp>
      <p:sp>
        <p:nvSpPr>
          <p:cNvPr id="4" name="Slide Number Placeholder 3">
            <a:extLst>
              <a:ext uri="{FF2B5EF4-FFF2-40B4-BE49-F238E27FC236}">
                <a16:creationId xmlns:a16="http://schemas.microsoft.com/office/drawing/2014/main" id="{9014B3C9-F10A-049C-A935-2596AB56ECD7}"/>
              </a:ext>
            </a:extLst>
          </p:cNvPr>
          <p:cNvSpPr>
            <a:spLocks noGrp="1"/>
          </p:cNvSpPr>
          <p:nvPr>
            <p:ph type="sldNum" sz="quarter" idx="12"/>
          </p:nvPr>
        </p:nvSpPr>
        <p:spPr/>
        <p:txBody>
          <a:bodyPr/>
          <a:lstStyle/>
          <a:p>
            <a:fld id="{15880352-DD84-4B25-A38E-5DA11F35E419}" type="slidenum">
              <a:rPr lang="en-US" smtClean="0"/>
              <a:t>67</a:t>
            </a:fld>
            <a:endParaRPr lang="en-US"/>
          </a:p>
        </p:txBody>
      </p:sp>
    </p:spTree>
    <p:extLst>
      <p:ext uri="{BB962C8B-B14F-4D97-AF65-F5344CB8AC3E}">
        <p14:creationId xmlns:p14="http://schemas.microsoft.com/office/powerpoint/2010/main" val="26788188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709827-8C65-6350-F4EA-C8E4D1AA84BB}"/>
              </a:ext>
            </a:extLst>
          </p:cNvPr>
          <p:cNvSpPr>
            <a:spLocks noGrp="1"/>
          </p:cNvSpPr>
          <p:nvPr>
            <p:ph type="ctrTitle"/>
          </p:nvPr>
        </p:nvSpPr>
        <p:spPr/>
        <p:txBody>
          <a:bodyPr/>
          <a:lstStyle/>
          <a:p>
            <a:r>
              <a:rPr lang="en-US" dirty="0"/>
              <a:t>Kanban vs. Scrum</a:t>
            </a:r>
          </a:p>
        </p:txBody>
      </p:sp>
      <p:sp>
        <p:nvSpPr>
          <p:cNvPr id="6" name="Subtitle 5">
            <a:extLst>
              <a:ext uri="{FF2B5EF4-FFF2-40B4-BE49-F238E27FC236}">
                <a16:creationId xmlns:a16="http://schemas.microsoft.com/office/drawing/2014/main" id="{04AFBD31-EE8B-C61C-D83D-833BD1D780F1}"/>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EE2EEC83-04A7-DE5B-6690-5894B4DD972A}"/>
              </a:ext>
            </a:extLst>
          </p:cNvPr>
          <p:cNvSpPr>
            <a:spLocks noGrp="1"/>
          </p:cNvSpPr>
          <p:nvPr>
            <p:ph type="sldNum" sz="quarter" idx="4"/>
          </p:nvPr>
        </p:nvSpPr>
        <p:spPr/>
        <p:txBody>
          <a:bodyPr/>
          <a:lstStyle/>
          <a:p>
            <a:fld id="{15880352-DD84-4B25-A38E-5DA11F35E419}" type="slidenum">
              <a:rPr lang="en-US" smtClean="0"/>
              <a:t>68</a:t>
            </a:fld>
            <a:endParaRPr lang="en-US"/>
          </a:p>
        </p:txBody>
      </p:sp>
    </p:spTree>
    <p:extLst>
      <p:ext uri="{BB962C8B-B14F-4D97-AF65-F5344CB8AC3E}">
        <p14:creationId xmlns:p14="http://schemas.microsoft.com/office/powerpoint/2010/main" val="31273159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94F8-1EDA-7B5C-17CF-33EBE9EF0D70}"/>
              </a:ext>
            </a:extLst>
          </p:cNvPr>
          <p:cNvSpPr>
            <a:spLocks noGrp="1"/>
          </p:cNvSpPr>
          <p:nvPr>
            <p:ph type="title"/>
          </p:nvPr>
        </p:nvSpPr>
        <p:spPr/>
        <p:txBody>
          <a:bodyPr/>
          <a:lstStyle/>
          <a:p>
            <a:r>
              <a:rPr lang="en-US" dirty="0"/>
              <a:t>Kanban vs. Scrum</a:t>
            </a:r>
          </a:p>
        </p:txBody>
      </p:sp>
      <p:sp>
        <p:nvSpPr>
          <p:cNvPr id="3" name="Content Placeholder 2">
            <a:extLst>
              <a:ext uri="{FF2B5EF4-FFF2-40B4-BE49-F238E27FC236}">
                <a16:creationId xmlns:a16="http://schemas.microsoft.com/office/drawing/2014/main" id="{AF7F173A-AA18-7A3E-33E5-73ACE4B0FE7D}"/>
              </a:ext>
            </a:extLst>
          </p:cNvPr>
          <p:cNvSpPr>
            <a:spLocks noGrp="1"/>
          </p:cNvSpPr>
          <p:nvPr>
            <p:ph idx="1"/>
          </p:nvPr>
        </p:nvSpPr>
        <p:spPr/>
        <p:txBody>
          <a:bodyPr/>
          <a:lstStyle/>
          <a:p>
            <a:pPr marL="0" indent="0">
              <a:buNone/>
            </a:pPr>
            <a:r>
              <a:rPr lang="en-US" b="1" dirty="0"/>
              <a:t>Kanban</a:t>
            </a:r>
            <a:r>
              <a:rPr lang="en-US" dirty="0"/>
              <a:t> is a project management framework that relies on visual tasks to manage workflows, while </a:t>
            </a:r>
            <a:r>
              <a:rPr lang="en-US" b="1" dirty="0"/>
              <a:t>Scrum</a:t>
            </a:r>
            <a:r>
              <a:rPr lang="en-US" dirty="0"/>
              <a:t> is a project management framework that helps teams' structure and manage their work through a set of values, principles, and practices.</a:t>
            </a:r>
          </a:p>
        </p:txBody>
      </p:sp>
      <p:sp>
        <p:nvSpPr>
          <p:cNvPr id="4" name="Slide Number Placeholder 3">
            <a:extLst>
              <a:ext uri="{FF2B5EF4-FFF2-40B4-BE49-F238E27FC236}">
                <a16:creationId xmlns:a16="http://schemas.microsoft.com/office/drawing/2014/main" id="{73C08F8C-B046-0F6D-1B48-1C5AA683EC02}"/>
              </a:ext>
            </a:extLst>
          </p:cNvPr>
          <p:cNvSpPr>
            <a:spLocks noGrp="1"/>
          </p:cNvSpPr>
          <p:nvPr>
            <p:ph type="sldNum" sz="quarter" idx="12"/>
          </p:nvPr>
        </p:nvSpPr>
        <p:spPr/>
        <p:txBody>
          <a:bodyPr/>
          <a:lstStyle/>
          <a:p>
            <a:fld id="{15880352-DD84-4B25-A38E-5DA11F35E419}" type="slidenum">
              <a:rPr lang="en-US" smtClean="0"/>
              <a:t>69</a:t>
            </a:fld>
            <a:endParaRPr lang="en-US"/>
          </a:p>
        </p:txBody>
      </p:sp>
    </p:spTree>
    <p:extLst>
      <p:ext uri="{BB962C8B-B14F-4D97-AF65-F5344CB8AC3E}">
        <p14:creationId xmlns:p14="http://schemas.microsoft.com/office/powerpoint/2010/main" val="2549399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sp>
        <p:nvSpPr>
          <p:cNvPr id="3" name="Content Placeholder 2"/>
          <p:cNvSpPr>
            <a:spLocks noGrp="1"/>
          </p:cNvSpPr>
          <p:nvPr>
            <p:ph idx="1"/>
          </p:nvPr>
        </p:nvSpPr>
        <p:spPr/>
        <p:txBody>
          <a:bodyPr/>
          <a:lstStyle/>
          <a:p>
            <a:r>
              <a:rPr lang="en-US" dirty="0"/>
              <a:t>The Waterfall Model was the first Process Model to be introduced. </a:t>
            </a:r>
          </a:p>
          <a:p>
            <a:r>
              <a:rPr lang="en-US" dirty="0"/>
              <a:t>It is also referred to as a </a:t>
            </a:r>
            <a:r>
              <a:rPr lang="en-US" b="1" dirty="0"/>
              <a:t>linear-sequential life cycle model</a:t>
            </a:r>
            <a:r>
              <a:rPr lang="en-US" dirty="0"/>
              <a:t>. </a:t>
            </a:r>
          </a:p>
          <a:p>
            <a:r>
              <a:rPr lang="en-US" dirty="0"/>
              <a:t>It is very simple to understand and use. </a:t>
            </a:r>
          </a:p>
          <a:p>
            <a:r>
              <a:rPr lang="en-US" dirty="0"/>
              <a:t>In a waterfall model, each phase must be completed before the next phase can begin and there is no overlapping in the phases.</a:t>
            </a:r>
          </a:p>
        </p:txBody>
      </p:sp>
      <p:sp>
        <p:nvSpPr>
          <p:cNvPr id="4" name="Slide Number Placeholder 3"/>
          <p:cNvSpPr>
            <a:spLocks noGrp="1"/>
          </p:cNvSpPr>
          <p:nvPr>
            <p:ph type="sldNum" sz="quarter" idx="12"/>
          </p:nvPr>
        </p:nvSpPr>
        <p:spPr/>
        <p:txBody>
          <a:bodyPr/>
          <a:lstStyle/>
          <a:p>
            <a:fld id="{15880352-DD84-4B25-A38E-5DA11F35E419}" type="slidenum">
              <a:rPr lang="en-US" smtClean="0"/>
              <a:t>7</a:t>
            </a:fld>
            <a:endParaRPr lang="en-US"/>
          </a:p>
        </p:txBody>
      </p:sp>
    </p:spTree>
    <p:extLst>
      <p:ext uri="{BB962C8B-B14F-4D97-AF65-F5344CB8AC3E}">
        <p14:creationId xmlns:p14="http://schemas.microsoft.com/office/powerpoint/2010/main" val="3618320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18FC-6031-BFEA-4AAF-3E0CDB255C9A}"/>
              </a:ext>
            </a:extLst>
          </p:cNvPr>
          <p:cNvSpPr>
            <a:spLocks noGrp="1"/>
          </p:cNvSpPr>
          <p:nvPr>
            <p:ph type="title"/>
          </p:nvPr>
        </p:nvSpPr>
        <p:spPr/>
        <p:txBody>
          <a:bodyPr/>
          <a:lstStyle/>
          <a:p>
            <a:r>
              <a:rPr lang="en-US" dirty="0"/>
              <a:t>Kanban vs. Scrum</a:t>
            </a:r>
          </a:p>
        </p:txBody>
      </p:sp>
      <p:pic>
        <p:nvPicPr>
          <p:cNvPr id="7" name="Content Placeholder 6">
            <a:extLst>
              <a:ext uri="{FF2B5EF4-FFF2-40B4-BE49-F238E27FC236}">
                <a16:creationId xmlns:a16="http://schemas.microsoft.com/office/drawing/2014/main" id="{10E40BE1-7E4A-44A3-F2DF-D862264C52D3}"/>
              </a:ext>
            </a:extLst>
          </p:cNvPr>
          <p:cNvPicPr>
            <a:picLocks noGrp="1" noChangeAspect="1"/>
          </p:cNvPicPr>
          <p:nvPr>
            <p:ph idx="1"/>
          </p:nvPr>
        </p:nvPicPr>
        <p:blipFill>
          <a:blip r:embed="rId2"/>
          <a:stretch>
            <a:fillRect/>
          </a:stretch>
        </p:blipFill>
        <p:spPr>
          <a:xfrm>
            <a:off x="862193" y="1719263"/>
            <a:ext cx="7419613" cy="4411662"/>
          </a:xfrm>
        </p:spPr>
      </p:pic>
      <p:sp>
        <p:nvSpPr>
          <p:cNvPr id="4" name="Slide Number Placeholder 3">
            <a:extLst>
              <a:ext uri="{FF2B5EF4-FFF2-40B4-BE49-F238E27FC236}">
                <a16:creationId xmlns:a16="http://schemas.microsoft.com/office/drawing/2014/main" id="{19562FB7-9791-3C70-A503-095BF9DBC5D9}"/>
              </a:ext>
            </a:extLst>
          </p:cNvPr>
          <p:cNvSpPr>
            <a:spLocks noGrp="1"/>
          </p:cNvSpPr>
          <p:nvPr>
            <p:ph type="sldNum" sz="quarter" idx="12"/>
          </p:nvPr>
        </p:nvSpPr>
        <p:spPr/>
        <p:txBody>
          <a:bodyPr/>
          <a:lstStyle/>
          <a:p>
            <a:fld id="{15880352-DD84-4B25-A38E-5DA11F35E419}" type="slidenum">
              <a:rPr lang="en-US" smtClean="0"/>
              <a:t>70</a:t>
            </a:fld>
            <a:endParaRPr lang="en-US"/>
          </a:p>
        </p:txBody>
      </p:sp>
    </p:spTree>
    <p:extLst>
      <p:ext uri="{BB962C8B-B14F-4D97-AF65-F5344CB8AC3E}">
        <p14:creationId xmlns:p14="http://schemas.microsoft.com/office/powerpoint/2010/main" val="271108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SDLC - Waterfall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015331"/>
            <a:ext cx="571500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15880352-DD84-4B25-A38E-5DA11F35E419}" type="slidenum">
              <a:rPr lang="en-US" smtClean="0"/>
              <a:t>8</a:t>
            </a:fld>
            <a:endParaRPr lang="en-US"/>
          </a:p>
        </p:txBody>
      </p:sp>
    </p:spTree>
    <p:extLst>
      <p:ext uri="{BB962C8B-B14F-4D97-AF65-F5344CB8AC3E}">
        <p14:creationId xmlns:p14="http://schemas.microsoft.com/office/powerpoint/2010/main" val="321830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Waterfall Model - Advantages</a:t>
            </a:r>
            <a:endParaRPr lang="en-US" dirty="0"/>
          </a:p>
        </p:txBody>
      </p:sp>
      <p:sp>
        <p:nvSpPr>
          <p:cNvPr id="3" name="Content Placeholder 2"/>
          <p:cNvSpPr>
            <a:spLocks noGrp="1"/>
          </p:cNvSpPr>
          <p:nvPr>
            <p:ph idx="1"/>
          </p:nvPr>
        </p:nvSpPr>
        <p:spPr/>
        <p:txBody>
          <a:bodyPr/>
          <a:lstStyle/>
          <a:p>
            <a:r>
              <a:rPr lang="en-US" sz="2400" dirty="0"/>
              <a:t>Simple and easy to understand and use</a:t>
            </a:r>
          </a:p>
          <a:p>
            <a:r>
              <a:rPr lang="en-US" sz="2400" dirty="0"/>
              <a:t>Easy to manage due to the rigidity of the model. Each phase has specific deliverables and a review process.</a:t>
            </a:r>
          </a:p>
          <a:p>
            <a:r>
              <a:rPr lang="en-US" sz="2400" dirty="0"/>
              <a:t>Phases are processed and completed one at a time.</a:t>
            </a:r>
          </a:p>
          <a:p>
            <a:r>
              <a:rPr lang="en-US" sz="2400" dirty="0"/>
              <a:t>Works well for smaller projects where requirements are very well understood.</a:t>
            </a:r>
          </a:p>
          <a:p>
            <a:r>
              <a:rPr lang="en-US" sz="2400" dirty="0"/>
              <a:t>Clearly defined stages.</a:t>
            </a:r>
          </a:p>
          <a:p>
            <a:r>
              <a:rPr lang="en-US" sz="2400" dirty="0"/>
              <a:t>Well understood milestones.</a:t>
            </a:r>
          </a:p>
          <a:p>
            <a:r>
              <a:rPr lang="en-US" sz="2400" dirty="0"/>
              <a:t>Easy to arrange tasks.</a:t>
            </a:r>
          </a:p>
          <a:p>
            <a:r>
              <a:rPr lang="en-US" sz="2400" dirty="0"/>
              <a:t>Process and results are well documented.</a:t>
            </a:r>
          </a:p>
          <a:p>
            <a:endParaRPr lang="en-US" sz="2400" dirty="0"/>
          </a:p>
        </p:txBody>
      </p:sp>
      <p:sp>
        <p:nvSpPr>
          <p:cNvPr id="4" name="Slide Number Placeholder 3"/>
          <p:cNvSpPr>
            <a:spLocks noGrp="1"/>
          </p:cNvSpPr>
          <p:nvPr>
            <p:ph type="sldNum" sz="quarter" idx="12"/>
          </p:nvPr>
        </p:nvSpPr>
        <p:spPr/>
        <p:txBody>
          <a:bodyPr/>
          <a:lstStyle/>
          <a:p>
            <a:fld id="{15880352-DD84-4B25-A38E-5DA11F35E419}" type="slidenum">
              <a:rPr lang="en-US" smtClean="0"/>
              <a:t>9</a:t>
            </a:fld>
            <a:endParaRPr lang="en-US"/>
          </a:p>
        </p:txBody>
      </p:sp>
    </p:spTree>
    <p:extLst>
      <p:ext uri="{BB962C8B-B14F-4D97-AF65-F5344CB8AC3E}">
        <p14:creationId xmlns:p14="http://schemas.microsoft.com/office/powerpoint/2010/main" val="70180709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668</TotalTime>
  <Words>5542</Words>
  <Application>Microsoft Office PowerPoint</Application>
  <PresentationFormat>On-screen Show (4:3)</PresentationFormat>
  <Paragraphs>438</Paragraphs>
  <Slides>70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Wingdings</vt:lpstr>
      <vt:lpstr>Learner Template</vt:lpstr>
      <vt:lpstr>Software Development Lifecycle (SDLC)</vt:lpstr>
      <vt:lpstr>Software Development Life Cycle (SDLC)</vt:lpstr>
      <vt:lpstr>What is SDLC?</vt:lpstr>
      <vt:lpstr>What is SDLC?</vt:lpstr>
      <vt:lpstr>SDLC - Stages</vt:lpstr>
      <vt:lpstr>SDLC Models</vt:lpstr>
      <vt:lpstr>SDLC - Waterfall Model</vt:lpstr>
      <vt:lpstr>SDLC - Waterfall Model</vt:lpstr>
      <vt:lpstr>Waterfall Model - Advantages</vt:lpstr>
      <vt:lpstr>Waterfall Model - Disadvantages</vt:lpstr>
      <vt:lpstr>Agile</vt:lpstr>
      <vt:lpstr>What is the Agile methodology?</vt:lpstr>
      <vt:lpstr>Agile Overview</vt:lpstr>
      <vt:lpstr>What is Agile?</vt:lpstr>
      <vt:lpstr>What is Agile?</vt:lpstr>
      <vt:lpstr>SDLC Agile Model</vt:lpstr>
      <vt:lpstr>Agile Manifesto principles</vt:lpstr>
      <vt:lpstr>Agile Vs Traditional SDLC Models</vt:lpstr>
      <vt:lpstr>Agile Vs Traditional SDLC Models</vt:lpstr>
      <vt:lpstr>Advantages of the Agile Model </vt:lpstr>
      <vt:lpstr>Disadvantages of the Agile Model </vt:lpstr>
      <vt:lpstr>Scrum</vt:lpstr>
      <vt:lpstr>Scrum</vt:lpstr>
      <vt:lpstr>Scrum Theory</vt:lpstr>
      <vt:lpstr>Transparency</vt:lpstr>
      <vt:lpstr>Inspection</vt:lpstr>
      <vt:lpstr>Adaptation</vt:lpstr>
      <vt:lpstr>Scrum Values</vt:lpstr>
      <vt:lpstr>Scrum Team Structure</vt:lpstr>
      <vt:lpstr>The Product Owner</vt:lpstr>
      <vt:lpstr>The Development Team</vt:lpstr>
      <vt:lpstr>The Development Team</vt:lpstr>
      <vt:lpstr>Scrum Master</vt:lpstr>
      <vt:lpstr>Scrum Ceremonies</vt:lpstr>
      <vt:lpstr>What are Scrum Ceremonies?</vt:lpstr>
      <vt:lpstr>What are Scrum Ceremonies?</vt:lpstr>
      <vt:lpstr>The Sprint</vt:lpstr>
      <vt:lpstr>Sprint Planning</vt:lpstr>
      <vt:lpstr>Sprint Planning</vt:lpstr>
      <vt:lpstr>Sprint Planning – User Stories</vt:lpstr>
      <vt:lpstr>Sprint Planning - Estimation</vt:lpstr>
      <vt:lpstr>Daily Scrum - Stand up</vt:lpstr>
      <vt:lpstr>Daily Scrum - Stand up</vt:lpstr>
      <vt:lpstr>Sprint Review</vt:lpstr>
      <vt:lpstr>Purpose of a Sprint Review</vt:lpstr>
      <vt:lpstr>Purpose of a Sprint Review</vt:lpstr>
      <vt:lpstr>Benefits of a sprint review</vt:lpstr>
      <vt:lpstr>Benefits of a sprint review</vt:lpstr>
      <vt:lpstr>Sprint Retrospective</vt:lpstr>
      <vt:lpstr>Sprint Artifacts </vt:lpstr>
      <vt:lpstr>Product Backlog</vt:lpstr>
      <vt:lpstr>Sprint Backlog</vt:lpstr>
      <vt:lpstr>Increment</vt:lpstr>
      <vt:lpstr>Agile - Term Definitions</vt:lpstr>
      <vt:lpstr>Kanban</vt:lpstr>
      <vt:lpstr>What is Kanban?</vt:lpstr>
      <vt:lpstr>What is a kanban board?</vt:lpstr>
      <vt:lpstr>Elements of a kanban board</vt:lpstr>
      <vt:lpstr>Elements of a kanban board</vt:lpstr>
      <vt:lpstr>Elements of a kanban board</vt:lpstr>
      <vt:lpstr>Types and examples of kanban boards</vt:lpstr>
      <vt:lpstr>Physical boards</vt:lpstr>
      <vt:lpstr>Digital boards</vt:lpstr>
      <vt:lpstr>Kanban cards</vt:lpstr>
      <vt:lpstr>What is a kanban card?</vt:lpstr>
      <vt:lpstr>The purpose of kanban cards</vt:lpstr>
      <vt:lpstr>The purpose of kanban cards</vt:lpstr>
      <vt:lpstr>Kanban vs. Scrum</vt:lpstr>
      <vt:lpstr>Kanban vs. Scrum</vt:lpstr>
      <vt:lpstr>Kanban vs. Scrum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Jasdhir Singh</cp:lastModifiedBy>
  <cp:revision>181</cp:revision>
  <dcterms:created xsi:type="dcterms:W3CDTF">2021-01-22T11:38:30Z</dcterms:created>
  <dcterms:modified xsi:type="dcterms:W3CDTF">2024-07-29T15:58:51Z</dcterms:modified>
</cp:coreProperties>
</file>