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5EF98-A4F2-4EA1-A3F2-D5214DFB7403}" type="datetimeFigureOut">
              <a:rPr lang="en-US" smtClean="0"/>
              <a:t>18-Apr-21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80AE7-7EEC-43F8-B065-4533C90BF5E6}" type="slidenum">
              <a:rPr lang="en-US" smtClean="0"/>
              <a:t>‹#›</a:t>
            </a:fld>
            <a:endParaRPr lang="en-US"/>
          </a:p>
        </p:txBody>
      </p:sp>
    </p:spTree>
    <p:extLst>
      <p:ext uri="{BB962C8B-B14F-4D97-AF65-F5344CB8AC3E}">
        <p14:creationId xmlns:p14="http://schemas.microsoft.com/office/powerpoint/2010/main" val="296436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154E7219-8B68-4DF2-85A4-360E7F7E65BD}" type="datetime1">
              <a:rPr lang="en-US" smtClean="0"/>
              <a:t>18-Apr-21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0887863-F884-4DE8-A4DC-65D061126087}"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A186D8C3-DCCB-4DB9-AE04-4358A57C78F2}" type="datetime1">
              <a:rPr lang="en-US" smtClean="0"/>
              <a:t>18-Apr-21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8803E0CF-AF95-4C12-8AB1-F018206ABB98}" type="datetime1">
              <a:rPr lang="en-US" smtClean="0"/>
              <a:t>18-Apr-21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9DD0CC32-C423-4E9C-B445-C422B28D899B}" type="datetime1">
              <a:rPr lang="en-US" smtClean="0"/>
              <a:t>18-Apr-21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0887863-F884-4DE8-A4DC-65D06112608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F63217D-7828-42F9-A5F6-65A57A28B77C}" type="datetime1">
              <a:rPr lang="en-US" smtClean="0"/>
              <a:t>18-Apr-21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357684E-0826-4056-8CDD-A811680D8C13}" type="datetime1">
              <a:rPr lang="en-US" smtClean="0"/>
              <a:t>18-Apr-21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A01F1DFD-B85A-4AF4-804A-1C0771D8AF12}" type="datetime1">
              <a:rPr lang="en-US" smtClean="0"/>
              <a:t>18-Apr-21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EC688EC2-A04E-4730-96C5-EE359FD46156}" type="datetime1">
              <a:rPr lang="en-US" smtClean="0"/>
              <a:t>18-Apr-21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9133FF4D-CCDF-44D5-9473-DE165546E480}" type="datetime1">
              <a:rPr lang="en-US" smtClean="0"/>
              <a:t>18-Apr-21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94A2F1F-D40F-4486-8BB1-5C614E4D7918}" type="datetime1">
              <a:rPr lang="en-US" smtClean="0"/>
              <a:t>18-Apr-21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AD15528-D0C8-418C-A2AA-4954CC25B354}" type="datetime1">
              <a:rPr lang="en-US" smtClean="0"/>
              <a:t>18-Apr-21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E735590-8FE7-46CC-B7A2-C9154BC4FBC6}" type="datetime1">
              <a:rPr lang="en-US" smtClean="0"/>
              <a:t>18-Apr-21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887863-F884-4DE8-A4DC-65D06112608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6EB0A53-B5F1-4D80-91A3-C6BD5DB1CE6F}" type="datetime1">
              <a:rPr lang="en-US" smtClean="0"/>
              <a:t>18-Apr-21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0887863-F884-4DE8-A4DC-65D061126087}"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a:t>
            </a:r>
            <a:r>
              <a:rPr lang="en-US" dirty="0" err="1" smtClean="0"/>
              <a:t>icroservices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0887863-F884-4DE8-A4DC-65D061126087}" type="slidenum">
              <a:rPr lang="en-US" smtClean="0"/>
              <a:t>1</a:t>
            </a:fld>
            <a:endParaRPr lang="en-US"/>
          </a:p>
        </p:txBody>
      </p:sp>
    </p:spTree>
    <p:extLst>
      <p:ext uri="{BB962C8B-B14F-4D97-AF65-F5344CB8AC3E}">
        <p14:creationId xmlns:p14="http://schemas.microsoft.com/office/powerpoint/2010/main" val="199418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sp>
        <p:nvSpPr>
          <p:cNvPr id="3" name="Content Placeholder 2"/>
          <p:cNvSpPr>
            <a:spLocks noGrp="1"/>
          </p:cNvSpPr>
          <p:nvPr>
            <p:ph idx="1"/>
          </p:nvPr>
        </p:nvSpPr>
        <p:spPr/>
        <p:txBody>
          <a:bodyPr/>
          <a:lstStyle/>
          <a:p>
            <a:r>
              <a:rPr lang="en-US" sz="2400" dirty="0"/>
              <a:t>Any minor changes in the system require building and deploying a new version of the server-side application. </a:t>
            </a:r>
            <a:endParaRPr lang="en-US" sz="2400" dirty="0" smtClean="0"/>
          </a:p>
          <a:p>
            <a:r>
              <a:rPr lang="en-US" sz="2400" dirty="0" smtClean="0"/>
              <a:t>Over </a:t>
            </a:r>
            <a:r>
              <a:rPr lang="en-US" sz="2400" dirty="0"/>
              <a:t>time, it’s often hard to keep a good modular structure, making it harder to manage changes that ought to only affect one module within that application. </a:t>
            </a:r>
            <a:endParaRPr lang="en-US" sz="2400" dirty="0" smtClean="0"/>
          </a:p>
          <a:p>
            <a:r>
              <a:rPr lang="en-US" sz="2400" dirty="0" smtClean="0"/>
              <a:t>Scaling </a:t>
            </a:r>
            <a:r>
              <a:rPr lang="en-US" sz="2400" dirty="0"/>
              <a:t>requires scaling of the entire application rather than the parts of it that require the most resources.</a:t>
            </a:r>
          </a:p>
        </p:txBody>
      </p:sp>
      <p:sp>
        <p:nvSpPr>
          <p:cNvPr id="4" name="Slide Number Placeholder 3"/>
          <p:cNvSpPr>
            <a:spLocks noGrp="1"/>
          </p:cNvSpPr>
          <p:nvPr>
            <p:ph type="sldNum" sz="quarter" idx="12"/>
          </p:nvPr>
        </p:nvSpPr>
        <p:spPr/>
        <p:txBody>
          <a:bodyPr/>
          <a:lstStyle/>
          <a:p>
            <a:fld id="{10887863-F884-4DE8-A4DC-65D061126087}" type="slidenum">
              <a:rPr lang="en-US" smtClean="0"/>
              <a:t>10</a:t>
            </a:fld>
            <a:endParaRPr lang="en-US"/>
          </a:p>
        </p:txBody>
      </p:sp>
    </p:spTree>
    <p:extLst>
      <p:ext uri="{BB962C8B-B14F-4D97-AF65-F5344CB8AC3E}">
        <p14:creationId xmlns:p14="http://schemas.microsoft.com/office/powerpoint/2010/main" val="158861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sp>
        <p:nvSpPr>
          <p:cNvPr id="3" name="Content Placeholder 2"/>
          <p:cNvSpPr>
            <a:spLocks noGrp="1"/>
          </p:cNvSpPr>
          <p:nvPr>
            <p:ph idx="1"/>
          </p:nvPr>
        </p:nvSpPr>
        <p:spPr/>
        <p:txBody>
          <a:bodyPr/>
          <a:lstStyle/>
          <a:p>
            <a:r>
              <a:rPr lang="en-US" sz="2400" dirty="0"/>
              <a:t>These frustrations have led to the </a:t>
            </a:r>
            <a:r>
              <a:rPr lang="en-US" sz="2400" b="1" dirty="0" err="1"/>
              <a:t>microservice</a:t>
            </a:r>
            <a:r>
              <a:rPr lang="en-US" sz="2400" b="1" dirty="0"/>
              <a:t> architectural style</a:t>
            </a:r>
            <a:r>
              <a:rPr lang="en-US" sz="2400" dirty="0"/>
              <a:t>, building applications as suites of services. </a:t>
            </a:r>
            <a:endParaRPr lang="en-US" sz="2400" dirty="0" smtClean="0"/>
          </a:p>
          <a:p>
            <a:r>
              <a:rPr lang="en-US" sz="2400" dirty="0" smtClean="0"/>
              <a:t>When </a:t>
            </a:r>
            <a:r>
              <a:rPr lang="en-US" sz="2400" dirty="0"/>
              <a:t>services are independently deployable and scalable, each service provides a firm module boundary. </a:t>
            </a:r>
            <a:endParaRPr lang="en-US" sz="2400" dirty="0" smtClean="0"/>
          </a:p>
          <a:p>
            <a:r>
              <a:rPr lang="en-US" sz="2400" dirty="0" smtClean="0"/>
              <a:t>We </a:t>
            </a:r>
            <a:r>
              <a:rPr lang="en-US" sz="2400" dirty="0"/>
              <a:t>can develop services in distinct programming languages.</a:t>
            </a:r>
          </a:p>
        </p:txBody>
      </p:sp>
      <p:sp>
        <p:nvSpPr>
          <p:cNvPr id="4" name="Slide Number Placeholder 3"/>
          <p:cNvSpPr>
            <a:spLocks noGrp="1"/>
          </p:cNvSpPr>
          <p:nvPr>
            <p:ph type="sldNum" sz="quarter" idx="12"/>
          </p:nvPr>
        </p:nvSpPr>
        <p:spPr/>
        <p:txBody>
          <a:bodyPr/>
          <a:lstStyle/>
          <a:p>
            <a:fld id="{10887863-F884-4DE8-A4DC-65D061126087}" type="slidenum">
              <a:rPr lang="en-US" smtClean="0"/>
              <a:t>11</a:t>
            </a:fld>
            <a:endParaRPr lang="en-US"/>
          </a:p>
        </p:txBody>
      </p:sp>
    </p:spTree>
    <p:extLst>
      <p:ext uri="{BB962C8B-B14F-4D97-AF65-F5344CB8AC3E}">
        <p14:creationId xmlns:p14="http://schemas.microsoft.com/office/powerpoint/2010/main" val="409014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398" y="1719263"/>
            <a:ext cx="6269203" cy="4411662"/>
          </a:xfrm>
        </p:spPr>
      </p:pic>
      <p:sp>
        <p:nvSpPr>
          <p:cNvPr id="4" name="Slide Number Placeholder 3"/>
          <p:cNvSpPr>
            <a:spLocks noGrp="1"/>
          </p:cNvSpPr>
          <p:nvPr>
            <p:ph type="sldNum" sz="quarter" idx="12"/>
          </p:nvPr>
        </p:nvSpPr>
        <p:spPr/>
        <p:txBody>
          <a:bodyPr/>
          <a:lstStyle/>
          <a:p>
            <a:fld id="{10887863-F884-4DE8-A4DC-65D061126087}" type="slidenum">
              <a:rPr lang="en-US" smtClean="0"/>
              <a:t>12</a:t>
            </a:fld>
            <a:endParaRPr lang="en-US"/>
          </a:p>
        </p:txBody>
      </p:sp>
    </p:spTree>
    <p:extLst>
      <p:ext uri="{BB962C8B-B14F-4D97-AF65-F5344CB8AC3E}">
        <p14:creationId xmlns:p14="http://schemas.microsoft.com/office/powerpoint/2010/main" val="2586159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sp>
        <p:nvSpPr>
          <p:cNvPr id="3" name="Content Placeholder 2"/>
          <p:cNvSpPr>
            <a:spLocks noGrp="1"/>
          </p:cNvSpPr>
          <p:nvPr>
            <p:ph idx="1"/>
          </p:nvPr>
        </p:nvSpPr>
        <p:spPr/>
        <p:txBody>
          <a:bodyPr/>
          <a:lstStyle/>
          <a:p>
            <a:r>
              <a:rPr lang="en-US" sz="2200" dirty="0"/>
              <a:t>Services are deployed and updated independently, which gives more flexibility.</a:t>
            </a:r>
          </a:p>
          <a:p>
            <a:r>
              <a:rPr lang="en-US" sz="2200" dirty="0"/>
              <a:t>Monolithic uses a shared database. </a:t>
            </a:r>
            <a:endParaRPr lang="en-US" sz="2200" dirty="0" smtClean="0"/>
          </a:p>
          <a:p>
            <a:r>
              <a:rPr lang="en-US" sz="2200" dirty="0" smtClean="0"/>
              <a:t>Each </a:t>
            </a:r>
            <a:r>
              <a:rPr lang="en-US" sz="2200" dirty="0" err="1"/>
              <a:t>microservice</a:t>
            </a:r>
            <a:r>
              <a:rPr lang="en-US" sz="2200" dirty="0"/>
              <a:t> uses a single database. Each service can use any database system (MySQL, Oracle, </a:t>
            </a:r>
            <a:r>
              <a:rPr lang="en-US" sz="2200" dirty="0" err="1"/>
              <a:t>NoSQL</a:t>
            </a:r>
            <a:r>
              <a:rPr lang="en-US" sz="2200" dirty="0"/>
              <a:t>) depending on its business logic.</a:t>
            </a:r>
          </a:p>
          <a:p>
            <a:r>
              <a:rPr lang="en-US" sz="2200" dirty="0"/>
              <a:t>Monolithic applications are tightly coupled. Here, it is difficult to change technology or language or framework. MSA ensures that the services are loosely coupled, so it's easy to make changes since services are independent to each other.</a:t>
            </a:r>
          </a:p>
          <a:p>
            <a:r>
              <a:rPr lang="en-US" sz="2200" dirty="0"/>
              <a:t>Monolithic applications are more compatible with Waterfall Model. </a:t>
            </a:r>
            <a:endParaRPr lang="en-US" sz="2200" dirty="0" smtClean="0"/>
          </a:p>
          <a:p>
            <a:r>
              <a:rPr lang="en-US" sz="2200" dirty="0" smtClean="0"/>
              <a:t>MSA </a:t>
            </a:r>
            <a:r>
              <a:rPr lang="en-US" sz="2200" dirty="0"/>
              <a:t>is adaptable with Agile Methodology for developing applications.</a:t>
            </a:r>
          </a:p>
          <a:p>
            <a:endParaRPr lang="en-US" sz="2200" dirty="0"/>
          </a:p>
        </p:txBody>
      </p:sp>
      <p:sp>
        <p:nvSpPr>
          <p:cNvPr id="4" name="Slide Number Placeholder 3"/>
          <p:cNvSpPr>
            <a:spLocks noGrp="1"/>
          </p:cNvSpPr>
          <p:nvPr>
            <p:ph type="sldNum" sz="quarter" idx="12"/>
          </p:nvPr>
        </p:nvSpPr>
        <p:spPr/>
        <p:txBody>
          <a:bodyPr/>
          <a:lstStyle/>
          <a:p>
            <a:fld id="{10887863-F884-4DE8-A4DC-65D061126087}" type="slidenum">
              <a:rPr lang="en-US" smtClean="0"/>
              <a:t>13</a:t>
            </a:fld>
            <a:endParaRPr lang="en-US"/>
          </a:p>
        </p:txBody>
      </p:sp>
    </p:spTree>
    <p:extLst>
      <p:ext uri="{BB962C8B-B14F-4D97-AF65-F5344CB8AC3E}">
        <p14:creationId xmlns:p14="http://schemas.microsoft.com/office/powerpoint/2010/main" val="836634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769440"/>
              </p:ext>
            </p:extLst>
          </p:nvPr>
        </p:nvGraphicFramePr>
        <p:xfrm>
          <a:off x="457200" y="1719263"/>
          <a:ext cx="8229600" cy="4683760"/>
        </p:xfrm>
        <a:graphic>
          <a:graphicData uri="http://schemas.openxmlformats.org/drawingml/2006/table">
            <a:tbl>
              <a:tblPr firstRow="1" bandRow="1">
                <a:tableStyleId>{5C22544A-7EE6-4342-B048-85BDC9FD1C3A}</a:tableStyleId>
              </a:tblPr>
              <a:tblGrid>
                <a:gridCol w="3429000"/>
                <a:gridCol w="4800600"/>
              </a:tblGrid>
              <a:tr h="370840">
                <a:tc>
                  <a:txBody>
                    <a:bodyPr/>
                    <a:lstStyle/>
                    <a:p>
                      <a:pPr algn="ctr"/>
                      <a:r>
                        <a:rPr lang="en-US" sz="1500" dirty="0"/>
                        <a:t>Monolithic</a:t>
                      </a:r>
                    </a:p>
                  </a:txBody>
                  <a:tcPr anchor="ctr"/>
                </a:tc>
                <a:tc>
                  <a:txBody>
                    <a:bodyPr/>
                    <a:lstStyle/>
                    <a:p>
                      <a:pPr algn="ctr"/>
                      <a:r>
                        <a:rPr lang="en-US" sz="1500" dirty="0"/>
                        <a:t>MSA</a:t>
                      </a:r>
                    </a:p>
                  </a:txBody>
                  <a:tcPr anchor="ctr"/>
                </a:tc>
              </a:tr>
              <a:tr h="370840">
                <a:tc>
                  <a:txBody>
                    <a:bodyPr/>
                    <a:lstStyle/>
                    <a:p>
                      <a:r>
                        <a:rPr lang="en-US" sz="1500"/>
                        <a:t>Simple to develop and deploy.</a:t>
                      </a:r>
                    </a:p>
                  </a:txBody>
                  <a:tcPr anchor="ctr"/>
                </a:tc>
                <a:tc>
                  <a:txBody>
                    <a:bodyPr/>
                    <a:lstStyle/>
                    <a:p>
                      <a:r>
                        <a:rPr lang="en-US" sz="1500"/>
                        <a:t>Complex and hard to develop and deploy.</a:t>
                      </a:r>
                    </a:p>
                  </a:txBody>
                  <a:tcPr anchor="ctr"/>
                </a:tc>
              </a:tr>
              <a:tr h="370840">
                <a:tc>
                  <a:txBody>
                    <a:bodyPr/>
                    <a:lstStyle/>
                    <a:p>
                      <a:r>
                        <a:rPr lang="en-US" sz="1500"/>
                        <a:t>Code changes affect the entire system.</a:t>
                      </a:r>
                    </a:p>
                  </a:txBody>
                  <a:tcPr anchor="ctr"/>
                </a:tc>
                <a:tc>
                  <a:txBody>
                    <a:bodyPr/>
                    <a:lstStyle/>
                    <a:p>
                      <a:r>
                        <a:rPr lang="en-US" sz="1500"/>
                        <a:t>Only the microservice that is changed would be affected.</a:t>
                      </a:r>
                    </a:p>
                  </a:txBody>
                  <a:tcPr anchor="ctr"/>
                </a:tc>
              </a:tr>
              <a:tr h="370840">
                <a:tc>
                  <a:txBody>
                    <a:bodyPr/>
                    <a:lstStyle/>
                    <a:p>
                      <a:r>
                        <a:rPr lang="en-US" sz="1500" dirty="0"/>
                        <a:t>One codebase and one shared database.</a:t>
                      </a:r>
                    </a:p>
                  </a:txBody>
                  <a:tcPr anchor="ctr"/>
                </a:tc>
                <a:tc>
                  <a:txBody>
                    <a:bodyPr/>
                    <a:lstStyle/>
                    <a:p>
                      <a:r>
                        <a:rPr lang="en-US" sz="1500"/>
                        <a:t>A codebase and database for each microservice.</a:t>
                      </a:r>
                    </a:p>
                  </a:txBody>
                  <a:tcPr anchor="ctr"/>
                </a:tc>
              </a:tr>
              <a:tr h="370840">
                <a:tc>
                  <a:txBody>
                    <a:bodyPr/>
                    <a:lstStyle/>
                    <a:p>
                      <a:r>
                        <a:rPr lang="en-US" sz="1500"/>
                        <a:t>Hard to scale or upgrade.</a:t>
                      </a:r>
                    </a:p>
                  </a:txBody>
                  <a:tcPr anchor="ctr"/>
                </a:tc>
                <a:tc>
                  <a:txBody>
                    <a:bodyPr/>
                    <a:lstStyle/>
                    <a:p>
                      <a:r>
                        <a:rPr lang="en-US" sz="1500" dirty="0"/>
                        <a:t>Easy to scale and upgrade.</a:t>
                      </a:r>
                    </a:p>
                  </a:txBody>
                  <a:tcPr anchor="ctr"/>
                </a:tc>
              </a:tr>
              <a:tr h="370840">
                <a:tc>
                  <a:txBody>
                    <a:bodyPr/>
                    <a:lstStyle/>
                    <a:p>
                      <a:r>
                        <a:rPr lang="en-US" sz="1500" dirty="0"/>
                        <a:t>Less expensive and faster to develop.</a:t>
                      </a:r>
                    </a:p>
                  </a:txBody>
                  <a:tcPr anchor="ctr"/>
                </a:tc>
                <a:tc>
                  <a:txBody>
                    <a:bodyPr/>
                    <a:lstStyle/>
                    <a:p>
                      <a:r>
                        <a:rPr lang="en-US" sz="1500" dirty="0"/>
                        <a:t>More expensive and takes more time to develop.</a:t>
                      </a:r>
                    </a:p>
                  </a:txBody>
                  <a:tcPr anchor="ctr"/>
                </a:tc>
              </a:tr>
              <a:tr h="370840">
                <a:tc>
                  <a:txBody>
                    <a:bodyPr/>
                    <a:lstStyle/>
                    <a:p>
                      <a:r>
                        <a:rPr lang="en-US" sz="1500"/>
                        <a:t>Monolithic uses a shared database.</a:t>
                      </a:r>
                    </a:p>
                  </a:txBody>
                  <a:tcPr anchor="ctr"/>
                </a:tc>
                <a:tc>
                  <a:txBody>
                    <a:bodyPr/>
                    <a:lstStyle/>
                    <a:p>
                      <a:r>
                        <a:rPr lang="en-US" sz="1500"/>
                        <a:t>Each microservice uses a single database. Each service can use any database system (MySQL, Oracle, NoSQL) depending on its business logic.</a:t>
                      </a:r>
                    </a:p>
                  </a:txBody>
                  <a:tcPr anchor="ctr"/>
                </a:tc>
              </a:tr>
              <a:tr h="370840">
                <a:tc>
                  <a:txBody>
                    <a:bodyPr/>
                    <a:lstStyle/>
                    <a:p>
                      <a:r>
                        <a:rPr lang="en-US" sz="1500"/>
                        <a:t>Monolithic applications are tightly coupled. Here, it is difficult to change technology or language or framework.</a:t>
                      </a:r>
                    </a:p>
                  </a:txBody>
                  <a:tcPr anchor="ctr"/>
                </a:tc>
                <a:tc>
                  <a:txBody>
                    <a:bodyPr/>
                    <a:lstStyle/>
                    <a:p>
                      <a:r>
                        <a:rPr lang="en-US" sz="1500" dirty="0"/>
                        <a:t>MSA ensures that the services are loosely coupled, so it's easy to make changes since services are independent to each other.</a:t>
                      </a:r>
                    </a:p>
                  </a:txBody>
                  <a:tcPr anchor="ctr"/>
                </a:tc>
              </a:tr>
              <a:tr h="370840">
                <a:tc>
                  <a:txBody>
                    <a:bodyPr/>
                    <a:lstStyle/>
                    <a:p>
                      <a:r>
                        <a:rPr lang="en-US" sz="1500"/>
                        <a:t>The entire system can be affected by a single error or bug.</a:t>
                      </a:r>
                    </a:p>
                  </a:txBody>
                  <a:tcPr anchor="ctr"/>
                </a:tc>
                <a:tc>
                  <a:txBody>
                    <a:bodyPr/>
                    <a:lstStyle/>
                    <a:p>
                      <a:r>
                        <a:rPr lang="en-US" sz="1500" dirty="0"/>
                        <a:t>The entire system is shielded from the error or bug on one </a:t>
                      </a:r>
                      <a:r>
                        <a:rPr lang="en-US" sz="1500" dirty="0" err="1"/>
                        <a:t>microservice</a:t>
                      </a:r>
                      <a:r>
                        <a:rPr lang="en-US" sz="1500" dirty="0"/>
                        <a:t>.</a:t>
                      </a:r>
                    </a:p>
                  </a:txBody>
                  <a:tcPr anchor="ctr"/>
                </a:tc>
              </a:tr>
            </a:tbl>
          </a:graphicData>
        </a:graphic>
      </p:graphicFrame>
      <p:sp>
        <p:nvSpPr>
          <p:cNvPr id="4" name="Slide Number Placeholder 3"/>
          <p:cNvSpPr>
            <a:spLocks noGrp="1"/>
          </p:cNvSpPr>
          <p:nvPr>
            <p:ph type="sldNum" sz="quarter" idx="12"/>
          </p:nvPr>
        </p:nvSpPr>
        <p:spPr/>
        <p:txBody>
          <a:bodyPr/>
          <a:lstStyle/>
          <a:p>
            <a:fld id="{10887863-F884-4DE8-A4DC-65D061126087}" type="slidenum">
              <a:rPr lang="en-US" smtClean="0"/>
              <a:t>14</a:t>
            </a:fld>
            <a:endParaRPr lang="en-US"/>
          </a:p>
        </p:txBody>
      </p:sp>
    </p:spTree>
    <p:extLst>
      <p:ext uri="{BB962C8B-B14F-4D97-AF65-F5344CB8AC3E}">
        <p14:creationId xmlns:p14="http://schemas.microsoft.com/office/powerpoint/2010/main" val="310691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haracteristic</a:t>
            </a:r>
            <a:r>
              <a:rPr lang="en-US" b="0" dirty="0" smtClean="0"/>
              <a:t> </a:t>
            </a:r>
            <a:r>
              <a:rPr lang="en-US" dirty="0" smtClean="0"/>
              <a:t>of </a:t>
            </a:r>
            <a:r>
              <a:rPr lang="en-US" dirty="0" err="1"/>
              <a:t>Microservices</a:t>
            </a:r>
            <a:r>
              <a:rPr lang="en-US" dirty="0"/>
              <a:t> Architecture</a:t>
            </a:r>
          </a:p>
        </p:txBody>
      </p:sp>
      <p:sp>
        <p:nvSpPr>
          <p:cNvPr id="3" name="Content Placeholder 2"/>
          <p:cNvSpPr>
            <a:spLocks noGrp="1"/>
          </p:cNvSpPr>
          <p:nvPr>
            <p:ph idx="1"/>
          </p:nvPr>
        </p:nvSpPr>
        <p:spPr/>
        <p:txBody>
          <a:bodyPr/>
          <a:lstStyle/>
          <a:p>
            <a:r>
              <a:rPr lang="en-US" sz="2400" dirty="0" err="1"/>
              <a:t>Microservice</a:t>
            </a:r>
            <a:r>
              <a:rPr lang="en-US" sz="2400" dirty="0"/>
              <a:t> architecture encourages us to break our application into </a:t>
            </a:r>
            <a:r>
              <a:rPr lang="en-US" sz="2400" b="1" dirty="0"/>
              <a:t>multiple individually deployable components</a:t>
            </a:r>
            <a:r>
              <a:rPr lang="en-US" sz="2400" dirty="0"/>
              <a:t>. </a:t>
            </a:r>
            <a:endParaRPr lang="en-US" sz="2400" dirty="0" smtClean="0"/>
          </a:p>
          <a:p>
            <a:r>
              <a:rPr lang="en-US" sz="2400" dirty="0" smtClean="0"/>
              <a:t>Here</a:t>
            </a:r>
            <a:r>
              <a:rPr lang="en-US" sz="2400" dirty="0"/>
              <a:t>, a component refers to a unit of software that is independently replaceable and upgradeable. </a:t>
            </a:r>
            <a:endParaRPr lang="en-US" sz="2400" dirty="0" smtClean="0"/>
          </a:p>
          <a:p>
            <a:r>
              <a:rPr lang="en-US" sz="2400" dirty="0" smtClean="0"/>
              <a:t>These </a:t>
            </a:r>
            <a:r>
              <a:rPr lang="en-US" sz="2400" dirty="0"/>
              <a:t>components expose their functionality as </a:t>
            </a:r>
            <a:r>
              <a:rPr lang="en-US" sz="2400" b="1" dirty="0"/>
              <a:t>services</a:t>
            </a:r>
            <a:r>
              <a:rPr lang="en-US" sz="2400" dirty="0"/>
              <a:t> and serve a business purpose. </a:t>
            </a:r>
            <a:endParaRPr lang="en-US" sz="2400" dirty="0" smtClean="0"/>
          </a:p>
          <a:p>
            <a:r>
              <a:rPr lang="en-US" sz="2400" dirty="0" smtClean="0"/>
              <a:t>Components </a:t>
            </a:r>
            <a:r>
              <a:rPr lang="en-US" sz="2400" dirty="0"/>
              <a:t>are loosely coupled and communicate with each other through pre-defined protocols, such as message queues, HTTP request/response models, and so on.</a:t>
            </a:r>
          </a:p>
          <a:p>
            <a:r>
              <a:rPr lang="en-US" sz="2400" dirty="0"/>
              <a:t>Services are organized based on the business capabilities, not by the technology.</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15</a:t>
            </a:fld>
            <a:endParaRPr lang="en-US"/>
          </a:p>
        </p:txBody>
      </p:sp>
    </p:spTree>
    <p:extLst>
      <p:ext uri="{BB962C8B-B14F-4D97-AF65-F5344CB8AC3E}">
        <p14:creationId xmlns:p14="http://schemas.microsoft.com/office/powerpoint/2010/main" val="1591385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a:t>
            </a:r>
            <a:r>
              <a:rPr lang="en-US" b="0" dirty="0"/>
              <a:t> </a:t>
            </a:r>
            <a:r>
              <a:rPr lang="en-US" dirty="0"/>
              <a:t>of </a:t>
            </a:r>
            <a:r>
              <a:rPr lang="en-US" dirty="0" err="1"/>
              <a:t>Microservices</a:t>
            </a:r>
            <a:r>
              <a:rPr lang="en-US" dirty="0"/>
              <a:t> Architecture</a:t>
            </a:r>
          </a:p>
        </p:txBody>
      </p:sp>
      <p:sp>
        <p:nvSpPr>
          <p:cNvPr id="3" name="Content Placeholder 2"/>
          <p:cNvSpPr>
            <a:spLocks noGrp="1"/>
          </p:cNvSpPr>
          <p:nvPr>
            <p:ph idx="1"/>
          </p:nvPr>
        </p:nvSpPr>
        <p:spPr/>
        <p:txBody>
          <a:bodyPr/>
          <a:lstStyle/>
          <a:p>
            <a:r>
              <a:rPr lang="en-US" sz="2400" dirty="0"/>
              <a:t>Each service has its own database, either different instances of the same database technology, or entirely independent database systems - an approach called </a:t>
            </a:r>
            <a:r>
              <a:rPr lang="en-US" sz="2400" b="1" dirty="0"/>
              <a:t>Polyglot Persistence</a:t>
            </a:r>
            <a:r>
              <a:rPr lang="en-US" sz="2400" dirty="0"/>
              <a:t>.</a:t>
            </a:r>
          </a:p>
          <a:p>
            <a:r>
              <a:rPr lang="en-US" sz="2400" dirty="0"/>
              <a:t>MSA provides </a:t>
            </a:r>
            <a:r>
              <a:rPr lang="en-US" sz="2400" b="1" dirty="0"/>
              <a:t>infrastructure automation</a:t>
            </a:r>
            <a:r>
              <a:rPr lang="en-US" sz="2400" dirty="0"/>
              <a:t> with continuous delivery and automated testing.</a:t>
            </a:r>
          </a:p>
          <a:p>
            <a:r>
              <a:rPr lang="en-US" sz="2400" dirty="0"/>
              <a:t>Any service’s failure should be in </a:t>
            </a:r>
            <a:r>
              <a:rPr lang="en-US" sz="2400" b="1" dirty="0"/>
              <a:t>isolation</a:t>
            </a:r>
            <a:r>
              <a:rPr lang="en-US" sz="2400" dirty="0"/>
              <a:t>. </a:t>
            </a:r>
            <a:endParaRPr lang="en-US" sz="2400" dirty="0" smtClean="0"/>
          </a:p>
          <a:p>
            <a:r>
              <a:rPr lang="en-US" sz="2400" dirty="0" smtClean="0"/>
              <a:t>Failure </a:t>
            </a:r>
            <a:r>
              <a:rPr lang="en-US" sz="2400" dirty="0"/>
              <a:t>of one service should not make the whole application go down. Since services can fail, it’s important to detect the failures and, if possible, restore the service.</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16</a:t>
            </a:fld>
            <a:endParaRPr lang="en-US"/>
          </a:p>
        </p:txBody>
      </p:sp>
    </p:spTree>
    <p:extLst>
      <p:ext uri="{BB962C8B-B14F-4D97-AF65-F5344CB8AC3E}">
        <p14:creationId xmlns:p14="http://schemas.microsoft.com/office/powerpoint/2010/main" val="3801395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a:t>
            </a:r>
            <a:r>
              <a:rPr lang="en-US" dirty="0" err="1"/>
              <a:t>Microservices</a:t>
            </a:r>
            <a:r>
              <a:rPr lang="en-US" dirty="0"/>
              <a:t> Architecture</a:t>
            </a:r>
          </a:p>
        </p:txBody>
      </p:sp>
      <p:sp>
        <p:nvSpPr>
          <p:cNvPr id="3" name="Content Placeholder 2"/>
          <p:cNvSpPr>
            <a:spLocks noGrp="1"/>
          </p:cNvSpPr>
          <p:nvPr>
            <p:ph idx="1"/>
          </p:nvPr>
        </p:nvSpPr>
        <p:spPr/>
        <p:txBody>
          <a:bodyPr/>
          <a:lstStyle/>
          <a:p>
            <a:r>
              <a:rPr lang="en-US" sz="2400" dirty="0" err="1"/>
              <a:t>Microservice</a:t>
            </a:r>
            <a:r>
              <a:rPr lang="en-US" sz="2400" dirty="0"/>
              <a:t> architecture is much more complex than legacy systems. </a:t>
            </a:r>
            <a:endParaRPr lang="en-US" sz="2400" dirty="0" smtClean="0"/>
          </a:p>
          <a:p>
            <a:r>
              <a:rPr lang="en-US" sz="2400" dirty="0" smtClean="0"/>
              <a:t>This </a:t>
            </a:r>
            <a:r>
              <a:rPr lang="en-US" sz="2400" dirty="0"/>
              <a:t>environment becomes more complicated because teams have to manage and support many moving parts. Some of the challenges that an organization faces are:</a:t>
            </a:r>
          </a:p>
          <a:p>
            <a:r>
              <a:rPr lang="en-US" sz="2400" b="1" dirty="0"/>
              <a:t>Bounded Context</a:t>
            </a:r>
            <a:r>
              <a:rPr lang="en-US" sz="2400" dirty="0"/>
              <a:t> - The bounded context is a central pattern in Domain-Driven Design(DDD). DDD deals with large models by dividing them into </a:t>
            </a:r>
            <a:r>
              <a:rPr lang="en-US" sz="2400"/>
              <a:t>different </a:t>
            </a:r>
            <a:r>
              <a:rPr lang="en-US" sz="2400" smtClean="0"/>
              <a:t>Bounded Contexts </a:t>
            </a:r>
            <a:r>
              <a:rPr lang="en-US" sz="2400" dirty="0"/>
              <a:t>and being explicit about their interrelationships. </a:t>
            </a:r>
            <a:endParaRPr lang="en-US" sz="2400" dirty="0" smtClean="0"/>
          </a:p>
          <a:p>
            <a:r>
              <a:rPr lang="en-US" sz="2400" dirty="0" smtClean="0"/>
              <a:t>Bounded </a:t>
            </a:r>
            <a:r>
              <a:rPr lang="en-US" sz="2400" dirty="0"/>
              <a:t>context defines our domain boundaries in the business context.</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17</a:t>
            </a:fld>
            <a:endParaRPr lang="en-US"/>
          </a:p>
        </p:txBody>
      </p:sp>
    </p:spTree>
    <p:extLst>
      <p:ext uri="{BB962C8B-B14F-4D97-AF65-F5344CB8AC3E}">
        <p14:creationId xmlns:p14="http://schemas.microsoft.com/office/powerpoint/2010/main" val="258435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a:t>
            </a:r>
            <a:r>
              <a:rPr lang="en-US" dirty="0" err="1"/>
              <a:t>Microservices</a:t>
            </a:r>
            <a:r>
              <a:rPr lang="en-US" dirty="0"/>
              <a:t> Architecture</a:t>
            </a:r>
          </a:p>
        </p:txBody>
      </p:sp>
      <p:sp>
        <p:nvSpPr>
          <p:cNvPr id="3" name="Content Placeholder 2"/>
          <p:cNvSpPr>
            <a:spLocks noGrp="1"/>
          </p:cNvSpPr>
          <p:nvPr>
            <p:ph idx="1"/>
          </p:nvPr>
        </p:nvSpPr>
        <p:spPr/>
        <p:txBody>
          <a:bodyPr/>
          <a:lstStyle/>
          <a:p>
            <a:r>
              <a:rPr lang="en-US" sz="2200" dirty="0"/>
              <a:t>For example, a product in the sales context refers to an item in the process of being sold. A product in the support context refers to the item that is already sold to the customer which has some defects, so the customer contacts the support team.</a:t>
            </a:r>
          </a:p>
        </p:txBody>
      </p:sp>
      <p:sp>
        <p:nvSpPr>
          <p:cNvPr id="4" name="Slide Number Placeholder 3"/>
          <p:cNvSpPr>
            <a:spLocks noGrp="1"/>
          </p:cNvSpPr>
          <p:nvPr>
            <p:ph type="sldNum" sz="quarter" idx="12"/>
          </p:nvPr>
        </p:nvSpPr>
        <p:spPr/>
        <p:txBody>
          <a:bodyPr/>
          <a:lstStyle/>
          <a:p>
            <a:fld id="{10887863-F884-4DE8-A4DC-65D061126087}" type="slidenum">
              <a:rPr lang="en-US" smtClean="0"/>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837" y="3657600"/>
            <a:ext cx="6268325" cy="3200400"/>
          </a:xfrm>
          <a:prstGeom prst="rect">
            <a:avLst/>
          </a:prstGeom>
        </p:spPr>
      </p:pic>
    </p:spTree>
    <p:extLst>
      <p:ext uri="{BB962C8B-B14F-4D97-AF65-F5344CB8AC3E}">
        <p14:creationId xmlns:p14="http://schemas.microsoft.com/office/powerpoint/2010/main" val="3152071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a:t>
            </a:r>
            <a:r>
              <a:rPr lang="en-US" dirty="0" err="1"/>
              <a:t>Microservices</a:t>
            </a:r>
            <a:r>
              <a:rPr lang="en-US" dirty="0"/>
              <a:t> Architecture</a:t>
            </a:r>
          </a:p>
        </p:txBody>
      </p:sp>
      <p:sp>
        <p:nvSpPr>
          <p:cNvPr id="3" name="Content Placeholder 2"/>
          <p:cNvSpPr>
            <a:spLocks noGrp="1"/>
          </p:cNvSpPr>
          <p:nvPr>
            <p:ph idx="1"/>
          </p:nvPr>
        </p:nvSpPr>
        <p:spPr/>
        <p:txBody>
          <a:bodyPr/>
          <a:lstStyle/>
          <a:p>
            <a:r>
              <a:rPr lang="en-US" sz="2400" dirty="0"/>
              <a:t>Finding a root cause for problems – Distributed logic with distributed data increases the effort of finding a root cause. </a:t>
            </a:r>
            <a:endParaRPr lang="en-US" sz="2400" dirty="0" smtClean="0"/>
          </a:p>
          <a:p>
            <a:r>
              <a:rPr lang="en-US" sz="2400" dirty="0" smtClean="0"/>
              <a:t>Version </a:t>
            </a:r>
            <a:r>
              <a:rPr lang="en-US" sz="2400" dirty="0"/>
              <a:t>management and cyclic dependencies between services. </a:t>
            </a:r>
            <a:endParaRPr lang="en-US" sz="2400" dirty="0" smtClean="0"/>
          </a:p>
          <a:p>
            <a:r>
              <a:rPr lang="en-US" sz="2400" dirty="0" smtClean="0"/>
              <a:t>Logging </a:t>
            </a:r>
            <a:r>
              <a:rPr lang="en-US" sz="2400" dirty="0"/>
              <a:t>is distributed between services. </a:t>
            </a:r>
            <a:endParaRPr lang="en-US" sz="2400" dirty="0" smtClean="0"/>
          </a:p>
          <a:p>
            <a:r>
              <a:rPr lang="en-US" sz="2400" dirty="0" smtClean="0"/>
              <a:t>An </a:t>
            </a:r>
            <a:r>
              <a:rPr lang="en-US" sz="2400" dirty="0"/>
              <a:t>issue that’s caused by one service can cause trouble elsewhere.</a:t>
            </a:r>
          </a:p>
        </p:txBody>
      </p:sp>
      <p:sp>
        <p:nvSpPr>
          <p:cNvPr id="4" name="Slide Number Placeholder 3"/>
          <p:cNvSpPr>
            <a:spLocks noGrp="1"/>
          </p:cNvSpPr>
          <p:nvPr>
            <p:ph type="sldNum" sz="quarter" idx="12"/>
          </p:nvPr>
        </p:nvSpPr>
        <p:spPr/>
        <p:txBody>
          <a:bodyPr/>
          <a:lstStyle/>
          <a:p>
            <a:fld id="{10887863-F884-4DE8-A4DC-65D061126087}" type="slidenum">
              <a:rPr lang="en-US" smtClean="0"/>
              <a:t>19</a:t>
            </a:fld>
            <a:endParaRPr lang="en-US"/>
          </a:p>
        </p:txBody>
      </p:sp>
    </p:spTree>
    <p:extLst>
      <p:ext uri="{BB962C8B-B14F-4D97-AF65-F5344CB8AC3E}">
        <p14:creationId xmlns:p14="http://schemas.microsoft.com/office/powerpoint/2010/main" val="3266541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microservices</a:t>
            </a:r>
            <a:endParaRPr lang="en-US" dirty="0"/>
          </a:p>
        </p:txBody>
      </p:sp>
      <p:sp>
        <p:nvSpPr>
          <p:cNvPr id="3" name="Content Placeholder 2"/>
          <p:cNvSpPr>
            <a:spLocks noGrp="1"/>
          </p:cNvSpPr>
          <p:nvPr>
            <p:ph idx="1"/>
          </p:nvPr>
        </p:nvSpPr>
        <p:spPr/>
        <p:txBody>
          <a:bodyPr/>
          <a:lstStyle/>
          <a:p>
            <a:r>
              <a:rPr lang="en-US" sz="2800" dirty="0" err="1"/>
              <a:t>Microservice</a:t>
            </a:r>
            <a:r>
              <a:rPr lang="en-US" sz="2800" dirty="0"/>
              <a:t> Architecture describes a way of designing software applications as suites of independently deployable </a:t>
            </a:r>
            <a:r>
              <a:rPr lang="en-US" sz="2800" dirty="0" smtClean="0"/>
              <a:t>services.</a:t>
            </a:r>
          </a:p>
          <a:p>
            <a:r>
              <a:rPr lang="en-US" sz="2800" dirty="0" err="1"/>
              <a:t>Microservices</a:t>
            </a:r>
            <a:r>
              <a:rPr lang="en-US" sz="2800" dirty="0"/>
              <a:t> are small, autonomous services that work together</a:t>
            </a:r>
            <a:r>
              <a:rPr lang="en-US" sz="2800" dirty="0" smtClean="0"/>
              <a:t>. </a:t>
            </a:r>
            <a:r>
              <a:rPr lang="en-US" sz="2800" dirty="0"/>
              <a:t>-- </a:t>
            </a:r>
            <a:r>
              <a:rPr lang="en-US" sz="2800" b="1" dirty="0"/>
              <a:t>Sam Newman</a:t>
            </a:r>
            <a:endParaRPr lang="en-US" sz="2800" dirty="0" smtClean="0"/>
          </a:p>
        </p:txBody>
      </p:sp>
      <p:sp>
        <p:nvSpPr>
          <p:cNvPr id="4" name="Slide Number Placeholder 3"/>
          <p:cNvSpPr>
            <a:spLocks noGrp="1"/>
          </p:cNvSpPr>
          <p:nvPr>
            <p:ph type="sldNum" sz="quarter" idx="12"/>
          </p:nvPr>
        </p:nvSpPr>
        <p:spPr/>
        <p:txBody>
          <a:bodyPr/>
          <a:lstStyle/>
          <a:p>
            <a:fld id="{10887863-F884-4DE8-A4DC-65D061126087}" type="slidenum">
              <a:rPr lang="en-US" smtClean="0"/>
              <a:t>2</a:t>
            </a:fld>
            <a:endParaRPr lang="en-US"/>
          </a:p>
        </p:txBody>
      </p:sp>
    </p:spTree>
    <p:extLst>
      <p:ext uri="{BB962C8B-B14F-4D97-AF65-F5344CB8AC3E}">
        <p14:creationId xmlns:p14="http://schemas.microsoft.com/office/powerpoint/2010/main" val="1531018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Microservices</a:t>
            </a:r>
            <a:endParaRPr lang="en-US" dirty="0"/>
          </a:p>
        </p:txBody>
      </p:sp>
      <p:sp>
        <p:nvSpPr>
          <p:cNvPr id="3" name="Content Placeholder 2"/>
          <p:cNvSpPr>
            <a:spLocks noGrp="1"/>
          </p:cNvSpPr>
          <p:nvPr>
            <p:ph idx="1"/>
          </p:nvPr>
        </p:nvSpPr>
        <p:spPr/>
        <p:txBody>
          <a:bodyPr/>
          <a:lstStyle/>
          <a:p>
            <a:r>
              <a:rPr lang="en-US" sz="2400" dirty="0" err="1"/>
              <a:t>Microservices</a:t>
            </a:r>
            <a:r>
              <a:rPr lang="en-US" sz="2400" dirty="0"/>
              <a:t> follow the Single Responsibility Principle. </a:t>
            </a:r>
            <a:endParaRPr lang="en-US" sz="2400" dirty="0" smtClean="0"/>
          </a:p>
          <a:p>
            <a:r>
              <a:rPr lang="en-US" sz="2400" dirty="0" smtClean="0"/>
              <a:t>Fault </a:t>
            </a:r>
            <a:r>
              <a:rPr lang="en-US" sz="2400" dirty="0"/>
              <a:t>isolation - If one service crashes, it’s quite possible the rest of the application can continue to operate until that service recovers. </a:t>
            </a:r>
            <a:endParaRPr lang="en-US" sz="2400" dirty="0" smtClean="0"/>
          </a:p>
          <a:p>
            <a:r>
              <a:rPr lang="en-US" sz="2400" dirty="0" err="1" smtClean="0"/>
              <a:t>Microservices</a:t>
            </a:r>
            <a:r>
              <a:rPr lang="en-US" sz="2400" dirty="0" smtClean="0"/>
              <a:t> </a:t>
            </a:r>
            <a:r>
              <a:rPr lang="en-US" sz="2400" dirty="0"/>
              <a:t>are language and platform independent. </a:t>
            </a:r>
            <a:endParaRPr lang="en-US" sz="2400" dirty="0" smtClean="0"/>
          </a:p>
          <a:p>
            <a:r>
              <a:rPr lang="en-US" sz="2400" dirty="0" smtClean="0"/>
              <a:t>Dynamic </a:t>
            </a:r>
            <a:r>
              <a:rPr lang="en-US" sz="2400" dirty="0"/>
              <a:t>scaling - we can dynamically scale up/down the service instances whenever required. </a:t>
            </a:r>
            <a:endParaRPr lang="en-US" sz="2400" dirty="0" smtClean="0"/>
          </a:p>
          <a:p>
            <a:r>
              <a:rPr lang="en-US" sz="2400" dirty="0" smtClean="0"/>
              <a:t>Developers </a:t>
            </a:r>
            <a:r>
              <a:rPr lang="en-US" sz="2400" dirty="0"/>
              <a:t>have the freedom to develop and deploy services independently. </a:t>
            </a:r>
            <a:endParaRPr lang="en-US" sz="2400" dirty="0" smtClean="0"/>
          </a:p>
          <a:p>
            <a:r>
              <a:rPr lang="en-US" sz="2400" dirty="0" smtClean="0"/>
              <a:t>Use </a:t>
            </a:r>
            <a:r>
              <a:rPr lang="en-US" sz="2400" dirty="0"/>
              <a:t>of containers allowing for a quick deployment and development of the application.</a:t>
            </a:r>
          </a:p>
        </p:txBody>
      </p:sp>
      <p:sp>
        <p:nvSpPr>
          <p:cNvPr id="4" name="Slide Number Placeholder 3"/>
          <p:cNvSpPr>
            <a:spLocks noGrp="1"/>
          </p:cNvSpPr>
          <p:nvPr>
            <p:ph type="sldNum" sz="quarter" idx="12"/>
          </p:nvPr>
        </p:nvSpPr>
        <p:spPr/>
        <p:txBody>
          <a:bodyPr/>
          <a:lstStyle/>
          <a:p>
            <a:fld id="{10887863-F884-4DE8-A4DC-65D061126087}" type="slidenum">
              <a:rPr lang="en-US" smtClean="0"/>
              <a:t>20</a:t>
            </a:fld>
            <a:endParaRPr lang="en-US"/>
          </a:p>
        </p:txBody>
      </p:sp>
    </p:spTree>
    <p:extLst>
      <p:ext uri="{BB962C8B-B14F-4D97-AF65-F5344CB8AC3E}">
        <p14:creationId xmlns:p14="http://schemas.microsoft.com/office/powerpoint/2010/main" val="140679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t>
            </a:r>
            <a:r>
              <a:rPr lang="en-US" dirty="0" err="1"/>
              <a:t>Microservices</a:t>
            </a:r>
            <a:endParaRPr lang="en-US" dirty="0"/>
          </a:p>
        </p:txBody>
      </p:sp>
      <p:sp>
        <p:nvSpPr>
          <p:cNvPr id="3" name="Content Placeholder 2"/>
          <p:cNvSpPr>
            <a:spLocks noGrp="1"/>
          </p:cNvSpPr>
          <p:nvPr>
            <p:ph idx="1"/>
          </p:nvPr>
        </p:nvSpPr>
        <p:spPr/>
        <p:txBody>
          <a:bodyPr/>
          <a:lstStyle/>
          <a:p>
            <a:r>
              <a:rPr lang="en-US" dirty="0" err="1"/>
              <a:t>Microservice</a:t>
            </a:r>
            <a:r>
              <a:rPr lang="en-US" dirty="0"/>
              <a:t> architecture is complex. </a:t>
            </a:r>
            <a:endParaRPr lang="en-US" dirty="0" smtClean="0"/>
          </a:p>
          <a:p>
            <a:r>
              <a:rPr lang="en-US" dirty="0" smtClean="0"/>
              <a:t>Harder </a:t>
            </a:r>
            <a:r>
              <a:rPr lang="en-US" dirty="0"/>
              <a:t>to test and monitor because of the complexity of the architecture. </a:t>
            </a:r>
            <a:endParaRPr lang="en-US" dirty="0" smtClean="0"/>
          </a:p>
          <a:p>
            <a:r>
              <a:rPr lang="en-US" dirty="0" smtClean="0"/>
              <a:t>Large </a:t>
            </a:r>
            <a:r>
              <a:rPr lang="en-US" dirty="0"/>
              <a:t>numbers of </a:t>
            </a:r>
            <a:r>
              <a:rPr lang="en-US" dirty="0" err="1"/>
              <a:t>microservices</a:t>
            </a:r>
            <a:r>
              <a:rPr lang="en-US" dirty="0"/>
              <a:t> are harder to manage and secure.</a:t>
            </a:r>
          </a:p>
        </p:txBody>
      </p:sp>
      <p:sp>
        <p:nvSpPr>
          <p:cNvPr id="4" name="Slide Number Placeholder 3"/>
          <p:cNvSpPr>
            <a:spLocks noGrp="1"/>
          </p:cNvSpPr>
          <p:nvPr>
            <p:ph type="sldNum" sz="quarter" idx="12"/>
          </p:nvPr>
        </p:nvSpPr>
        <p:spPr/>
        <p:txBody>
          <a:bodyPr/>
          <a:lstStyle/>
          <a:p>
            <a:fld id="{10887863-F884-4DE8-A4DC-65D061126087}" type="slidenum">
              <a:rPr lang="en-US" smtClean="0"/>
              <a:t>21</a:t>
            </a:fld>
            <a:endParaRPr lang="en-US"/>
          </a:p>
        </p:txBody>
      </p:sp>
    </p:spTree>
    <p:extLst>
      <p:ext uri="{BB962C8B-B14F-4D97-AF65-F5344CB8AC3E}">
        <p14:creationId xmlns:p14="http://schemas.microsoft.com/office/powerpoint/2010/main" val="401288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microservices</a:t>
            </a:r>
            <a:endParaRPr lang="en-US" dirty="0"/>
          </a:p>
        </p:txBody>
      </p:sp>
      <p:sp>
        <p:nvSpPr>
          <p:cNvPr id="3" name="Content Placeholder 2"/>
          <p:cNvSpPr>
            <a:spLocks noGrp="1"/>
          </p:cNvSpPr>
          <p:nvPr>
            <p:ph idx="1"/>
          </p:nvPr>
        </p:nvSpPr>
        <p:spPr/>
        <p:txBody>
          <a:bodyPr/>
          <a:lstStyle/>
          <a:p>
            <a:r>
              <a:rPr lang="en-US" sz="2400" dirty="0"/>
              <a:t>The </a:t>
            </a:r>
            <a:r>
              <a:rPr lang="en-US" sz="2400" dirty="0" err="1"/>
              <a:t>microservice</a:t>
            </a:r>
            <a:r>
              <a:rPr lang="en-US" sz="2400" dirty="0"/>
              <a:t> architectural style is an approach to developing a single application as </a:t>
            </a:r>
            <a:r>
              <a:rPr lang="en-US" sz="2400" b="1" dirty="0"/>
              <a:t>a suite of small services</a:t>
            </a:r>
            <a:r>
              <a:rPr lang="en-US" sz="2400" dirty="0"/>
              <a:t>, each </a:t>
            </a:r>
            <a:r>
              <a:rPr lang="en-US" sz="2400" b="1" dirty="0"/>
              <a:t>running in its own process</a:t>
            </a:r>
            <a:r>
              <a:rPr lang="en-US" sz="2400" dirty="0"/>
              <a:t> and communicating with lightweight mechanisms, often an HTTP resource API. </a:t>
            </a:r>
          </a:p>
          <a:p>
            <a:r>
              <a:rPr lang="en-US" sz="2400" dirty="0"/>
              <a:t>These services are </a:t>
            </a:r>
            <a:r>
              <a:rPr lang="en-US" sz="2400" b="1" dirty="0"/>
              <a:t>built around business capabilities</a:t>
            </a:r>
            <a:r>
              <a:rPr lang="en-US" sz="2400" dirty="0"/>
              <a:t> and independently deployable by fully automated deployment machinery.</a:t>
            </a:r>
          </a:p>
          <a:p>
            <a:r>
              <a:rPr lang="en-US" sz="2400" dirty="0"/>
              <a:t>There is a </a:t>
            </a:r>
            <a:r>
              <a:rPr lang="en-US" sz="2400" b="1" dirty="0"/>
              <a:t>bare minimum of centralized management</a:t>
            </a:r>
            <a:r>
              <a:rPr lang="en-US" sz="2400" dirty="0"/>
              <a:t> of these services, which may be written in different programming languages and use different data storage technologies.</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3</a:t>
            </a:fld>
            <a:endParaRPr lang="en-US"/>
          </a:p>
        </p:txBody>
      </p:sp>
    </p:spTree>
    <p:extLst>
      <p:ext uri="{BB962C8B-B14F-4D97-AF65-F5344CB8AC3E}">
        <p14:creationId xmlns:p14="http://schemas.microsoft.com/office/powerpoint/2010/main" val="2776488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microservices</a:t>
            </a:r>
            <a:endParaRPr lang="en-US" dirty="0"/>
          </a:p>
        </p:txBody>
      </p:sp>
      <p:sp>
        <p:nvSpPr>
          <p:cNvPr id="3" name="Content Placeholder 2"/>
          <p:cNvSpPr>
            <a:spLocks noGrp="1"/>
          </p:cNvSpPr>
          <p:nvPr>
            <p:ph idx="1"/>
          </p:nvPr>
        </p:nvSpPr>
        <p:spPr/>
        <p:txBody>
          <a:bodyPr/>
          <a:lstStyle/>
          <a:p>
            <a:r>
              <a:rPr lang="en-US" sz="2400" dirty="0"/>
              <a:t>In a </a:t>
            </a:r>
            <a:r>
              <a:rPr lang="en-US" sz="2400" dirty="0" err="1"/>
              <a:t>microservice</a:t>
            </a:r>
            <a:r>
              <a:rPr lang="en-US" sz="2400" dirty="0"/>
              <a:t> architecture, we divide an application into </a:t>
            </a:r>
            <a:r>
              <a:rPr lang="en-US" sz="2400" b="1" dirty="0"/>
              <a:t>services</a:t>
            </a:r>
            <a:r>
              <a:rPr lang="en-US" sz="2400" dirty="0"/>
              <a:t>. Each service runs a unique process and manages its database. </a:t>
            </a:r>
            <a:endParaRPr lang="en-US" sz="2400" dirty="0" smtClean="0"/>
          </a:p>
          <a:p>
            <a:r>
              <a:rPr lang="en-US" sz="2400" dirty="0" smtClean="0"/>
              <a:t>A </a:t>
            </a:r>
            <a:r>
              <a:rPr lang="en-US" sz="2400" dirty="0"/>
              <a:t>service can generate alerts, log data, support user interfaces (UIs), handle user identification or authentication, and perform various other tasks</a:t>
            </a:r>
            <a:r>
              <a:rPr lang="en-US" sz="2400" dirty="0" smtClean="0"/>
              <a:t>.</a:t>
            </a:r>
          </a:p>
        </p:txBody>
      </p:sp>
      <p:sp>
        <p:nvSpPr>
          <p:cNvPr id="4" name="Slide Number Placeholder 3"/>
          <p:cNvSpPr>
            <a:spLocks noGrp="1"/>
          </p:cNvSpPr>
          <p:nvPr>
            <p:ph type="sldNum" sz="quarter" idx="12"/>
          </p:nvPr>
        </p:nvSpPr>
        <p:spPr/>
        <p:txBody>
          <a:bodyPr/>
          <a:lstStyle/>
          <a:p>
            <a:fld id="{10887863-F884-4DE8-A4DC-65D061126087}"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153757"/>
            <a:ext cx="4020111" cy="2667372"/>
          </a:xfrm>
          <a:prstGeom prst="rect">
            <a:avLst/>
          </a:prstGeom>
        </p:spPr>
      </p:pic>
    </p:spTree>
    <p:extLst>
      <p:ext uri="{BB962C8B-B14F-4D97-AF65-F5344CB8AC3E}">
        <p14:creationId xmlns:p14="http://schemas.microsoft.com/office/powerpoint/2010/main" val="563302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microservices</a:t>
            </a:r>
            <a:endParaRPr lang="en-US" dirty="0"/>
          </a:p>
        </p:txBody>
      </p:sp>
      <p:sp>
        <p:nvSpPr>
          <p:cNvPr id="3" name="Content Placeholder 2"/>
          <p:cNvSpPr>
            <a:spLocks noGrp="1"/>
          </p:cNvSpPr>
          <p:nvPr>
            <p:ph idx="1"/>
          </p:nvPr>
        </p:nvSpPr>
        <p:spPr/>
        <p:txBody>
          <a:bodyPr/>
          <a:lstStyle/>
          <a:p>
            <a:r>
              <a:rPr lang="en-US" sz="2400" dirty="0"/>
              <a:t>The </a:t>
            </a:r>
            <a:r>
              <a:rPr lang="en-US" sz="2400" dirty="0" err="1"/>
              <a:t>microservice</a:t>
            </a:r>
            <a:r>
              <a:rPr lang="en-US" sz="2400" dirty="0"/>
              <a:t> paradigm provides development teams with a more decentralized approach for building software. </a:t>
            </a:r>
            <a:endParaRPr lang="en-US" sz="2400" dirty="0" smtClean="0"/>
          </a:p>
          <a:p>
            <a:r>
              <a:rPr lang="en-US" sz="2400" dirty="0" smtClean="0"/>
              <a:t>Most </a:t>
            </a:r>
            <a:r>
              <a:rPr lang="en-US" sz="2400" dirty="0"/>
              <a:t>companies in the world – </a:t>
            </a:r>
            <a:r>
              <a:rPr lang="en-US" sz="2400" i="1" dirty="0"/>
              <a:t>like Amazon, Netflix, </a:t>
            </a:r>
            <a:r>
              <a:rPr lang="en-US" sz="2400" i="1" dirty="0" err="1"/>
              <a:t>Uber</a:t>
            </a:r>
            <a:r>
              <a:rPr lang="en-US" sz="2400" i="1" dirty="0"/>
              <a:t>, </a:t>
            </a:r>
            <a:r>
              <a:rPr lang="en-US" sz="2400" i="1" dirty="0" err="1"/>
              <a:t>Etsy</a:t>
            </a:r>
            <a:r>
              <a:rPr lang="en-US" sz="2400" i="1" dirty="0"/>
              <a:t>, etc.,</a:t>
            </a:r>
            <a:r>
              <a:rPr lang="en-US" sz="2400" dirty="0"/>
              <a:t> have adopted the </a:t>
            </a:r>
            <a:r>
              <a:rPr lang="en-US" sz="2400" dirty="0" err="1"/>
              <a:t>microservices</a:t>
            </a:r>
            <a:r>
              <a:rPr lang="en-US" sz="2400" dirty="0"/>
              <a:t> architecture for developing their applications. </a:t>
            </a:r>
            <a:endParaRPr lang="en-US" sz="2400" dirty="0" smtClean="0"/>
          </a:p>
          <a:p>
            <a:r>
              <a:rPr lang="en-US" sz="2400" dirty="0" smtClean="0"/>
              <a:t>Over </a:t>
            </a:r>
            <a:r>
              <a:rPr lang="en-US" sz="2400" dirty="0"/>
              <a:t>time, these enterprises dismantled their monolithic applications and refactored them into </a:t>
            </a:r>
            <a:r>
              <a:rPr lang="en-US" sz="2400" dirty="0" smtClean="0"/>
              <a:t/>
            </a:r>
            <a:br>
              <a:rPr lang="en-US" sz="2400" dirty="0" smtClean="0"/>
            </a:br>
            <a:r>
              <a:rPr lang="en-US" sz="2400" dirty="0" err="1" smtClean="0"/>
              <a:t>microservice</a:t>
            </a:r>
            <a:r>
              <a:rPr lang="en-US" sz="2400" dirty="0" smtClean="0"/>
              <a:t>-based </a:t>
            </a:r>
            <a:r>
              <a:rPr lang="en-US" sz="2400" dirty="0"/>
              <a:t>architectures. </a:t>
            </a:r>
            <a:endParaRPr lang="en-US" sz="2400" dirty="0" smtClean="0"/>
          </a:p>
          <a:p>
            <a:r>
              <a:rPr lang="en-US" sz="2400" dirty="0" smtClean="0"/>
              <a:t>This </a:t>
            </a:r>
            <a:r>
              <a:rPr lang="en-US" sz="2400" dirty="0"/>
              <a:t>has given them scaling advantages, greater business agility, and increased profits.</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5</a:t>
            </a:fld>
            <a:endParaRPr lang="en-US"/>
          </a:p>
        </p:txBody>
      </p:sp>
    </p:spTree>
    <p:extLst>
      <p:ext uri="{BB962C8B-B14F-4D97-AF65-F5344CB8AC3E}">
        <p14:creationId xmlns:p14="http://schemas.microsoft.com/office/powerpoint/2010/main" val="122697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Netflix uses a </a:t>
            </a:r>
            <a:r>
              <a:rPr lang="en-US" sz="2800" dirty="0" err="1"/>
              <a:t>microservices</a:t>
            </a:r>
            <a:r>
              <a:rPr lang="en-US" sz="2800" dirty="0"/>
              <a:t> architecture</a:t>
            </a:r>
          </a:p>
        </p:txBody>
      </p:sp>
      <p:sp>
        <p:nvSpPr>
          <p:cNvPr id="3" name="Content Placeholder 2"/>
          <p:cNvSpPr>
            <a:spLocks noGrp="1"/>
          </p:cNvSpPr>
          <p:nvPr>
            <p:ph idx="1"/>
          </p:nvPr>
        </p:nvSpPr>
        <p:spPr/>
        <p:txBody>
          <a:bodyPr/>
          <a:lstStyle/>
          <a:p>
            <a:r>
              <a:rPr lang="en-US" sz="2400" dirty="0"/>
              <a:t>Netflix started as a website that allowed us to select DVDs and delivers that to our mailbox. </a:t>
            </a:r>
            <a:endParaRPr lang="en-US" sz="2400" dirty="0" smtClean="0"/>
          </a:p>
          <a:p>
            <a:r>
              <a:rPr lang="en-US" sz="2400" dirty="0" smtClean="0"/>
              <a:t>It </a:t>
            </a:r>
            <a:r>
              <a:rPr lang="en-US" sz="2400" dirty="0"/>
              <a:t>also began as a monolithic application, built and managed with a traditional development model by a single team of over 100 engineers.</a:t>
            </a:r>
          </a:p>
          <a:p>
            <a:r>
              <a:rPr lang="en-US" sz="2400" dirty="0"/>
              <a:t>As the company transitioned to a product that delivers streaming content to millions of viewers all over the world, 24 hours a </a:t>
            </a:r>
            <a:r>
              <a:rPr lang="en-US" sz="2400" dirty="0" smtClean="0"/>
              <a:t>day </a:t>
            </a:r>
          </a:p>
          <a:p>
            <a:r>
              <a:rPr lang="en-US" sz="2400" b="1" dirty="0" smtClean="0"/>
              <a:t>Netflix </a:t>
            </a:r>
            <a:r>
              <a:rPr lang="en-US" sz="2400" b="1" dirty="0"/>
              <a:t>also had to switch to a </a:t>
            </a:r>
            <a:r>
              <a:rPr lang="en-US" sz="2400" b="1" dirty="0" err="1"/>
              <a:t>microservice</a:t>
            </a:r>
            <a:r>
              <a:rPr lang="en-US" sz="2400" b="1" dirty="0"/>
              <a:t> architecture</a:t>
            </a:r>
            <a:r>
              <a:rPr lang="en-US" sz="2400" dirty="0"/>
              <a:t> that facilitates receiving content from various sources, getting it into its systems, processing it, and distributing it to users seamlessly.</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6</a:t>
            </a:fld>
            <a:endParaRPr lang="en-US"/>
          </a:p>
        </p:txBody>
      </p:sp>
    </p:spTree>
    <p:extLst>
      <p:ext uri="{BB962C8B-B14F-4D97-AF65-F5344CB8AC3E}">
        <p14:creationId xmlns:p14="http://schemas.microsoft.com/office/powerpoint/2010/main" val="3774805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Netflix uses a </a:t>
            </a:r>
            <a:r>
              <a:rPr lang="en-US" sz="2800" dirty="0" err="1"/>
              <a:t>microservices</a:t>
            </a:r>
            <a:r>
              <a:rPr lang="en-US" sz="2800" dirty="0"/>
              <a:t> architecture</a:t>
            </a:r>
          </a:p>
        </p:txBody>
      </p:sp>
      <p:sp>
        <p:nvSpPr>
          <p:cNvPr id="3" name="Content Placeholder 2"/>
          <p:cNvSpPr>
            <a:spLocks noGrp="1"/>
          </p:cNvSpPr>
          <p:nvPr>
            <p:ph idx="1"/>
          </p:nvPr>
        </p:nvSpPr>
        <p:spPr/>
        <p:txBody>
          <a:bodyPr/>
          <a:lstStyle/>
          <a:p>
            <a:r>
              <a:rPr lang="en-US" sz="2400" dirty="0"/>
              <a:t>Each day, Netflix’s API receives hundreds of millions of calls, which travel between </a:t>
            </a:r>
            <a:r>
              <a:rPr lang="en-US" sz="2400" dirty="0" err="1"/>
              <a:t>microservices</a:t>
            </a:r>
            <a:r>
              <a:rPr lang="en-US" sz="2400" dirty="0"/>
              <a:t> to accomplish a task. </a:t>
            </a:r>
            <a:endParaRPr lang="en-US" sz="2400" dirty="0" smtClean="0"/>
          </a:p>
          <a:p>
            <a:r>
              <a:rPr lang="en-US" sz="2400" dirty="0" smtClean="0"/>
              <a:t>When </a:t>
            </a:r>
            <a:r>
              <a:rPr lang="en-US" sz="2400" dirty="0"/>
              <a:t>you click the play button on a movie, you might trigger a chain of five API calls which keep track of playback, collect content for the user interface, manage streaming, and more.</a:t>
            </a:r>
          </a:p>
          <a:p>
            <a:r>
              <a:rPr lang="en-US" sz="2400" dirty="0"/>
              <a:t>Netflix also leverages </a:t>
            </a:r>
            <a:r>
              <a:rPr lang="en-US" sz="2400" dirty="0" err="1"/>
              <a:t>serverless</a:t>
            </a:r>
            <a:r>
              <a:rPr lang="en-US" sz="2400" dirty="0"/>
              <a:t> architectures, which fits well with </a:t>
            </a:r>
            <a:r>
              <a:rPr lang="en-US" sz="2400" dirty="0" err="1"/>
              <a:t>microservices</a:t>
            </a:r>
            <a:r>
              <a:rPr lang="en-US" sz="2400" dirty="0"/>
              <a:t>, to encode this content, backup files, secure their assets, and monitor their IT environment.</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7</a:t>
            </a:fld>
            <a:endParaRPr lang="en-US"/>
          </a:p>
        </p:txBody>
      </p:sp>
    </p:spTree>
    <p:extLst>
      <p:ext uri="{BB962C8B-B14F-4D97-AF65-F5344CB8AC3E}">
        <p14:creationId xmlns:p14="http://schemas.microsoft.com/office/powerpoint/2010/main" val="371854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Microservice</a:t>
            </a:r>
            <a:r>
              <a:rPr lang="en-US" dirty="0"/>
              <a:t> Architecture </a:t>
            </a:r>
            <a:r>
              <a:rPr lang="en-US" dirty="0" err="1"/>
              <a:t>vs</a:t>
            </a:r>
            <a:r>
              <a:rPr lang="en-US" dirty="0"/>
              <a:t> </a:t>
            </a:r>
            <a:r>
              <a:rPr lang="en-US" dirty="0" smtClean="0"/>
              <a:t/>
            </a:r>
            <a:br>
              <a:rPr lang="en-US" dirty="0" smtClean="0"/>
            </a:br>
            <a:r>
              <a:rPr lang="en-US" dirty="0" smtClean="0"/>
              <a:t>Monolithic </a:t>
            </a:r>
            <a:r>
              <a:rPr lang="en-US" dirty="0"/>
              <a:t>Applications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0887863-F884-4DE8-A4DC-65D061126087}" type="slidenum">
              <a:rPr lang="en-US" smtClean="0"/>
              <a:t>8</a:t>
            </a:fld>
            <a:endParaRPr lang="en-US"/>
          </a:p>
        </p:txBody>
      </p:sp>
    </p:spTree>
    <p:extLst>
      <p:ext uri="{BB962C8B-B14F-4D97-AF65-F5344CB8AC3E}">
        <p14:creationId xmlns:p14="http://schemas.microsoft.com/office/powerpoint/2010/main" val="235966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Architecture </a:t>
            </a:r>
            <a:r>
              <a:rPr lang="en-US" dirty="0" err="1"/>
              <a:t>vs</a:t>
            </a:r>
            <a:r>
              <a:rPr lang="en-US" dirty="0"/>
              <a:t> Monolithic Applications</a:t>
            </a:r>
          </a:p>
        </p:txBody>
      </p:sp>
      <p:sp>
        <p:nvSpPr>
          <p:cNvPr id="3" name="Content Placeholder 2"/>
          <p:cNvSpPr>
            <a:spLocks noGrp="1"/>
          </p:cNvSpPr>
          <p:nvPr>
            <p:ph idx="1"/>
          </p:nvPr>
        </p:nvSpPr>
        <p:spPr/>
        <p:txBody>
          <a:bodyPr/>
          <a:lstStyle/>
          <a:p>
            <a:r>
              <a:rPr lang="en-US" sz="2400" dirty="0"/>
              <a:t>We build monolithic applications as a single unit. </a:t>
            </a:r>
            <a:endParaRPr lang="en-US" sz="2400" dirty="0" smtClean="0"/>
          </a:p>
          <a:p>
            <a:r>
              <a:rPr lang="en-US" sz="2400" dirty="0" smtClean="0"/>
              <a:t>They </a:t>
            </a:r>
            <a:r>
              <a:rPr lang="en-US" sz="2400" dirty="0"/>
              <a:t>usually develop these Enterprise Applications in three major parts:</a:t>
            </a:r>
          </a:p>
          <a:p>
            <a:pPr lvl="1"/>
            <a:r>
              <a:rPr lang="en-US" sz="2200" b="1" dirty="0"/>
              <a:t>User Interface</a:t>
            </a:r>
            <a:r>
              <a:rPr lang="en-US" sz="2200" dirty="0"/>
              <a:t> - might consist of HTML pages and JavaScript running on the user’s browser.</a:t>
            </a:r>
          </a:p>
          <a:p>
            <a:pPr lvl="1"/>
            <a:r>
              <a:rPr lang="en-US" sz="2200" b="1" dirty="0"/>
              <a:t>Server-Side application</a:t>
            </a:r>
            <a:r>
              <a:rPr lang="en-US" sz="2200" dirty="0"/>
              <a:t> - handles incoming data (like HTTP requests), executes domain logic, retrieves and updates data from the database, and updates the user interface</a:t>
            </a:r>
          </a:p>
          <a:p>
            <a:pPr lvl="1"/>
            <a:r>
              <a:rPr lang="en-US" sz="2200" b="1" dirty="0"/>
              <a:t>Databases</a:t>
            </a:r>
            <a:r>
              <a:rPr lang="en-US" sz="2200" dirty="0"/>
              <a:t> - stores data on the tables of an RDBMS.</a:t>
            </a:r>
          </a:p>
          <a:p>
            <a:endParaRPr lang="en-US" sz="2400" dirty="0"/>
          </a:p>
        </p:txBody>
      </p:sp>
      <p:sp>
        <p:nvSpPr>
          <p:cNvPr id="4" name="Slide Number Placeholder 3"/>
          <p:cNvSpPr>
            <a:spLocks noGrp="1"/>
          </p:cNvSpPr>
          <p:nvPr>
            <p:ph type="sldNum" sz="quarter" idx="12"/>
          </p:nvPr>
        </p:nvSpPr>
        <p:spPr/>
        <p:txBody>
          <a:bodyPr/>
          <a:lstStyle/>
          <a:p>
            <a:fld id="{10887863-F884-4DE8-A4DC-65D061126087}" type="slidenum">
              <a:rPr lang="en-US" smtClean="0"/>
              <a:t>9</a:t>
            </a:fld>
            <a:endParaRPr lang="en-US"/>
          </a:p>
        </p:txBody>
      </p:sp>
    </p:spTree>
    <p:extLst>
      <p:ext uri="{BB962C8B-B14F-4D97-AF65-F5344CB8AC3E}">
        <p14:creationId xmlns:p14="http://schemas.microsoft.com/office/powerpoint/2010/main" val="46087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28</TotalTime>
  <Words>1422</Words>
  <Application>Microsoft Office PowerPoint</Application>
  <PresentationFormat>On-screen Show (4:3)</PresentationFormat>
  <Paragraphs>122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Learner Template</vt:lpstr>
      <vt:lpstr>Microservices</vt:lpstr>
      <vt:lpstr>What are microservices</vt:lpstr>
      <vt:lpstr>What are microservices</vt:lpstr>
      <vt:lpstr>What are microservices</vt:lpstr>
      <vt:lpstr>What are microservices</vt:lpstr>
      <vt:lpstr>Netflix uses a microservices architecture</vt:lpstr>
      <vt:lpstr>Netflix uses a microservices architecture</vt:lpstr>
      <vt:lpstr>Microservice Architecture vs  Monolithic Applications</vt:lpstr>
      <vt:lpstr>Microservice Architecture vs Monolithic Applications</vt:lpstr>
      <vt:lpstr>Microservice Architecture vs Monolithic Applications</vt:lpstr>
      <vt:lpstr>Microservice Architecture vs Monolithic Applications</vt:lpstr>
      <vt:lpstr>Microservice Architecture vs Monolithic Applications</vt:lpstr>
      <vt:lpstr>Microservice Architecture vs Monolithic Applications</vt:lpstr>
      <vt:lpstr>Microservice Architecture vs Monolithic Applications</vt:lpstr>
      <vt:lpstr>Characteristic of Microservices Architecture</vt:lpstr>
      <vt:lpstr>Characteristic of Microservices Architecture</vt:lpstr>
      <vt:lpstr>Challenges of Microservices Architecture</vt:lpstr>
      <vt:lpstr>Challenges of Microservices Architecture</vt:lpstr>
      <vt:lpstr>Challenges of Microservices Architecture</vt:lpstr>
      <vt:lpstr>Advantages of Microservices</vt:lpstr>
      <vt:lpstr>Disadvantages of Microservices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Windows User</dc:creator>
  <cp:lastModifiedBy>Windows User</cp:lastModifiedBy>
  <cp:revision>51</cp:revision>
  <dcterms:created xsi:type="dcterms:W3CDTF">2021-04-15T10:24:32Z</dcterms:created>
  <dcterms:modified xsi:type="dcterms:W3CDTF">2021-04-18T14:24:06Z</dcterms:modified>
</cp:coreProperties>
</file>