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3" d="100"/>
          <a:sy n="63" d="100"/>
        </p:scale>
        <p:origin x="732"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BF5DD-C80C-4D94-B180-F0FA57D64238}"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2ED5A-1133-4A2F-8708-D9730B20187A}" type="slidenum">
              <a:rPr lang="en-US" smtClean="0"/>
              <a:t>‹#›</a:t>
            </a:fld>
            <a:endParaRPr lang="en-US"/>
          </a:p>
        </p:txBody>
      </p:sp>
    </p:spTree>
    <p:extLst>
      <p:ext uri="{BB962C8B-B14F-4D97-AF65-F5344CB8AC3E}">
        <p14:creationId xmlns:p14="http://schemas.microsoft.com/office/powerpoint/2010/main" val="2389892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2F3D074A-0B67-4542-8478-F8B6FF9384F8}" type="datetime1">
              <a:rPr lang="en-US" smtClean="0"/>
              <a:t>2/26/2024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EBFF3BB9-473D-40DF-BD71-CEB7D5A0AB4B}"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75487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9EC179A2-131F-44A7-A32E-77FA652663B1}" type="datetime1">
              <a:rPr lang="en-US" smtClean="0"/>
              <a:t>2/26/2024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FF3BB9-473D-40DF-BD71-CEB7D5A0AB4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253899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1046A50-9459-4DE0-BDA2-23BE021C8606}" type="datetime1">
              <a:rPr lang="en-US" smtClean="0"/>
              <a:t>2/26/2024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FF3BB9-473D-40DF-BD71-CEB7D5A0AB4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675408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664D05DD-03F5-4DA1-9F49-2A3C8C3991A0}" type="datetime1">
              <a:rPr lang="en-US" smtClean="0"/>
              <a:t>2/26/2024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EBFF3BB9-473D-40DF-BD71-CEB7D5A0AB4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73456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35BB4959-A18E-4952-8C03-50713E34B343}" type="datetime1">
              <a:rPr lang="en-US" smtClean="0"/>
              <a:t>2/26/2024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FF3BB9-473D-40DF-BD71-CEB7D5A0AB4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21728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5E87289-21B4-4789-B930-E7B7413239A9}" type="datetime1">
              <a:rPr lang="en-US" smtClean="0"/>
              <a:t>2/26/2024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FF3BB9-473D-40DF-BD71-CEB7D5A0AB4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704659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4B946BD7-195A-499F-8F84-7C1A6ACB9F55}" type="datetime1">
              <a:rPr lang="en-US" smtClean="0"/>
              <a:t>2/26/2024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BFF3BB9-473D-40DF-BD71-CEB7D5A0AB4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8339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C8E22F51-ACE1-44FD-8928-AB81CC335124}" type="datetime1">
              <a:rPr lang="en-US" smtClean="0"/>
              <a:t>2/26/2024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BFF3BB9-473D-40DF-BD71-CEB7D5A0AB4B}"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25768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F69CF54F-24FB-46B5-A0A8-E8F31A875E42}" type="datetime1">
              <a:rPr lang="en-US" smtClean="0"/>
              <a:t>2/26/2024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BFF3BB9-473D-40DF-BD71-CEB7D5A0AB4B}"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7616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5446F89-CEFA-4CB6-AE49-324AB86D98D5}" type="datetime1">
              <a:rPr lang="en-US" smtClean="0"/>
              <a:t>2/26/2024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BFF3BB9-473D-40DF-BD71-CEB7D5A0AB4B}"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49377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9CE3C33-2446-48E9-AB49-79F808F1DC40}" type="datetime1">
              <a:rPr lang="en-US" smtClean="0"/>
              <a:t>2/26/2024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BFF3BB9-473D-40DF-BD71-CEB7D5A0AB4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6057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71E95AC-32FE-4C4F-8536-446B9A31B8E4}" type="datetime1">
              <a:rPr lang="en-US" smtClean="0"/>
              <a:t>2/26/2024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BFF3BB9-473D-40DF-BD71-CEB7D5A0AB4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5392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5DA70B2A-4E16-48C1-A1F3-1F417EE2C648}" type="datetime1">
              <a:rPr lang="en-US" smtClean="0"/>
              <a:t>2/26/2024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BFF3BB9-473D-40DF-BD71-CEB7D5A0AB4B}"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4239679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B854-86FE-0874-4B73-70774F3E0E71}"/>
              </a:ext>
            </a:extLst>
          </p:cNvPr>
          <p:cNvSpPr>
            <a:spLocks noGrp="1"/>
          </p:cNvSpPr>
          <p:nvPr>
            <p:ph type="ctrTitle"/>
          </p:nvPr>
        </p:nvSpPr>
        <p:spPr/>
        <p:txBody>
          <a:bodyPr/>
          <a:lstStyle/>
          <a:p>
            <a:r>
              <a:rPr lang="en-US" dirty="0"/>
              <a:t>12-Factor App</a:t>
            </a:r>
          </a:p>
        </p:txBody>
      </p:sp>
      <p:sp>
        <p:nvSpPr>
          <p:cNvPr id="3" name="Subtitle 2">
            <a:extLst>
              <a:ext uri="{FF2B5EF4-FFF2-40B4-BE49-F238E27FC236}">
                <a16:creationId xmlns:a16="http://schemas.microsoft.com/office/drawing/2014/main" id="{6F58AA4A-391A-C0B8-4F6F-A47E6FC7BEAB}"/>
              </a:ext>
            </a:extLst>
          </p:cNvPr>
          <p:cNvSpPr>
            <a:spLocks noGrp="1"/>
          </p:cNvSpPr>
          <p:nvPr>
            <p:ph type="subTitle" idx="1"/>
          </p:nvPr>
        </p:nvSpPr>
        <p:spPr/>
        <p:txBody>
          <a:bodyPr/>
          <a:lstStyle/>
          <a:p>
            <a:r>
              <a:rPr lang="en-US" sz="2200" dirty="0"/>
              <a:t>12-Factor App is used widely in Microservices Architecture. </a:t>
            </a:r>
            <a:br>
              <a:rPr lang="en-US" sz="2200" dirty="0"/>
            </a:br>
            <a:r>
              <a:rPr lang="en-US" sz="2200" dirty="0"/>
              <a:t>It is a set of 12 best practices to build cloud-native applications and understanding them is vital for any developer to design and build a cloud-native / microservices application.</a:t>
            </a:r>
          </a:p>
        </p:txBody>
      </p:sp>
      <p:sp>
        <p:nvSpPr>
          <p:cNvPr id="4" name="Slide Number Placeholder 3">
            <a:extLst>
              <a:ext uri="{FF2B5EF4-FFF2-40B4-BE49-F238E27FC236}">
                <a16:creationId xmlns:a16="http://schemas.microsoft.com/office/drawing/2014/main" id="{2B5528A0-4183-1104-77FB-B94D2E386830}"/>
              </a:ext>
            </a:extLst>
          </p:cNvPr>
          <p:cNvSpPr>
            <a:spLocks noGrp="1"/>
          </p:cNvSpPr>
          <p:nvPr>
            <p:ph type="sldNum" sz="quarter" idx="4"/>
          </p:nvPr>
        </p:nvSpPr>
        <p:spPr/>
        <p:txBody>
          <a:bodyPr/>
          <a:lstStyle/>
          <a:p>
            <a:fld id="{EBFF3BB9-473D-40DF-BD71-CEB7D5A0AB4B}" type="slidenum">
              <a:rPr lang="en-US" smtClean="0"/>
              <a:t>1</a:t>
            </a:fld>
            <a:endParaRPr lang="en-US"/>
          </a:p>
        </p:txBody>
      </p:sp>
    </p:spTree>
    <p:extLst>
      <p:ext uri="{BB962C8B-B14F-4D97-AF65-F5344CB8AC3E}">
        <p14:creationId xmlns:p14="http://schemas.microsoft.com/office/powerpoint/2010/main" val="599173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23CB-321A-73E8-7960-3ECA76826BDC}"/>
              </a:ext>
            </a:extLst>
          </p:cNvPr>
          <p:cNvSpPr>
            <a:spLocks noGrp="1"/>
          </p:cNvSpPr>
          <p:nvPr>
            <p:ph type="title"/>
          </p:nvPr>
        </p:nvSpPr>
        <p:spPr/>
        <p:txBody>
          <a:bodyPr/>
          <a:lstStyle/>
          <a:p>
            <a:r>
              <a:rPr lang="en-US" dirty="0"/>
              <a:t>4. Backing services</a:t>
            </a:r>
          </a:p>
        </p:txBody>
      </p:sp>
      <p:sp>
        <p:nvSpPr>
          <p:cNvPr id="3" name="Content Placeholder 2">
            <a:extLst>
              <a:ext uri="{FF2B5EF4-FFF2-40B4-BE49-F238E27FC236}">
                <a16:creationId xmlns:a16="http://schemas.microsoft.com/office/drawing/2014/main" id="{1DBE1B31-B23B-3A49-C19A-AA44D80898EC}"/>
              </a:ext>
            </a:extLst>
          </p:cNvPr>
          <p:cNvSpPr>
            <a:spLocks noGrp="1"/>
          </p:cNvSpPr>
          <p:nvPr>
            <p:ph idx="1"/>
          </p:nvPr>
        </p:nvSpPr>
        <p:spPr>
          <a:xfrm>
            <a:off x="609600" y="1719263"/>
            <a:ext cx="11501120" cy="4411662"/>
          </a:xfrm>
        </p:spPr>
        <p:txBody>
          <a:bodyPr/>
          <a:lstStyle/>
          <a:p>
            <a:pPr marL="0" indent="0">
              <a:buNone/>
            </a:pPr>
            <a:r>
              <a:rPr lang="en-US" sz="2200" b="1" dirty="0"/>
              <a:t>Treat backing services as attached resources</a:t>
            </a:r>
          </a:p>
          <a:p>
            <a:r>
              <a:rPr lang="en-US" sz="2200" dirty="0"/>
              <a:t>A backing service is any service the app consumes over the network as part of its normal operation. </a:t>
            </a:r>
          </a:p>
          <a:p>
            <a:pPr lvl="1"/>
            <a:r>
              <a:rPr lang="en-US" sz="1800" dirty="0"/>
              <a:t>Examples include datastores (such as MySQL or CouchDB), messaging/queueing systems (such as RabbitMQ or </a:t>
            </a:r>
            <a:r>
              <a:rPr lang="en-US" sz="1800" dirty="0" err="1"/>
              <a:t>Beanstalkd</a:t>
            </a:r>
            <a:r>
              <a:rPr lang="en-US" sz="1800" dirty="0"/>
              <a:t>), SMTP services for outbound email (such as Postfix), and caching systems (such as Memcached).</a:t>
            </a:r>
          </a:p>
          <a:p>
            <a:r>
              <a:rPr lang="en-US" sz="2100" dirty="0"/>
              <a:t>Backing services like the database are traditionally managed by the same systems administrators who deploy the app’s runtime. </a:t>
            </a:r>
          </a:p>
          <a:p>
            <a:r>
              <a:rPr lang="en-US" sz="2100" dirty="0"/>
              <a:t>The code for a twelve-factor app makes no distinction between local and third party services. </a:t>
            </a:r>
          </a:p>
          <a:p>
            <a:r>
              <a:rPr lang="en-US" sz="2100" dirty="0"/>
              <a:t>To the app, both are attached resources, accessed via a URL or other locator/credentials stored in the config.</a:t>
            </a:r>
          </a:p>
          <a:p>
            <a:r>
              <a:rPr lang="en-US" sz="2100" dirty="0"/>
              <a:t> A deploy of the twelve-factor app should be able to swap out a local MySQL database with one managed by a third party (such as Amazon RDS) without any changes to the app’s code. </a:t>
            </a:r>
          </a:p>
        </p:txBody>
      </p:sp>
      <p:sp>
        <p:nvSpPr>
          <p:cNvPr id="4" name="Slide Number Placeholder 3">
            <a:extLst>
              <a:ext uri="{FF2B5EF4-FFF2-40B4-BE49-F238E27FC236}">
                <a16:creationId xmlns:a16="http://schemas.microsoft.com/office/drawing/2014/main" id="{158131A8-66C0-30AB-44C1-C7447B708119}"/>
              </a:ext>
            </a:extLst>
          </p:cNvPr>
          <p:cNvSpPr>
            <a:spLocks noGrp="1"/>
          </p:cNvSpPr>
          <p:nvPr>
            <p:ph type="sldNum" sz="quarter" idx="12"/>
          </p:nvPr>
        </p:nvSpPr>
        <p:spPr/>
        <p:txBody>
          <a:bodyPr/>
          <a:lstStyle/>
          <a:p>
            <a:fld id="{EBFF3BB9-473D-40DF-BD71-CEB7D5A0AB4B}" type="slidenum">
              <a:rPr lang="en-US" smtClean="0"/>
              <a:t>10</a:t>
            </a:fld>
            <a:endParaRPr lang="en-US"/>
          </a:p>
        </p:txBody>
      </p:sp>
    </p:spTree>
    <p:extLst>
      <p:ext uri="{BB962C8B-B14F-4D97-AF65-F5344CB8AC3E}">
        <p14:creationId xmlns:p14="http://schemas.microsoft.com/office/powerpoint/2010/main" val="614330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287E-F0F6-A705-4A29-8102F0CA2259}"/>
              </a:ext>
            </a:extLst>
          </p:cNvPr>
          <p:cNvSpPr>
            <a:spLocks noGrp="1"/>
          </p:cNvSpPr>
          <p:nvPr>
            <p:ph type="title"/>
          </p:nvPr>
        </p:nvSpPr>
        <p:spPr/>
        <p:txBody>
          <a:bodyPr/>
          <a:lstStyle/>
          <a:p>
            <a:r>
              <a:rPr lang="en-US" dirty="0"/>
              <a:t>4. Backing services</a:t>
            </a:r>
          </a:p>
        </p:txBody>
      </p:sp>
      <p:sp>
        <p:nvSpPr>
          <p:cNvPr id="3" name="Content Placeholder 2">
            <a:extLst>
              <a:ext uri="{FF2B5EF4-FFF2-40B4-BE49-F238E27FC236}">
                <a16:creationId xmlns:a16="http://schemas.microsoft.com/office/drawing/2014/main" id="{BDB5940C-16A5-35D3-BB9C-F73F7C34530C}"/>
              </a:ext>
            </a:extLst>
          </p:cNvPr>
          <p:cNvSpPr>
            <a:spLocks noGrp="1"/>
          </p:cNvSpPr>
          <p:nvPr>
            <p:ph idx="1"/>
          </p:nvPr>
        </p:nvSpPr>
        <p:spPr>
          <a:xfrm>
            <a:off x="609599" y="1719263"/>
            <a:ext cx="6633681" cy="4411662"/>
          </a:xfrm>
        </p:spPr>
        <p:txBody>
          <a:bodyPr/>
          <a:lstStyle/>
          <a:p>
            <a:r>
              <a:rPr lang="en-US" sz="2100" dirty="0"/>
              <a:t>Each distinct backing service is a resource. </a:t>
            </a:r>
          </a:p>
          <a:p>
            <a:r>
              <a:rPr lang="en-US" sz="2100" dirty="0"/>
              <a:t>For example, a MySQL database is a resource; two MySQL databases (used for sharding at the application layer) qualify as two distinct resources. </a:t>
            </a:r>
          </a:p>
          <a:p>
            <a:r>
              <a:rPr lang="en-US" sz="2100" dirty="0"/>
              <a:t>The twelve-factor app treats these databases as attached resources, which indicates their loose coupling to the deploy they are attached to.</a:t>
            </a:r>
          </a:p>
          <a:p>
            <a:r>
              <a:rPr lang="en-US" sz="2100" dirty="0"/>
              <a:t>Resources can be attached to and detached from deploys at will. </a:t>
            </a:r>
          </a:p>
          <a:p>
            <a:r>
              <a:rPr lang="en-US" sz="2100" dirty="0"/>
              <a:t>For example, if the app’s database is misbehaving due to a hardware issue, the app’s administrator might spin up a new database server restored from a recent backup. </a:t>
            </a:r>
          </a:p>
        </p:txBody>
      </p:sp>
      <p:sp>
        <p:nvSpPr>
          <p:cNvPr id="4" name="Slide Number Placeholder 3">
            <a:extLst>
              <a:ext uri="{FF2B5EF4-FFF2-40B4-BE49-F238E27FC236}">
                <a16:creationId xmlns:a16="http://schemas.microsoft.com/office/drawing/2014/main" id="{FEFAF853-62AC-363E-7FFA-B36783578DBB}"/>
              </a:ext>
            </a:extLst>
          </p:cNvPr>
          <p:cNvSpPr>
            <a:spLocks noGrp="1"/>
          </p:cNvSpPr>
          <p:nvPr>
            <p:ph type="sldNum" sz="quarter" idx="12"/>
          </p:nvPr>
        </p:nvSpPr>
        <p:spPr/>
        <p:txBody>
          <a:bodyPr/>
          <a:lstStyle/>
          <a:p>
            <a:fld id="{EBFF3BB9-473D-40DF-BD71-CEB7D5A0AB4B}" type="slidenum">
              <a:rPr lang="en-US" smtClean="0"/>
              <a:t>11</a:t>
            </a:fld>
            <a:endParaRPr lang="en-US"/>
          </a:p>
        </p:txBody>
      </p:sp>
      <p:pic>
        <p:nvPicPr>
          <p:cNvPr id="5" name="Picture 4">
            <a:extLst>
              <a:ext uri="{FF2B5EF4-FFF2-40B4-BE49-F238E27FC236}">
                <a16:creationId xmlns:a16="http://schemas.microsoft.com/office/drawing/2014/main" id="{09E39C57-DA6E-A82E-D8A8-E3636330CA33}"/>
              </a:ext>
            </a:extLst>
          </p:cNvPr>
          <p:cNvPicPr>
            <a:picLocks noChangeAspect="1"/>
          </p:cNvPicPr>
          <p:nvPr/>
        </p:nvPicPr>
        <p:blipFill>
          <a:blip r:embed="rId2"/>
          <a:stretch>
            <a:fillRect/>
          </a:stretch>
        </p:blipFill>
        <p:spPr>
          <a:xfrm>
            <a:off x="7592303" y="1893548"/>
            <a:ext cx="3990097" cy="2077413"/>
          </a:xfrm>
          <a:prstGeom prst="rect">
            <a:avLst/>
          </a:prstGeom>
        </p:spPr>
      </p:pic>
    </p:spTree>
    <p:extLst>
      <p:ext uri="{BB962C8B-B14F-4D97-AF65-F5344CB8AC3E}">
        <p14:creationId xmlns:p14="http://schemas.microsoft.com/office/powerpoint/2010/main" val="1524026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3553-133D-AD5B-9512-7536BD460437}"/>
              </a:ext>
            </a:extLst>
          </p:cNvPr>
          <p:cNvSpPr>
            <a:spLocks noGrp="1"/>
          </p:cNvSpPr>
          <p:nvPr>
            <p:ph type="title"/>
          </p:nvPr>
        </p:nvSpPr>
        <p:spPr/>
        <p:txBody>
          <a:bodyPr/>
          <a:lstStyle/>
          <a:p>
            <a:r>
              <a:rPr lang="en-US" dirty="0"/>
              <a:t>5. Build, release, run</a:t>
            </a:r>
          </a:p>
        </p:txBody>
      </p:sp>
      <p:sp>
        <p:nvSpPr>
          <p:cNvPr id="3" name="Content Placeholder 2">
            <a:extLst>
              <a:ext uri="{FF2B5EF4-FFF2-40B4-BE49-F238E27FC236}">
                <a16:creationId xmlns:a16="http://schemas.microsoft.com/office/drawing/2014/main" id="{9ACAA1EE-F775-390F-31ED-15B4B40D9772}"/>
              </a:ext>
            </a:extLst>
          </p:cNvPr>
          <p:cNvSpPr>
            <a:spLocks noGrp="1"/>
          </p:cNvSpPr>
          <p:nvPr>
            <p:ph idx="1"/>
          </p:nvPr>
        </p:nvSpPr>
        <p:spPr/>
        <p:txBody>
          <a:bodyPr/>
          <a:lstStyle/>
          <a:p>
            <a:pPr marL="0" indent="0">
              <a:buNone/>
            </a:pPr>
            <a:r>
              <a:rPr lang="en-US" sz="2200" b="1" dirty="0"/>
              <a:t>Strictly separate build and run stages</a:t>
            </a:r>
          </a:p>
          <a:p>
            <a:r>
              <a:rPr lang="en-US" sz="2200" dirty="0"/>
              <a:t>A codebase is transformed into a (non-development) deploy through three stages:</a:t>
            </a:r>
          </a:p>
          <a:p>
            <a:pPr lvl="1"/>
            <a:r>
              <a:rPr lang="en-US" sz="2200" dirty="0"/>
              <a:t>The build stage is a transform which converts a code repo into an executable bundle known as a build. Using a version of the code at a commit specified by the deployment process, the build stage fetches vendors dependencies and compiles binaries and assets.</a:t>
            </a:r>
          </a:p>
          <a:p>
            <a:pPr lvl="1"/>
            <a:r>
              <a:rPr lang="en-US" sz="2200" dirty="0"/>
              <a:t>The release stage takes the build produced by the build stage and combines it with the </a:t>
            </a:r>
            <a:r>
              <a:rPr lang="en-US" sz="2200" dirty="0" err="1"/>
              <a:t>deploy’s</a:t>
            </a:r>
            <a:r>
              <a:rPr lang="en-US" sz="2200" dirty="0"/>
              <a:t> current config. The resulting release contains both the build and the config and is ready for immediate execution in the execution environment.</a:t>
            </a:r>
          </a:p>
          <a:p>
            <a:pPr lvl="1"/>
            <a:r>
              <a:rPr lang="en-US" sz="2200" dirty="0"/>
              <a:t>The run stage (also known as “runtime”) runs the app in the execution environment, by launching some set of the app’s processes against a selected release.</a:t>
            </a:r>
          </a:p>
        </p:txBody>
      </p:sp>
      <p:sp>
        <p:nvSpPr>
          <p:cNvPr id="4" name="Slide Number Placeholder 3">
            <a:extLst>
              <a:ext uri="{FF2B5EF4-FFF2-40B4-BE49-F238E27FC236}">
                <a16:creationId xmlns:a16="http://schemas.microsoft.com/office/drawing/2014/main" id="{D6117238-E3E3-F39F-5AA5-E2B4CEF0389A}"/>
              </a:ext>
            </a:extLst>
          </p:cNvPr>
          <p:cNvSpPr>
            <a:spLocks noGrp="1"/>
          </p:cNvSpPr>
          <p:nvPr>
            <p:ph type="sldNum" sz="quarter" idx="12"/>
          </p:nvPr>
        </p:nvSpPr>
        <p:spPr/>
        <p:txBody>
          <a:bodyPr/>
          <a:lstStyle/>
          <a:p>
            <a:fld id="{EBFF3BB9-473D-40DF-BD71-CEB7D5A0AB4B}" type="slidenum">
              <a:rPr lang="en-US" smtClean="0"/>
              <a:t>12</a:t>
            </a:fld>
            <a:endParaRPr lang="en-US"/>
          </a:p>
        </p:txBody>
      </p:sp>
    </p:spTree>
    <p:extLst>
      <p:ext uri="{BB962C8B-B14F-4D97-AF65-F5344CB8AC3E}">
        <p14:creationId xmlns:p14="http://schemas.microsoft.com/office/powerpoint/2010/main" val="68352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E8E8-A204-7FE0-F617-13150FA175B2}"/>
              </a:ext>
            </a:extLst>
          </p:cNvPr>
          <p:cNvSpPr>
            <a:spLocks noGrp="1"/>
          </p:cNvSpPr>
          <p:nvPr>
            <p:ph type="title"/>
          </p:nvPr>
        </p:nvSpPr>
        <p:spPr/>
        <p:txBody>
          <a:bodyPr/>
          <a:lstStyle/>
          <a:p>
            <a:r>
              <a:rPr lang="en-US" dirty="0"/>
              <a:t>5. Build, release, run</a:t>
            </a:r>
          </a:p>
        </p:txBody>
      </p:sp>
      <p:sp>
        <p:nvSpPr>
          <p:cNvPr id="3" name="Content Placeholder 2">
            <a:extLst>
              <a:ext uri="{FF2B5EF4-FFF2-40B4-BE49-F238E27FC236}">
                <a16:creationId xmlns:a16="http://schemas.microsoft.com/office/drawing/2014/main" id="{513E9FF1-7032-56F8-EF25-955DD57D4771}"/>
              </a:ext>
            </a:extLst>
          </p:cNvPr>
          <p:cNvSpPr>
            <a:spLocks noGrp="1"/>
          </p:cNvSpPr>
          <p:nvPr>
            <p:ph idx="1"/>
          </p:nvPr>
        </p:nvSpPr>
        <p:spPr>
          <a:xfrm>
            <a:off x="609600" y="1719263"/>
            <a:ext cx="6573520" cy="4411662"/>
          </a:xfrm>
        </p:spPr>
        <p:txBody>
          <a:bodyPr/>
          <a:lstStyle/>
          <a:p>
            <a:r>
              <a:rPr lang="en-US" sz="2000" dirty="0"/>
              <a:t>The twelve-factor app uses strict separation between the build, release, and run stages. </a:t>
            </a:r>
          </a:p>
          <a:p>
            <a:r>
              <a:rPr lang="en-US" sz="2000" dirty="0"/>
              <a:t>For example, it is impossible to make changes to the code at runtime, since there is no way to propagate those changes back to the build stage.</a:t>
            </a:r>
          </a:p>
          <a:p>
            <a:r>
              <a:rPr lang="en-US" sz="2000" dirty="0"/>
              <a:t>Deployment tools typically offer release management tools, most notably the ability to roll back to a previous release.</a:t>
            </a:r>
          </a:p>
          <a:p>
            <a:r>
              <a:rPr lang="en-US" sz="2000" dirty="0"/>
              <a:t>Every release should always have a unique release ID, such as a timestamp of the release (such as 2011-04-06-20:32:17) or an incrementing number (such as v100). </a:t>
            </a:r>
          </a:p>
          <a:p>
            <a:r>
              <a:rPr lang="en-US" sz="2000" dirty="0"/>
              <a:t>Releases are an append-only ledger and a release cannot be mutated once it is created. Any change must create a new release.</a:t>
            </a:r>
          </a:p>
        </p:txBody>
      </p:sp>
      <p:sp>
        <p:nvSpPr>
          <p:cNvPr id="4" name="Slide Number Placeholder 3">
            <a:extLst>
              <a:ext uri="{FF2B5EF4-FFF2-40B4-BE49-F238E27FC236}">
                <a16:creationId xmlns:a16="http://schemas.microsoft.com/office/drawing/2014/main" id="{9AA75B14-92B1-3FD6-7373-9CEF067CF691}"/>
              </a:ext>
            </a:extLst>
          </p:cNvPr>
          <p:cNvSpPr>
            <a:spLocks noGrp="1"/>
          </p:cNvSpPr>
          <p:nvPr>
            <p:ph type="sldNum" sz="quarter" idx="12"/>
          </p:nvPr>
        </p:nvSpPr>
        <p:spPr/>
        <p:txBody>
          <a:bodyPr/>
          <a:lstStyle/>
          <a:p>
            <a:fld id="{EBFF3BB9-473D-40DF-BD71-CEB7D5A0AB4B}" type="slidenum">
              <a:rPr lang="en-US" smtClean="0"/>
              <a:t>13</a:t>
            </a:fld>
            <a:endParaRPr lang="en-US"/>
          </a:p>
        </p:txBody>
      </p:sp>
      <p:pic>
        <p:nvPicPr>
          <p:cNvPr id="5" name="Picture 4">
            <a:extLst>
              <a:ext uri="{FF2B5EF4-FFF2-40B4-BE49-F238E27FC236}">
                <a16:creationId xmlns:a16="http://schemas.microsoft.com/office/drawing/2014/main" id="{96FE2693-DD7F-7C8C-3465-4C2005DD4283}"/>
              </a:ext>
            </a:extLst>
          </p:cNvPr>
          <p:cNvPicPr>
            <a:picLocks noChangeAspect="1"/>
          </p:cNvPicPr>
          <p:nvPr/>
        </p:nvPicPr>
        <p:blipFill>
          <a:blip r:embed="rId2"/>
          <a:stretch>
            <a:fillRect/>
          </a:stretch>
        </p:blipFill>
        <p:spPr>
          <a:xfrm>
            <a:off x="7498080" y="2727343"/>
            <a:ext cx="4475480" cy="1862119"/>
          </a:xfrm>
          <a:prstGeom prst="rect">
            <a:avLst/>
          </a:prstGeom>
        </p:spPr>
      </p:pic>
    </p:spTree>
    <p:extLst>
      <p:ext uri="{BB962C8B-B14F-4D97-AF65-F5344CB8AC3E}">
        <p14:creationId xmlns:p14="http://schemas.microsoft.com/office/powerpoint/2010/main" val="3141290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A843-4197-0A6B-E6AF-5695029DC7EB}"/>
              </a:ext>
            </a:extLst>
          </p:cNvPr>
          <p:cNvSpPr>
            <a:spLocks noGrp="1"/>
          </p:cNvSpPr>
          <p:nvPr>
            <p:ph type="title"/>
          </p:nvPr>
        </p:nvSpPr>
        <p:spPr/>
        <p:txBody>
          <a:bodyPr/>
          <a:lstStyle/>
          <a:p>
            <a:r>
              <a:rPr lang="en-US" dirty="0"/>
              <a:t>6. Processes</a:t>
            </a:r>
          </a:p>
        </p:txBody>
      </p:sp>
      <p:sp>
        <p:nvSpPr>
          <p:cNvPr id="3" name="Content Placeholder 2">
            <a:extLst>
              <a:ext uri="{FF2B5EF4-FFF2-40B4-BE49-F238E27FC236}">
                <a16:creationId xmlns:a16="http://schemas.microsoft.com/office/drawing/2014/main" id="{CEFC3AD5-8B19-2EAF-1D69-56A61A39BF1C}"/>
              </a:ext>
            </a:extLst>
          </p:cNvPr>
          <p:cNvSpPr>
            <a:spLocks noGrp="1"/>
          </p:cNvSpPr>
          <p:nvPr>
            <p:ph idx="1"/>
          </p:nvPr>
        </p:nvSpPr>
        <p:spPr/>
        <p:txBody>
          <a:bodyPr/>
          <a:lstStyle/>
          <a:p>
            <a:pPr marL="0" indent="0">
              <a:buNone/>
            </a:pPr>
            <a:r>
              <a:rPr lang="en-US" sz="2200" b="1" dirty="0"/>
              <a:t>Execute the app as one or more stateless processes</a:t>
            </a:r>
          </a:p>
          <a:p>
            <a:r>
              <a:rPr lang="en-US" sz="2200" dirty="0"/>
              <a:t>The app is executed in the execution environment as one or more processes.</a:t>
            </a:r>
          </a:p>
          <a:p>
            <a:r>
              <a:rPr lang="en-US" sz="2200" dirty="0"/>
              <a:t>In the simplest case, the code is a stand-alone script, the execution environment is a developer’s local laptop with an installed language runtime, and the process is launched via the command line (for example, python my_script.py). </a:t>
            </a:r>
          </a:p>
          <a:p>
            <a:r>
              <a:rPr lang="en-US" sz="2200" dirty="0"/>
              <a:t>On the other end of the spectrum, a production deploy of a sophisticated app may use many process types, instantiated into zero or more running processes.</a:t>
            </a:r>
          </a:p>
          <a:p>
            <a:r>
              <a:rPr lang="en-US" sz="2200" dirty="0"/>
              <a:t>Twelve-factor processes are stateless and share-nothing. </a:t>
            </a:r>
          </a:p>
          <a:p>
            <a:r>
              <a:rPr lang="en-US" sz="2200" dirty="0"/>
              <a:t>Any data that needs to persist must be stored in a stateful backing service, </a:t>
            </a:r>
            <a:br>
              <a:rPr lang="en-US" sz="2200" dirty="0"/>
            </a:br>
            <a:r>
              <a:rPr lang="en-US" sz="2200" dirty="0"/>
              <a:t>typically a database.</a:t>
            </a:r>
          </a:p>
          <a:p>
            <a:r>
              <a:rPr lang="en-US" sz="2200" dirty="0"/>
              <a:t>The memory space or filesystem of the process can be used as a brief, </a:t>
            </a:r>
            <a:br>
              <a:rPr lang="en-US" sz="2200" dirty="0"/>
            </a:br>
            <a:r>
              <a:rPr lang="en-US" sz="2200" dirty="0"/>
              <a:t>single-transaction cache.</a:t>
            </a:r>
          </a:p>
        </p:txBody>
      </p:sp>
      <p:sp>
        <p:nvSpPr>
          <p:cNvPr id="4" name="Slide Number Placeholder 3">
            <a:extLst>
              <a:ext uri="{FF2B5EF4-FFF2-40B4-BE49-F238E27FC236}">
                <a16:creationId xmlns:a16="http://schemas.microsoft.com/office/drawing/2014/main" id="{2BAA17BB-172E-C7C7-390C-88ABFA0D90CC}"/>
              </a:ext>
            </a:extLst>
          </p:cNvPr>
          <p:cNvSpPr>
            <a:spLocks noGrp="1"/>
          </p:cNvSpPr>
          <p:nvPr>
            <p:ph type="sldNum" sz="quarter" idx="12"/>
          </p:nvPr>
        </p:nvSpPr>
        <p:spPr/>
        <p:txBody>
          <a:bodyPr/>
          <a:lstStyle/>
          <a:p>
            <a:fld id="{EBFF3BB9-473D-40DF-BD71-CEB7D5A0AB4B}" type="slidenum">
              <a:rPr lang="en-US" smtClean="0"/>
              <a:t>14</a:t>
            </a:fld>
            <a:endParaRPr lang="en-US"/>
          </a:p>
        </p:txBody>
      </p:sp>
    </p:spTree>
    <p:extLst>
      <p:ext uri="{BB962C8B-B14F-4D97-AF65-F5344CB8AC3E}">
        <p14:creationId xmlns:p14="http://schemas.microsoft.com/office/powerpoint/2010/main" val="658074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1034-733F-1A21-A063-10FF1241E9C7}"/>
              </a:ext>
            </a:extLst>
          </p:cNvPr>
          <p:cNvSpPr>
            <a:spLocks noGrp="1"/>
          </p:cNvSpPr>
          <p:nvPr>
            <p:ph type="title"/>
          </p:nvPr>
        </p:nvSpPr>
        <p:spPr/>
        <p:txBody>
          <a:bodyPr/>
          <a:lstStyle/>
          <a:p>
            <a:r>
              <a:rPr lang="en-US" dirty="0"/>
              <a:t>7. Port binding</a:t>
            </a:r>
          </a:p>
        </p:txBody>
      </p:sp>
      <p:sp>
        <p:nvSpPr>
          <p:cNvPr id="3" name="Content Placeholder 2">
            <a:extLst>
              <a:ext uri="{FF2B5EF4-FFF2-40B4-BE49-F238E27FC236}">
                <a16:creationId xmlns:a16="http://schemas.microsoft.com/office/drawing/2014/main" id="{4D0D41C3-8C90-A755-5D35-27A70CF76F2B}"/>
              </a:ext>
            </a:extLst>
          </p:cNvPr>
          <p:cNvSpPr>
            <a:spLocks noGrp="1"/>
          </p:cNvSpPr>
          <p:nvPr>
            <p:ph idx="1"/>
          </p:nvPr>
        </p:nvSpPr>
        <p:spPr/>
        <p:txBody>
          <a:bodyPr/>
          <a:lstStyle/>
          <a:p>
            <a:pPr marL="0" indent="0">
              <a:buNone/>
            </a:pPr>
            <a:r>
              <a:rPr lang="en-US" sz="2400" b="1" dirty="0"/>
              <a:t>Export services via port binding</a:t>
            </a:r>
          </a:p>
          <a:p>
            <a:r>
              <a:rPr lang="en-US" sz="2400" dirty="0"/>
              <a:t>Web apps are sometimes executed inside a webserver container. </a:t>
            </a:r>
          </a:p>
          <a:p>
            <a:r>
              <a:rPr lang="en-US" sz="2400" dirty="0"/>
              <a:t>For example, PHP apps might run as a module inside Apache HTTPD, or Java apps might run inside Tomcat.</a:t>
            </a:r>
          </a:p>
          <a:p>
            <a:r>
              <a:rPr lang="en-US" sz="2400" dirty="0"/>
              <a:t>The twelve-factor app is completely self-contained and does not rely on runtime injection of a webserver into the execution environment to create a web-facing service. </a:t>
            </a:r>
          </a:p>
          <a:p>
            <a:r>
              <a:rPr lang="en-US" sz="2400" dirty="0"/>
              <a:t>The web app exports HTTP as a service by binding to a port, and listening to requests coming in on that port.</a:t>
            </a:r>
          </a:p>
        </p:txBody>
      </p:sp>
      <p:sp>
        <p:nvSpPr>
          <p:cNvPr id="4" name="Slide Number Placeholder 3">
            <a:extLst>
              <a:ext uri="{FF2B5EF4-FFF2-40B4-BE49-F238E27FC236}">
                <a16:creationId xmlns:a16="http://schemas.microsoft.com/office/drawing/2014/main" id="{A829E806-8B1E-2059-4CD3-CACC47E69CC2}"/>
              </a:ext>
            </a:extLst>
          </p:cNvPr>
          <p:cNvSpPr>
            <a:spLocks noGrp="1"/>
          </p:cNvSpPr>
          <p:nvPr>
            <p:ph type="sldNum" sz="quarter" idx="12"/>
          </p:nvPr>
        </p:nvSpPr>
        <p:spPr/>
        <p:txBody>
          <a:bodyPr/>
          <a:lstStyle/>
          <a:p>
            <a:fld id="{EBFF3BB9-473D-40DF-BD71-CEB7D5A0AB4B}" type="slidenum">
              <a:rPr lang="en-US" smtClean="0"/>
              <a:t>15</a:t>
            </a:fld>
            <a:endParaRPr lang="en-US"/>
          </a:p>
        </p:txBody>
      </p:sp>
    </p:spTree>
    <p:extLst>
      <p:ext uri="{BB962C8B-B14F-4D97-AF65-F5344CB8AC3E}">
        <p14:creationId xmlns:p14="http://schemas.microsoft.com/office/powerpoint/2010/main" val="230962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C2AD-5248-53B6-2821-515E17A29AE1}"/>
              </a:ext>
            </a:extLst>
          </p:cNvPr>
          <p:cNvSpPr>
            <a:spLocks noGrp="1"/>
          </p:cNvSpPr>
          <p:nvPr>
            <p:ph type="title"/>
          </p:nvPr>
        </p:nvSpPr>
        <p:spPr/>
        <p:txBody>
          <a:bodyPr/>
          <a:lstStyle/>
          <a:p>
            <a:r>
              <a:rPr lang="en-US" dirty="0"/>
              <a:t>8. Concurrency</a:t>
            </a:r>
          </a:p>
        </p:txBody>
      </p:sp>
      <p:sp>
        <p:nvSpPr>
          <p:cNvPr id="3" name="Content Placeholder 2">
            <a:extLst>
              <a:ext uri="{FF2B5EF4-FFF2-40B4-BE49-F238E27FC236}">
                <a16:creationId xmlns:a16="http://schemas.microsoft.com/office/drawing/2014/main" id="{5A134BA8-4D55-FBF8-A311-E28D1A6C8919}"/>
              </a:ext>
            </a:extLst>
          </p:cNvPr>
          <p:cNvSpPr>
            <a:spLocks noGrp="1"/>
          </p:cNvSpPr>
          <p:nvPr>
            <p:ph idx="1"/>
          </p:nvPr>
        </p:nvSpPr>
        <p:spPr/>
        <p:txBody>
          <a:bodyPr/>
          <a:lstStyle/>
          <a:p>
            <a:pPr marL="0" indent="0">
              <a:buNone/>
            </a:pPr>
            <a:r>
              <a:rPr lang="en-US" sz="2200" b="1" dirty="0"/>
              <a:t>Scale out via the process model</a:t>
            </a:r>
          </a:p>
          <a:p>
            <a:r>
              <a:rPr lang="en-US" sz="2200" dirty="0"/>
              <a:t>Any computer program, once run, is represented by one or more processes. Web apps have taken a variety of process-execution forms. </a:t>
            </a:r>
          </a:p>
          <a:p>
            <a:r>
              <a:rPr lang="en-US" sz="2200" dirty="0"/>
              <a:t>For example, PHP processes run as child processes of Apache, started on demand as needed by request volume. </a:t>
            </a:r>
          </a:p>
          <a:p>
            <a:r>
              <a:rPr lang="en-US" sz="2200" dirty="0"/>
              <a:t>Java processes take the opposite approach, with the JVM providing one massive </a:t>
            </a:r>
            <a:r>
              <a:rPr lang="en-US" sz="2200" dirty="0" err="1"/>
              <a:t>uberprocess</a:t>
            </a:r>
            <a:r>
              <a:rPr lang="en-US" sz="2200" dirty="0"/>
              <a:t> that reserves a large block of system resources (CPU and memory) on startup, with concurrency managed internally via threads. </a:t>
            </a:r>
          </a:p>
          <a:p>
            <a:r>
              <a:rPr lang="en-US" sz="2200" dirty="0"/>
              <a:t>In both cases, the running process(es) are only minimally visible to the developers of the app.</a:t>
            </a:r>
          </a:p>
        </p:txBody>
      </p:sp>
      <p:sp>
        <p:nvSpPr>
          <p:cNvPr id="4" name="Slide Number Placeholder 3">
            <a:extLst>
              <a:ext uri="{FF2B5EF4-FFF2-40B4-BE49-F238E27FC236}">
                <a16:creationId xmlns:a16="http://schemas.microsoft.com/office/drawing/2014/main" id="{034A5F50-93C2-DD56-0D3E-262B28303689}"/>
              </a:ext>
            </a:extLst>
          </p:cNvPr>
          <p:cNvSpPr>
            <a:spLocks noGrp="1"/>
          </p:cNvSpPr>
          <p:nvPr>
            <p:ph type="sldNum" sz="quarter" idx="12"/>
          </p:nvPr>
        </p:nvSpPr>
        <p:spPr/>
        <p:txBody>
          <a:bodyPr/>
          <a:lstStyle/>
          <a:p>
            <a:fld id="{EBFF3BB9-473D-40DF-BD71-CEB7D5A0AB4B}" type="slidenum">
              <a:rPr lang="en-US" smtClean="0"/>
              <a:t>16</a:t>
            </a:fld>
            <a:endParaRPr lang="en-US"/>
          </a:p>
        </p:txBody>
      </p:sp>
    </p:spTree>
    <p:extLst>
      <p:ext uri="{BB962C8B-B14F-4D97-AF65-F5344CB8AC3E}">
        <p14:creationId xmlns:p14="http://schemas.microsoft.com/office/powerpoint/2010/main" val="5154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1068-433C-5F75-F155-A100D6E25632}"/>
              </a:ext>
            </a:extLst>
          </p:cNvPr>
          <p:cNvSpPr>
            <a:spLocks noGrp="1"/>
          </p:cNvSpPr>
          <p:nvPr>
            <p:ph type="title"/>
          </p:nvPr>
        </p:nvSpPr>
        <p:spPr/>
        <p:txBody>
          <a:bodyPr/>
          <a:lstStyle/>
          <a:p>
            <a:r>
              <a:rPr lang="en-US" dirty="0"/>
              <a:t>8. Concurrency</a:t>
            </a:r>
          </a:p>
        </p:txBody>
      </p:sp>
      <p:sp>
        <p:nvSpPr>
          <p:cNvPr id="3" name="Content Placeholder 2">
            <a:extLst>
              <a:ext uri="{FF2B5EF4-FFF2-40B4-BE49-F238E27FC236}">
                <a16:creationId xmlns:a16="http://schemas.microsoft.com/office/drawing/2014/main" id="{A23ABC5C-59DD-4017-7749-A9AB0A6BA878}"/>
              </a:ext>
            </a:extLst>
          </p:cNvPr>
          <p:cNvSpPr>
            <a:spLocks noGrp="1"/>
          </p:cNvSpPr>
          <p:nvPr>
            <p:ph idx="1"/>
          </p:nvPr>
        </p:nvSpPr>
        <p:spPr/>
        <p:txBody>
          <a:bodyPr/>
          <a:lstStyle/>
          <a:p>
            <a:r>
              <a:rPr lang="en-US" sz="2200" dirty="0"/>
              <a:t>In the twelve-factor app, processes are a first class citizen. </a:t>
            </a:r>
          </a:p>
          <a:p>
            <a:r>
              <a:rPr lang="en-US" sz="2200" dirty="0"/>
              <a:t>Processes in the twelve-factor app take strong cues from the </a:t>
            </a:r>
            <a:r>
              <a:rPr lang="en-US" sz="2200" dirty="0" err="1"/>
              <a:t>unix</a:t>
            </a:r>
            <a:r>
              <a:rPr lang="en-US" sz="2200" dirty="0"/>
              <a:t> process model for running service daemons. </a:t>
            </a:r>
          </a:p>
          <a:p>
            <a:r>
              <a:rPr lang="en-US" sz="2200" dirty="0"/>
              <a:t>Using this model, the developer can architect their app to handle diverse workloads by assigning each type of work to a process type. </a:t>
            </a:r>
          </a:p>
          <a:p>
            <a:r>
              <a:rPr lang="en-US" sz="2200" dirty="0"/>
              <a:t>For example, HTTP requests may be handled by a web process, and long-running background tasks handled by a worker process.</a:t>
            </a:r>
          </a:p>
          <a:p>
            <a:r>
              <a:rPr lang="en-US" sz="2200" dirty="0"/>
              <a:t>This does not exclude individual processes from handling their own internal multiplexing, via threads inside the runtime VM, or the async/evented model found in tools such as </a:t>
            </a:r>
            <a:r>
              <a:rPr lang="en-US" sz="2200" dirty="0" err="1"/>
              <a:t>EventMachine</a:t>
            </a:r>
            <a:r>
              <a:rPr lang="en-US" sz="2200" dirty="0"/>
              <a:t>, Twisted, or Node.js. But an individual VM can only grow so large (vertical scale), so the application must also be able to span multiple processes running on multiple physical machines.</a:t>
            </a:r>
          </a:p>
        </p:txBody>
      </p:sp>
      <p:sp>
        <p:nvSpPr>
          <p:cNvPr id="4" name="Slide Number Placeholder 3">
            <a:extLst>
              <a:ext uri="{FF2B5EF4-FFF2-40B4-BE49-F238E27FC236}">
                <a16:creationId xmlns:a16="http://schemas.microsoft.com/office/drawing/2014/main" id="{B871A10C-604F-D62D-34BD-B021DE72DBF6}"/>
              </a:ext>
            </a:extLst>
          </p:cNvPr>
          <p:cNvSpPr>
            <a:spLocks noGrp="1"/>
          </p:cNvSpPr>
          <p:nvPr>
            <p:ph type="sldNum" sz="quarter" idx="12"/>
          </p:nvPr>
        </p:nvSpPr>
        <p:spPr/>
        <p:txBody>
          <a:bodyPr/>
          <a:lstStyle/>
          <a:p>
            <a:fld id="{EBFF3BB9-473D-40DF-BD71-CEB7D5A0AB4B}" type="slidenum">
              <a:rPr lang="en-US" smtClean="0"/>
              <a:t>17</a:t>
            </a:fld>
            <a:endParaRPr lang="en-US"/>
          </a:p>
        </p:txBody>
      </p:sp>
    </p:spTree>
    <p:extLst>
      <p:ext uri="{BB962C8B-B14F-4D97-AF65-F5344CB8AC3E}">
        <p14:creationId xmlns:p14="http://schemas.microsoft.com/office/powerpoint/2010/main" val="845297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DC9D-535D-D886-25AD-DA12F92A6C5E}"/>
              </a:ext>
            </a:extLst>
          </p:cNvPr>
          <p:cNvSpPr>
            <a:spLocks noGrp="1"/>
          </p:cNvSpPr>
          <p:nvPr>
            <p:ph type="title"/>
          </p:nvPr>
        </p:nvSpPr>
        <p:spPr/>
        <p:txBody>
          <a:bodyPr/>
          <a:lstStyle/>
          <a:p>
            <a:r>
              <a:rPr lang="en-US" dirty="0"/>
              <a:t>8. Concurrency</a:t>
            </a:r>
          </a:p>
        </p:txBody>
      </p:sp>
      <p:sp>
        <p:nvSpPr>
          <p:cNvPr id="3" name="Content Placeholder 2">
            <a:extLst>
              <a:ext uri="{FF2B5EF4-FFF2-40B4-BE49-F238E27FC236}">
                <a16:creationId xmlns:a16="http://schemas.microsoft.com/office/drawing/2014/main" id="{B8C5CF82-1B47-7D23-7271-A0861EFDA0D0}"/>
              </a:ext>
            </a:extLst>
          </p:cNvPr>
          <p:cNvSpPr>
            <a:spLocks noGrp="1"/>
          </p:cNvSpPr>
          <p:nvPr>
            <p:ph idx="1"/>
          </p:nvPr>
        </p:nvSpPr>
        <p:spPr>
          <a:xfrm>
            <a:off x="609599" y="1719263"/>
            <a:ext cx="6869987" cy="4411662"/>
          </a:xfrm>
        </p:spPr>
        <p:txBody>
          <a:bodyPr/>
          <a:lstStyle/>
          <a:p>
            <a:r>
              <a:rPr lang="en-US" sz="2000" dirty="0"/>
              <a:t>The process model truly shines when it comes time to scale out. </a:t>
            </a:r>
          </a:p>
          <a:p>
            <a:r>
              <a:rPr lang="en-US" sz="2000" dirty="0"/>
              <a:t>The share-nothing, horizontally partitionable nature of twelve-factor app processes means that adding more concurrency is a simple and reliable operation. </a:t>
            </a:r>
          </a:p>
          <a:p>
            <a:r>
              <a:rPr lang="en-US" sz="2000" dirty="0"/>
              <a:t>The array of process types and number of processes of each type is known as the process formation.</a:t>
            </a:r>
          </a:p>
          <a:p>
            <a:r>
              <a:rPr lang="en-US" sz="2000" dirty="0"/>
              <a:t>Twelve-factor app processes should never </a:t>
            </a:r>
            <a:r>
              <a:rPr lang="en-US" sz="2000" dirty="0" err="1"/>
              <a:t>daemonize</a:t>
            </a:r>
            <a:r>
              <a:rPr lang="en-US" sz="2000" dirty="0"/>
              <a:t> or write PID files. </a:t>
            </a:r>
          </a:p>
          <a:p>
            <a:r>
              <a:rPr lang="en-US" sz="2000" dirty="0"/>
              <a:t>Instead, rely on the operating system’s process manager (such as </a:t>
            </a:r>
            <a:r>
              <a:rPr lang="en-US" sz="2000" dirty="0" err="1"/>
              <a:t>systemd</a:t>
            </a:r>
            <a:r>
              <a:rPr lang="en-US" sz="2000" dirty="0"/>
              <a:t>, a distributed process manager on a cloud platform, or a tool like Foreman in development) to manage output streams, respond to crashed processes, and handle user-initiated restarts and shutdowns.</a:t>
            </a:r>
          </a:p>
        </p:txBody>
      </p:sp>
      <p:sp>
        <p:nvSpPr>
          <p:cNvPr id="4" name="Slide Number Placeholder 3">
            <a:extLst>
              <a:ext uri="{FF2B5EF4-FFF2-40B4-BE49-F238E27FC236}">
                <a16:creationId xmlns:a16="http://schemas.microsoft.com/office/drawing/2014/main" id="{39CABFDB-8C8C-C84D-11EC-A1934709332F}"/>
              </a:ext>
            </a:extLst>
          </p:cNvPr>
          <p:cNvSpPr>
            <a:spLocks noGrp="1"/>
          </p:cNvSpPr>
          <p:nvPr>
            <p:ph type="sldNum" sz="quarter" idx="12"/>
          </p:nvPr>
        </p:nvSpPr>
        <p:spPr/>
        <p:txBody>
          <a:bodyPr/>
          <a:lstStyle/>
          <a:p>
            <a:fld id="{EBFF3BB9-473D-40DF-BD71-CEB7D5A0AB4B}" type="slidenum">
              <a:rPr lang="en-US" smtClean="0"/>
              <a:t>18</a:t>
            </a:fld>
            <a:endParaRPr lang="en-US"/>
          </a:p>
        </p:txBody>
      </p:sp>
      <p:pic>
        <p:nvPicPr>
          <p:cNvPr id="5" name="Picture 4">
            <a:extLst>
              <a:ext uri="{FF2B5EF4-FFF2-40B4-BE49-F238E27FC236}">
                <a16:creationId xmlns:a16="http://schemas.microsoft.com/office/drawing/2014/main" id="{C2CD9ED0-31DE-7C36-ACE6-666328F12019}"/>
              </a:ext>
            </a:extLst>
          </p:cNvPr>
          <p:cNvPicPr>
            <a:picLocks noChangeAspect="1"/>
          </p:cNvPicPr>
          <p:nvPr/>
        </p:nvPicPr>
        <p:blipFill>
          <a:blip r:embed="rId2"/>
          <a:stretch>
            <a:fillRect/>
          </a:stretch>
        </p:blipFill>
        <p:spPr>
          <a:xfrm>
            <a:off x="7834630" y="1930082"/>
            <a:ext cx="4000500" cy="3648075"/>
          </a:xfrm>
          <a:prstGeom prst="rect">
            <a:avLst/>
          </a:prstGeom>
        </p:spPr>
      </p:pic>
    </p:spTree>
    <p:extLst>
      <p:ext uri="{BB962C8B-B14F-4D97-AF65-F5344CB8AC3E}">
        <p14:creationId xmlns:p14="http://schemas.microsoft.com/office/powerpoint/2010/main" val="1099469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7894-C96B-8C75-4117-9677C85D7438}"/>
              </a:ext>
            </a:extLst>
          </p:cNvPr>
          <p:cNvSpPr>
            <a:spLocks noGrp="1"/>
          </p:cNvSpPr>
          <p:nvPr>
            <p:ph type="title"/>
          </p:nvPr>
        </p:nvSpPr>
        <p:spPr/>
        <p:txBody>
          <a:bodyPr/>
          <a:lstStyle/>
          <a:p>
            <a:r>
              <a:rPr lang="en-US" dirty="0"/>
              <a:t>9. Disposability</a:t>
            </a:r>
          </a:p>
        </p:txBody>
      </p:sp>
      <p:sp>
        <p:nvSpPr>
          <p:cNvPr id="3" name="Content Placeholder 2">
            <a:extLst>
              <a:ext uri="{FF2B5EF4-FFF2-40B4-BE49-F238E27FC236}">
                <a16:creationId xmlns:a16="http://schemas.microsoft.com/office/drawing/2014/main" id="{06FB82AE-ADBF-F86D-F2E7-1051BEBF4DE2}"/>
              </a:ext>
            </a:extLst>
          </p:cNvPr>
          <p:cNvSpPr>
            <a:spLocks noGrp="1"/>
          </p:cNvSpPr>
          <p:nvPr>
            <p:ph idx="1"/>
          </p:nvPr>
        </p:nvSpPr>
        <p:spPr/>
        <p:txBody>
          <a:bodyPr/>
          <a:lstStyle/>
          <a:p>
            <a:pPr marL="0" indent="0">
              <a:buNone/>
            </a:pPr>
            <a:r>
              <a:rPr lang="en-US" sz="2200" b="1" dirty="0"/>
              <a:t>Maximize robustness with fast startup and graceful shutdown</a:t>
            </a:r>
          </a:p>
          <a:p>
            <a:r>
              <a:rPr lang="en-US" sz="2200" dirty="0"/>
              <a:t>The twelve-factor app’s processes are disposable, meaning they can be started or stopped at a moment’s notice. </a:t>
            </a:r>
          </a:p>
          <a:p>
            <a:r>
              <a:rPr lang="en-US" sz="2200" dirty="0"/>
              <a:t>This facilitates fast elastic scaling, rapid deployment of code or config changes, and robustness of production deploys.</a:t>
            </a:r>
          </a:p>
          <a:p>
            <a:r>
              <a:rPr lang="en-US" sz="2200" dirty="0"/>
              <a:t>Processes should strive to minimize startup time. Ideally, a process takes a few seconds from the time the launch command is executed until the process is up and ready to receive requests or jobs. </a:t>
            </a:r>
          </a:p>
          <a:p>
            <a:r>
              <a:rPr lang="en-US" sz="2200" dirty="0"/>
              <a:t>Short startup time provides more agility for the release process and scaling up; and it aids robustness, because the process manager can more easily move processes to new physical machines when warranted.</a:t>
            </a:r>
          </a:p>
        </p:txBody>
      </p:sp>
      <p:sp>
        <p:nvSpPr>
          <p:cNvPr id="4" name="Slide Number Placeholder 3">
            <a:extLst>
              <a:ext uri="{FF2B5EF4-FFF2-40B4-BE49-F238E27FC236}">
                <a16:creationId xmlns:a16="http://schemas.microsoft.com/office/drawing/2014/main" id="{5CB8D78F-7C3C-4C6E-DDD5-6C59CFF162D7}"/>
              </a:ext>
            </a:extLst>
          </p:cNvPr>
          <p:cNvSpPr>
            <a:spLocks noGrp="1"/>
          </p:cNvSpPr>
          <p:nvPr>
            <p:ph type="sldNum" sz="quarter" idx="12"/>
          </p:nvPr>
        </p:nvSpPr>
        <p:spPr/>
        <p:txBody>
          <a:bodyPr/>
          <a:lstStyle/>
          <a:p>
            <a:fld id="{EBFF3BB9-473D-40DF-BD71-CEB7D5A0AB4B}" type="slidenum">
              <a:rPr lang="en-US" smtClean="0"/>
              <a:t>19</a:t>
            </a:fld>
            <a:endParaRPr lang="en-US"/>
          </a:p>
        </p:txBody>
      </p:sp>
    </p:spTree>
    <p:extLst>
      <p:ext uri="{BB962C8B-B14F-4D97-AF65-F5344CB8AC3E}">
        <p14:creationId xmlns:p14="http://schemas.microsoft.com/office/powerpoint/2010/main" val="232129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0B1D-20FB-FCC8-D29D-0ABD8399EA5C}"/>
              </a:ext>
            </a:extLst>
          </p:cNvPr>
          <p:cNvSpPr>
            <a:spLocks noGrp="1"/>
          </p:cNvSpPr>
          <p:nvPr>
            <p:ph type="title"/>
          </p:nvPr>
        </p:nvSpPr>
        <p:spPr/>
        <p:txBody>
          <a:bodyPr/>
          <a:lstStyle/>
          <a:p>
            <a:r>
              <a:rPr lang="en-US" dirty="0"/>
              <a:t>What Is the Twelve-Factor Methodology?</a:t>
            </a:r>
          </a:p>
        </p:txBody>
      </p:sp>
      <p:sp>
        <p:nvSpPr>
          <p:cNvPr id="3" name="Content Placeholder 2">
            <a:extLst>
              <a:ext uri="{FF2B5EF4-FFF2-40B4-BE49-F238E27FC236}">
                <a16:creationId xmlns:a16="http://schemas.microsoft.com/office/drawing/2014/main" id="{E4960C5E-56FD-5333-4961-5677D06BDB64}"/>
              </a:ext>
            </a:extLst>
          </p:cNvPr>
          <p:cNvSpPr>
            <a:spLocks noGrp="1"/>
          </p:cNvSpPr>
          <p:nvPr>
            <p:ph idx="1"/>
          </p:nvPr>
        </p:nvSpPr>
        <p:spPr/>
        <p:txBody>
          <a:bodyPr/>
          <a:lstStyle/>
          <a:p>
            <a:r>
              <a:rPr lang="en-US" sz="2400" dirty="0"/>
              <a:t>The twelve-factor methodology is a set of twelve best practices to develop applications developed to run as a service.</a:t>
            </a:r>
          </a:p>
          <a:p>
            <a:r>
              <a:rPr lang="en-US" sz="2400" dirty="0"/>
              <a:t>This was originally drafted by Heroku for applications deployed as services on their cloud platform, back in 2011. </a:t>
            </a:r>
          </a:p>
          <a:p>
            <a:r>
              <a:rPr lang="en-US" sz="2400" dirty="0"/>
              <a:t>Over time, this has proved to be generic enough for </a:t>
            </a:r>
            <a:r>
              <a:rPr lang="en-US" sz="2400"/>
              <a:t>any </a:t>
            </a:r>
            <a:br>
              <a:rPr lang="en-US" sz="2400"/>
            </a:br>
            <a:r>
              <a:rPr lang="en-US" sz="2400"/>
              <a:t>software-as-a-service </a:t>
            </a:r>
            <a:r>
              <a:rPr lang="en-US" sz="2400" dirty="0"/>
              <a:t>(SaaS) development.</a:t>
            </a:r>
          </a:p>
        </p:txBody>
      </p:sp>
      <p:sp>
        <p:nvSpPr>
          <p:cNvPr id="4" name="Slide Number Placeholder 3">
            <a:extLst>
              <a:ext uri="{FF2B5EF4-FFF2-40B4-BE49-F238E27FC236}">
                <a16:creationId xmlns:a16="http://schemas.microsoft.com/office/drawing/2014/main" id="{324B8C02-928C-E6D4-37E3-ADE51627CD96}"/>
              </a:ext>
            </a:extLst>
          </p:cNvPr>
          <p:cNvSpPr>
            <a:spLocks noGrp="1"/>
          </p:cNvSpPr>
          <p:nvPr>
            <p:ph type="sldNum" sz="quarter" idx="12"/>
          </p:nvPr>
        </p:nvSpPr>
        <p:spPr/>
        <p:txBody>
          <a:bodyPr/>
          <a:lstStyle/>
          <a:p>
            <a:fld id="{EBFF3BB9-473D-40DF-BD71-CEB7D5A0AB4B}" type="slidenum">
              <a:rPr lang="en-US" smtClean="0"/>
              <a:t>2</a:t>
            </a:fld>
            <a:endParaRPr lang="en-US"/>
          </a:p>
        </p:txBody>
      </p:sp>
    </p:spTree>
    <p:extLst>
      <p:ext uri="{BB962C8B-B14F-4D97-AF65-F5344CB8AC3E}">
        <p14:creationId xmlns:p14="http://schemas.microsoft.com/office/powerpoint/2010/main" val="1635349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C0D9-CABA-FC11-E7FD-51F8DE5D4385}"/>
              </a:ext>
            </a:extLst>
          </p:cNvPr>
          <p:cNvSpPr>
            <a:spLocks noGrp="1"/>
          </p:cNvSpPr>
          <p:nvPr>
            <p:ph type="title"/>
          </p:nvPr>
        </p:nvSpPr>
        <p:spPr/>
        <p:txBody>
          <a:bodyPr/>
          <a:lstStyle/>
          <a:p>
            <a:r>
              <a:rPr lang="en-US" dirty="0"/>
              <a:t>9. Disposability</a:t>
            </a:r>
          </a:p>
        </p:txBody>
      </p:sp>
      <p:sp>
        <p:nvSpPr>
          <p:cNvPr id="3" name="Content Placeholder 2">
            <a:extLst>
              <a:ext uri="{FF2B5EF4-FFF2-40B4-BE49-F238E27FC236}">
                <a16:creationId xmlns:a16="http://schemas.microsoft.com/office/drawing/2014/main" id="{62ED0C25-3318-D252-22FD-959B906B0D2D}"/>
              </a:ext>
            </a:extLst>
          </p:cNvPr>
          <p:cNvSpPr>
            <a:spLocks noGrp="1"/>
          </p:cNvSpPr>
          <p:nvPr>
            <p:ph idx="1"/>
          </p:nvPr>
        </p:nvSpPr>
        <p:spPr/>
        <p:txBody>
          <a:bodyPr/>
          <a:lstStyle/>
          <a:p>
            <a:r>
              <a:rPr lang="en-US" sz="2200" dirty="0"/>
              <a:t>Processes shut down gracefully when they receive a SIGTERM signal from the process manager. </a:t>
            </a:r>
          </a:p>
          <a:p>
            <a:r>
              <a:rPr lang="en-US" sz="2200" dirty="0"/>
              <a:t>For a web process, graceful shutdown is achieved by ceasing to listen on the service port (thereby refusing any new requests), allowing any current requests to finish, and then exiting.</a:t>
            </a:r>
          </a:p>
          <a:p>
            <a:r>
              <a:rPr lang="en-US" sz="2200" dirty="0"/>
              <a:t>Processes should also be robust against sudden death, in the case of a failure in the underlying hardware. </a:t>
            </a:r>
          </a:p>
          <a:p>
            <a:r>
              <a:rPr lang="en-US" sz="2200" dirty="0"/>
              <a:t>While this is a much less common occurrence than a graceful shutdown with SIGTERM, it can still happen.</a:t>
            </a:r>
          </a:p>
          <a:p>
            <a:r>
              <a:rPr lang="en-US" sz="2200" dirty="0"/>
              <a:t>A twelve-factor app is architected to handle unexpected, non-graceful terminations.</a:t>
            </a:r>
          </a:p>
        </p:txBody>
      </p:sp>
      <p:sp>
        <p:nvSpPr>
          <p:cNvPr id="4" name="Slide Number Placeholder 3">
            <a:extLst>
              <a:ext uri="{FF2B5EF4-FFF2-40B4-BE49-F238E27FC236}">
                <a16:creationId xmlns:a16="http://schemas.microsoft.com/office/drawing/2014/main" id="{F4DCF54F-6FC7-8CE2-20DF-47C1DDD22C0F}"/>
              </a:ext>
            </a:extLst>
          </p:cNvPr>
          <p:cNvSpPr>
            <a:spLocks noGrp="1"/>
          </p:cNvSpPr>
          <p:nvPr>
            <p:ph type="sldNum" sz="quarter" idx="12"/>
          </p:nvPr>
        </p:nvSpPr>
        <p:spPr/>
        <p:txBody>
          <a:bodyPr/>
          <a:lstStyle/>
          <a:p>
            <a:fld id="{EBFF3BB9-473D-40DF-BD71-CEB7D5A0AB4B}" type="slidenum">
              <a:rPr lang="en-US" smtClean="0"/>
              <a:t>20</a:t>
            </a:fld>
            <a:endParaRPr lang="en-US"/>
          </a:p>
        </p:txBody>
      </p:sp>
    </p:spTree>
    <p:extLst>
      <p:ext uri="{BB962C8B-B14F-4D97-AF65-F5344CB8AC3E}">
        <p14:creationId xmlns:p14="http://schemas.microsoft.com/office/powerpoint/2010/main" val="521594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CDD1-2300-9CFF-3B3F-6F9F3ED2003E}"/>
              </a:ext>
            </a:extLst>
          </p:cNvPr>
          <p:cNvSpPr>
            <a:spLocks noGrp="1"/>
          </p:cNvSpPr>
          <p:nvPr>
            <p:ph type="title"/>
          </p:nvPr>
        </p:nvSpPr>
        <p:spPr/>
        <p:txBody>
          <a:bodyPr/>
          <a:lstStyle/>
          <a:p>
            <a:r>
              <a:rPr lang="en-US" dirty="0"/>
              <a:t>10. Dev/prod parity</a:t>
            </a:r>
          </a:p>
        </p:txBody>
      </p:sp>
      <p:sp>
        <p:nvSpPr>
          <p:cNvPr id="3" name="Content Placeholder 2">
            <a:extLst>
              <a:ext uri="{FF2B5EF4-FFF2-40B4-BE49-F238E27FC236}">
                <a16:creationId xmlns:a16="http://schemas.microsoft.com/office/drawing/2014/main" id="{E0F75BC4-347A-3B37-8AF1-AAF06C117B32}"/>
              </a:ext>
            </a:extLst>
          </p:cNvPr>
          <p:cNvSpPr>
            <a:spLocks noGrp="1"/>
          </p:cNvSpPr>
          <p:nvPr>
            <p:ph idx="1"/>
          </p:nvPr>
        </p:nvSpPr>
        <p:spPr/>
        <p:txBody>
          <a:bodyPr/>
          <a:lstStyle/>
          <a:p>
            <a:pPr marL="0" indent="0">
              <a:buNone/>
            </a:pPr>
            <a:r>
              <a:rPr lang="en-US" sz="2400" b="1" dirty="0"/>
              <a:t>Keep development, staging, and production as similar as possible</a:t>
            </a:r>
          </a:p>
          <a:p>
            <a:r>
              <a:rPr lang="en-US" sz="2400" dirty="0"/>
              <a:t>Historically, there have been substantial gaps between development (a developer making live edits to a local deploy of the app) and production (a running deploy of the app accessed by end users). </a:t>
            </a:r>
          </a:p>
          <a:p>
            <a:r>
              <a:rPr lang="en-US" sz="2400" dirty="0"/>
              <a:t>These gaps manifest in three areas:</a:t>
            </a:r>
          </a:p>
          <a:p>
            <a:pPr lvl="1"/>
            <a:r>
              <a:rPr lang="en-US" sz="2400" b="1" dirty="0"/>
              <a:t>The time gap</a:t>
            </a:r>
            <a:r>
              <a:rPr lang="en-US" sz="2400" dirty="0"/>
              <a:t>: A developer may work on code that takes days, weeks, or even months to go into production.</a:t>
            </a:r>
          </a:p>
          <a:p>
            <a:pPr lvl="1"/>
            <a:r>
              <a:rPr lang="en-US" sz="2400" b="1" dirty="0"/>
              <a:t>The personnel gap</a:t>
            </a:r>
            <a:r>
              <a:rPr lang="en-US" sz="2400" dirty="0"/>
              <a:t>: Developers write code, ops engineers deploy it.</a:t>
            </a:r>
          </a:p>
          <a:p>
            <a:pPr lvl="1"/>
            <a:r>
              <a:rPr lang="en-US" sz="2400" b="1" dirty="0"/>
              <a:t>The tools gap</a:t>
            </a:r>
            <a:r>
              <a:rPr lang="en-US" sz="2400" dirty="0"/>
              <a:t>: Developers may be using a stack like Nginx, SQLite, and OS X, while the production deploy uses Apache, MySQL, and Linux.</a:t>
            </a:r>
          </a:p>
        </p:txBody>
      </p:sp>
      <p:sp>
        <p:nvSpPr>
          <p:cNvPr id="4" name="Slide Number Placeholder 3">
            <a:extLst>
              <a:ext uri="{FF2B5EF4-FFF2-40B4-BE49-F238E27FC236}">
                <a16:creationId xmlns:a16="http://schemas.microsoft.com/office/drawing/2014/main" id="{AFB65A7B-3057-2FE7-1CA3-93DB750DAC9E}"/>
              </a:ext>
            </a:extLst>
          </p:cNvPr>
          <p:cNvSpPr>
            <a:spLocks noGrp="1"/>
          </p:cNvSpPr>
          <p:nvPr>
            <p:ph type="sldNum" sz="quarter" idx="12"/>
          </p:nvPr>
        </p:nvSpPr>
        <p:spPr/>
        <p:txBody>
          <a:bodyPr/>
          <a:lstStyle/>
          <a:p>
            <a:fld id="{EBFF3BB9-473D-40DF-BD71-CEB7D5A0AB4B}" type="slidenum">
              <a:rPr lang="en-US" smtClean="0"/>
              <a:t>21</a:t>
            </a:fld>
            <a:endParaRPr lang="en-US"/>
          </a:p>
        </p:txBody>
      </p:sp>
    </p:spTree>
    <p:extLst>
      <p:ext uri="{BB962C8B-B14F-4D97-AF65-F5344CB8AC3E}">
        <p14:creationId xmlns:p14="http://schemas.microsoft.com/office/powerpoint/2010/main" val="175348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0DC0-DDBC-3EA0-B337-4328F55C99D2}"/>
              </a:ext>
            </a:extLst>
          </p:cNvPr>
          <p:cNvSpPr>
            <a:spLocks noGrp="1"/>
          </p:cNvSpPr>
          <p:nvPr>
            <p:ph type="title"/>
          </p:nvPr>
        </p:nvSpPr>
        <p:spPr/>
        <p:txBody>
          <a:bodyPr/>
          <a:lstStyle/>
          <a:p>
            <a:r>
              <a:rPr lang="en-US" dirty="0"/>
              <a:t>10. Dev/prod parity</a:t>
            </a:r>
          </a:p>
        </p:txBody>
      </p:sp>
      <p:sp>
        <p:nvSpPr>
          <p:cNvPr id="3" name="Content Placeholder 2">
            <a:extLst>
              <a:ext uri="{FF2B5EF4-FFF2-40B4-BE49-F238E27FC236}">
                <a16:creationId xmlns:a16="http://schemas.microsoft.com/office/drawing/2014/main" id="{4072B828-CCF7-1889-AADE-7BF73B6AFC42}"/>
              </a:ext>
            </a:extLst>
          </p:cNvPr>
          <p:cNvSpPr>
            <a:spLocks noGrp="1"/>
          </p:cNvSpPr>
          <p:nvPr>
            <p:ph idx="1"/>
          </p:nvPr>
        </p:nvSpPr>
        <p:spPr>
          <a:xfrm>
            <a:off x="609600" y="1719263"/>
            <a:ext cx="11379200" cy="4411662"/>
          </a:xfrm>
        </p:spPr>
        <p:txBody>
          <a:bodyPr/>
          <a:lstStyle/>
          <a:p>
            <a:r>
              <a:rPr lang="en-US" sz="2200" dirty="0"/>
              <a:t>The twelve-factor app is designed for continuous deployment by keeping the gap between development and production small. </a:t>
            </a:r>
          </a:p>
          <a:p>
            <a:r>
              <a:rPr lang="en-US" sz="2200" dirty="0"/>
              <a:t>Looking at the three gaps described above:</a:t>
            </a:r>
          </a:p>
          <a:p>
            <a:r>
              <a:rPr lang="en-US" sz="2200" b="1" dirty="0"/>
              <a:t>Make the time gap small</a:t>
            </a:r>
            <a:r>
              <a:rPr lang="en-US" sz="2200" dirty="0"/>
              <a:t>: a developer may write code and have it deployed hours or even just minutes later.</a:t>
            </a:r>
          </a:p>
          <a:p>
            <a:r>
              <a:rPr lang="en-US" sz="2200" b="1" dirty="0"/>
              <a:t>Make the personnel gap small</a:t>
            </a:r>
            <a:r>
              <a:rPr lang="en-US" sz="2200" dirty="0"/>
              <a:t>: developers who wrote code are closely involved in deploying it and watching its behavior in production.</a:t>
            </a:r>
          </a:p>
          <a:p>
            <a:r>
              <a:rPr lang="en-US" sz="2200" b="1" dirty="0"/>
              <a:t>Make the tools gap small</a:t>
            </a:r>
            <a:r>
              <a:rPr lang="en-US" sz="2200" dirty="0"/>
              <a:t>: keep development and production as similar as possible.</a:t>
            </a:r>
          </a:p>
        </p:txBody>
      </p:sp>
      <p:sp>
        <p:nvSpPr>
          <p:cNvPr id="4" name="Slide Number Placeholder 3">
            <a:extLst>
              <a:ext uri="{FF2B5EF4-FFF2-40B4-BE49-F238E27FC236}">
                <a16:creationId xmlns:a16="http://schemas.microsoft.com/office/drawing/2014/main" id="{B7F2CA12-3164-0E6E-9EF2-6E0B0CEA9324}"/>
              </a:ext>
            </a:extLst>
          </p:cNvPr>
          <p:cNvSpPr>
            <a:spLocks noGrp="1"/>
          </p:cNvSpPr>
          <p:nvPr>
            <p:ph type="sldNum" sz="quarter" idx="12"/>
          </p:nvPr>
        </p:nvSpPr>
        <p:spPr/>
        <p:txBody>
          <a:bodyPr/>
          <a:lstStyle/>
          <a:p>
            <a:fld id="{EBFF3BB9-473D-40DF-BD71-CEB7D5A0AB4B}" type="slidenum">
              <a:rPr lang="en-US" smtClean="0"/>
              <a:t>22</a:t>
            </a:fld>
            <a:endParaRPr lang="en-US"/>
          </a:p>
        </p:txBody>
      </p:sp>
      <p:pic>
        <p:nvPicPr>
          <p:cNvPr id="6" name="Picture 5">
            <a:extLst>
              <a:ext uri="{FF2B5EF4-FFF2-40B4-BE49-F238E27FC236}">
                <a16:creationId xmlns:a16="http://schemas.microsoft.com/office/drawing/2014/main" id="{37C68365-20BB-2691-5B74-13AEE692BC76}"/>
              </a:ext>
            </a:extLst>
          </p:cNvPr>
          <p:cNvPicPr>
            <a:picLocks noChangeAspect="1"/>
          </p:cNvPicPr>
          <p:nvPr/>
        </p:nvPicPr>
        <p:blipFill rotWithShape="1">
          <a:blip r:embed="rId2"/>
          <a:srcRect t="11111"/>
          <a:stretch/>
        </p:blipFill>
        <p:spPr>
          <a:xfrm>
            <a:off x="1875790" y="4876800"/>
            <a:ext cx="8020050" cy="1828800"/>
          </a:xfrm>
          <a:prstGeom prst="rect">
            <a:avLst/>
          </a:prstGeom>
        </p:spPr>
      </p:pic>
    </p:spTree>
    <p:extLst>
      <p:ext uri="{BB962C8B-B14F-4D97-AF65-F5344CB8AC3E}">
        <p14:creationId xmlns:p14="http://schemas.microsoft.com/office/powerpoint/2010/main" val="766910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9546-0E19-E447-8A88-FF33018549FC}"/>
              </a:ext>
            </a:extLst>
          </p:cNvPr>
          <p:cNvSpPr>
            <a:spLocks noGrp="1"/>
          </p:cNvSpPr>
          <p:nvPr>
            <p:ph type="title"/>
          </p:nvPr>
        </p:nvSpPr>
        <p:spPr/>
        <p:txBody>
          <a:bodyPr/>
          <a:lstStyle/>
          <a:p>
            <a:r>
              <a:rPr lang="en-US" dirty="0"/>
              <a:t>11. Logs</a:t>
            </a:r>
          </a:p>
        </p:txBody>
      </p:sp>
      <p:sp>
        <p:nvSpPr>
          <p:cNvPr id="3" name="Content Placeholder 2">
            <a:extLst>
              <a:ext uri="{FF2B5EF4-FFF2-40B4-BE49-F238E27FC236}">
                <a16:creationId xmlns:a16="http://schemas.microsoft.com/office/drawing/2014/main" id="{CAE020BB-B5C9-0850-04EC-DA33557789E0}"/>
              </a:ext>
            </a:extLst>
          </p:cNvPr>
          <p:cNvSpPr>
            <a:spLocks noGrp="1"/>
          </p:cNvSpPr>
          <p:nvPr>
            <p:ph idx="1"/>
          </p:nvPr>
        </p:nvSpPr>
        <p:spPr/>
        <p:txBody>
          <a:bodyPr/>
          <a:lstStyle/>
          <a:p>
            <a:pPr marL="0" indent="0">
              <a:buNone/>
            </a:pPr>
            <a:r>
              <a:rPr lang="en-US" sz="2200" b="1" dirty="0"/>
              <a:t>Treat logs as event streams</a:t>
            </a:r>
          </a:p>
          <a:p>
            <a:r>
              <a:rPr lang="en-US" sz="2200" dirty="0"/>
              <a:t>Logs provide visibility into the behavior of a running app. In server-based environments they are commonly written to a file on disk (a “logfile”); but this is only an output format.</a:t>
            </a:r>
          </a:p>
          <a:p>
            <a:r>
              <a:rPr lang="en-US" sz="2200" dirty="0"/>
              <a:t>Logs are the stream of aggregated, time-ordered events collected from the output streams of all running processes and backing services. </a:t>
            </a:r>
          </a:p>
          <a:p>
            <a:r>
              <a:rPr lang="en-US" sz="2200" dirty="0"/>
              <a:t>Logs in their raw form are typically a text format with one event per line (though backtraces from exceptions may span multiple lines). </a:t>
            </a:r>
          </a:p>
          <a:p>
            <a:r>
              <a:rPr lang="en-US" sz="2200" dirty="0"/>
              <a:t>Logs have no fixed beginning or end, but flow continuously as long as the app is operating.</a:t>
            </a:r>
          </a:p>
          <a:p>
            <a:r>
              <a:rPr lang="en-US" sz="2200" dirty="0"/>
              <a:t>A twelve-factor app never concerns itself with routing or storage of its output stream. </a:t>
            </a:r>
          </a:p>
          <a:p>
            <a:r>
              <a:rPr lang="en-US" sz="2200" dirty="0"/>
              <a:t>It should not attempt to write to or manage logfiles.</a:t>
            </a:r>
          </a:p>
        </p:txBody>
      </p:sp>
      <p:sp>
        <p:nvSpPr>
          <p:cNvPr id="4" name="Slide Number Placeholder 3">
            <a:extLst>
              <a:ext uri="{FF2B5EF4-FFF2-40B4-BE49-F238E27FC236}">
                <a16:creationId xmlns:a16="http://schemas.microsoft.com/office/drawing/2014/main" id="{062FF1DB-7444-65D7-66BF-80688F9EBDED}"/>
              </a:ext>
            </a:extLst>
          </p:cNvPr>
          <p:cNvSpPr>
            <a:spLocks noGrp="1"/>
          </p:cNvSpPr>
          <p:nvPr>
            <p:ph type="sldNum" sz="quarter" idx="12"/>
          </p:nvPr>
        </p:nvSpPr>
        <p:spPr/>
        <p:txBody>
          <a:bodyPr/>
          <a:lstStyle/>
          <a:p>
            <a:fld id="{EBFF3BB9-473D-40DF-BD71-CEB7D5A0AB4B}" type="slidenum">
              <a:rPr lang="en-US" smtClean="0"/>
              <a:t>23</a:t>
            </a:fld>
            <a:endParaRPr lang="en-US"/>
          </a:p>
        </p:txBody>
      </p:sp>
    </p:spTree>
    <p:extLst>
      <p:ext uri="{BB962C8B-B14F-4D97-AF65-F5344CB8AC3E}">
        <p14:creationId xmlns:p14="http://schemas.microsoft.com/office/powerpoint/2010/main" val="2860632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2FDFD-3856-CB0A-BA33-DD04813009AD}"/>
              </a:ext>
            </a:extLst>
          </p:cNvPr>
          <p:cNvSpPr>
            <a:spLocks noGrp="1"/>
          </p:cNvSpPr>
          <p:nvPr>
            <p:ph type="title"/>
          </p:nvPr>
        </p:nvSpPr>
        <p:spPr/>
        <p:txBody>
          <a:bodyPr/>
          <a:lstStyle/>
          <a:p>
            <a:r>
              <a:rPr lang="en-US" dirty="0"/>
              <a:t>12. Admin processes</a:t>
            </a:r>
          </a:p>
        </p:txBody>
      </p:sp>
      <p:sp>
        <p:nvSpPr>
          <p:cNvPr id="3" name="Content Placeholder 2">
            <a:extLst>
              <a:ext uri="{FF2B5EF4-FFF2-40B4-BE49-F238E27FC236}">
                <a16:creationId xmlns:a16="http://schemas.microsoft.com/office/drawing/2014/main" id="{020A9414-F775-8924-F686-FCD81756FDFA}"/>
              </a:ext>
            </a:extLst>
          </p:cNvPr>
          <p:cNvSpPr>
            <a:spLocks noGrp="1"/>
          </p:cNvSpPr>
          <p:nvPr>
            <p:ph idx="1"/>
          </p:nvPr>
        </p:nvSpPr>
        <p:spPr/>
        <p:txBody>
          <a:bodyPr/>
          <a:lstStyle/>
          <a:p>
            <a:pPr marL="0" indent="0">
              <a:buNone/>
            </a:pPr>
            <a:r>
              <a:rPr lang="en-US" sz="2200" b="1" dirty="0"/>
              <a:t>Run admin/management tasks as one-off processes</a:t>
            </a:r>
          </a:p>
          <a:p>
            <a:r>
              <a:rPr lang="en-US" sz="2200" dirty="0"/>
              <a:t>The process formation is the array of processes that are used to do the app’s regular business (such as handling web requests) as it runs. </a:t>
            </a:r>
          </a:p>
          <a:p>
            <a:r>
              <a:rPr lang="en-US" sz="2200" dirty="0"/>
              <a:t>Separately, developers will often wish to do one-off administrative or maintenance tasks for the app, such as:</a:t>
            </a:r>
          </a:p>
          <a:p>
            <a:r>
              <a:rPr lang="en-US" sz="2200" dirty="0"/>
              <a:t>Running database migrations.</a:t>
            </a:r>
          </a:p>
          <a:p>
            <a:r>
              <a:rPr lang="en-US" sz="2200" dirty="0"/>
              <a:t>Running a console to run arbitrary code or inspect the app’s models against the live database. </a:t>
            </a:r>
          </a:p>
          <a:p>
            <a:r>
              <a:rPr lang="en-US" sz="2200" dirty="0"/>
              <a:t>Running one-time scripts committed into the app’s repo</a:t>
            </a:r>
          </a:p>
        </p:txBody>
      </p:sp>
      <p:sp>
        <p:nvSpPr>
          <p:cNvPr id="4" name="Slide Number Placeholder 3">
            <a:extLst>
              <a:ext uri="{FF2B5EF4-FFF2-40B4-BE49-F238E27FC236}">
                <a16:creationId xmlns:a16="http://schemas.microsoft.com/office/drawing/2014/main" id="{D5C3F91F-48E4-1138-23F9-FA6FC07336D8}"/>
              </a:ext>
            </a:extLst>
          </p:cNvPr>
          <p:cNvSpPr>
            <a:spLocks noGrp="1"/>
          </p:cNvSpPr>
          <p:nvPr>
            <p:ph type="sldNum" sz="quarter" idx="12"/>
          </p:nvPr>
        </p:nvSpPr>
        <p:spPr/>
        <p:txBody>
          <a:bodyPr/>
          <a:lstStyle/>
          <a:p>
            <a:fld id="{EBFF3BB9-473D-40DF-BD71-CEB7D5A0AB4B}" type="slidenum">
              <a:rPr lang="en-US" smtClean="0"/>
              <a:t>24</a:t>
            </a:fld>
            <a:endParaRPr lang="en-US"/>
          </a:p>
        </p:txBody>
      </p:sp>
    </p:spTree>
    <p:extLst>
      <p:ext uri="{BB962C8B-B14F-4D97-AF65-F5344CB8AC3E}">
        <p14:creationId xmlns:p14="http://schemas.microsoft.com/office/powerpoint/2010/main" val="4291803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9485-D413-6E9F-7370-F1F36FF2C9A1}"/>
              </a:ext>
            </a:extLst>
          </p:cNvPr>
          <p:cNvSpPr>
            <a:spLocks noGrp="1"/>
          </p:cNvSpPr>
          <p:nvPr>
            <p:ph type="title"/>
          </p:nvPr>
        </p:nvSpPr>
        <p:spPr/>
        <p:txBody>
          <a:bodyPr/>
          <a:lstStyle/>
          <a:p>
            <a:r>
              <a:rPr lang="en-US" dirty="0"/>
              <a:t>12. Admin processes</a:t>
            </a:r>
          </a:p>
        </p:txBody>
      </p:sp>
      <p:sp>
        <p:nvSpPr>
          <p:cNvPr id="3" name="Content Placeholder 2">
            <a:extLst>
              <a:ext uri="{FF2B5EF4-FFF2-40B4-BE49-F238E27FC236}">
                <a16:creationId xmlns:a16="http://schemas.microsoft.com/office/drawing/2014/main" id="{212E8D7F-BE83-3651-7CA0-44508E8181D3}"/>
              </a:ext>
            </a:extLst>
          </p:cNvPr>
          <p:cNvSpPr>
            <a:spLocks noGrp="1"/>
          </p:cNvSpPr>
          <p:nvPr>
            <p:ph idx="1"/>
          </p:nvPr>
        </p:nvSpPr>
        <p:spPr/>
        <p:txBody>
          <a:bodyPr/>
          <a:lstStyle/>
          <a:p>
            <a:r>
              <a:rPr lang="en-US" sz="2400" dirty="0"/>
              <a:t>Twelve-factor strongly favors languages which provide a </a:t>
            </a:r>
            <a:br>
              <a:rPr lang="en-US" sz="2400" dirty="0"/>
            </a:br>
            <a:r>
              <a:rPr lang="en-US" sz="2400" dirty="0"/>
              <a:t>REPL (Read Evaluate Print Loop) shell out of the box, and which make it easy to run one-off scripts. </a:t>
            </a:r>
          </a:p>
          <a:p>
            <a:r>
              <a:rPr lang="en-US" sz="2400" dirty="0"/>
              <a:t>In a local deploy, developers invoke one-off admin processes by a direct shell command inside the app’s checkout directory. </a:t>
            </a:r>
          </a:p>
          <a:p>
            <a:r>
              <a:rPr lang="en-US" sz="2400" dirty="0"/>
              <a:t>In a production deploy, developers can use ssh or other remote command execution mechanism provided by that </a:t>
            </a:r>
            <a:r>
              <a:rPr lang="en-US" sz="2400" dirty="0" err="1"/>
              <a:t>deploy’s</a:t>
            </a:r>
            <a:r>
              <a:rPr lang="en-US" sz="2400" dirty="0"/>
              <a:t> execution environment to run such a process.</a:t>
            </a:r>
          </a:p>
        </p:txBody>
      </p:sp>
      <p:sp>
        <p:nvSpPr>
          <p:cNvPr id="4" name="Slide Number Placeholder 3">
            <a:extLst>
              <a:ext uri="{FF2B5EF4-FFF2-40B4-BE49-F238E27FC236}">
                <a16:creationId xmlns:a16="http://schemas.microsoft.com/office/drawing/2014/main" id="{067FABBB-7A03-EA08-E520-DE664109308A}"/>
              </a:ext>
            </a:extLst>
          </p:cNvPr>
          <p:cNvSpPr>
            <a:spLocks noGrp="1"/>
          </p:cNvSpPr>
          <p:nvPr>
            <p:ph type="sldNum" sz="quarter" idx="12"/>
          </p:nvPr>
        </p:nvSpPr>
        <p:spPr/>
        <p:txBody>
          <a:bodyPr/>
          <a:lstStyle/>
          <a:p>
            <a:fld id="{EBFF3BB9-473D-40DF-BD71-CEB7D5A0AB4B}" type="slidenum">
              <a:rPr lang="en-US" smtClean="0"/>
              <a:t>25</a:t>
            </a:fld>
            <a:endParaRPr lang="en-US"/>
          </a:p>
        </p:txBody>
      </p:sp>
    </p:spTree>
    <p:extLst>
      <p:ext uri="{BB962C8B-B14F-4D97-AF65-F5344CB8AC3E}">
        <p14:creationId xmlns:p14="http://schemas.microsoft.com/office/powerpoint/2010/main" val="255552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6E00-720E-FE00-B219-FFBC15DCD619}"/>
              </a:ext>
            </a:extLst>
          </p:cNvPr>
          <p:cNvSpPr>
            <a:spLocks noGrp="1"/>
          </p:cNvSpPr>
          <p:nvPr>
            <p:ph type="title"/>
          </p:nvPr>
        </p:nvSpPr>
        <p:spPr/>
        <p:txBody>
          <a:bodyPr/>
          <a:lstStyle/>
          <a:p>
            <a:r>
              <a:rPr lang="en-US" dirty="0"/>
              <a:t>What Is the Twelve-Factor Methodology?</a:t>
            </a:r>
          </a:p>
        </p:txBody>
      </p:sp>
      <p:sp>
        <p:nvSpPr>
          <p:cNvPr id="3" name="Content Placeholder 2">
            <a:extLst>
              <a:ext uri="{FF2B5EF4-FFF2-40B4-BE49-F238E27FC236}">
                <a16:creationId xmlns:a16="http://schemas.microsoft.com/office/drawing/2014/main" id="{54804B0A-F760-6771-13A8-95546C60FFC3}"/>
              </a:ext>
            </a:extLst>
          </p:cNvPr>
          <p:cNvSpPr>
            <a:spLocks noGrp="1"/>
          </p:cNvSpPr>
          <p:nvPr>
            <p:ph idx="1"/>
          </p:nvPr>
        </p:nvSpPr>
        <p:spPr/>
        <p:txBody>
          <a:bodyPr/>
          <a:lstStyle/>
          <a:p>
            <a:r>
              <a:rPr lang="en-US" sz="2000" dirty="0"/>
              <a:t>In the modern era, software is commonly delivered as a service: called web apps, or software-as-a-service. The twelve-factor app is a methodology for building software-as-a-service apps that:</a:t>
            </a:r>
          </a:p>
          <a:p>
            <a:pPr lvl="1"/>
            <a:r>
              <a:rPr lang="en-US" sz="1800" dirty="0"/>
              <a:t>Use declarative formats for setup automation, to minimize time and cost for new developers joining the project;</a:t>
            </a:r>
          </a:p>
          <a:p>
            <a:pPr lvl="1"/>
            <a:r>
              <a:rPr lang="en-US" sz="1800" dirty="0"/>
              <a:t>Have a clean contract with the underlying operating system, offering maximum portability between execution environments;</a:t>
            </a:r>
          </a:p>
          <a:p>
            <a:pPr lvl="1"/>
            <a:r>
              <a:rPr lang="en-US" sz="1800" dirty="0"/>
              <a:t>Are suitable for deployment on modern cloud platforms, obviating the need for servers and systems administration;</a:t>
            </a:r>
          </a:p>
          <a:p>
            <a:pPr lvl="1"/>
            <a:r>
              <a:rPr lang="en-US" sz="1800" dirty="0"/>
              <a:t>Minimize divergence between development and production, enabling continuous deployment for maximum agility;</a:t>
            </a:r>
          </a:p>
          <a:p>
            <a:pPr lvl="1"/>
            <a:r>
              <a:rPr lang="en-US" sz="1800" dirty="0"/>
              <a:t>And can scale up without significant changes to tooling, architecture, or development practices.</a:t>
            </a:r>
          </a:p>
          <a:p>
            <a:r>
              <a:rPr lang="en-US" sz="2000" dirty="0"/>
              <a:t>The twelve-factor methodology can be applied to apps written in any programming language, and which use any combination of backing services (database, queue, memory cache, </a:t>
            </a:r>
            <a:r>
              <a:rPr lang="en-US" sz="2000" dirty="0" err="1"/>
              <a:t>etc</a:t>
            </a:r>
            <a:r>
              <a:rPr lang="en-US" sz="2000" dirty="0"/>
              <a:t>).</a:t>
            </a:r>
          </a:p>
        </p:txBody>
      </p:sp>
      <p:sp>
        <p:nvSpPr>
          <p:cNvPr id="4" name="Slide Number Placeholder 3">
            <a:extLst>
              <a:ext uri="{FF2B5EF4-FFF2-40B4-BE49-F238E27FC236}">
                <a16:creationId xmlns:a16="http://schemas.microsoft.com/office/drawing/2014/main" id="{B5E7D84C-4D7E-AA4F-3B19-8A14BC032E17}"/>
              </a:ext>
            </a:extLst>
          </p:cNvPr>
          <p:cNvSpPr>
            <a:spLocks noGrp="1"/>
          </p:cNvSpPr>
          <p:nvPr>
            <p:ph type="sldNum" sz="quarter" idx="12"/>
          </p:nvPr>
        </p:nvSpPr>
        <p:spPr/>
        <p:txBody>
          <a:bodyPr/>
          <a:lstStyle/>
          <a:p>
            <a:fld id="{EBFF3BB9-473D-40DF-BD71-CEB7D5A0AB4B}" type="slidenum">
              <a:rPr lang="en-US" smtClean="0"/>
              <a:t>3</a:t>
            </a:fld>
            <a:endParaRPr lang="en-US"/>
          </a:p>
        </p:txBody>
      </p:sp>
    </p:spTree>
    <p:extLst>
      <p:ext uri="{BB962C8B-B14F-4D97-AF65-F5344CB8AC3E}">
        <p14:creationId xmlns:p14="http://schemas.microsoft.com/office/powerpoint/2010/main" val="326059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1A45-12BD-E233-77D3-42881651D790}"/>
              </a:ext>
            </a:extLst>
          </p:cNvPr>
          <p:cNvSpPr>
            <a:spLocks noGrp="1"/>
          </p:cNvSpPr>
          <p:nvPr>
            <p:ph type="title"/>
          </p:nvPr>
        </p:nvSpPr>
        <p:spPr/>
        <p:txBody>
          <a:bodyPr/>
          <a:lstStyle/>
          <a:p>
            <a:r>
              <a:rPr lang="en-US" dirty="0"/>
              <a:t>The Twelve Factors</a:t>
            </a:r>
          </a:p>
        </p:txBody>
      </p:sp>
      <p:sp>
        <p:nvSpPr>
          <p:cNvPr id="4" name="Slide Number Placeholder 3">
            <a:extLst>
              <a:ext uri="{FF2B5EF4-FFF2-40B4-BE49-F238E27FC236}">
                <a16:creationId xmlns:a16="http://schemas.microsoft.com/office/drawing/2014/main" id="{CE2B5B39-EE31-BDC4-CB5A-F60CBA758693}"/>
              </a:ext>
            </a:extLst>
          </p:cNvPr>
          <p:cNvSpPr>
            <a:spLocks noGrp="1"/>
          </p:cNvSpPr>
          <p:nvPr>
            <p:ph type="sldNum" sz="quarter" idx="12"/>
          </p:nvPr>
        </p:nvSpPr>
        <p:spPr/>
        <p:txBody>
          <a:bodyPr/>
          <a:lstStyle/>
          <a:p>
            <a:fld id="{EBFF3BB9-473D-40DF-BD71-CEB7D5A0AB4B}" type="slidenum">
              <a:rPr lang="en-US" smtClean="0"/>
              <a:t>4</a:t>
            </a:fld>
            <a:endParaRPr lang="en-US"/>
          </a:p>
        </p:txBody>
      </p:sp>
      <p:pic>
        <p:nvPicPr>
          <p:cNvPr id="9" name="Picture 8" descr="A screen shot of a phone&#10;&#10;Description automatically generated">
            <a:extLst>
              <a:ext uri="{FF2B5EF4-FFF2-40B4-BE49-F238E27FC236}">
                <a16:creationId xmlns:a16="http://schemas.microsoft.com/office/drawing/2014/main" id="{77DCE1BF-8328-7BF1-B441-4079A70D0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20" y="1856899"/>
            <a:ext cx="1704622" cy="1828800"/>
          </a:xfrm>
          <a:prstGeom prst="rect">
            <a:avLst/>
          </a:prstGeom>
          <a:ln w="19050">
            <a:solidFill>
              <a:srgbClr val="FFFF00"/>
            </a:solidFill>
          </a:ln>
        </p:spPr>
      </p:pic>
      <p:pic>
        <p:nvPicPr>
          <p:cNvPr id="11" name="Picture 10" descr="A close-up of a diagram&#10;&#10;Description automatically generated">
            <a:extLst>
              <a:ext uri="{FF2B5EF4-FFF2-40B4-BE49-F238E27FC236}">
                <a16:creationId xmlns:a16="http://schemas.microsoft.com/office/drawing/2014/main" id="{1300D498-2605-F4EC-BA3F-9570BD01D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674" y="1856899"/>
            <a:ext cx="1791730" cy="1828800"/>
          </a:xfrm>
          <a:prstGeom prst="rect">
            <a:avLst/>
          </a:prstGeom>
          <a:ln w="19050">
            <a:solidFill>
              <a:srgbClr val="C00000"/>
            </a:solidFill>
          </a:ln>
        </p:spPr>
      </p:pic>
      <p:pic>
        <p:nvPicPr>
          <p:cNvPr id="13" name="Picture 12" descr="A black and white text with a gear and a check mark&#10;&#10;Description automatically generated">
            <a:extLst>
              <a:ext uri="{FF2B5EF4-FFF2-40B4-BE49-F238E27FC236}">
                <a16:creationId xmlns:a16="http://schemas.microsoft.com/office/drawing/2014/main" id="{E2D477A9-E8EC-9935-ADB9-9F5F7AC8A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0244" y="1856899"/>
            <a:ext cx="2007555" cy="1828800"/>
          </a:xfrm>
          <a:prstGeom prst="rect">
            <a:avLst/>
          </a:prstGeom>
          <a:ln w="19050">
            <a:solidFill>
              <a:srgbClr val="00B0F0"/>
            </a:solidFill>
          </a:ln>
        </p:spPr>
      </p:pic>
      <p:pic>
        <p:nvPicPr>
          <p:cNvPr id="15" name="Picture 14" descr="A black and white image of a wrench and a purple text&#10;&#10;Description automatically generated">
            <a:extLst>
              <a:ext uri="{FF2B5EF4-FFF2-40B4-BE49-F238E27FC236}">
                <a16:creationId xmlns:a16="http://schemas.microsoft.com/office/drawing/2014/main" id="{E23A0E7F-CAFA-277E-8F00-74745D9741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4639" y="1856899"/>
            <a:ext cx="1937084" cy="1828800"/>
          </a:xfrm>
          <a:prstGeom prst="rect">
            <a:avLst/>
          </a:prstGeom>
          <a:ln w="19050">
            <a:solidFill>
              <a:schemeClr val="tx2">
                <a:lumMod val="40000"/>
                <a:lumOff val="60000"/>
              </a:schemeClr>
            </a:solidFill>
          </a:ln>
        </p:spPr>
      </p:pic>
      <p:pic>
        <p:nvPicPr>
          <p:cNvPr id="17" name="Picture 16" descr="A screen shot of a phone&#10;&#10;Description automatically generated">
            <a:extLst>
              <a:ext uri="{FF2B5EF4-FFF2-40B4-BE49-F238E27FC236}">
                <a16:creationId xmlns:a16="http://schemas.microsoft.com/office/drawing/2014/main" id="{3DAC8086-E518-EB2F-7456-02364C5753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0280" y="1866900"/>
            <a:ext cx="1515291" cy="1828800"/>
          </a:xfrm>
          <a:prstGeom prst="rect">
            <a:avLst/>
          </a:prstGeom>
          <a:ln w="19050">
            <a:solidFill>
              <a:srgbClr val="C00000"/>
            </a:solidFill>
          </a:ln>
        </p:spPr>
      </p:pic>
      <p:pic>
        <p:nvPicPr>
          <p:cNvPr id="19" name="Picture 18" descr="A screenshot of a phone&#10;&#10;Description automatically generated">
            <a:extLst>
              <a:ext uri="{FF2B5EF4-FFF2-40B4-BE49-F238E27FC236}">
                <a16:creationId xmlns:a16="http://schemas.microsoft.com/office/drawing/2014/main" id="{04D7A0A4-8BA9-742C-313E-358520933C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54128" y="1877060"/>
            <a:ext cx="1397876" cy="1828800"/>
          </a:xfrm>
          <a:prstGeom prst="rect">
            <a:avLst/>
          </a:prstGeom>
          <a:ln w="19050">
            <a:solidFill>
              <a:schemeClr val="accent2">
                <a:lumMod val="75000"/>
              </a:schemeClr>
            </a:solidFill>
          </a:ln>
        </p:spPr>
      </p:pic>
      <p:pic>
        <p:nvPicPr>
          <p:cNvPr id="21" name="Picture 20" descr="A close up of a device&#10;&#10;Description automatically generated">
            <a:extLst>
              <a:ext uri="{FF2B5EF4-FFF2-40B4-BE49-F238E27FC236}">
                <a16:creationId xmlns:a16="http://schemas.microsoft.com/office/drawing/2014/main" id="{48F4CB9B-4E7B-C9A8-42BA-A11EA5E7EB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5920" y="4224020"/>
            <a:ext cx="1631447" cy="1828800"/>
          </a:xfrm>
          <a:prstGeom prst="rect">
            <a:avLst/>
          </a:prstGeom>
          <a:ln w="19050">
            <a:solidFill>
              <a:srgbClr val="FFC000"/>
            </a:solidFill>
          </a:ln>
        </p:spPr>
      </p:pic>
      <p:pic>
        <p:nvPicPr>
          <p:cNvPr id="23" name="Picture 22" descr="A black and white text and black text&#10;&#10;Description automatically generated with medium confidence">
            <a:extLst>
              <a:ext uri="{FF2B5EF4-FFF2-40B4-BE49-F238E27FC236}">
                <a16:creationId xmlns:a16="http://schemas.microsoft.com/office/drawing/2014/main" id="{8734E16B-6A15-B010-F2A4-A5CA25E29BC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0566" y="4224020"/>
            <a:ext cx="1884641" cy="1828800"/>
          </a:xfrm>
          <a:prstGeom prst="rect">
            <a:avLst/>
          </a:prstGeom>
          <a:ln w="19050">
            <a:solidFill>
              <a:schemeClr val="tx1"/>
            </a:solidFill>
          </a:ln>
        </p:spPr>
      </p:pic>
      <p:pic>
        <p:nvPicPr>
          <p:cNvPr id="25" name="Picture 24" descr="A screen shot of a phone&#10;&#10;Description automatically generated">
            <a:extLst>
              <a:ext uri="{FF2B5EF4-FFF2-40B4-BE49-F238E27FC236}">
                <a16:creationId xmlns:a16="http://schemas.microsoft.com/office/drawing/2014/main" id="{3305169E-F394-4741-542C-D3021947D41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90040" y="4224020"/>
            <a:ext cx="1524000" cy="1828800"/>
          </a:xfrm>
          <a:prstGeom prst="rect">
            <a:avLst/>
          </a:prstGeom>
          <a:ln w="19050">
            <a:solidFill>
              <a:srgbClr val="FFFF00"/>
            </a:solidFill>
          </a:ln>
        </p:spPr>
      </p:pic>
      <p:pic>
        <p:nvPicPr>
          <p:cNvPr id="27" name="Picture 26" descr="A screen shot of a phone&#10;&#10;Description automatically generated">
            <a:extLst>
              <a:ext uri="{FF2B5EF4-FFF2-40B4-BE49-F238E27FC236}">
                <a16:creationId xmlns:a16="http://schemas.microsoft.com/office/drawing/2014/main" id="{B6822CF5-3962-6AA2-3A16-5C720F50A56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98873" y="4224020"/>
            <a:ext cx="1681655" cy="1828800"/>
          </a:xfrm>
          <a:prstGeom prst="rect">
            <a:avLst/>
          </a:prstGeom>
          <a:ln w="19050">
            <a:solidFill>
              <a:srgbClr val="00B0F0"/>
            </a:solidFill>
          </a:ln>
        </p:spPr>
      </p:pic>
      <p:pic>
        <p:nvPicPr>
          <p:cNvPr id="29" name="Picture 28" descr="A screenshot of a phone&#10;&#10;Description automatically generated">
            <a:extLst>
              <a:ext uri="{FF2B5EF4-FFF2-40B4-BE49-F238E27FC236}">
                <a16:creationId xmlns:a16="http://schemas.microsoft.com/office/drawing/2014/main" id="{DA87A1D0-E55C-BCCD-1600-485A97D141F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34664" y="4254659"/>
            <a:ext cx="1517515" cy="1828800"/>
          </a:xfrm>
          <a:prstGeom prst="rect">
            <a:avLst/>
          </a:prstGeom>
          <a:ln w="19050">
            <a:solidFill>
              <a:srgbClr val="7030A0"/>
            </a:solidFill>
          </a:ln>
        </p:spPr>
      </p:pic>
      <p:pic>
        <p:nvPicPr>
          <p:cNvPr id="31" name="Picture 30" descr="A person with a computer and a gear&#10;&#10;Description automatically generated">
            <a:extLst>
              <a:ext uri="{FF2B5EF4-FFF2-40B4-BE49-F238E27FC236}">
                <a16:creationId xmlns:a16="http://schemas.microsoft.com/office/drawing/2014/main" id="{516A08E5-F2BB-6577-4EEA-B9E2B7C3F61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906315" y="4254659"/>
            <a:ext cx="2020047" cy="1828800"/>
          </a:xfrm>
          <a:prstGeom prst="rect">
            <a:avLst/>
          </a:prstGeom>
          <a:ln w="19050">
            <a:solidFill>
              <a:srgbClr val="0070C0"/>
            </a:solidFill>
          </a:ln>
        </p:spPr>
      </p:pic>
    </p:spTree>
    <p:extLst>
      <p:ext uri="{BB962C8B-B14F-4D97-AF65-F5344CB8AC3E}">
        <p14:creationId xmlns:p14="http://schemas.microsoft.com/office/powerpoint/2010/main" val="359889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5876-DF8A-C7BC-6376-DF0A3335500E}"/>
              </a:ext>
            </a:extLst>
          </p:cNvPr>
          <p:cNvSpPr>
            <a:spLocks noGrp="1"/>
          </p:cNvSpPr>
          <p:nvPr>
            <p:ph type="title"/>
          </p:nvPr>
        </p:nvSpPr>
        <p:spPr/>
        <p:txBody>
          <a:bodyPr/>
          <a:lstStyle/>
          <a:p>
            <a:r>
              <a:rPr lang="en-US" dirty="0"/>
              <a:t>1. Codebase</a:t>
            </a:r>
          </a:p>
        </p:txBody>
      </p:sp>
      <p:sp>
        <p:nvSpPr>
          <p:cNvPr id="3" name="Content Placeholder 2">
            <a:extLst>
              <a:ext uri="{FF2B5EF4-FFF2-40B4-BE49-F238E27FC236}">
                <a16:creationId xmlns:a16="http://schemas.microsoft.com/office/drawing/2014/main" id="{6A975DE5-C0EF-790E-7059-1FA4D76241EA}"/>
              </a:ext>
            </a:extLst>
          </p:cNvPr>
          <p:cNvSpPr>
            <a:spLocks noGrp="1"/>
          </p:cNvSpPr>
          <p:nvPr>
            <p:ph idx="1"/>
          </p:nvPr>
        </p:nvSpPr>
        <p:spPr>
          <a:xfrm>
            <a:off x="609600" y="1719263"/>
            <a:ext cx="6325456" cy="4411662"/>
          </a:xfrm>
        </p:spPr>
        <p:txBody>
          <a:bodyPr/>
          <a:lstStyle/>
          <a:p>
            <a:pPr marL="0" indent="0">
              <a:buNone/>
            </a:pPr>
            <a:r>
              <a:rPr lang="en-US" sz="2200" b="1" dirty="0"/>
              <a:t>One codebase tracked in revision control, many deploys</a:t>
            </a:r>
          </a:p>
          <a:p>
            <a:r>
              <a:rPr lang="en-US" sz="2200" dirty="0"/>
              <a:t>A twelve-factor app is always tracked in a version control system, such as Git, Mercurial, or Subversion. A copy of the revision tracking database is known as a code repository, often shortened to code repo or just repo.</a:t>
            </a:r>
          </a:p>
          <a:p>
            <a:r>
              <a:rPr lang="en-US" sz="2200" dirty="0"/>
              <a:t>A codebase is any single repo (in a centralized revision control system like Subversion), or any set of repos who share a root commit (in a decentralized revision control system like Git).</a:t>
            </a:r>
          </a:p>
        </p:txBody>
      </p:sp>
      <p:sp>
        <p:nvSpPr>
          <p:cNvPr id="4" name="Slide Number Placeholder 3">
            <a:extLst>
              <a:ext uri="{FF2B5EF4-FFF2-40B4-BE49-F238E27FC236}">
                <a16:creationId xmlns:a16="http://schemas.microsoft.com/office/drawing/2014/main" id="{3373BDE8-333B-B513-6C4C-EB411AC14AC9}"/>
              </a:ext>
            </a:extLst>
          </p:cNvPr>
          <p:cNvSpPr>
            <a:spLocks noGrp="1"/>
          </p:cNvSpPr>
          <p:nvPr>
            <p:ph type="sldNum" sz="quarter" idx="12"/>
          </p:nvPr>
        </p:nvSpPr>
        <p:spPr/>
        <p:txBody>
          <a:bodyPr/>
          <a:lstStyle/>
          <a:p>
            <a:fld id="{EBFF3BB9-473D-40DF-BD71-CEB7D5A0AB4B}" type="slidenum">
              <a:rPr lang="en-US" smtClean="0"/>
              <a:t>5</a:t>
            </a:fld>
            <a:endParaRPr lang="en-US"/>
          </a:p>
        </p:txBody>
      </p:sp>
      <p:pic>
        <p:nvPicPr>
          <p:cNvPr id="5" name="Picture 4">
            <a:extLst>
              <a:ext uri="{FF2B5EF4-FFF2-40B4-BE49-F238E27FC236}">
                <a16:creationId xmlns:a16="http://schemas.microsoft.com/office/drawing/2014/main" id="{E351556F-DE3A-E866-4753-9AF888AB8218}"/>
              </a:ext>
            </a:extLst>
          </p:cNvPr>
          <p:cNvPicPr>
            <a:picLocks noChangeAspect="1"/>
          </p:cNvPicPr>
          <p:nvPr/>
        </p:nvPicPr>
        <p:blipFill>
          <a:blip r:embed="rId2"/>
          <a:stretch>
            <a:fillRect/>
          </a:stretch>
        </p:blipFill>
        <p:spPr>
          <a:xfrm>
            <a:off x="8038465" y="2053907"/>
            <a:ext cx="3714750" cy="3095625"/>
          </a:xfrm>
          <a:prstGeom prst="rect">
            <a:avLst/>
          </a:prstGeom>
        </p:spPr>
      </p:pic>
    </p:spTree>
    <p:extLst>
      <p:ext uri="{BB962C8B-B14F-4D97-AF65-F5344CB8AC3E}">
        <p14:creationId xmlns:p14="http://schemas.microsoft.com/office/powerpoint/2010/main" val="63177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EF12-0B98-F6CD-7CD8-3218A5F130E5}"/>
              </a:ext>
            </a:extLst>
          </p:cNvPr>
          <p:cNvSpPr>
            <a:spLocks noGrp="1"/>
          </p:cNvSpPr>
          <p:nvPr>
            <p:ph type="title"/>
          </p:nvPr>
        </p:nvSpPr>
        <p:spPr/>
        <p:txBody>
          <a:bodyPr/>
          <a:lstStyle/>
          <a:p>
            <a:r>
              <a:rPr lang="en-US" dirty="0"/>
              <a:t>1. Codebase</a:t>
            </a:r>
          </a:p>
        </p:txBody>
      </p:sp>
      <p:sp>
        <p:nvSpPr>
          <p:cNvPr id="3" name="Content Placeholder 2">
            <a:extLst>
              <a:ext uri="{FF2B5EF4-FFF2-40B4-BE49-F238E27FC236}">
                <a16:creationId xmlns:a16="http://schemas.microsoft.com/office/drawing/2014/main" id="{CA8D7C6F-7D48-13B7-4E78-D106093434AE}"/>
              </a:ext>
            </a:extLst>
          </p:cNvPr>
          <p:cNvSpPr>
            <a:spLocks noGrp="1"/>
          </p:cNvSpPr>
          <p:nvPr>
            <p:ph idx="1"/>
          </p:nvPr>
        </p:nvSpPr>
        <p:spPr/>
        <p:txBody>
          <a:bodyPr/>
          <a:lstStyle/>
          <a:p>
            <a:pPr marL="0" indent="0">
              <a:buNone/>
            </a:pPr>
            <a:r>
              <a:rPr lang="en-US" sz="2100" dirty="0"/>
              <a:t>There is always a one-to-one correlation between the codebase and the app:</a:t>
            </a:r>
          </a:p>
          <a:p>
            <a:r>
              <a:rPr lang="en-US" sz="2100" dirty="0"/>
              <a:t>If there are multiple codebases, it’s not an app – it’s a distributed system. Each component in a distributed system is an app, and each can individually comply with twelve-factor.</a:t>
            </a:r>
          </a:p>
          <a:p>
            <a:r>
              <a:rPr lang="en-US" sz="2100" dirty="0"/>
              <a:t>Multiple apps sharing the same code is a violation of twelve-factor. The solution here is to factor shared code into libraries which can be included through the dependency manager.</a:t>
            </a:r>
          </a:p>
          <a:p>
            <a:r>
              <a:rPr lang="en-US" sz="2100" dirty="0"/>
              <a:t>There is only one codebase per app, but there will be many deploys of the app. </a:t>
            </a:r>
          </a:p>
          <a:p>
            <a:r>
              <a:rPr lang="en-US" sz="2100" dirty="0"/>
              <a:t>A deploy is a running instance of the app. </a:t>
            </a:r>
          </a:p>
          <a:p>
            <a:r>
              <a:rPr lang="en-US" sz="2100" dirty="0"/>
              <a:t>This is typically a production site, and one or more staging sites. </a:t>
            </a:r>
          </a:p>
          <a:p>
            <a:r>
              <a:rPr lang="en-US" sz="2100" dirty="0"/>
              <a:t>Additionally, every developer has a copy of the app running in their local development environment, each of which also qualifies as a deploy.</a:t>
            </a:r>
          </a:p>
          <a:p>
            <a:r>
              <a:rPr lang="en-US" sz="2100" dirty="0"/>
              <a:t>The codebase is the same across all deploys, although different versions may be active in each deploy.</a:t>
            </a:r>
          </a:p>
        </p:txBody>
      </p:sp>
      <p:sp>
        <p:nvSpPr>
          <p:cNvPr id="4" name="Slide Number Placeholder 3">
            <a:extLst>
              <a:ext uri="{FF2B5EF4-FFF2-40B4-BE49-F238E27FC236}">
                <a16:creationId xmlns:a16="http://schemas.microsoft.com/office/drawing/2014/main" id="{03AE18AB-7C4D-4337-AEB9-9E27113A103A}"/>
              </a:ext>
            </a:extLst>
          </p:cNvPr>
          <p:cNvSpPr>
            <a:spLocks noGrp="1"/>
          </p:cNvSpPr>
          <p:nvPr>
            <p:ph type="sldNum" sz="quarter" idx="12"/>
          </p:nvPr>
        </p:nvSpPr>
        <p:spPr/>
        <p:txBody>
          <a:bodyPr/>
          <a:lstStyle/>
          <a:p>
            <a:fld id="{EBFF3BB9-473D-40DF-BD71-CEB7D5A0AB4B}" type="slidenum">
              <a:rPr lang="en-US" smtClean="0"/>
              <a:t>6</a:t>
            </a:fld>
            <a:endParaRPr lang="en-US"/>
          </a:p>
        </p:txBody>
      </p:sp>
    </p:spTree>
    <p:extLst>
      <p:ext uri="{BB962C8B-B14F-4D97-AF65-F5344CB8AC3E}">
        <p14:creationId xmlns:p14="http://schemas.microsoft.com/office/powerpoint/2010/main" val="3657056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FEBC-B8C4-584F-6DF0-22E776E41496}"/>
              </a:ext>
            </a:extLst>
          </p:cNvPr>
          <p:cNvSpPr>
            <a:spLocks noGrp="1"/>
          </p:cNvSpPr>
          <p:nvPr>
            <p:ph type="title"/>
          </p:nvPr>
        </p:nvSpPr>
        <p:spPr/>
        <p:txBody>
          <a:bodyPr/>
          <a:lstStyle/>
          <a:p>
            <a:r>
              <a:rPr lang="en-US" dirty="0"/>
              <a:t>2. Dependencies</a:t>
            </a:r>
          </a:p>
        </p:txBody>
      </p:sp>
      <p:sp>
        <p:nvSpPr>
          <p:cNvPr id="3" name="Content Placeholder 2">
            <a:extLst>
              <a:ext uri="{FF2B5EF4-FFF2-40B4-BE49-F238E27FC236}">
                <a16:creationId xmlns:a16="http://schemas.microsoft.com/office/drawing/2014/main" id="{452B3D6C-812A-48F6-5864-D68776B94E03}"/>
              </a:ext>
            </a:extLst>
          </p:cNvPr>
          <p:cNvSpPr>
            <a:spLocks noGrp="1"/>
          </p:cNvSpPr>
          <p:nvPr>
            <p:ph idx="1"/>
          </p:nvPr>
        </p:nvSpPr>
        <p:spPr/>
        <p:txBody>
          <a:bodyPr/>
          <a:lstStyle/>
          <a:p>
            <a:pPr marL="0" indent="0">
              <a:buNone/>
            </a:pPr>
            <a:r>
              <a:rPr lang="en-US" sz="2200" b="1" dirty="0"/>
              <a:t>Explicitly declare and isolate dependencies</a:t>
            </a:r>
          </a:p>
          <a:p>
            <a:r>
              <a:rPr lang="en-US" sz="2200" dirty="0"/>
              <a:t>Most programming languages offer a packaging system for distributing support libraries, such as CPAN for Perl or </a:t>
            </a:r>
            <a:r>
              <a:rPr lang="en-US" sz="2200" dirty="0" err="1"/>
              <a:t>Rubygems</a:t>
            </a:r>
            <a:r>
              <a:rPr lang="en-US" sz="2200" dirty="0"/>
              <a:t> for Ruby. </a:t>
            </a:r>
          </a:p>
          <a:p>
            <a:r>
              <a:rPr lang="en-US" sz="2200" dirty="0"/>
              <a:t>Libraries installed through a packaging system can be installed system-wide (known as “site packages”) or scoped into the directory containing the app (known as “</a:t>
            </a:r>
            <a:r>
              <a:rPr lang="en-US" sz="2200" dirty="0" err="1"/>
              <a:t>vendoring</a:t>
            </a:r>
            <a:r>
              <a:rPr lang="en-US" sz="2200" dirty="0"/>
              <a:t>” or “bundling”).</a:t>
            </a:r>
          </a:p>
          <a:p>
            <a:r>
              <a:rPr lang="en-US" sz="2200" dirty="0"/>
              <a:t>A twelve-factor app never relies on implicit existence of system-wide packages. </a:t>
            </a:r>
          </a:p>
          <a:p>
            <a:r>
              <a:rPr lang="en-US" sz="2200" dirty="0"/>
              <a:t>It declares all dependencies, completely and exactly, via a dependency declaration manifest. </a:t>
            </a:r>
          </a:p>
          <a:p>
            <a:r>
              <a:rPr lang="en-US" sz="2200" dirty="0"/>
              <a:t>Furthermore, it uses a dependency isolation tool during execution to ensure that no implicit dependencies “leak in” from the surrounding system. </a:t>
            </a:r>
          </a:p>
          <a:p>
            <a:r>
              <a:rPr lang="en-US" sz="2200" dirty="0"/>
              <a:t>The full and explicit dependency specification is applied uniformly to both production and development.</a:t>
            </a:r>
          </a:p>
        </p:txBody>
      </p:sp>
      <p:sp>
        <p:nvSpPr>
          <p:cNvPr id="4" name="Slide Number Placeholder 3">
            <a:extLst>
              <a:ext uri="{FF2B5EF4-FFF2-40B4-BE49-F238E27FC236}">
                <a16:creationId xmlns:a16="http://schemas.microsoft.com/office/drawing/2014/main" id="{BAF9C1EC-B8AE-2573-96BA-E488879648B2}"/>
              </a:ext>
            </a:extLst>
          </p:cNvPr>
          <p:cNvSpPr>
            <a:spLocks noGrp="1"/>
          </p:cNvSpPr>
          <p:nvPr>
            <p:ph type="sldNum" sz="quarter" idx="12"/>
          </p:nvPr>
        </p:nvSpPr>
        <p:spPr/>
        <p:txBody>
          <a:bodyPr/>
          <a:lstStyle/>
          <a:p>
            <a:fld id="{EBFF3BB9-473D-40DF-BD71-CEB7D5A0AB4B}" type="slidenum">
              <a:rPr lang="en-US" smtClean="0"/>
              <a:t>7</a:t>
            </a:fld>
            <a:endParaRPr lang="en-US"/>
          </a:p>
        </p:txBody>
      </p:sp>
    </p:spTree>
    <p:extLst>
      <p:ext uri="{BB962C8B-B14F-4D97-AF65-F5344CB8AC3E}">
        <p14:creationId xmlns:p14="http://schemas.microsoft.com/office/powerpoint/2010/main" val="129548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25F6-8A03-775B-2EA9-2789483CD14A}"/>
              </a:ext>
            </a:extLst>
          </p:cNvPr>
          <p:cNvSpPr>
            <a:spLocks noGrp="1"/>
          </p:cNvSpPr>
          <p:nvPr>
            <p:ph type="title"/>
          </p:nvPr>
        </p:nvSpPr>
        <p:spPr/>
        <p:txBody>
          <a:bodyPr/>
          <a:lstStyle/>
          <a:p>
            <a:r>
              <a:rPr lang="en-US" dirty="0"/>
              <a:t>3. Config</a:t>
            </a:r>
          </a:p>
        </p:txBody>
      </p:sp>
      <p:sp>
        <p:nvSpPr>
          <p:cNvPr id="3" name="Content Placeholder 2">
            <a:extLst>
              <a:ext uri="{FF2B5EF4-FFF2-40B4-BE49-F238E27FC236}">
                <a16:creationId xmlns:a16="http://schemas.microsoft.com/office/drawing/2014/main" id="{F53022C7-AD26-A1BA-1801-5C5DAD027799}"/>
              </a:ext>
            </a:extLst>
          </p:cNvPr>
          <p:cNvSpPr>
            <a:spLocks noGrp="1"/>
          </p:cNvSpPr>
          <p:nvPr>
            <p:ph idx="1"/>
          </p:nvPr>
        </p:nvSpPr>
        <p:spPr/>
        <p:txBody>
          <a:bodyPr/>
          <a:lstStyle/>
          <a:p>
            <a:pPr marL="0" indent="0">
              <a:buNone/>
            </a:pPr>
            <a:r>
              <a:rPr lang="en-US" sz="2200" b="1" dirty="0"/>
              <a:t>Store config in the environment</a:t>
            </a:r>
          </a:p>
          <a:p>
            <a:r>
              <a:rPr lang="en-US" sz="2200" dirty="0"/>
              <a:t>An app’s config is everything that is likely to vary between deploys (staging, production, developer environments, </a:t>
            </a:r>
            <a:r>
              <a:rPr lang="en-US" sz="2200" dirty="0" err="1"/>
              <a:t>etc</a:t>
            </a:r>
            <a:r>
              <a:rPr lang="en-US" sz="2200" dirty="0"/>
              <a:t>). This includes:</a:t>
            </a:r>
          </a:p>
          <a:p>
            <a:pPr lvl="1"/>
            <a:r>
              <a:rPr lang="en-US" sz="2000" dirty="0"/>
              <a:t>Resource handles to the database, Memcached, and other backing services</a:t>
            </a:r>
          </a:p>
          <a:p>
            <a:pPr lvl="1"/>
            <a:r>
              <a:rPr lang="en-US" sz="2000" dirty="0"/>
              <a:t>Credentials to external services such as Amazon S3 or Twitter</a:t>
            </a:r>
          </a:p>
          <a:p>
            <a:pPr lvl="1"/>
            <a:r>
              <a:rPr lang="en-US" sz="2000" dirty="0"/>
              <a:t>Per-deploy values such as the canonical hostname for the deploy</a:t>
            </a:r>
          </a:p>
          <a:p>
            <a:r>
              <a:rPr lang="en-US" sz="2200" dirty="0"/>
              <a:t>Apps sometimes store config as constants in the code. </a:t>
            </a:r>
          </a:p>
          <a:p>
            <a:r>
              <a:rPr lang="en-US" sz="2200" dirty="0"/>
              <a:t>This is a violation of twelve-factor, which requires strict separation of config from code. Config varies substantially across deploys, code does not.</a:t>
            </a:r>
          </a:p>
          <a:p>
            <a:r>
              <a:rPr lang="en-US" sz="2200" dirty="0"/>
              <a:t>A litmus test for whether an app has all config correctly factored out of the code is whether the codebase could be made open source at any moment, without compromising any credentials.</a:t>
            </a:r>
          </a:p>
        </p:txBody>
      </p:sp>
      <p:sp>
        <p:nvSpPr>
          <p:cNvPr id="4" name="Slide Number Placeholder 3">
            <a:extLst>
              <a:ext uri="{FF2B5EF4-FFF2-40B4-BE49-F238E27FC236}">
                <a16:creationId xmlns:a16="http://schemas.microsoft.com/office/drawing/2014/main" id="{C013D2CF-0989-48D2-4311-1E7239ADFF8A}"/>
              </a:ext>
            </a:extLst>
          </p:cNvPr>
          <p:cNvSpPr>
            <a:spLocks noGrp="1"/>
          </p:cNvSpPr>
          <p:nvPr>
            <p:ph type="sldNum" sz="quarter" idx="12"/>
          </p:nvPr>
        </p:nvSpPr>
        <p:spPr/>
        <p:txBody>
          <a:bodyPr/>
          <a:lstStyle/>
          <a:p>
            <a:fld id="{EBFF3BB9-473D-40DF-BD71-CEB7D5A0AB4B}" type="slidenum">
              <a:rPr lang="en-US" smtClean="0"/>
              <a:t>8</a:t>
            </a:fld>
            <a:endParaRPr lang="en-US"/>
          </a:p>
        </p:txBody>
      </p:sp>
    </p:spTree>
    <p:extLst>
      <p:ext uri="{BB962C8B-B14F-4D97-AF65-F5344CB8AC3E}">
        <p14:creationId xmlns:p14="http://schemas.microsoft.com/office/powerpoint/2010/main" val="107059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70FA-DCCE-9673-ED48-A05BFB560233}"/>
              </a:ext>
            </a:extLst>
          </p:cNvPr>
          <p:cNvSpPr>
            <a:spLocks noGrp="1"/>
          </p:cNvSpPr>
          <p:nvPr>
            <p:ph type="title"/>
          </p:nvPr>
        </p:nvSpPr>
        <p:spPr/>
        <p:txBody>
          <a:bodyPr/>
          <a:lstStyle/>
          <a:p>
            <a:r>
              <a:rPr lang="en-US" dirty="0"/>
              <a:t>3. Config</a:t>
            </a:r>
          </a:p>
        </p:txBody>
      </p:sp>
      <p:sp>
        <p:nvSpPr>
          <p:cNvPr id="3" name="Content Placeholder 2">
            <a:extLst>
              <a:ext uri="{FF2B5EF4-FFF2-40B4-BE49-F238E27FC236}">
                <a16:creationId xmlns:a16="http://schemas.microsoft.com/office/drawing/2014/main" id="{3F6B798C-C862-F8E0-46C3-AA2BE7D52381}"/>
              </a:ext>
            </a:extLst>
          </p:cNvPr>
          <p:cNvSpPr>
            <a:spLocks noGrp="1"/>
          </p:cNvSpPr>
          <p:nvPr>
            <p:ph idx="1"/>
          </p:nvPr>
        </p:nvSpPr>
        <p:spPr/>
        <p:txBody>
          <a:bodyPr/>
          <a:lstStyle/>
          <a:p>
            <a:r>
              <a:rPr lang="en-US" sz="2200" dirty="0"/>
              <a:t>The twelve-factor app stores config in environment variables (often shortened to env vars or env). </a:t>
            </a:r>
          </a:p>
          <a:p>
            <a:r>
              <a:rPr lang="en-US" sz="2200" dirty="0"/>
              <a:t>Env vars are easy to change between deploys without changing any code; unlike config files, there is little chance of them being checked into the code repo accidentally; and unlike custom config files, or other config mechanisms such as Java System Properties, they are a language- and OS-agnostic standard.</a:t>
            </a:r>
          </a:p>
          <a:p>
            <a:r>
              <a:rPr lang="en-US" sz="2200" dirty="0"/>
              <a:t>In a twelve-factor app, env vars are granular controls, each fully orthogonal to other env vars. They are never grouped together as “environments”, but instead are independently managed for each deploy. </a:t>
            </a:r>
          </a:p>
        </p:txBody>
      </p:sp>
      <p:sp>
        <p:nvSpPr>
          <p:cNvPr id="4" name="Slide Number Placeholder 3">
            <a:extLst>
              <a:ext uri="{FF2B5EF4-FFF2-40B4-BE49-F238E27FC236}">
                <a16:creationId xmlns:a16="http://schemas.microsoft.com/office/drawing/2014/main" id="{A0D332BC-DFA6-D801-C975-90DEB10DFCCC}"/>
              </a:ext>
            </a:extLst>
          </p:cNvPr>
          <p:cNvSpPr>
            <a:spLocks noGrp="1"/>
          </p:cNvSpPr>
          <p:nvPr>
            <p:ph type="sldNum" sz="quarter" idx="12"/>
          </p:nvPr>
        </p:nvSpPr>
        <p:spPr/>
        <p:txBody>
          <a:bodyPr/>
          <a:lstStyle/>
          <a:p>
            <a:fld id="{EBFF3BB9-473D-40DF-BD71-CEB7D5A0AB4B}" type="slidenum">
              <a:rPr lang="en-US" smtClean="0"/>
              <a:t>9</a:t>
            </a:fld>
            <a:endParaRPr lang="en-US"/>
          </a:p>
        </p:txBody>
      </p:sp>
    </p:spTree>
    <p:extLst>
      <p:ext uri="{BB962C8B-B14F-4D97-AF65-F5344CB8AC3E}">
        <p14:creationId xmlns:p14="http://schemas.microsoft.com/office/powerpoint/2010/main" val="4218498329"/>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Learner Template</Template>
  <TotalTime>127</TotalTime>
  <Words>2846</Words>
  <Application>Microsoft Office PowerPoint</Application>
  <PresentationFormat>Widescreen</PresentationFormat>
  <Paragraphs>176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Aptos</vt:lpstr>
      <vt:lpstr>Arial</vt:lpstr>
      <vt:lpstr>Wingdings</vt:lpstr>
      <vt:lpstr>Learner Template</vt:lpstr>
      <vt:lpstr>12-Factor App</vt:lpstr>
      <vt:lpstr>What Is the Twelve-Factor Methodology?</vt:lpstr>
      <vt:lpstr>What Is the Twelve-Factor Methodology?</vt:lpstr>
      <vt:lpstr>The Twelve Factors</vt:lpstr>
      <vt:lpstr>1. Codebase</vt:lpstr>
      <vt:lpstr>1. Codebase</vt:lpstr>
      <vt:lpstr>2. Dependencies</vt:lpstr>
      <vt:lpstr>3. Config</vt:lpstr>
      <vt:lpstr>3. Config</vt:lpstr>
      <vt:lpstr>4. Backing services</vt:lpstr>
      <vt:lpstr>4. Backing services</vt:lpstr>
      <vt:lpstr>5. Build, release, run</vt:lpstr>
      <vt:lpstr>5. Build, release, run</vt:lpstr>
      <vt:lpstr>6. Processes</vt:lpstr>
      <vt:lpstr>7. Port binding</vt:lpstr>
      <vt:lpstr>8. Concurrency</vt:lpstr>
      <vt:lpstr>8. Concurrency</vt:lpstr>
      <vt:lpstr>8. Concurrency</vt:lpstr>
      <vt:lpstr>9. Disposability</vt:lpstr>
      <vt:lpstr>9. Disposability</vt:lpstr>
      <vt:lpstr>10. Dev/prod parity</vt:lpstr>
      <vt:lpstr>10. Dev/prod parity</vt:lpstr>
      <vt:lpstr>11. Logs</vt:lpstr>
      <vt:lpstr>12. Admin processes</vt:lpstr>
      <vt:lpstr>12. Admin processes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12-Factor App</dc:title>
  <dc:creator>Jasdhir Singh</dc:creator>
  <cp:lastModifiedBy>Jasdhir Singh</cp:lastModifiedBy>
  <cp:revision>55</cp:revision>
  <dcterms:created xsi:type="dcterms:W3CDTF">2024-02-26T06:25:31Z</dcterms:created>
  <dcterms:modified xsi:type="dcterms:W3CDTF">2024-02-26T13:02:29Z</dcterms:modified>
</cp:coreProperties>
</file>