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1428"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0FADD7-6D99-411B-84FA-023C999B6B16}" type="datetimeFigureOut">
              <a:rPr lang="en-US" smtClean="0"/>
              <a:t>8/18/2021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BEF678-A10B-4B35-A72C-1A56F794FCE5}" type="slidenum">
              <a:rPr lang="en-US" smtClean="0"/>
              <a:t>‹#›</a:t>
            </a:fld>
            <a:endParaRPr lang="en-US"/>
          </a:p>
        </p:txBody>
      </p:sp>
    </p:spTree>
    <p:extLst>
      <p:ext uri="{BB962C8B-B14F-4D97-AF65-F5344CB8AC3E}">
        <p14:creationId xmlns:p14="http://schemas.microsoft.com/office/powerpoint/2010/main" val="107609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73152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63" name="Rectangle 3"/>
          <p:cNvSpPr>
            <a:spLocks noGrp="1" noChangeArrowheads="1"/>
          </p:cNvSpPr>
          <p:nvPr>
            <p:ph type="ctrTitle"/>
          </p:nvPr>
        </p:nvSpPr>
        <p:spPr>
          <a:xfrm>
            <a:off x="762000" y="457200"/>
            <a:ext cx="6389688"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1FB1D35F-BCB4-43EE-857B-4C3B9B9BB34A}" type="datetime1">
              <a:rPr lang="en-US" smtClean="0"/>
              <a:t>8/18/2021</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F87722FE-EFF9-4787-B89D-9542D8A63539}" type="slidenum">
              <a:rPr lang="en-US" smtClean="0"/>
              <a:t>‹#›</a:t>
            </a:fld>
            <a:endParaRPr lang="en-US"/>
          </a:p>
        </p:txBody>
      </p:sp>
      <p:sp>
        <p:nvSpPr>
          <p:cNvPr id="66568" name="Line 8"/>
          <p:cNvSpPr>
            <a:spLocks noChangeShapeType="1"/>
          </p:cNvSpPr>
          <p:nvPr/>
        </p:nvSpPr>
        <p:spPr bwMode="auto">
          <a:xfrm>
            <a:off x="838200" y="2819400"/>
            <a:ext cx="6477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6569" name="Group 9" descr="decorative graphic made up of dots"/>
          <p:cNvGrpSpPr>
            <a:grpSpLocks/>
          </p:cNvGrpSpPr>
          <p:nvPr/>
        </p:nvGrpSpPr>
        <p:grpSpPr bwMode="auto">
          <a:xfrm>
            <a:off x="7467600" y="1219200"/>
            <a:ext cx="792163"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6601" name="Group 41" descr="decorative graphic made up of dots"/>
          <p:cNvGrpSpPr>
            <a:grpSpLocks/>
          </p:cNvGrpSpPr>
          <p:nvPr/>
        </p:nvGrpSpPr>
        <p:grpSpPr bwMode="auto">
          <a:xfrm>
            <a:off x="7467600" y="1219200"/>
            <a:ext cx="792163"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1716" y="6247725"/>
            <a:ext cx="374823" cy="46030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F53E2CBE-49E8-4E39-BF0E-F7E2AAD2A339}" type="datetime1">
              <a:rPr lang="en-US" smtClean="0"/>
              <a:t>8/18/2021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87722FE-EFF9-4787-B89D-9542D8A6353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774028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50146343-C927-4D7D-AA4E-07A49D772693}" type="datetime1">
              <a:rPr lang="en-US" smtClean="0"/>
              <a:t>8/18/2021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87722FE-EFF9-4787-B89D-9542D8A6353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3085188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1025BA24-EA38-4480-9208-47CCC6EA8A99}" type="datetime1">
              <a:rPr lang="en-US" smtClean="0"/>
              <a:t>8/18/2021</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F87722FE-EFF9-4787-B89D-9542D8A6353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31905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22D124F7-E890-4643-9932-E5237A5B095C}" type="datetime1">
              <a:rPr lang="en-US" smtClean="0"/>
              <a:t>8/18/2021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87722FE-EFF9-4787-B89D-9542D8A6353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965" y="6261304"/>
            <a:ext cx="374823" cy="460309"/>
          </a:xfrm>
          <a:prstGeom prst="rect">
            <a:avLst/>
          </a:prstGeom>
        </p:spPr>
      </p:pic>
    </p:spTree>
    <p:extLst>
      <p:ext uri="{BB962C8B-B14F-4D97-AF65-F5344CB8AC3E}">
        <p14:creationId xmlns:p14="http://schemas.microsoft.com/office/powerpoint/2010/main" val="302848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DDD29FC1-219D-492F-840E-7D29E4F4CA42}" type="datetime1">
              <a:rPr lang="en-US" smtClean="0"/>
              <a:t>8/18/2021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87722FE-EFF9-4787-B89D-9542D8A6353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547478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8C48AAA3-FBA9-4930-903F-C115512E1659}" type="datetime1">
              <a:rPr lang="en-US" smtClean="0"/>
              <a:t>8/18/2021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87722FE-EFF9-4787-B89D-9542D8A6353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882797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A35ACDFB-01B2-4D4E-B1A5-49D89CA767E6}" type="datetime1">
              <a:rPr lang="en-US" smtClean="0"/>
              <a:t>8/18/2021</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87722FE-EFF9-4787-B89D-9542D8A63539}"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072580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ADB667CD-A2CC-4CA9-BF35-E693DC756396}" type="datetime1">
              <a:rPr lang="en-US" smtClean="0"/>
              <a:t>8/18/2021</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87722FE-EFF9-4787-B89D-9542D8A63539}"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143677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822F376-0E05-4BC3-8B37-A7A769AD0D3B}" type="datetime1">
              <a:rPr lang="en-US" smtClean="0"/>
              <a:t>8/18/2021</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87722FE-EFF9-4787-B89D-9542D8A63539}"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119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E3F23792-84DB-48BD-AC54-872606AF5DEA}" type="datetime1">
              <a:rPr lang="en-US" smtClean="0"/>
              <a:t>8/18/2021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87722FE-EFF9-4787-B89D-9542D8A6353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98176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CAEF70A2-D892-44F1-AA86-90B603DFC1D7}" type="datetime1">
              <a:rPr lang="en-US" smtClean="0"/>
              <a:t>8/18/2021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87722FE-EFF9-4787-B89D-9542D8A6353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964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8001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39"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A9DC0414-403B-445C-B703-35A4683811E8}" type="datetime1">
              <a:rPr lang="en-US" smtClean="0"/>
              <a:t>8/18/2021</a:t>
            </a:fld>
            <a:endParaRPr lang="en-US"/>
          </a:p>
        </p:txBody>
      </p:sp>
      <p:sp>
        <p:nvSpPr>
          <p:cNvPr id="6554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F87722FE-EFF9-4787-B89D-9542D8A63539}" type="slidenum">
              <a:rPr lang="en-US" smtClean="0"/>
              <a:t>‹#›</a:t>
            </a:fld>
            <a:endParaRPr lang="en-US"/>
          </a:p>
        </p:txBody>
      </p:sp>
      <p:grpSp>
        <p:nvGrpSpPr>
          <p:cNvPr id="65544" name="Group 8" descr="decorative graphic made up of dots"/>
          <p:cNvGrpSpPr>
            <a:grpSpLocks/>
          </p:cNvGrpSpPr>
          <p:nvPr/>
        </p:nvGrpSpPr>
        <p:grpSpPr bwMode="auto">
          <a:xfrm>
            <a:off x="8153400" y="152400"/>
            <a:ext cx="792163"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5576" name="Line 40"/>
          <p:cNvSpPr>
            <a:spLocks noChangeShapeType="1"/>
          </p:cNvSpPr>
          <p:nvPr/>
        </p:nvSpPr>
        <p:spPr bwMode="auto">
          <a:xfrm>
            <a:off x="457200" y="1524000"/>
            <a:ext cx="75438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Service Discovery </a:t>
            </a:r>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4"/>
          </p:nvPr>
        </p:nvSpPr>
        <p:spPr/>
        <p:txBody>
          <a:bodyPr/>
          <a:lstStyle/>
          <a:p>
            <a:fld id="{F87722FE-EFF9-4787-B89D-9542D8A63539}" type="slidenum">
              <a:rPr lang="en-US" smtClean="0"/>
              <a:t>1</a:t>
            </a:fld>
            <a:endParaRPr lang="en-US"/>
          </a:p>
        </p:txBody>
      </p:sp>
    </p:spTree>
    <p:extLst>
      <p:ext uri="{BB962C8B-B14F-4D97-AF65-F5344CB8AC3E}">
        <p14:creationId xmlns:p14="http://schemas.microsoft.com/office/powerpoint/2010/main" val="3327357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Third-party registration Pattern</a:t>
            </a:r>
          </a:p>
        </p:txBody>
      </p:sp>
      <p:sp>
        <p:nvSpPr>
          <p:cNvPr id="3" name="Content Placeholder 2"/>
          <p:cNvSpPr>
            <a:spLocks noGrp="1"/>
          </p:cNvSpPr>
          <p:nvPr>
            <p:ph idx="1"/>
          </p:nvPr>
        </p:nvSpPr>
        <p:spPr/>
        <p:txBody>
          <a:bodyPr/>
          <a:lstStyle/>
          <a:p>
            <a:r>
              <a:rPr lang="en-US" sz="2400" dirty="0"/>
              <a:t>When using the third-party registration pattern, service instances aren’t responsible for registering themselves with the service registry. </a:t>
            </a:r>
          </a:p>
          <a:p>
            <a:r>
              <a:rPr lang="en-US" sz="2400" dirty="0"/>
              <a:t>Instead, another system component known as the </a:t>
            </a:r>
            <a:r>
              <a:rPr lang="en-US" sz="2400" b="1" dirty="0"/>
              <a:t>service registrar</a:t>
            </a:r>
            <a:r>
              <a:rPr lang="en-US" sz="2400" dirty="0"/>
              <a:t> handles the registration and deregistration. </a:t>
            </a:r>
          </a:p>
          <a:p>
            <a:r>
              <a:rPr lang="en-US" sz="2400" dirty="0"/>
              <a:t>A service registrar is responsible for identifying that a service has started, registering the service, and unregistering the service when it shuts down or crashes.</a:t>
            </a:r>
          </a:p>
        </p:txBody>
      </p:sp>
      <p:sp>
        <p:nvSpPr>
          <p:cNvPr id="4" name="Slide Number Placeholder 3"/>
          <p:cNvSpPr>
            <a:spLocks noGrp="1"/>
          </p:cNvSpPr>
          <p:nvPr>
            <p:ph type="sldNum" sz="quarter" idx="12"/>
          </p:nvPr>
        </p:nvSpPr>
        <p:spPr/>
        <p:txBody>
          <a:bodyPr/>
          <a:lstStyle/>
          <a:p>
            <a:fld id="{F87722FE-EFF9-4787-B89D-9542D8A63539}" type="slidenum">
              <a:rPr lang="en-US" smtClean="0"/>
              <a:t>10</a:t>
            </a:fld>
            <a:endParaRPr lang="en-US"/>
          </a:p>
        </p:txBody>
      </p:sp>
    </p:spTree>
    <p:extLst>
      <p:ext uri="{BB962C8B-B14F-4D97-AF65-F5344CB8AC3E}">
        <p14:creationId xmlns:p14="http://schemas.microsoft.com/office/powerpoint/2010/main" val="1710420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Third-party registration Pattern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6390" y="2181775"/>
            <a:ext cx="6411220" cy="3486637"/>
          </a:xfrm>
        </p:spPr>
      </p:pic>
      <p:sp>
        <p:nvSpPr>
          <p:cNvPr id="4" name="Slide Number Placeholder 3"/>
          <p:cNvSpPr>
            <a:spLocks noGrp="1"/>
          </p:cNvSpPr>
          <p:nvPr>
            <p:ph type="sldNum" sz="quarter" idx="12"/>
          </p:nvPr>
        </p:nvSpPr>
        <p:spPr/>
        <p:txBody>
          <a:bodyPr/>
          <a:lstStyle/>
          <a:p>
            <a:fld id="{F87722FE-EFF9-4787-B89D-9542D8A63539}" type="slidenum">
              <a:rPr lang="en-US" smtClean="0"/>
              <a:t>11</a:t>
            </a:fld>
            <a:endParaRPr lang="en-US"/>
          </a:p>
        </p:txBody>
      </p:sp>
    </p:spTree>
    <p:extLst>
      <p:ext uri="{BB962C8B-B14F-4D97-AF65-F5344CB8AC3E}">
        <p14:creationId xmlns:p14="http://schemas.microsoft.com/office/powerpoint/2010/main" val="2810703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Third-party registration Pattern</a:t>
            </a:r>
          </a:p>
        </p:txBody>
      </p:sp>
      <p:sp>
        <p:nvSpPr>
          <p:cNvPr id="3" name="Content Placeholder 2"/>
          <p:cNvSpPr>
            <a:spLocks noGrp="1"/>
          </p:cNvSpPr>
          <p:nvPr>
            <p:ph idx="1"/>
          </p:nvPr>
        </p:nvSpPr>
        <p:spPr/>
        <p:txBody>
          <a:bodyPr/>
          <a:lstStyle/>
          <a:p>
            <a:r>
              <a:rPr lang="en-US" sz="2400" dirty="0"/>
              <a:t>Example of a service registrar - Netflix OSS </a:t>
            </a:r>
            <a:r>
              <a:rPr lang="en-US" sz="2400" dirty="0" err="1"/>
              <a:t>Prana</a:t>
            </a:r>
            <a:r>
              <a:rPr lang="en-US" sz="2400" dirty="0"/>
              <a:t>,</a:t>
            </a:r>
          </a:p>
          <a:p>
            <a:r>
              <a:rPr lang="en-US" sz="2400" dirty="0"/>
              <a:t>The service registrar is a built-in component of deployment environments. The EC2 instances created by an </a:t>
            </a:r>
            <a:r>
              <a:rPr lang="en-US" sz="2400" dirty="0" err="1"/>
              <a:t>Autoscaling</a:t>
            </a:r>
            <a:r>
              <a:rPr lang="en-US" sz="2400" dirty="0"/>
              <a:t> Group can be automatically registered with an AWS Elastic Load Balancing (ELB). </a:t>
            </a:r>
          </a:p>
          <a:p>
            <a:r>
              <a:rPr lang="en-US" sz="2400" dirty="0"/>
              <a:t>Kubernetes services are automatically registered and made available for discovery.</a:t>
            </a:r>
          </a:p>
          <a:p>
            <a:endParaRPr lang="en-US" sz="2400" dirty="0"/>
          </a:p>
        </p:txBody>
      </p:sp>
      <p:sp>
        <p:nvSpPr>
          <p:cNvPr id="4" name="Slide Number Placeholder 3"/>
          <p:cNvSpPr>
            <a:spLocks noGrp="1"/>
          </p:cNvSpPr>
          <p:nvPr>
            <p:ph type="sldNum" sz="quarter" idx="12"/>
          </p:nvPr>
        </p:nvSpPr>
        <p:spPr/>
        <p:txBody>
          <a:bodyPr/>
          <a:lstStyle/>
          <a:p>
            <a:fld id="{F87722FE-EFF9-4787-B89D-9542D8A63539}" type="slidenum">
              <a:rPr lang="en-US" smtClean="0"/>
              <a:t>12</a:t>
            </a:fld>
            <a:endParaRPr lang="en-US"/>
          </a:p>
        </p:txBody>
      </p:sp>
    </p:spTree>
    <p:extLst>
      <p:ext uri="{BB962C8B-B14F-4D97-AF65-F5344CB8AC3E}">
        <p14:creationId xmlns:p14="http://schemas.microsoft.com/office/powerpoint/2010/main" val="783267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Third-party registration Pattern</a:t>
            </a:r>
          </a:p>
        </p:txBody>
      </p:sp>
      <p:sp>
        <p:nvSpPr>
          <p:cNvPr id="3" name="Content Placeholder 2"/>
          <p:cNvSpPr>
            <a:spLocks noGrp="1"/>
          </p:cNvSpPr>
          <p:nvPr>
            <p:ph idx="1"/>
          </p:nvPr>
        </p:nvSpPr>
        <p:spPr/>
        <p:txBody>
          <a:bodyPr/>
          <a:lstStyle/>
          <a:p>
            <a:r>
              <a:rPr lang="en-US" sz="2400" b="1" dirty="0"/>
              <a:t>Benefit</a:t>
            </a:r>
            <a:r>
              <a:rPr lang="en-US" sz="2400" dirty="0"/>
              <a:t> - Services are decoupled from the service registry. We don’t need to implement service‑registration logic for each programming language and framework used by our developers. Instead, service instance registration is handled in a centralized manner within a dedicated service.</a:t>
            </a:r>
          </a:p>
          <a:p>
            <a:r>
              <a:rPr lang="en-US" sz="2400" b="1" dirty="0" err="1"/>
              <a:t>Drawbrack</a:t>
            </a:r>
            <a:r>
              <a:rPr lang="en-US" sz="2400" dirty="0"/>
              <a:t> - Unless it’s built into the deployment environment, it is yet another highly available system component that we need to set up and manage.</a:t>
            </a:r>
          </a:p>
          <a:p>
            <a:endParaRPr lang="en-US" sz="2400" dirty="0"/>
          </a:p>
        </p:txBody>
      </p:sp>
      <p:sp>
        <p:nvSpPr>
          <p:cNvPr id="4" name="Slide Number Placeholder 3"/>
          <p:cNvSpPr>
            <a:spLocks noGrp="1"/>
          </p:cNvSpPr>
          <p:nvPr>
            <p:ph type="sldNum" sz="quarter" idx="12"/>
          </p:nvPr>
        </p:nvSpPr>
        <p:spPr/>
        <p:txBody>
          <a:bodyPr/>
          <a:lstStyle/>
          <a:p>
            <a:fld id="{F87722FE-EFF9-4787-B89D-9542D8A63539}" type="slidenum">
              <a:rPr lang="en-US" smtClean="0"/>
              <a:t>13</a:t>
            </a:fld>
            <a:endParaRPr lang="en-US"/>
          </a:p>
        </p:txBody>
      </p:sp>
    </p:spTree>
    <p:extLst>
      <p:ext uri="{BB962C8B-B14F-4D97-AF65-F5344CB8AC3E}">
        <p14:creationId xmlns:p14="http://schemas.microsoft.com/office/powerpoint/2010/main" val="1610490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discovery patterns</a:t>
            </a:r>
          </a:p>
        </p:txBody>
      </p:sp>
      <p:sp>
        <p:nvSpPr>
          <p:cNvPr id="3" name="Content Placeholder 2"/>
          <p:cNvSpPr>
            <a:spLocks noGrp="1"/>
          </p:cNvSpPr>
          <p:nvPr>
            <p:ph idx="1"/>
          </p:nvPr>
        </p:nvSpPr>
        <p:spPr/>
        <p:txBody>
          <a:bodyPr/>
          <a:lstStyle/>
          <a:p>
            <a:r>
              <a:rPr lang="en-US" sz="2600" dirty="0"/>
              <a:t>There are two main service discovery patterns:</a:t>
            </a:r>
          </a:p>
          <a:p>
            <a:r>
              <a:rPr lang="en-US" sz="2600" dirty="0"/>
              <a:t>Client-side discovery pattern</a:t>
            </a:r>
          </a:p>
          <a:p>
            <a:r>
              <a:rPr lang="en-US" sz="2600" dirty="0"/>
              <a:t>Server-side discovery pattern</a:t>
            </a:r>
          </a:p>
          <a:p>
            <a:endParaRPr lang="en-US" dirty="0"/>
          </a:p>
        </p:txBody>
      </p:sp>
      <p:sp>
        <p:nvSpPr>
          <p:cNvPr id="4" name="Slide Number Placeholder 3"/>
          <p:cNvSpPr>
            <a:spLocks noGrp="1"/>
          </p:cNvSpPr>
          <p:nvPr>
            <p:ph type="sldNum" sz="quarter" idx="12"/>
          </p:nvPr>
        </p:nvSpPr>
        <p:spPr/>
        <p:txBody>
          <a:bodyPr/>
          <a:lstStyle/>
          <a:p>
            <a:fld id="{F87722FE-EFF9-4787-B89D-9542D8A63539}" type="slidenum">
              <a:rPr lang="en-US" smtClean="0"/>
              <a:t>14</a:t>
            </a:fld>
            <a:endParaRPr lang="en-US"/>
          </a:p>
        </p:txBody>
      </p:sp>
    </p:spTree>
    <p:extLst>
      <p:ext uri="{BB962C8B-B14F-4D97-AF65-F5344CB8AC3E}">
        <p14:creationId xmlns:p14="http://schemas.microsoft.com/office/powerpoint/2010/main" val="607219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Client-Side Discovery Pattern</a:t>
            </a:r>
          </a:p>
        </p:txBody>
      </p:sp>
      <p:sp>
        <p:nvSpPr>
          <p:cNvPr id="3" name="Content Placeholder 2"/>
          <p:cNvSpPr>
            <a:spLocks noGrp="1"/>
          </p:cNvSpPr>
          <p:nvPr>
            <p:ph idx="1"/>
          </p:nvPr>
        </p:nvSpPr>
        <p:spPr/>
        <p:txBody>
          <a:bodyPr/>
          <a:lstStyle/>
          <a:p>
            <a:r>
              <a:rPr lang="en-US" sz="2400" dirty="0"/>
              <a:t>The client contacts a service registry, receives details for available services, and contacts one of them using a load balancing algorithm.</a:t>
            </a:r>
          </a:p>
          <a:p>
            <a:r>
              <a:rPr lang="en-US" sz="2400" dirty="0"/>
              <a:t>Netflix OSS provides a great example of the client-side discovery pattern.</a:t>
            </a:r>
          </a:p>
          <a:p>
            <a:endParaRPr lang="en-US" sz="2400" dirty="0"/>
          </a:p>
        </p:txBody>
      </p:sp>
      <p:sp>
        <p:nvSpPr>
          <p:cNvPr id="4" name="Slide Number Placeholder 3"/>
          <p:cNvSpPr>
            <a:spLocks noGrp="1"/>
          </p:cNvSpPr>
          <p:nvPr>
            <p:ph type="sldNum" sz="quarter" idx="12"/>
          </p:nvPr>
        </p:nvSpPr>
        <p:spPr/>
        <p:txBody>
          <a:bodyPr/>
          <a:lstStyle/>
          <a:p>
            <a:fld id="{F87722FE-EFF9-4787-B89D-9542D8A63539}" type="slidenum">
              <a:rPr lang="en-US" smtClean="0"/>
              <a:t>15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399" y="3323594"/>
            <a:ext cx="4725059" cy="3458206"/>
          </a:xfrm>
          <a:prstGeom prst="rect">
            <a:avLst/>
          </a:prstGeom>
        </p:spPr>
      </p:pic>
    </p:spTree>
    <p:extLst>
      <p:ext uri="{BB962C8B-B14F-4D97-AF65-F5344CB8AC3E}">
        <p14:creationId xmlns:p14="http://schemas.microsoft.com/office/powerpoint/2010/main" val="987770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Server-Side Discovery Pattern</a:t>
            </a:r>
          </a:p>
        </p:txBody>
      </p:sp>
      <p:sp>
        <p:nvSpPr>
          <p:cNvPr id="3" name="Content Placeholder 2"/>
          <p:cNvSpPr>
            <a:spLocks noGrp="1"/>
          </p:cNvSpPr>
          <p:nvPr>
            <p:ph idx="1"/>
          </p:nvPr>
        </p:nvSpPr>
        <p:spPr/>
        <p:txBody>
          <a:bodyPr/>
          <a:lstStyle/>
          <a:p>
            <a:r>
              <a:rPr lang="en-US" sz="2100" dirty="0"/>
              <a:t>The client contacts a load balancer, making a request that indicates which type of service it needs. </a:t>
            </a:r>
          </a:p>
          <a:p>
            <a:r>
              <a:rPr lang="en-US" sz="2100" dirty="0"/>
              <a:t>The load balancer consults the service registry, selects the optimal service (for example, the least loaded one) and routes the request to it.</a:t>
            </a:r>
          </a:p>
          <a:p>
            <a:r>
              <a:rPr lang="en-US" sz="2100" dirty="0"/>
              <a:t>An example of a server-side discovery mechanism is AWS Elastic Load Balancing (ELB). A client makes requests (HTTP or TCP) via the ELB using its DNS name. </a:t>
            </a:r>
          </a:p>
          <a:p>
            <a:r>
              <a:rPr lang="en-US" sz="2100" dirty="0"/>
              <a:t>The ELB load balances the traffic among a set of registered Elastic Compute Cloud (EC2) instances or EC2 Container Service (ECS) containers. </a:t>
            </a:r>
          </a:p>
          <a:p>
            <a:r>
              <a:rPr lang="en-US" sz="2100" dirty="0"/>
              <a:t>There isn’t a separate service registry. </a:t>
            </a:r>
          </a:p>
          <a:p>
            <a:r>
              <a:rPr lang="en-US" sz="2100" dirty="0"/>
              <a:t>Instead, EC2 instances and ECS containers are registered with the ELB itself.</a:t>
            </a:r>
          </a:p>
          <a:p>
            <a:endParaRPr lang="en-US" sz="2100" dirty="0"/>
          </a:p>
        </p:txBody>
      </p:sp>
      <p:sp>
        <p:nvSpPr>
          <p:cNvPr id="4" name="Slide Number Placeholder 3"/>
          <p:cNvSpPr>
            <a:spLocks noGrp="1"/>
          </p:cNvSpPr>
          <p:nvPr>
            <p:ph type="sldNum" sz="quarter" idx="12"/>
          </p:nvPr>
        </p:nvSpPr>
        <p:spPr/>
        <p:txBody>
          <a:bodyPr/>
          <a:lstStyle/>
          <a:p>
            <a:fld id="{F87722FE-EFF9-4787-B89D-9542D8A63539}" type="slidenum">
              <a:rPr lang="en-US" smtClean="0"/>
              <a:t>16</a:t>
            </a:fld>
            <a:endParaRPr lang="en-US"/>
          </a:p>
        </p:txBody>
      </p:sp>
    </p:spTree>
    <p:extLst>
      <p:ext uri="{BB962C8B-B14F-4D97-AF65-F5344CB8AC3E}">
        <p14:creationId xmlns:p14="http://schemas.microsoft.com/office/powerpoint/2010/main" val="2211064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Server-Side Discovery Pattern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0126" y="1762617"/>
            <a:ext cx="6963747" cy="4324954"/>
          </a:xfrm>
        </p:spPr>
      </p:pic>
      <p:sp>
        <p:nvSpPr>
          <p:cNvPr id="4" name="Slide Number Placeholder 3"/>
          <p:cNvSpPr>
            <a:spLocks noGrp="1"/>
          </p:cNvSpPr>
          <p:nvPr>
            <p:ph type="sldNum" sz="quarter" idx="12"/>
          </p:nvPr>
        </p:nvSpPr>
        <p:spPr/>
        <p:txBody>
          <a:bodyPr/>
          <a:lstStyle/>
          <a:p>
            <a:fld id="{F87722FE-EFF9-4787-B89D-9542D8A63539}" type="slidenum">
              <a:rPr lang="en-US" smtClean="0"/>
              <a:t>17</a:t>
            </a:fld>
            <a:endParaRPr lang="en-US"/>
          </a:p>
        </p:txBody>
      </p:sp>
    </p:spTree>
    <p:extLst>
      <p:ext uri="{BB962C8B-B14F-4D97-AF65-F5344CB8AC3E}">
        <p14:creationId xmlns:p14="http://schemas.microsoft.com/office/powerpoint/2010/main" val="3308044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a:t>
            </a:r>
            <a:br>
              <a:rPr lang="en-US" dirty="0"/>
            </a:br>
            <a:r>
              <a:rPr lang="en-US" dirty="0"/>
              <a:t>Netflix Eureka Server</a:t>
            </a:r>
          </a:p>
        </p:txBody>
      </p:sp>
      <p:sp>
        <p:nvSpPr>
          <p:cNvPr id="3" name="Content Placeholder 2"/>
          <p:cNvSpPr>
            <a:spLocks noGrp="1"/>
          </p:cNvSpPr>
          <p:nvPr>
            <p:ph idx="1"/>
          </p:nvPr>
        </p:nvSpPr>
        <p:spPr/>
        <p:txBody>
          <a:bodyPr/>
          <a:lstStyle/>
          <a:p>
            <a:r>
              <a:rPr lang="en-US" sz="2400" dirty="0"/>
              <a:t>Eureka Server is an application that acts as a service registry. </a:t>
            </a:r>
          </a:p>
          <a:p>
            <a:r>
              <a:rPr lang="en-US" sz="2400" dirty="0"/>
              <a:t>Every </a:t>
            </a:r>
            <a:r>
              <a:rPr lang="en-US" sz="2400" dirty="0" err="1"/>
              <a:t>Microservice</a:t>
            </a:r>
            <a:r>
              <a:rPr lang="en-US" sz="2400" dirty="0"/>
              <a:t> will register itself into the Eureka server and the Eureka server knows all the client applications running on each port and IP address.</a:t>
            </a:r>
          </a:p>
        </p:txBody>
      </p:sp>
      <p:sp>
        <p:nvSpPr>
          <p:cNvPr id="4" name="Slide Number Placeholder 3"/>
          <p:cNvSpPr>
            <a:spLocks noGrp="1"/>
          </p:cNvSpPr>
          <p:nvPr>
            <p:ph type="sldNum" sz="quarter" idx="12"/>
          </p:nvPr>
        </p:nvSpPr>
        <p:spPr/>
        <p:txBody>
          <a:bodyPr/>
          <a:lstStyle/>
          <a:p>
            <a:fld id="{F87722FE-EFF9-4787-B89D-9542D8A63539}" type="slidenum">
              <a:rPr lang="en-US" smtClean="0"/>
              <a:t>18</a:t>
            </a:fld>
            <a:endParaRPr lang="en-US"/>
          </a:p>
        </p:txBody>
      </p:sp>
    </p:spTree>
    <p:extLst>
      <p:ext uri="{BB962C8B-B14F-4D97-AF65-F5344CB8AC3E}">
        <p14:creationId xmlns:p14="http://schemas.microsoft.com/office/powerpoint/2010/main" val="878324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Discovery </a:t>
            </a:r>
          </a:p>
        </p:txBody>
      </p:sp>
      <p:sp>
        <p:nvSpPr>
          <p:cNvPr id="3" name="Content Placeholder 2"/>
          <p:cNvSpPr>
            <a:spLocks noGrp="1"/>
          </p:cNvSpPr>
          <p:nvPr>
            <p:ph idx="1"/>
          </p:nvPr>
        </p:nvSpPr>
        <p:spPr/>
        <p:txBody>
          <a:bodyPr/>
          <a:lstStyle/>
          <a:p>
            <a:r>
              <a:rPr lang="en-US" sz="2400" dirty="0"/>
              <a:t>In a </a:t>
            </a:r>
            <a:r>
              <a:rPr lang="en-US" sz="2400" dirty="0" err="1"/>
              <a:t>microservice</a:t>
            </a:r>
            <a:r>
              <a:rPr lang="en-US" sz="2400" dirty="0"/>
              <a:t> architecture, applications are built up of self-sufficient units, which can be deployed and updated independently, and communicate with each other via REST APIs.</a:t>
            </a:r>
          </a:p>
          <a:p>
            <a:r>
              <a:rPr lang="en-US" sz="2400" dirty="0"/>
              <a:t>One of the challenges in a </a:t>
            </a:r>
            <a:r>
              <a:rPr lang="en-US" sz="2400" dirty="0" err="1"/>
              <a:t>microservices</a:t>
            </a:r>
            <a:r>
              <a:rPr lang="en-US" sz="2400" dirty="0"/>
              <a:t> application is how services discover and connect to each other, because service instances are constantly being created and destroyed according to scaling needs. </a:t>
            </a:r>
          </a:p>
          <a:p>
            <a:r>
              <a:rPr lang="en-US" sz="2400" dirty="0"/>
              <a:t>Fixed IP addresses don't work, so we need a service registry to track the dynamic changes in the network locations of service instances.</a:t>
            </a:r>
          </a:p>
          <a:p>
            <a:r>
              <a:rPr lang="en-US" sz="2400" dirty="0"/>
              <a:t>Service discovery is a method for application components to locate each other. </a:t>
            </a:r>
          </a:p>
          <a:p>
            <a:endParaRPr lang="en-US" sz="2400" dirty="0"/>
          </a:p>
        </p:txBody>
      </p:sp>
      <p:sp>
        <p:nvSpPr>
          <p:cNvPr id="4" name="Slide Number Placeholder 3"/>
          <p:cNvSpPr>
            <a:spLocks noGrp="1"/>
          </p:cNvSpPr>
          <p:nvPr>
            <p:ph type="sldNum" sz="quarter" idx="12"/>
          </p:nvPr>
        </p:nvSpPr>
        <p:spPr/>
        <p:txBody>
          <a:bodyPr/>
          <a:lstStyle/>
          <a:p>
            <a:fld id="{F87722FE-EFF9-4787-B89D-9542D8A63539}" type="slidenum">
              <a:rPr lang="en-US" smtClean="0"/>
              <a:t>2</a:t>
            </a:fld>
            <a:endParaRPr lang="en-US"/>
          </a:p>
        </p:txBody>
      </p:sp>
    </p:spTree>
    <p:extLst>
      <p:ext uri="{BB962C8B-B14F-4D97-AF65-F5344CB8AC3E}">
        <p14:creationId xmlns:p14="http://schemas.microsoft.com/office/powerpoint/2010/main" val="61366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Registry</a:t>
            </a:r>
          </a:p>
        </p:txBody>
      </p:sp>
      <p:sp>
        <p:nvSpPr>
          <p:cNvPr id="3" name="Content Placeholder 2"/>
          <p:cNvSpPr>
            <a:spLocks noGrp="1"/>
          </p:cNvSpPr>
          <p:nvPr>
            <p:ph idx="1"/>
          </p:nvPr>
        </p:nvSpPr>
        <p:spPr/>
        <p:txBody>
          <a:bodyPr/>
          <a:lstStyle/>
          <a:p>
            <a:r>
              <a:rPr lang="en-US" sz="2400" dirty="0"/>
              <a:t>The service registry is a key part of service discovery.</a:t>
            </a:r>
          </a:p>
          <a:p>
            <a:r>
              <a:rPr lang="en-US" sz="2400" dirty="0"/>
              <a:t>A database containing the network locations of service instances.</a:t>
            </a:r>
          </a:p>
          <a:p>
            <a:r>
              <a:rPr lang="en-US" sz="2400" dirty="0"/>
              <a:t>It contains the currently-available instances of each service and their connection details.</a:t>
            </a:r>
          </a:p>
          <a:p>
            <a:r>
              <a:rPr lang="en-US" sz="2400" dirty="0"/>
              <a:t>Services query the service registry to retrieve the details for the required </a:t>
            </a:r>
            <a:r>
              <a:rPr lang="en-US" sz="2400" dirty="0" err="1"/>
              <a:t>microservice</a:t>
            </a:r>
            <a:r>
              <a:rPr lang="en-US" sz="2400" dirty="0"/>
              <a:t> and then connect to it.</a:t>
            </a:r>
          </a:p>
          <a:p>
            <a:r>
              <a:rPr lang="en-US" sz="2400" dirty="0"/>
              <a:t>The registry maintains a </a:t>
            </a:r>
            <a:r>
              <a:rPr lang="en-US" sz="2400" b="1" dirty="0"/>
              <a:t>heartbeat mechanism</a:t>
            </a:r>
            <a:r>
              <a:rPr lang="en-US" sz="2400" dirty="0"/>
              <a:t> to see if services are still up and if not, removes them from the registry.</a:t>
            </a:r>
          </a:p>
          <a:p>
            <a:endParaRPr lang="en-US" sz="2400" dirty="0"/>
          </a:p>
        </p:txBody>
      </p:sp>
      <p:sp>
        <p:nvSpPr>
          <p:cNvPr id="4" name="Slide Number Placeholder 3"/>
          <p:cNvSpPr>
            <a:spLocks noGrp="1"/>
          </p:cNvSpPr>
          <p:nvPr>
            <p:ph type="sldNum" sz="quarter" idx="12"/>
          </p:nvPr>
        </p:nvSpPr>
        <p:spPr/>
        <p:txBody>
          <a:bodyPr/>
          <a:lstStyle/>
          <a:p>
            <a:fld id="{F87722FE-EFF9-4787-B89D-9542D8A63539}" type="slidenum">
              <a:rPr lang="en-US" smtClean="0"/>
              <a:t>3</a:t>
            </a:fld>
            <a:endParaRPr lang="en-US"/>
          </a:p>
        </p:txBody>
      </p:sp>
    </p:spTree>
    <p:extLst>
      <p:ext uri="{BB962C8B-B14F-4D97-AF65-F5344CB8AC3E}">
        <p14:creationId xmlns:p14="http://schemas.microsoft.com/office/powerpoint/2010/main" val="710647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Registry</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8900" y="1719263"/>
            <a:ext cx="3886200" cy="5138737"/>
          </a:xfrm>
        </p:spPr>
      </p:pic>
      <p:sp>
        <p:nvSpPr>
          <p:cNvPr id="4" name="Slide Number Placeholder 3"/>
          <p:cNvSpPr>
            <a:spLocks noGrp="1"/>
          </p:cNvSpPr>
          <p:nvPr>
            <p:ph type="sldNum" sz="quarter" idx="12"/>
          </p:nvPr>
        </p:nvSpPr>
        <p:spPr/>
        <p:txBody>
          <a:bodyPr/>
          <a:lstStyle/>
          <a:p>
            <a:fld id="{F87722FE-EFF9-4787-B89D-9542D8A63539}" type="slidenum">
              <a:rPr lang="en-US" smtClean="0"/>
              <a:t>4</a:t>
            </a:fld>
            <a:endParaRPr lang="en-US"/>
          </a:p>
        </p:txBody>
      </p:sp>
    </p:spTree>
    <p:extLst>
      <p:ext uri="{BB962C8B-B14F-4D97-AF65-F5344CB8AC3E}">
        <p14:creationId xmlns:p14="http://schemas.microsoft.com/office/powerpoint/2010/main" val="2072914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Registry</a:t>
            </a:r>
          </a:p>
        </p:txBody>
      </p:sp>
      <p:sp>
        <p:nvSpPr>
          <p:cNvPr id="3" name="Content Placeholder 2"/>
          <p:cNvSpPr>
            <a:spLocks noGrp="1"/>
          </p:cNvSpPr>
          <p:nvPr>
            <p:ph idx="1"/>
          </p:nvPr>
        </p:nvSpPr>
        <p:spPr/>
        <p:txBody>
          <a:bodyPr/>
          <a:lstStyle/>
          <a:p>
            <a:r>
              <a:rPr lang="en-US" sz="2200" dirty="0"/>
              <a:t>Netflix Eureka is a good example of a service registry. </a:t>
            </a:r>
          </a:p>
          <a:p>
            <a:r>
              <a:rPr lang="en-US" sz="2200" dirty="0"/>
              <a:t>It provides a REST API for registering and querying service instances. </a:t>
            </a:r>
          </a:p>
          <a:p>
            <a:r>
              <a:rPr lang="en-US" sz="2200" dirty="0"/>
              <a:t>A service instance registers its network location using a POST request. </a:t>
            </a:r>
          </a:p>
          <a:p>
            <a:r>
              <a:rPr lang="en-US" sz="2200" dirty="0"/>
              <a:t>Every 30 seconds it must refresh its registration using a PUT request.</a:t>
            </a:r>
          </a:p>
          <a:p>
            <a:r>
              <a:rPr lang="en-US" sz="2200" dirty="0"/>
              <a:t> A registration is removed by either using an HTTP DELETE request or by the instance registration timing out. </a:t>
            </a:r>
          </a:p>
          <a:p>
            <a:r>
              <a:rPr lang="en-US" sz="2200" dirty="0"/>
              <a:t>A client can retrieve the registered service instances by using an HTTP GET request.</a:t>
            </a:r>
          </a:p>
          <a:p>
            <a:r>
              <a:rPr lang="en-US" sz="2200" dirty="0"/>
              <a:t>Other examples of service registries - etcd, consul, Apache Zookeeper</a:t>
            </a:r>
          </a:p>
          <a:p>
            <a:endParaRPr lang="en-US" sz="2200" dirty="0"/>
          </a:p>
        </p:txBody>
      </p:sp>
      <p:sp>
        <p:nvSpPr>
          <p:cNvPr id="4" name="Slide Number Placeholder 3"/>
          <p:cNvSpPr>
            <a:spLocks noGrp="1"/>
          </p:cNvSpPr>
          <p:nvPr>
            <p:ph type="sldNum" sz="quarter" idx="12"/>
          </p:nvPr>
        </p:nvSpPr>
        <p:spPr/>
        <p:txBody>
          <a:bodyPr/>
          <a:lstStyle/>
          <a:p>
            <a:fld id="{F87722FE-EFF9-4787-B89D-9542D8A63539}" type="slidenum">
              <a:rPr lang="en-US" smtClean="0"/>
              <a:t>5</a:t>
            </a:fld>
            <a:endParaRPr lang="en-US"/>
          </a:p>
        </p:txBody>
      </p:sp>
    </p:spTree>
    <p:extLst>
      <p:ext uri="{BB962C8B-B14F-4D97-AF65-F5344CB8AC3E}">
        <p14:creationId xmlns:p14="http://schemas.microsoft.com/office/powerpoint/2010/main" val="3930159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Microservice</a:t>
            </a:r>
            <a:r>
              <a:rPr lang="en-US" dirty="0"/>
              <a:t> Registration Patterns</a:t>
            </a:r>
          </a:p>
        </p:txBody>
      </p:sp>
      <p:sp>
        <p:nvSpPr>
          <p:cNvPr id="3" name="Content Placeholder 2"/>
          <p:cNvSpPr>
            <a:spLocks noGrp="1"/>
          </p:cNvSpPr>
          <p:nvPr>
            <p:ph idx="1"/>
          </p:nvPr>
        </p:nvSpPr>
        <p:spPr/>
        <p:txBody>
          <a:bodyPr/>
          <a:lstStyle/>
          <a:p>
            <a:r>
              <a:rPr lang="en-US" sz="2400" dirty="0"/>
              <a:t>There are two primary </a:t>
            </a:r>
            <a:r>
              <a:rPr lang="en-US" sz="2400" dirty="0" err="1"/>
              <a:t>microservice</a:t>
            </a:r>
            <a:r>
              <a:rPr lang="en-US" sz="2400" dirty="0"/>
              <a:t> registration patterns to handle the registration and deregistration of service instances in the Service Registry.</a:t>
            </a:r>
          </a:p>
          <a:p>
            <a:r>
              <a:rPr lang="en-US" sz="2400" dirty="0"/>
              <a:t>Self-Registration Pattern</a:t>
            </a:r>
          </a:p>
          <a:p>
            <a:r>
              <a:rPr lang="en-US" sz="2400" dirty="0"/>
              <a:t>Third-party registration Pattern</a:t>
            </a:r>
          </a:p>
          <a:p>
            <a:endParaRPr lang="en-US" sz="2400" dirty="0"/>
          </a:p>
        </p:txBody>
      </p:sp>
      <p:sp>
        <p:nvSpPr>
          <p:cNvPr id="4" name="Slide Number Placeholder 3"/>
          <p:cNvSpPr>
            <a:spLocks noGrp="1"/>
          </p:cNvSpPr>
          <p:nvPr>
            <p:ph type="sldNum" sz="quarter" idx="12"/>
          </p:nvPr>
        </p:nvSpPr>
        <p:spPr/>
        <p:txBody>
          <a:bodyPr/>
          <a:lstStyle/>
          <a:p>
            <a:fld id="{F87722FE-EFF9-4787-B89D-9542D8A63539}" type="slidenum">
              <a:rPr lang="en-US" smtClean="0"/>
              <a:t>6</a:t>
            </a:fld>
            <a:endParaRPr lang="en-US"/>
          </a:p>
        </p:txBody>
      </p:sp>
    </p:spTree>
    <p:extLst>
      <p:ext uri="{BB962C8B-B14F-4D97-AF65-F5344CB8AC3E}">
        <p14:creationId xmlns:p14="http://schemas.microsoft.com/office/powerpoint/2010/main" val="2229114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Self-Registration Pattern</a:t>
            </a:r>
            <a:endParaRPr lang="en-US" dirty="0"/>
          </a:p>
        </p:txBody>
      </p:sp>
      <p:sp>
        <p:nvSpPr>
          <p:cNvPr id="3" name="Content Placeholder 2"/>
          <p:cNvSpPr>
            <a:spLocks noGrp="1"/>
          </p:cNvSpPr>
          <p:nvPr>
            <p:ph idx="1"/>
          </p:nvPr>
        </p:nvSpPr>
        <p:spPr/>
        <p:txBody>
          <a:bodyPr/>
          <a:lstStyle/>
          <a:p>
            <a:r>
              <a:rPr lang="en-US" sz="2400" dirty="0"/>
              <a:t>When using the self-registration pattern, a service instance is responsible for registering and deregistering itself with the service registry. </a:t>
            </a:r>
          </a:p>
          <a:p>
            <a:r>
              <a:rPr lang="en-US" sz="2400" dirty="0"/>
              <a:t>Also, service instances send heartbeat requests to prevent their registration from expiring.</a:t>
            </a:r>
          </a:p>
        </p:txBody>
      </p:sp>
      <p:sp>
        <p:nvSpPr>
          <p:cNvPr id="4" name="Slide Number Placeholder 3"/>
          <p:cNvSpPr>
            <a:spLocks noGrp="1"/>
          </p:cNvSpPr>
          <p:nvPr>
            <p:ph type="sldNum" sz="quarter" idx="12"/>
          </p:nvPr>
        </p:nvSpPr>
        <p:spPr/>
        <p:txBody>
          <a:bodyPr/>
          <a:lstStyle/>
          <a:p>
            <a:fld id="{F87722FE-EFF9-4787-B89D-9542D8A63539}" type="slidenum">
              <a:rPr lang="en-US" smtClean="0"/>
              <a:t>7</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3733800"/>
            <a:ext cx="3929402" cy="3097161"/>
          </a:xfrm>
          <a:prstGeom prst="rect">
            <a:avLst/>
          </a:prstGeom>
        </p:spPr>
      </p:pic>
    </p:spTree>
    <p:extLst>
      <p:ext uri="{BB962C8B-B14F-4D97-AF65-F5344CB8AC3E}">
        <p14:creationId xmlns:p14="http://schemas.microsoft.com/office/powerpoint/2010/main" val="2428024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Self-Registration Pattern</a:t>
            </a:r>
            <a:endParaRPr lang="en-US" dirty="0"/>
          </a:p>
        </p:txBody>
      </p:sp>
      <p:sp>
        <p:nvSpPr>
          <p:cNvPr id="3" name="Content Placeholder 2"/>
          <p:cNvSpPr>
            <a:spLocks noGrp="1"/>
          </p:cNvSpPr>
          <p:nvPr>
            <p:ph idx="1"/>
          </p:nvPr>
        </p:nvSpPr>
        <p:spPr/>
        <p:txBody>
          <a:bodyPr/>
          <a:lstStyle/>
          <a:p>
            <a:r>
              <a:rPr lang="en-US" sz="2400" dirty="0"/>
              <a:t>A good example of this approach is the </a:t>
            </a:r>
            <a:r>
              <a:rPr lang="en-US" sz="2400" b="1" dirty="0"/>
              <a:t>Netflix OSS Eureka client</a:t>
            </a:r>
            <a:r>
              <a:rPr lang="en-US" sz="2400" dirty="0"/>
              <a:t>. </a:t>
            </a:r>
          </a:p>
          <a:p>
            <a:r>
              <a:rPr lang="en-US" sz="2400" dirty="0"/>
              <a:t>The Eureka client handles all aspects of service instance registration and deregistration. </a:t>
            </a:r>
          </a:p>
          <a:p>
            <a:r>
              <a:rPr lang="en-US" sz="2400" dirty="0"/>
              <a:t>The </a:t>
            </a:r>
            <a:r>
              <a:rPr lang="en-US" sz="2400" b="1" dirty="0"/>
              <a:t>Spring Cloud</a:t>
            </a:r>
            <a:r>
              <a:rPr lang="en-US" sz="2400" dirty="0"/>
              <a:t> project, which implements various patterns including service discovery, makes it easy to automatically register a service instance with Eureka. </a:t>
            </a:r>
          </a:p>
          <a:p>
            <a:r>
              <a:rPr lang="en-US" sz="2400" dirty="0"/>
              <a:t>We simply annotate our Java Configuration class with an @</a:t>
            </a:r>
            <a:r>
              <a:rPr lang="en-US" sz="2400" dirty="0" err="1"/>
              <a:t>EnableEurekaClient</a:t>
            </a:r>
            <a:r>
              <a:rPr lang="en-US" sz="2400" dirty="0"/>
              <a:t> annotation.</a:t>
            </a:r>
          </a:p>
          <a:p>
            <a:endParaRPr lang="en-US" sz="2400" dirty="0"/>
          </a:p>
        </p:txBody>
      </p:sp>
      <p:sp>
        <p:nvSpPr>
          <p:cNvPr id="4" name="Slide Number Placeholder 3"/>
          <p:cNvSpPr>
            <a:spLocks noGrp="1"/>
          </p:cNvSpPr>
          <p:nvPr>
            <p:ph type="sldNum" sz="quarter" idx="12"/>
          </p:nvPr>
        </p:nvSpPr>
        <p:spPr/>
        <p:txBody>
          <a:bodyPr/>
          <a:lstStyle/>
          <a:p>
            <a:fld id="{F87722FE-EFF9-4787-B89D-9542D8A63539}" type="slidenum">
              <a:rPr lang="en-US" smtClean="0"/>
              <a:t>8</a:t>
            </a:fld>
            <a:endParaRPr lang="en-US"/>
          </a:p>
        </p:txBody>
      </p:sp>
    </p:spTree>
    <p:extLst>
      <p:ext uri="{BB962C8B-B14F-4D97-AF65-F5344CB8AC3E}">
        <p14:creationId xmlns:p14="http://schemas.microsoft.com/office/powerpoint/2010/main" val="24529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Self-Registration Pattern</a:t>
            </a:r>
            <a:endParaRPr lang="en-US" dirty="0"/>
          </a:p>
        </p:txBody>
      </p:sp>
      <p:sp>
        <p:nvSpPr>
          <p:cNvPr id="3" name="Content Placeholder 2"/>
          <p:cNvSpPr>
            <a:spLocks noGrp="1"/>
          </p:cNvSpPr>
          <p:nvPr>
            <p:ph idx="1"/>
          </p:nvPr>
        </p:nvSpPr>
        <p:spPr/>
        <p:txBody>
          <a:bodyPr/>
          <a:lstStyle/>
          <a:p>
            <a:r>
              <a:rPr lang="en-US" sz="2400" b="1" dirty="0"/>
              <a:t>Benefit</a:t>
            </a:r>
            <a:r>
              <a:rPr lang="en-US" sz="2400" dirty="0"/>
              <a:t> - This pattern is relatively simple and doesn’t require any other system components.</a:t>
            </a:r>
          </a:p>
          <a:p>
            <a:r>
              <a:rPr lang="en-US" sz="2400" b="1"/>
              <a:t>Drawback</a:t>
            </a:r>
            <a:r>
              <a:rPr lang="en-US" sz="2400"/>
              <a:t> </a:t>
            </a:r>
            <a:r>
              <a:rPr lang="en-US" sz="2400" dirty="0"/>
              <a:t>- This pattern couples the service instances to the service registry. We must implement the registration code in each programming language and framework used by our services.</a:t>
            </a:r>
          </a:p>
          <a:p>
            <a:endParaRPr lang="en-US" sz="2400" dirty="0"/>
          </a:p>
        </p:txBody>
      </p:sp>
      <p:sp>
        <p:nvSpPr>
          <p:cNvPr id="4" name="Slide Number Placeholder 3"/>
          <p:cNvSpPr>
            <a:spLocks noGrp="1"/>
          </p:cNvSpPr>
          <p:nvPr>
            <p:ph type="sldNum" sz="quarter" idx="12"/>
          </p:nvPr>
        </p:nvSpPr>
        <p:spPr/>
        <p:txBody>
          <a:bodyPr/>
          <a:lstStyle/>
          <a:p>
            <a:fld id="{F87722FE-EFF9-4787-B89D-9542D8A63539}" type="slidenum">
              <a:rPr lang="en-US" smtClean="0"/>
              <a:t>9</a:t>
            </a:fld>
            <a:endParaRPr lang="en-US"/>
          </a:p>
        </p:txBody>
      </p:sp>
    </p:spTree>
    <p:extLst>
      <p:ext uri="{BB962C8B-B14F-4D97-AF65-F5344CB8AC3E}">
        <p14:creationId xmlns:p14="http://schemas.microsoft.com/office/powerpoint/2010/main" val="285808318"/>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Learner Template</Template>
  <TotalTime>84</TotalTime>
  <Words>912</Words>
  <Application>Microsoft Office PowerPoint</Application>
  <PresentationFormat>On-screen Show (4:3)</PresentationFormat>
  <Paragraphs>84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Wingdings</vt:lpstr>
      <vt:lpstr>Learner Template</vt:lpstr>
      <vt:lpstr>Service Discovery </vt:lpstr>
      <vt:lpstr>Service Discovery </vt:lpstr>
      <vt:lpstr>Service Registry</vt:lpstr>
      <vt:lpstr>Service Registry</vt:lpstr>
      <vt:lpstr>Service Registry</vt:lpstr>
      <vt:lpstr>Microservice Registration Patterns</vt:lpstr>
      <vt:lpstr>Self-Registration Pattern</vt:lpstr>
      <vt:lpstr>Self-Registration Pattern</vt:lpstr>
      <vt:lpstr>Self-Registration Pattern</vt:lpstr>
      <vt:lpstr>Third-party registration Pattern</vt:lpstr>
      <vt:lpstr>Third-party registration Pattern</vt:lpstr>
      <vt:lpstr>Third-party registration Pattern</vt:lpstr>
      <vt:lpstr>Third-party registration Pattern</vt:lpstr>
      <vt:lpstr>Service discovery patterns</vt:lpstr>
      <vt:lpstr>Client-Side Discovery Pattern</vt:lpstr>
      <vt:lpstr>Server-Side Discovery Pattern</vt:lpstr>
      <vt:lpstr>Server-Side Discovery Pattern</vt:lpstr>
      <vt:lpstr>Example –  Netflix Eureka Server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Discovery </dc:title>
  <dc:creator>Windows User</dc:creator>
  <cp:lastModifiedBy>Jasdhir Singh</cp:lastModifiedBy>
  <cp:revision>38</cp:revision>
  <dcterms:created xsi:type="dcterms:W3CDTF">2021-04-15T11:10:53Z</dcterms:created>
  <dcterms:modified xsi:type="dcterms:W3CDTF">2021-08-18T06:15:32Z</dcterms:modified>
</cp:coreProperties>
</file>