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64D810-5322-473D-9508-025121504677}" type="datetimeFigureOut">
              <a:rPr lang="en-US" smtClean="0"/>
              <a:t>20-Apr-21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0E9CE-5CD7-46F9-A2DD-A5D765E9D0BB}" type="slidenum">
              <a:rPr lang="en-US" smtClean="0"/>
              <a:t>‹#›</a:t>
            </a:fld>
            <a:endParaRPr lang="en-US"/>
          </a:p>
        </p:txBody>
      </p:sp>
    </p:spTree>
    <p:extLst>
      <p:ext uri="{BB962C8B-B14F-4D97-AF65-F5344CB8AC3E}">
        <p14:creationId xmlns:p14="http://schemas.microsoft.com/office/powerpoint/2010/main" val="705016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smtClean="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smtClean="0"/>
              <a:t>Click to edit Master subtitle style</a:t>
            </a:r>
          </a:p>
        </p:txBody>
      </p:sp>
      <p:sp>
        <p:nvSpPr>
          <p:cNvPr id="66565" name="Rectangle 5"/>
          <p:cNvSpPr>
            <a:spLocks noGrp="1" noChangeArrowheads="1"/>
          </p:cNvSpPr>
          <p:nvPr>
            <p:ph type="dt" sz="half" idx="2"/>
          </p:nvPr>
        </p:nvSpPr>
        <p:spPr/>
        <p:txBody>
          <a:bodyPr/>
          <a:lstStyle>
            <a:lvl1pPr>
              <a:defRPr/>
            </a:lvl1pPr>
          </a:lstStyle>
          <a:p>
            <a:fld id="{7CD2F9DC-5F17-4B23-A389-3AF9A12D9959}" type="datetime1">
              <a:rPr lang="en-US" smtClean="0"/>
              <a:t>20-Apr-21</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F529B856-5D36-4B2A-A3C0-4BEB388C5BDC}"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E9DC4310-F2D7-49D3-A87D-86802764091B}" type="datetime1">
              <a:rPr lang="en-US" smtClean="0"/>
              <a:t>20-Apr-21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529B856-5D36-4B2A-A3C0-4BEB388C5BDC}"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2631C397-9CC1-4658-98C0-5A1A2ECE66AD}" type="datetime1">
              <a:rPr lang="en-US" smtClean="0"/>
              <a:t>20-Apr-21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529B856-5D36-4B2A-A3C0-4BEB388C5BDC}"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627616B6-992C-4945-9B8C-A82407402BD0}" type="datetime1">
              <a:rPr lang="en-US" smtClean="0"/>
              <a:t>20-Apr-21</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F529B856-5D36-4B2A-A3C0-4BEB388C5BDC}"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11923D73-85BA-4003-A166-F3402E5EEACD}" type="datetime1">
              <a:rPr lang="en-US" smtClean="0"/>
              <a:t>20-Apr-21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529B856-5D36-4B2A-A3C0-4BEB388C5BDC}"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96EFFDE3-D98B-4D9B-B947-A129DF0BF2A5}" type="datetime1">
              <a:rPr lang="en-US" smtClean="0"/>
              <a:t>20-Apr-21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529B856-5D36-4B2A-A3C0-4BEB388C5BDC}"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fld id="{60F40542-365A-42F8-89CD-604BC8994B30}" type="datetime1">
              <a:rPr lang="en-US" smtClean="0"/>
              <a:t>20-Apr-21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529B856-5D36-4B2A-A3C0-4BEB388C5BDC}"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fld id="{5BF2C8DF-F665-48DF-8CA5-BAE751E78C52}" type="datetime1">
              <a:rPr lang="en-US" smtClean="0"/>
              <a:t>20-Apr-21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529B856-5D36-4B2A-A3C0-4BEB388C5BDC}"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fld id="{994D9D16-6330-4950-9464-097B9E784D53}" type="datetime1">
              <a:rPr lang="en-US" smtClean="0"/>
              <a:t>20-Apr-21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529B856-5D36-4B2A-A3C0-4BEB388C5BDC}"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C236443-8937-47DE-8B15-A834D549AB08}" type="datetime1">
              <a:rPr lang="en-US" smtClean="0"/>
              <a:t>20-Apr-21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529B856-5D36-4B2A-A3C0-4BEB388C5BDC}"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8AB2B175-8123-43DB-AD4C-D25DEB7C409C}" type="datetime1">
              <a:rPr lang="en-US" smtClean="0"/>
              <a:t>20-Apr-21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529B856-5D36-4B2A-A3C0-4BEB388C5BDC}"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E3B11256-3AFB-44F6-8B91-6771B3B1FCF1}" type="datetime1">
              <a:rPr lang="en-US" smtClean="0"/>
              <a:t>20-Apr-21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529B856-5D36-4B2A-A3C0-4BEB388C5BDC}"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ACE39F90-24BB-48F6-8CC5-96FC5D7EA87E}" type="datetime1">
              <a:rPr lang="en-US" smtClean="0"/>
              <a:t>20-Apr-21</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F529B856-5D36-4B2A-A3C0-4BEB388C5BDC}"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East-west_traffic"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Service_catalog" TargetMode="External"/><Relationship Id="rId2" Type="http://schemas.openxmlformats.org/officeDocument/2006/relationships/hyperlink" Target="https://www.cloudflare.com/learning/security/glossary/what-is-zero-trus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consul.io/docs/connect/intention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consul.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hashicorp.com/products/consu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onsul.io/docs/age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Consul</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F529B856-5D36-4B2A-A3C0-4BEB388C5BDC}" type="slidenum">
              <a:rPr lang="en-US" smtClean="0"/>
              <a:t>1</a:t>
            </a:fld>
            <a:endParaRPr lang="en-US"/>
          </a:p>
        </p:txBody>
      </p:sp>
    </p:spTree>
    <p:extLst>
      <p:ext uri="{BB962C8B-B14F-4D97-AF65-F5344CB8AC3E}">
        <p14:creationId xmlns:p14="http://schemas.microsoft.com/office/powerpoint/2010/main" val="40337611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Configuration</a:t>
            </a:r>
          </a:p>
        </p:txBody>
      </p:sp>
      <p:sp>
        <p:nvSpPr>
          <p:cNvPr id="3" name="Content Placeholder 2"/>
          <p:cNvSpPr>
            <a:spLocks noGrp="1"/>
          </p:cNvSpPr>
          <p:nvPr>
            <p:ph idx="1"/>
          </p:nvPr>
        </p:nvSpPr>
        <p:spPr/>
        <p:txBody>
          <a:bodyPr/>
          <a:lstStyle/>
          <a:p>
            <a:r>
              <a:rPr lang="en-US" sz="2200" b="1" dirty="0"/>
              <a:t>Consul’s solution</a:t>
            </a:r>
            <a:r>
              <a:rPr lang="en-US" sz="2200" dirty="0"/>
              <a:t> for this configuration management is the central </a:t>
            </a:r>
            <a:r>
              <a:rPr lang="en-US" sz="2200" b="1" dirty="0"/>
              <a:t>Key-Value store</a:t>
            </a:r>
            <a:r>
              <a:rPr lang="en-US" sz="2200" dirty="0"/>
              <a:t>.</a:t>
            </a:r>
          </a:p>
          <a:p>
            <a:r>
              <a:rPr lang="en-US" sz="2200" dirty="0"/>
              <a:t>Instead of trying to define the configuration in each service distributed throughout our infrastructure, </a:t>
            </a:r>
            <a:r>
              <a:rPr lang="en-US" sz="2200" dirty="0" smtClean="0"/>
              <a:t/>
            </a:r>
            <a:br>
              <a:rPr lang="en-US" sz="2200" dirty="0" smtClean="0"/>
            </a:br>
            <a:r>
              <a:rPr lang="en-US" sz="2200" dirty="0" smtClean="0"/>
              <a:t>Consul </a:t>
            </a:r>
            <a:r>
              <a:rPr lang="en-US" sz="2200" dirty="0"/>
              <a:t>uses a key-value store to capture it centrally.</a:t>
            </a:r>
          </a:p>
          <a:p>
            <a:endParaRPr lang="en-US" sz="2200" dirty="0"/>
          </a:p>
        </p:txBody>
      </p:sp>
      <p:sp>
        <p:nvSpPr>
          <p:cNvPr id="4" name="Slide Number Placeholder 3"/>
          <p:cNvSpPr>
            <a:spLocks noGrp="1"/>
          </p:cNvSpPr>
          <p:nvPr>
            <p:ph type="sldNum" sz="quarter" idx="12"/>
          </p:nvPr>
        </p:nvSpPr>
        <p:spPr/>
        <p:txBody>
          <a:bodyPr/>
          <a:lstStyle/>
          <a:p>
            <a:fld id="{F529B856-5D36-4B2A-A3C0-4BEB388C5BDC}" type="slidenum">
              <a:rPr lang="en-US" smtClean="0"/>
              <a:t>10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657600"/>
            <a:ext cx="4934639" cy="3200400"/>
          </a:xfrm>
          <a:prstGeom prst="rect">
            <a:avLst/>
          </a:prstGeom>
        </p:spPr>
      </p:pic>
    </p:spTree>
    <p:extLst>
      <p:ext uri="{BB962C8B-B14F-4D97-AF65-F5344CB8AC3E}">
        <p14:creationId xmlns:p14="http://schemas.microsoft.com/office/powerpoint/2010/main" val="5961234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Configuration</a:t>
            </a:r>
          </a:p>
        </p:txBody>
      </p:sp>
      <p:sp>
        <p:nvSpPr>
          <p:cNvPr id="3" name="Content Placeholder 2"/>
          <p:cNvSpPr>
            <a:spLocks noGrp="1"/>
          </p:cNvSpPr>
          <p:nvPr>
            <p:ph idx="1"/>
          </p:nvPr>
        </p:nvSpPr>
        <p:spPr/>
        <p:txBody>
          <a:bodyPr/>
          <a:lstStyle/>
          <a:p>
            <a:r>
              <a:rPr lang="en-US" sz="2400" dirty="0"/>
              <a:t>We can define a key centrally that says whether our system is in maintenance mode or not , "Are we in maintenance mode?" and the values can be "true or false". </a:t>
            </a:r>
            <a:endParaRPr lang="en-US" sz="2400" dirty="0" smtClean="0"/>
          </a:p>
          <a:p>
            <a:r>
              <a:rPr lang="en-US" sz="2400" dirty="0" smtClean="0"/>
              <a:t>Also</a:t>
            </a:r>
            <a:r>
              <a:rPr lang="en-US" sz="2400" dirty="0"/>
              <a:t>, we have to change some default configuration in each service depending upon the state of our system. </a:t>
            </a:r>
            <a:endParaRPr lang="en-US" sz="2400" dirty="0" smtClean="0"/>
          </a:p>
          <a:p>
            <a:r>
              <a:rPr lang="en-US" sz="2400" dirty="0" smtClean="0"/>
              <a:t>When </a:t>
            </a:r>
            <a:r>
              <a:rPr lang="en-US" sz="2400" dirty="0"/>
              <a:t>the system is in maintenance mode, we change the "Are we in maintenance mode?" key's value centrally from "false to true". </a:t>
            </a:r>
            <a:endParaRPr lang="en-US" sz="2400" dirty="0" smtClean="0"/>
          </a:p>
          <a:p>
            <a:r>
              <a:rPr lang="en-US" sz="2400" dirty="0" smtClean="0"/>
              <a:t>Then</a:t>
            </a:r>
            <a:r>
              <a:rPr lang="en-US" sz="2400" dirty="0"/>
              <a:t>, push out the changed state to all our services and configure them. </a:t>
            </a:r>
            <a:endParaRPr lang="en-US" sz="2400" dirty="0" smtClean="0"/>
          </a:p>
          <a:p>
            <a:r>
              <a:rPr lang="en-US" sz="2400" dirty="0" smtClean="0"/>
              <a:t>Thus</a:t>
            </a:r>
            <a:r>
              <a:rPr lang="en-US" sz="2400" dirty="0"/>
              <a:t>, gives consistent view of configuration across all the services.</a:t>
            </a:r>
          </a:p>
        </p:txBody>
      </p:sp>
      <p:sp>
        <p:nvSpPr>
          <p:cNvPr id="4" name="Slide Number Placeholder 3"/>
          <p:cNvSpPr>
            <a:spLocks noGrp="1"/>
          </p:cNvSpPr>
          <p:nvPr>
            <p:ph type="sldNum" sz="quarter" idx="12"/>
          </p:nvPr>
        </p:nvSpPr>
        <p:spPr/>
        <p:txBody>
          <a:bodyPr/>
          <a:lstStyle/>
          <a:p>
            <a:fld id="{F529B856-5D36-4B2A-A3C0-4BEB388C5BDC}" type="slidenum">
              <a:rPr lang="en-US" smtClean="0"/>
              <a:t>11</a:t>
            </a:fld>
            <a:endParaRPr lang="en-US"/>
          </a:p>
        </p:txBody>
      </p:sp>
    </p:spTree>
    <p:extLst>
      <p:ext uri="{BB962C8B-B14F-4D97-AF65-F5344CB8AC3E}">
        <p14:creationId xmlns:p14="http://schemas.microsoft.com/office/powerpoint/2010/main" val="10492456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Segmentation</a:t>
            </a:r>
          </a:p>
        </p:txBody>
      </p:sp>
      <p:sp>
        <p:nvSpPr>
          <p:cNvPr id="3" name="Content Placeholder 2"/>
          <p:cNvSpPr>
            <a:spLocks noGrp="1"/>
          </p:cNvSpPr>
          <p:nvPr>
            <p:ph idx="1"/>
          </p:nvPr>
        </p:nvSpPr>
        <p:spPr/>
        <p:txBody>
          <a:bodyPr/>
          <a:lstStyle/>
          <a:p>
            <a:r>
              <a:rPr lang="en-US" sz="2400" dirty="0"/>
              <a:t>In </a:t>
            </a:r>
            <a:r>
              <a:rPr lang="en-US" sz="2400" dirty="0" err="1"/>
              <a:t>microservice</a:t>
            </a:r>
            <a:r>
              <a:rPr lang="en-US" sz="2400" dirty="0"/>
              <a:t> environment, we have hundreds of unique services across different network zone. </a:t>
            </a:r>
            <a:endParaRPr lang="en-US" sz="2400" dirty="0" smtClean="0"/>
          </a:p>
          <a:p>
            <a:r>
              <a:rPr lang="en-US" sz="2400" dirty="0" smtClean="0"/>
              <a:t>Traffic </a:t>
            </a:r>
            <a:r>
              <a:rPr lang="en-US" sz="2400" dirty="0"/>
              <a:t>pattern between these services are much more complicated. </a:t>
            </a:r>
            <a:endParaRPr lang="en-US" sz="2400" dirty="0" smtClean="0"/>
          </a:p>
          <a:p>
            <a:r>
              <a:rPr lang="en-US" sz="2400" dirty="0" smtClean="0"/>
              <a:t>Many </a:t>
            </a:r>
            <a:r>
              <a:rPr lang="en-US" sz="2400" dirty="0"/>
              <a:t>services have complicated </a:t>
            </a:r>
            <a:r>
              <a:rPr lang="en-US" sz="2400" dirty="0">
                <a:hlinkClick r:id="rId2"/>
              </a:rPr>
              <a:t>east-west traffic flow</a:t>
            </a:r>
            <a:r>
              <a:rPr lang="en-US" sz="2400" dirty="0"/>
              <a:t>. </a:t>
            </a:r>
            <a:endParaRPr lang="en-US" sz="2400" dirty="0" smtClean="0"/>
          </a:p>
          <a:p>
            <a:r>
              <a:rPr lang="en-US" sz="2400" dirty="0" smtClean="0"/>
              <a:t>The </a:t>
            </a:r>
            <a:r>
              <a:rPr lang="en-US" sz="2400" dirty="0"/>
              <a:t>challenge here is: "How do we think about segmenting this network?" and "How do we partition which services are allowed to talk to which other services?"</a:t>
            </a:r>
          </a:p>
          <a:p>
            <a:r>
              <a:rPr lang="en-US" sz="2400" dirty="0"/>
              <a:t>The third challenge we run into is segmentation. </a:t>
            </a:r>
            <a:endParaRPr lang="en-US" sz="2400" dirty="0" smtClean="0"/>
          </a:p>
          <a:p>
            <a:r>
              <a:rPr lang="en-US" sz="2400" dirty="0" smtClean="0"/>
              <a:t>Consul </a:t>
            </a:r>
            <a:r>
              <a:rPr lang="en-US" sz="2400" dirty="0"/>
              <a:t>deals with this is with a feature called </a:t>
            </a:r>
            <a:r>
              <a:rPr lang="en-US" sz="2400" b="1" dirty="0"/>
              <a:t>Connect</a:t>
            </a:r>
            <a:r>
              <a:rPr lang="en-US" sz="2400" dirty="0"/>
              <a:t>.</a:t>
            </a:r>
          </a:p>
          <a:p>
            <a:endParaRPr lang="en-US" sz="2400" dirty="0"/>
          </a:p>
        </p:txBody>
      </p:sp>
      <p:sp>
        <p:nvSpPr>
          <p:cNvPr id="4" name="Slide Number Placeholder 3"/>
          <p:cNvSpPr>
            <a:spLocks noGrp="1"/>
          </p:cNvSpPr>
          <p:nvPr>
            <p:ph type="sldNum" sz="quarter" idx="12"/>
          </p:nvPr>
        </p:nvSpPr>
        <p:spPr/>
        <p:txBody>
          <a:bodyPr/>
          <a:lstStyle/>
          <a:p>
            <a:fld id="{F529B856-5D36-4B2A-A3C0-4BEB388C5BDC}" type="slidenum">
              <a:rPr lang="en-US" smtClean="0"/>
              <a:t>12</a:t>
            </a:fld>
            <a:endParaRPr lang="en-US"/>
          </a:p>
        </p:txBody>
      </p:sp>
    </p:spTree>
    <p:extLst>
      <p:ext uri="{BB962C8B-B14F-4D97-AF65-F5344CB8AC3E}">
        <p14:creationId xmlns:p14="http://schemas.microsoft.com/office/powerpoint/2010/main" val="30146087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Segmentation</a:t>
            </a:r>
          </a:p>
        </p:txBody>
      </p:sp>
      <p:sp>
        <p:nvSpPr>
          <p:cNvPr id="3" name="Content Placeholder 2"/>
          <p:cNvSpPr>
            <a:spLocks noGrp="1"/>
          </p:cNvSpPr>
          <p:nvPr>
            <p:ph idx="1"/>
          </p:nvPr>
        </p:nvSpPr>
        <p:spPr/>
        <p:txBody>
          <a:bodyPr/>
          <a:lstStyle/>
          <a:p>
            <a:r>
              <a:rPr lang="en-US" sz="2200" dirty="0"/>
              <a:t>Consul Connect establishes inter-service communication polices by using service graph. </a:t>
            </a:r>
            <a:endParaRPr lang="en-US" sz="2200" dirty="0" smtClean="0"/>
          </a:p>
          <a:p>
            <a:r>
              <a:rPr lang="en-US" sz="2200" dirty="0" smtClean="0"/>
              <a:t>With </a:t>
            </a:r>
            <a:r>
              <a:rPr lang="en-US" sz="2200" dirty="0"/>
              <a:t>the </a:t>
            </a:r>
            <a:r>
              <a:rPr lang="en-US" sz="2200" b="1" dirty="0"/>
              <a:t>Service Graph</a:t>
            </a:r>
            <a:r>
              <a:rPr lang="en-US" sz="2200" dirty="0"/>
              <a:t>, we can define - which service can talk to which other service. </a:t>
            </a:r>
            <a:endParaRPr lang="en-US" sz="2200" dirty="0" smtClean="0"/>
          </a:p>
          <a:p>
            <a:r>
              <a:rPr lang="en-US" sz="2200" dirty="0" smtClean="0"/>
              <a:t>So</a:t>
            </a:r>
            <a:r>
              <a:rPr lang="en-US" sz="2200" dirty="0"/>
              <a:t>, we might say, "</a:t>
            </a:r>
            <a:r>
              <a:rPr lang="en-US" sz="2200" i="1" dirty="0"/>
              <a:t>A</a:t>
            </a:r>
            <a:r>
              <a:rPr lang="en-US" sz="2200" dirty="0"/>
              <a:t> is able to talk to </a:t>
            </a:r>
            <a:r>
              <a:rPr lang="en-US" sz="2200" i="1" dirty="0"/>
              <a:t>B</a:t>
            </a:r>
            <a:r>
              <a:rPr lang="en-US" sz="2200" dirty="0"/>
              <a:t>" and "</a:t>
            </a:r>
            <a:r>
              <a:rPr lang="en-US" sz="2200" i="1" dirty="0"/>
              <a:t>C</a:t>
            </a:r>
            <a:r>
              <a:rPr lang="en-US" sz="2200" dirty="0"/>
              <a:t> is allowed to talk to </a:t>
            </a:r>
            <a:r>
              <a:rPr lang="en-US" sz="2200" i="1" dirty="0"/>
              <a:t>D</a:t>
            </a:r>
            <a:r>
              <a:rPr lang="en-US" sz="2200" dirty="0"/>
              <a:t>". Here, we're not talking about IP to IP. </a:t>
            </a:r>
            <a:endParaRPr lang="en-US" sz="2200" dirty="0" smtClean="0"/>
          </a:p>
          <a:p>
            <a:r>
              <a:rPr lang="en-US" sz="2200" dirty="0" smtClean="0"/>
              <a:t>We're </a:t>
            </a:r>
            <a:r>
              <a:rPr lang="en-US" sz="2200" dirty="0"/>
              <a:t>not saying IP 1 can talk to IP 2. We're talking about "</a:t>
            </a:r>
            <a:r>
              <a:rPr lang="en-US" sz="2200" i="1" dirty="0"/>
              <a:t>service A</a:t>
            </a:r>
            <a:r>
              <a:rPr lang="en-US" sz="2200" dirty="0"/>
              <a:t> can talk to </a:t>
            </a:r>
            <a:r>
              <a:rPr lang="en-US" sz="2200" i="1" dirty="0"/>
              <a:t>service B</a:t>
            </a:r>
            <a:r>
              <a:rPr lang="en-US" sz="2200" dirty="0"/>
              <a:t>".</a:t>
            </a:r>
          </a:p>
          <a:p>
            <a:r>
              <a:rPr lang="en-US" sz="2200" dirty="0"/>
              <a:t>The higher benefit of this is, it is not IP restricted. </a:t>
            </a:r>
            <a:endParaRPr lang="en-US" sz="2200" dirty="0" smtClean="0"/>
          </a:p>
          <a:p>
            <a:r>
              <a:rPr lang="en-US" sz="2200" dirty="0" smtClean="0"/>
              <a:t>Rather </a:t>
            </a:r>
            <a:r>
              <a:rPr lang="en-US" sz="2200" dirty="0"/>
              <a:t>it’s service level. This makes scalable independent of our distributed network. </a:t>
            </a:r>
            <a:endParaRPr lang="en-US" sz="2200" dirty="0" smtClean="0"/>
          </a:p>
          <a:p>
            <a:r>
              <a:rPr lang="en-US" sz="2200" dirty="0" smtClean="0"/>
              <a:t>The </a:t>
            </a:r>
            <a:r>
              <a:rPr lang="en-US" sz="2200" dirty="0"/>
              <a:t>policy will be enforced on all instances of service also, there won't be any hardbound firewall rules specific to a service’s IP.</a:t>
            </a:r>
          </a:p>
          <a:p>
            <a:endParaRPr lang="en-US" sz="2200" dirty="0"/>
          </a:p>
        </p:txBody>
      </p:sp>
      <p:sp>
        <p:nvSpPr>
          <p:cNvPr id="4" name="Slide Number Placeholder 3"/>
          <p:cNvSpPr>
            <a:spLocks noGrp="1"/>
          </p:cNvSpPr>
          <p:nvPr>
            <p:ph type="sldNum" sz="quarter" idx="12"/>
          </p:nvPr>
        </p:nvSpPr>
        <p:spPr/>
        <p:txBody>
          <a:bodyPr/>
          <a:lstStyle/>
          <a:p>
            <a:fld id="{F529B856-5D36-4B2A-A3C0-4BEB388C5BDC}" type="slidenum">
              <a:rPr lang="en-US" smtClean="0"/>
              <a:t>13</a:t>
            </a:fld>
            <a:endParaRPr lang="en-US"/>
          </a:p>
        </p:txBody>
      </p:sp>
    </p:spTree>
    <p:extLst>
      <p:ext uri="{BB962C8B-B14F-4D97-AF65-F5344CB8AC3E}">
        <p14:creationId xmlns:p14="http://schemas.microsoft.com/office/powerpoint/2010/main" val="12490614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Segmentation</a:t>
            </a:r>
          </a:p>
        </p:txBody>
      </p:sp>
      <p:sp>
        <p:nvSpPr>
          <p:cNvPr id="3" name="Content Placeholder 2"/>
          <p:cNvSpPr>
            <a:spLocks noGrp="1"/>
          </p:cNvSpPr>
          <p:nvPr>
            <p:ph idx="1"/>
          </p:nvPr>
        </p:nvSpPr>
        <p:spPr/>
        <p:txBody>
          <a:bodyPr/>
          <a:lstStyle/>
          <a:p>
            <a:r>
              <a:rPr lang="en-US" sz="2200" dirty="0"/>
              <a:t>when we say "</a:t>
            </a:r>
            <a:r>
              <a:rPr lang="en-US" sz="2200" i="1" dirty="0"/>
              <a:t>service A</a:t>
            </a:r>
            <a:r>
              <a:rPr lang="en-US" sz="2200" dirty="0"/>
              <a:t> can talk to </a:t>
            </a:r>
            <a:r>
              <a:rPr lang="en-US" sz="2200" i="1" dirty="0"/>
              <a:t>service B</a:t>
            </a:r>
            <a:r>
              <a:rPr lang="en-US" sz="2200" dirty="0"/>
              <a:t>", how do we know what is </a:t>
            </a:r>
            <a:r>
              <a:rPr lang="en-US" sz="2200" i="1" dirty="0"/>
              <a:t>service A</a:t>
            </a:r>
            <a:r>
              <a:rPr lang="en-US" sz="2200" dirty="0"/>
              <a:t> and what is </a:t>
            </a:r>
            <a:r>
              <a:rPr lang="en-US" sz="2200" i="1" dirty="0"/>
              <a:t>service B</a:t>
            </a:r>
            <a:r>
              <a:rPr lang="en-US" sz="2200" dirty="0"/>
              <a:t>? and how do we authorize the identity of each service?.</a:t>
            </a:r>
          </a:p>
          <a:p>
            <a:r>
              <a:rPr lang="en-US" sz="2200" dirty="0"/>
              <a:t>Consul Connect provides service-to-service connection authorization and encryption using </a:t>
            </a:r>
            <a:r>
              <a:rPr lang="en-US" sz="2200" b="1" dirty="0"/>
              <a:t>mutual Transport Layer Security (TLS)</a:t>
            </a:r>
            <a:r>
              <a:rPr lang="en-US" sz="2200" dirty="0"/>
              <a:t>. </a:t>
            </a:r>
            <a:endParaRPr lang="en-US" sz="2200" dirty="0" smtClean="0"/>
          </a:p>
          <a:p>
            <a:r>
              <a:rPr lang="en-US" sz="2200" dirty="0" smtClean="0"/>
              <a:t>We </a:t>
            </a:r>
            <a:r>
              <a:rPr lang="en-US" sz="2200" dirty="0"/>
              <a:t>issue TLS certificates that uniquely identify these services. So we can uniquely say, "This is service A and this is service B. Unlike saying, "There's an IP and we don't actually know what's running at that IP with any strong guarantee."</a:t>
            </a:r>
          </a:p>
          <a:p>
            <a:endParaRPr lang="en-US" sz="2200" dirty="0"/>
          </a:p>
        </p:txBody>
      </p:sp>
      <p:sp>
        <p:nvSpPr>
          <p:cNvPr id="4" name="Slide Number Placeholder 3"/>
          <p:cNvSpPr>
            <a:spLocks noGrp="1"/>
          </p:cNvSpPr>
          <p:nvPr>
            <p:ph type="sldNum" sz="quarter" idx="12"/>
          </p:nvPr>
        </p:nvSpPr>
        <p:spPr/>
        <p:txBody>
          <a:bodyPr/>
          <a:lstStyle/>
          <a:p>
            <a:fld id="{F529B856-5D36-4B2A-A3C0-4BEB388C5BDC}" type="slidenum">
              <a:rPr lang="en-US" smtClean="0"/>
              <a:t>14</a:t>
            </a:fld>
            <a:endParaRPr lang="en-US"/>
          </a:p>
        </p:txBody>
      </p:sp>
    </p:spTree>
    <p:extLst>
      <p:ext uri="{BB962C8B-B14F-4D97-AF65-F5344CB8AC3E}">
        <p14:creationId xmlns:p14="http://schemas.microsoft.com/office/powerpoint/2010/main" val="2407831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Segmentation</a:t>
            </a:r>
          </a:p>
        </p:txBody>
      </p:sp>
      <p:sp>
        <p:nvSpPr>
          <p:cNvPr id="3" name="Content Placeholder 2"/>
          <p:cNvSpPr>
            <a:spLocks noGrp="1"/>
          </p:cNvSpPr>
          <p:nvPr>
            <p:ph idx="1"/>
          </p:nvPr>
        </p:nvSpPr>
        <p:spPr/>
        <p:txBody>
          <a:bodyPr/>
          <a:lstStyle/>
          <a:p>
            <a:r>
              <a:rPr lang="en-US" sz="2000" dirty="0"/>
              <a:t>Consul enforces TLS using an agent-based proxy attached to each service instance. </a:t>
            </a:r>
            <a:endParaRPr lang="en-US" sz="2000" dirty="0" smtClean="0"/>
          </a:p>
          <a:p>
            <a:r>
              <a:rPr lang="en-US" sz="2000" dirty="0" smtClean="0"/>
              <a:t>This </a:t>
            </a:r>
            <a:r>
              <a:rPr lang="en-US" sz="2000" dirty="0"/>
              <a:t>proxy acts as a sidecar. </a:t>
            </a:r>
            <a:endParaRPr lang="en-US" sz="2000" dirty="0" smtClean="0"/>
          </a:p>
          <a:p>
            <a:r>
              <a:rPr lang="en-US" sz="2000" dirty="0" smtClean="0"/>
              <a:t>Applications </a:t>
            </a:r>
            <a:r>
              <a:rPr lang="en-US" sz="2000" dirty="0"/>
              <a:t>can use </a:t>
            </a:r>
            <a:r>
              <a:rPr lang="en-US" sz="2000" b="1" dirty="0"/>
              <a:t>sidecar proxies</a:t>
            </a:r>
            <a:r>
              <a:rPr lang="en-US" sz="2000" dirty="0"/>
              <a:t> in a service mesh configuration to establish TLS connections for inbound and outbound connections without being aware of Connect at all. </a:t>
            </a:r>
            <a:endParaRPr lang="en-US" sz="2000" dirty="0" smtClean="0"/>
          </a:p>
          <a:p>
            <a:r>
              <a:rPr lang="en-US" sz="2000" dirty="0" smtClean="0"/>
              <a:t>Applications </a:t>
            </a:r>
            <a:r>
              <a:rPr lang="en-US" sz="2000" dirty="0"/>
              <a:t>may also natively integrate with Connect for optimal performance and security. Connect can help you secure your services and provide data about service-to-service communications.</a:t>
            </a:r>
          </a:p>
          <a:p>
            <a:endParaRPr lang="en-US" sz="2000" dirty="0"/>
          </a:p>
        </p:txBody>
      </p:sp>
      <p:sp>
        <p:nvSpPr>
          <p:cNvPr id="4" name="Slide Number Placeholder 3"/>
          <p:cNvSpPr>
            <a:spLocks noGrp="1"/>
          </p:cNvSpPr>
          <p:nvPr>
            <p:ph type="sldNum" sz="quarter" idx="12"/>
          </p:nvPr>
        </p:nvSpPr>
        <p:spPr/>
        <p:txBody>
          <a:bodyPr/>
          <a:lstStyle/>
          <a:p>
            <a:fld id="{F529B856-5D36-4B2A-A3C0-4BEB388C5BDC}" type="slidenum">
              <a:rPr lang="en-US" smtClean="0"/>
              <a:t>15</a:t>
            </a:fld>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2493" b="20257"/>
          <a:stretch/>
        </p:blipFill>
        <p:spPr>
          <a:xfrm>
            <a:off x="762000" y="4911213"/>
            <a:ext cx="6935168" cy="1415845"/>
          </a:xfrm>
          <a:prstGeom prst="rect">
            <a:avLst/>
          </a:prstGeom>
        </p:spPr>
      </p:pic>
    </p:spTree>
    <p:extLst>
      <p:ext uri="{BB962C8B-B14F-4D97-AF65-F5344CB8AC3E}">
        <p14:creationId xmlns:p14="http://schemas.microsoft.com/office/powerpoint/2010/main" val="539162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Consul Service Mesh</a:t>
            </a:r>
          </a:p>
        </p:txBody>
      </p:sp>
      <p:sp>
        <p:nvSpPr>
          <p:cNvPr id="3" name="Content Placeholder 2"/>
          <p:cNvSpPr>
            <a:spLocks noGrp="1"/>
          </p:cNvSpPr>
          <p:nvPr>
            <p:ph idx="1"/>
          </p:nvPr>
        </p:nvSpPr>
        <p:spPr/>
        <p:txBody>
          <a:bodyPr/>
          <a:lstStyle/>
          <a:p>
            <a:r>
              <a:rPr lang="en-US" sz="2400" dirty="0"/>
              <a:t>Consul addresses the new </a:t>
            </a:r>
            <a:r>
              <a:rPr lang="en-US" sz="2400" dirty="0" err="1"/>
              <a:t>microservices</a:t>
            </a:r>
            <a:r>
              <a:rPr lang="en-US" sz="2400" dirty="0"/>
              <a:t> architecture challenges with </a:t>
            </a:r>
            <a:r>
              <a:rPr lang="en-US" sz="2400" b="1" dirty="0"/>
              <a:t>service discovery</a:t>
            </a:r>
            <a:r>
              <a:rPr lang="en-US" sz="2400" dirty="0"/>
              <a:t> and allowing operators to deploy applications into a </a:t>
            </a:r>
            <a:r>
              <a:rPr lang="en-US" sz="2400" b="1" dirty="0">
                <a:hlinkClick r:id="rId2"/>
              </a:rPr>
              <a:t>zero-trust network</a:t>
            </a:r>
            <a:r>
              <a:rPr lang="en-US" sz="2400" dirty="0"/>
              <a:t>. </a:t>
            </a:r>
            <a:endParaRPr lang="en-US" sz="2400" dirty="0" smtClean="0"/>
          </a:p>
          <a:p>
            <a:r>
              <a:rPr lang="en-US" sz="2400" dirty="0" smtClean="0"/>
              <a:t>Consul </a:t>
            </a:r>
            <a:r>
              <a:rPr lang="en-US" sz="2400" dirty="0"/>
              <a:t>offers us a </a:t>
            </a:r>
            <a:r>
              <a:rPr lang="en-US" sz="2400" dirty="0">
                <a:hlinkClick r:id="rId3"/>
              </a:rPr>
              <a:t>service catalog</a:t>
            </a:r>
            <a:r>
              <a:rPr lang="en-US" sz="2400" dirty="0"/>
              <a:t>, health checks, automatic load balancing, and geo-failover across multiple instances of the same service. </a:t>
            </a:r>
            <a:endParaRPr lang="en-US" sz="2400" dirty="0" smtClean="0"/>
          </a:p>
          <a:p>
            <a:r>
              <a:rPr lang="en-US" sz="2400" dirty="0" smtClean="0"/>
              <a:t>Consul </a:t>
            </a:r>
            <a:r>
              <a:rPr lang="en-US" sz="2400" dirty="0"/>
              <a:t>service mesh uses </a:t>
            </a:r>
            <a:r>
              <a:rPr lang="en-US" sz="2400" b="1" dirty="0"/>
              <a:t>mutual TLS</a:t>
            </a:r>
            <a:r>
              <a:rPr lang="en-US" sz="2400" dirty="0"/>
              <a:t> (</a:t>
            </a:r>
            <a:r>
              <a:rPr lang="en-US" sz="2400" dirty="0" err="1"/>
              <a:t>mTLS</a:t>
            </a:r>
            <a:r>
              <a:rPr lang="en-US" sz="2400" dirty="0"/>
              <a:t>) and will automatically generate and distribute the TLS certificates for every service in the mesh. The certificates are used for both: </a:t>
            </a:r>
            <a:endParaRPr lang="en-US" sz="2400" dirty="0" smtClean="0"/>
          </a:p>
          <a:p>
            <a:pPr lvl="1"/>
            <a:r>
              <a:rPr lang="en-US" sz="2000" dirty="0" smtClean="0"/>
              <a:t>service </a:t>
            </a:r>
            <a:r>
              <a:rPr lang="en-US" sz="2000" dirty="0"/>
              <a:t>identity verification</a:t>
            </a:r>
          </a:p>
          <a:p>
            <a:pPr lvl="1"/>
            <a:r>
              <a:rPr lang="en-US" sz="2000" dirty="0"/>
              <a:t>service communication </a:t>
            </a:r>
            <a:r>
              <a:rPr lang="en-US" sz="2000" dirty="0" smtClean="0"/>
              <a:t>encryption</a:t>
            </a:r>
            <a:endParaRPr lang="en-US" sz="2000" dirty="0"/>
          </a:p>
        </p:txBody>
      </p:sp>
      <p:sp>
        <p:nvSpPr>
          <p:cNvPr id="4" name="Slide Number Placeholder 3"/>
          <p:cNvSpPr>
            <a:spLocks noGrp="1"/>
          </p:cNvSpPr>
          <p:nvPr>
            <p:ph type="sldNum" sz="quarter" idx="12"/>
          </p:nvPr>
        </p:nvSpPr>
        <p:spPr/>
        <p:txBody>
          <a:bodyPr/>
          <a:lstStyle/>
          <a:p>
            <a:fld id="{F529B856-5D36-4B2A-A3C0-4BEB388C5BDC}" type="slidenum">
              <a:rPr lang="en-US" smtClean="0"/>
              <a:t>16</a:t>
            </a:fld>
            <a:endParaRPr lang="en-US"/>
          </a:p>
        </p:txBody>
      </p:sp>
    </p:spTree>
    <p:extLst>
      <p:ext uri="{BB962C8B-B14F-4D97-AF65-F5344CB8AC3E}">
        <p14:creationId xmlns:p14="http://schemas.microsoft.com/office/powerpoint/2010/main" val="3058519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Consul Service Mesh</a:t>
            </a:r>
          </a:p>
        </p:txBody>
      </p:sp>
      <p:sp>
        <p:nvSpPr>
          <p:cNvPr id="3" name="Content Placeholder 2"/>
          <p:cNvSpPr>
            <a:spLocks noGrp="1"/>
          </p:cNvSpPr>
          <p:nvPr>
            <p:ph idx="1"/>
          </p:nvPr>
        </p:nvSpPr>
        <p:spPr/>
        <p:txBody>
          <a:bodyPr/>
          <a:lstStyle/>
          <a:p>
            <a:r>
              <a:rPr lang="en-US" sz="2200" dirty="0"/>
              <a:t>Consul service mesh deploys </a:t>
            </a:r>
            <a:r>
              <a:rPr lang="en-US" sz="2200" b="1" dirty="0"/>
              <a:t>sidecar proxies</a:t>
            </a:r>
            <a:r>
              <a:rPr lang="en-US" sz="2200" dirty="0"/>
              <a:t> locally alongside each service instance, which transparently handles inbound and outbound service connections, automatically verifying and </a:t>
            </a:r>
            <a:r>
              <a:rPr lang="en-US" sz="2200" dirty="0" smtClean="0"/>
              <a:t>encrypting </a:t>
            </a:r>
            <a:r>
              <a:rPr lang="en-US" sz="2200" dirty="0"/>
              <a:t>TLS connections between services. </a:t>
            </a:r>
            <a:endParaRPr lang="en-US" sz="2200" dirty="0" smtClean="0"/>
          </a:p>
          <a:p>
            <a:r>
              <a:rPr lang="en-US" sz="2200" dirty="0" smtClean="0"/>
              <a:t>Consul </a:t>
            </a:r>
            <a:r>
              <a:rPr lang="en-US" sz="2200" dirty="0"/>
              <a:t>also helps us to secure service communication at the network level by enabling us to manage service-to-service communication permissions using </a:t>
            </a:r>
            <a:r>
              <a:rPr lang="en-US" sz="2200" dirty="0">
                <a:hlinkClick r:id="rId2"/>
              </a:rPr>
              <a:t>intentions</a:t>
            </a:r>
            <a:r>
              <a:rPr lang="en-US" sz="2200"/>
              <a:t>. </a:t>
            </a:r>
            <a:endParaRPr lang="en-US" sz="2200" smtClean="0"/>
          </a:p>
          <a:p>
            <a:r>
              <a:rPr lang="en-US" sz="2200" b="1" smtClean="0"/>
              <a:t>Intentions</a:t>
            </a:r>
            <a:r>
              <a:rPr lang="en-US" sz="2200" smtClean="0"/>
              <a:t> </a:t>
            </a:r>
            <a:r>
              <a:rPr lang="en-US" sz="2200" dirty="0"/>
              <a:t>define service based access control for services in the Consul service mesh and are used to control which services are allowed or not allowed to establish connections. </a:t>
            </a:r>
            <a:endParaRPr lang="en-US" sz="2200" dirty="0" smtClean="0"/>
          </a:p>
          <a:p>
            <a:r>
              <a:rPr lang="en-US" sz="2200" dirty="0" smtClean="0"/>
              <a:t>In </a:t>
            </a:r>
            <a:r>
              <a:rPr lang="en-US" sz="2200" dirty="0"/>
              <a:t>addition to securing our services, Consul service mesh can also intercept data about service-to-service communications and surface it to </a:t>
            </a:r>
            <a:r>
              <a:rPr lang="en-US" sz="2200" b="1" dirty="0"/>
              <a:t>monitoring tools</a:t>
            </a:r>
            <a:r>
              <a:rPr lang="en-US" sz="2200" dirty="0"/>
              <a:t>.</a:t>
            </a:r>
          </a:p>
        </p:txBody>
      </p:sp>
      <p:sp>
        <p:nvSpPr>
          <p:cNvPr id="4" name="Slide Number Placeholder 3"/>
          <p:cNvSpPr>
            <a:spLocks noGrp="1"/>
          </p:cNvSpPr>
          <p:nvPr>
            <p:ph type="sldNum" sz="quarter" idx="12"/>
          </p:nvPr>
        </p:nvSpPr>
        <p:spPr/>
        <p:txBody>
          <a:bodyPr/>
          <a:lstStyle/>
          <a:p>
            <a:fld id="{F529B856-5D36-4B2A-A3C0-4BEB388C5BDC}" type="slidenum">
              <a:rPr lang="en-US" smtClean="0"/>
              <a:t>17</a:t>
            </a:fld>
            <a:endParaRPr lang="en-US"/>
          </a:p>
        </p:txBody>
      </p:sp>
    </p:spTree>
    <p:extLst>
      <p:ext uri="{BB962C8B-B14F-4D97-AF65-F5344CB8AC3E}">
        <p14:creationId xmlns:p14="http://schemas.microsoft.com/office/powerpoint/2010/main" val="42013804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Cloud Consul</a:t>
            </a:r>
          </a:p>
        </p:txBody>
      </p:sp>
      <p:sp>
        <p:nvSpPr>
          <p:cNvPr id="3" name="Content Placeholder 2"/>
          <p:cNvSpPr>
            <a:spLocks noGrp="1"/>
          </p:cNvSpPr>
          <p:nvPr>
            <p:ph idx="1"/>
          </p:nvPr>
        </p:nvSpPr>
        <p:spPr/>
        <p:txBody>
          <a:bodyPr/>
          <a:lstStyle/>
          <a:p>
            <a:r>
              <a:rPr lang="en-US" sz="2400" dirty="0"/>
              <a:t>The Spring Cloud Consul project provides easy integration with </a:t>
            </a:r>
            <a:r>
              <a:rPr lang="en-US" sz="2400" b="1" dirty="0"/>
              <a:t>Consul</a:t>
            </a:r>
            <a:r>
              <a:rPr lang="en-US" sz="2400" dirty="0"/>
              <a:t> for Spring Boot applications. </a:t>
            </a:r>
            <a:endParaRPr lang="en-US" sz="2400" dirty="0" smtClean="0"/>
          </a:p>
          <a:p>
            <a:r>
              <a:rPr lang="en-US" sz="2400" dirty="0" smtClean="0"/>
              <a:t>With </a:t>
            </a:r>
            <a:r>
              <a:rPr lang="en-US" sz="2400" dirty="0"/>
              <a:t>a few simple annotations we can quickly enable and configure the common patterns inside our application and build large distributed systems with </a:t>
            </a:r>
            <a:r>
              <a:rPr lang="en-US" sz="2400" dirty="0" err="1">
                <a:hlinkClick r:id="rId2"/>
              </a:rPr>
              <a:t>Hashicorp’s</a:t>
            </a:r>
            <a:r>
              <a:rPr lang="en-US" sz="2400" dirty="0">
                <a:hlinkClick r:id="rId2"/>
              </a:rPr>
              <a:t> Consul</a:t>
            </a:r>
            <a:r>
              <a:rPr lang="en-US" sz="2400"/>
              <a:t>. </a:t>
            </a:r>
            <a:endParaRPr lang="en-US" sz="2400" smtClean="0"/>
          </a:p>
          <a:p>
            <a:r>
              <a:rPr lang="en-US" sz="2400" smtClean="0"/>
              <a:t>The </a:t>
            </a:r>
            <a:r>
              <a:rPr lang="en-US" sz="2400" dirty="0"/>
              <a:t>patterns provided include Service Discovery, Control Bus and Configuration, Intelligent Routing (</a:t>
            </a:r>
            <a:r>
              <a:rPr lang="en-US" sz="2400" dirty="0" err="1"/>
              <a:t>Zuul</a:t>
            </a:r>
            <a:r>
              <a:rPr lang="en-US" sz="2400" dirty="0"/>
              <a:t>) and Client Side Load Balancing (Ribbon), Circuit Breaker (Hystrix) are provided by integration with Spring Cloud Netflix.</a:t>
            </a:r>
          </a:p>
        </p:txBody>
      </p:sp>
      <p:sp>
        <p:nvSpPr>
          <p:cNvPr id="4" name="Slide Number Placeholder 3"/>
          <p:cNvSpPr>
            <a:spLocks noGrp="1"/>
          </p:cNvSpPr>
          <p:nvPr>
            <p:ph type="sldNum" sz="quarter" idx="12"/>
          </p:nvPr>
        </p:nvSpPr>
        <p:spPr/>
        <p:txBody>
          <a:bodyPr/>
          <a:lstStyle/>
          <a:p>
            <a:fld id="{F529B856-5D36-4B2A-A3C0-4BEB388C5BDC}" type="slidenum">
              <a:rPr lang="en-US" smtClean="0"/>
              <a:t>18</a:t>
            </a:fld>
            <a:endParaRPr lang="en-US"/>
          </a:p>
        </p:txBody>
      </p:sp>
    </p:spTree>
    <p:extLst>
      <p:ext uri="{BB962C8B-B14F-4D97-AF65-F5344CB8AC3E}">
        <p14:creationId xmlns:p14="http://schemas.microsoft.com/office/powerpoint/2010/main" val="207717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Consul</a:t>
            </a:r>
          </a:p>
        </p:txBody>
      </p:sp>
      <p:sp>
        <p:nvSpPr>
          <p:cNvPr id="3" name="Content Placeholder 2"/>
          <p:cNvSpPr>
            <a:spLocks noGrp="1"/>
          </p:cNvSpPr>
          <p:nvPr>
            <p:ph idx="1"/>
          </p:nvPr>
        </p:nvSpPr>
        <p:spPr/>
        <p:txBody>
          <a:bodyPr/>
          <a:lstStyle/>
          <a:p>
            <a:r>
              <a:rPr lang="en-US" sz="2400" dirty="0" err="1"/>
              <a:t>Microservices</a:t>
            </a:r>
            <a:r>
              <a:rPr lang="en-US" sz="2400" dirty="0"/>
              <a:t> and other distributed systems can enable faster, simpler software development. </a:t>
            </a:r>
            <a:endParaRPr lang="en-US" sz="2400" dirty="0" smtClean="0"/>
          </a:p>
          <a:p>
            <a:r>
              <a:rPr lang="en-US" sz="2400" dirty="0" smtClean="0"/>
              <a:t>But </a:t>
            </a:r>
            <a:r>
              <a:rPr lang="en-US" sz="2400" dirty="0"/>
              <a:t>there's a trade-off resulting in greater operational complexity around inter-service communication, configuration management, and network segmentation. </a:t>
            </a:r>
          </a:p>
          <a:p>
            <a:r>
              <a:rPr lang="en-US" sz="2400" b="1" dirty="0" err="1" smtClean="0">
                <a:hlinkClick r:id="rId2"/>
              </a:rPr>
              <a:t>HashiCorp</a:t>
            </a:r>
            <a:r>
              <a:rPr lang="en-US" sz="2400" b="1" dirty="0" smtClean="0">
                <a:hlinkClick r:id="rId2"/>
              </a:rPr>
              <a:t> </a:t>
            </a:r>
            <a:r>
              <a:rPr lang="en-US" sz="2400" b="1" dirty="0">
                <a:hlinkClick r:id="rId2"/>
              </a:rPr>
              <a:t>Consul</a:t>
            </a:r>
            <a:r>
              <a:rPr lang="en-US" sz="2400" dirty="0"/>
              <a:t> is an open source tool that solves these new complexities by providing </a:t>
            </a:r>
            <a:r>
              <a:rPr lang="en-US" sz="2400" i="1" dirty="0"/>
              <a:t>service discovery</a:t>
            </a:r>
            <a:r>
              <a:rPr lang="en-US" sz="2400" dirty="0"/>
              <a:t>, </a:t>
            </a:r>
            <a:r>
              <a:rPr lang="en-US" sz="2400" i="1" dirty="0"/>
              <a:t>health checks</a:t>
            </a:r>
            <a:r>
              <a:rPr lang="en-US" sz="2400" dirty="0"/>
              <a:t>, </a:t>
            </a:r>
            <a:r>
              <a:rPr lang="en-US" sz="2400" i="1" dirty="0"/>
              <a:t>load balancing</a:t>
            </a:r>
            <a:r>
              <a:rPr lang="en-US" sz="2400" dirty="0"/>
              <a:t>, </a:t>
            </a:r>
            <a:r>
              <a:rPr lang="en-US" sz="2400" i="1" dirty="0"/>
              <a:t>a service graph</a:t>
            </a:r>
            <a:r>
              <a:rPr lang="en-US" sz="2400" dirty="0"/>
              <a:t>, </a:t>
            </a:r>
            <a:r>
              <a:rPr lang="en-US" sz="2400" i="1" dirty="0"/>
              <a:t>mutual TLS identity enforcement</a:t>
            </a:r>
            <a:r>
              <a:rPr lang="en-US" sz="2400" dirty="0"/>
              <a:t>, and </a:t>
            </a:r>
            <a:r>
              <a:rPr lang="en-US" sz="2400" i="1" dirty="0"/>
              <a:t>a configuration key-value store</a:t>
            </a:r>
            <a:r>
              <a:rPr lang="en-US" sz="2400" dirty="0"/>
              <a:t>. </a:t>
            </a:r>
            <a:endParaRPr lang="en-US" sz="2400" dirty="0" smtClean="0"/>
          </a:p>
          <a:p>
            <a:r>
              <a:rPr lang="en-US" sz="2400" dirty="0" smtClean="0"/>
              <a:t>These </a:t>
            </a:r>
            <a:r>
              <a:rPr lang="en-US" sz="2400" dirty="0"/>
              <a:t>features make Consul an ideal control </a:t>
            </a:r>
            <a:r>
              <a:rPr lang="en-US" sz="2400" dirty="0" smtClean="0"/>
              <a:t>panel for </a:t>
            </a:r>
            <a:r>
              <a:rPr lang="en-US" sz="2400" dirty="0"/>
              <a:t>a </a:t>
            </a:r>
            <a:r>
              <a:rPr lang="en-US" sz="2400" b="1" dirty="0"/>
              <a:t>Service Mesh</a:t>
            </a:r>
            <a:r>
              <a:rPr lang="en-US" sz="2400" dirty="0"/>
              <a:t>.</a:t>
            </a:r>
          </a:p>
        </p:txBody>
      </p:sp>
      <p:sp>
        <p:nvSpPr>
          <p:cNvPr id="4" name="Slide Number Placeholder 3"/>
          <p:cNvSpPr>
            <a:spLocks noGrp="1"/>
          </p:cNvSpPr>
          <p:nvPr>
            <p:ph type="sldNum" sz="quarter" idx="12"/>
          </p:nvPr>
        </p:nvSpPr>
        <p:spPr/>
        <p:txBody>
          <a:bodyPr/>
          <a:lstStyle/>
          <a:p>
            <a:fld id="{F529B856-5D36-4B2A-A3C0-4BEB388C5BDC}" type="slidenum">
              <a:rPr lang="en-US" smtClean="0"/>
              <a:t>2</a:t>
            </a:fld>
            <a:endParaRPr lang="en-US"/>
          </a:p>
        </p:txBody>
      </p:sp>
    </p:spTree>
    <p:extLst>
      <p:ext uri="{BB962C8B-B14F-4D97-AF65-F5344CB8AC3E}">
        <p14:creationId xmlns:p14="http://schemas.microsoft.com/office/powerpoint/2010/main" val="3720364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Consul</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1521" y="1862643"/>
            <a:ext cx="7220958" cy="4124901"/>
          </a:xfrm>
        </p:spPr>
      </p:pic>
      <p:sp>
        <p:nvSpPr>
          <p:cNvPr id="4" name="Slide Number Placeholder 3"/>
          <p:cNvSpPr>
            <a:spLocks noGrp="1"/>
          </p:cNvSpPr>
          <p:nvPr>
            <p:ph type="sldNum" sz="quarter" idx="12"/>
          </p:nvPr>
        </p:nvSpPr>
        <p:spPr/>
        <p:txBody>
          <a:bodyPr/>
          <a:lstStyle/>
          <a:p>
            <a:fld id="{F529B856-5D36-4B2A-A3C0-4BEB388C5BDC}" type="slidenum">
              <a:rPr lang="en-US" smtClean="0"/>
              <a:t>3</a:t>
            </a:fld>
            <a:endParaRPr lang="en-US"/>
          </a:p>
        </p:txBody>
      </p:sp>
    </p:spTree>
    <p:extLst>
      <p:ext uri="{BB962C8B-B14F-4D97-AF65-F5344CB8AC3E}">
        <p14:creationId xmlns:p14="http://schemas.microsoft.com/office/powerpoint/2010/main" val="555909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Consul Agent</a:t>
            </a:r>
          </a:p>
        </p:txBody>
      </p:sp>
      <p:sp>
        <p:nvSpPr>
          <p:cNvPr id="3" name="Content Placeholder 2"/>
          <p:cNvSpPr>
            <a:spLocks noGrp="1"/>
          </p:cNvSpPr>
          <p:nvPr>
            <p:ph idx="1"/>
          </p:nvPr>
        </p:nvSpPr>
        <p:spPr/>
        <p:txBody>
          <a:bodyPr/>
          <a:lstStyle/>
          <a:p>
            <a:r>
              <a:rPr lang="en-US" dirty="0" smtClean="0"/>
              <a:t>The </a:t>
            </a:r>
            <a:r>
              <a:rPr lang="en-US" dirty="0">
                <a:hlinkClick r:id="rId2"/>
              </a:rPr>
              <a:t>Consul agent</a:t>
            </a:r>
            <a:r>
              <a:rPr lang="en-US" dirty="0"/>
              <a:t> is the core process of Consul. </a:t>
            </a:r>
            <a:endParaRPr lang="en-US" dirty="0" smtClean="0"/>
          </a:p>
          <a:p>
            <a:r>
              <a:rPr lang="en-US" dirty="0" smtClean="0"/>
              <a:t>The </a:t>
            </a:r>
            <a:r>
              <a:rPr lang="en-US" dirty="0"/>
              <a:t>agent maintains membership information, registers services, runs checks, responds to queries, and more. </a:t>
            </a:r>
            <a:endParaRPr lang="en-US" dirty="0" smtClean="0"/>
          </a:p>
          <a:p>
            <a:r>
              <a:rPr lang="en-US" dirty="0" smtClean="0"/>
              <a:t>The </a:t>
            </a:r>
            <a:r>
              <a:rPr lang="en-US" dirty="0"/>
              <a:t>agent must run on every node that is part of a Consul cluster</a:t>
            </a:r>
            <a:r>
              <a:rPr lang="en-US" dirty="0" smtClean="0"/>
              <a:t>.</a:t>
            </a:r>
          </a:p>
          <a:p>
            <a:endParaRPr lang="en-US" dirty="0" smtClean="0"/>
          </a:p>
          <a:p>
            <a:pPr marL="0" indent="0">
              <a:buNone/>
            </a:pPr>
            <a:r>
              <a:rPr lang="en-US" sz="1800" dirty="0"/>
              <a:t>consul agent -server -bootstrap-expect=1 -data-</a:t>
            </a:r>
            <a:r>
              <a:rPr lang="en-US" sz="1800" dirty="0" err="1"/>
              <a:t>dir</a:t>
            </a:r>
            <a:r>
              <a:rPr lang="en-US" sz="1800" dirty="0"/>
              <a:t>=consul-data -</a:t>
            </a:r>
            <a:r>
              <a:rPr lang="en-US" sz="1800" dirty="0" err="1"/>
              <a:t>ui</a:t>
            </a:r>
            <a:r>
              <a:rPr lang="en-US" sz="1800" dirty="0"/>
              <a:t> -bind=&lt;IP&gt;</a:t>
            </a:r>
          </a:p>
        </p:txBody>
      </p:sp>
      <p:sp>
        <p:nvSpPr>
          <p:cNvPr id="4" name="Slide Number Placeholder 3"/>
          <p:cNvSpPr>
            <a:spLocks noGrp="1"/>
          </p:cNvSpPr>
          <p:nvPr>
            <p:ph type="sldNum" sz="quarter" idx="12"/>
          </p:nvPr>
        </p:nvSpPr>
        <p:spPr/>
        <p:txBody>
          <a:bodyPr/>
          <a:lstStyle/>
          <a:p>
            <a:fld id="{F529B856-5D36-4B2A-A3C0-4BEB388C5BDC}" type="slidenum">
              <a:rPr lang="en-US" smtClean="0"/>
              <a:t>4</a:t>
            </a:fld>
            <a:endParaRPr lang="en-US"/>
          </a:p>
        </p:txBody>
      </p:sp>
    </p:spTree>
    <p:extLst>
      <p:ext uri="{BB962C8B-B14F-4D97-AF65-F5344CB8AC3E}">
        <p14:creationId xmlns:p14="http://schemas.microsoft.com/office/powerpoint/2010/main" val="3764571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Consul Service Mesh</a:t>
            </a:r>
          </a:p>
        </p:txBody>
      </p:sp>
      <p:sp>
        <p:nvSpPr>
          <p:cNvPr id="3" name="Content Placeholder 2"/>
          <p:cNvSpPr>
            <a:spLocks noGrp="1"/>
          </p:cNvSpPr>
          <p:nvPr>
            <p:ph idx="1"/>
          </p:nvPr>
        </p:nvSpPr>
        <p:spPr/>
        <p:txBody>
          <a:bodyPr/>
          <a:lstStyle/>
          <a:p>
            <a:r>
              <a:rPr lang="en-US" sz="2400" dirty="0"/>
              <a:t>Service mesh solves the networking and security challenges of operating </a:t>
            </a:r>
            <a:r>
              <a:rPr lang="en-US" sz="2400" dirty="0" err="1"/>
              <a:t>microservices</a:t>
            </a:r>
            <a:r>
              <a:rPr lang="en-US" sz="2400" dirty="0"/>
              <a:t> and cloud infrastructure. </a:t>
            </a:r>
            <a:endParaRPr lang="en-US" sz="2400" dirty="0" smtClean="0"/>
          </a:p>
          <a:p>
            <a:r>
              <a:rPr lang="en-US" sz="2400" dirty="0" smtClean="0"/>
              <a:t>Consul </a:t>
            </a:r>
            <a:r>
              <a:rPr lang="en-US" sz="2400" dirty="0"/>
              <a:t>is a service mesh solution that offers a software-driven approach to routing and segmentation. </a:t>
            </a:r>
            <a:endParaRPr lang="en-US" sz="2400" dirty="0" smtClean="0"/>
          </a:p>
          <a:p>
            <a:r>
              <a:rPr lang="en-US" sz="2400" dirty="0" smtClean="0"/>
              <a:t>It </a:t>
            </a:r>
            <a:r>
              <a:rPr lang="en-US" sz="2400" dirty="0"/>
              <a:t>also brings additional benefits such as failure handling, retries, and network </a:t>
            </a:r>
            <a:r>
              <a:rPr lang="en-US" sz="2400" dirty="0" err="1"/>
              <a:t>observability</a:t>
            </a:r>
            <a:r>
              <a:rPr lang="en-US" sz="2400" dirty="0"/>
              <a:t>.</a:t>
            </a:r>
          </a:p>
        </p:txBody>
      </p:sp>
      <p:sp>
        <p:nvSpPr>
          <p:cNvPr id="4" name="Slide Number Placeholder 3"/>
          <p:cNvSpPr>
            <a:spLocks noGrp="1"/>
          </p:cNvSpPr>
          <p:nvPr>
            <p:ph type="sldNum" sz="quarter" idx="12"/>
          </p:nvPr>
        </p:nvSpPr>
        <p:spPr/>
        <p:txBody>
          <a:bodyPr/>
          <a:lstStyle/>
          <a:p>
            <a:fld id="{F529B856-5D36-4B2A-A3C0-4BEB388C5BDC}" type="slidenum">
              <a:rPr lang="en-US" smtClean="0"/>
              <a:t>5</a:t>
            </a:fld>
            <a:endParaRPr lang="en-US"/>
          </a:p>
        </p:txBody>
      </p:sp>
    </p:spTree>
    <p:extLst>
      <p:ext uri="{BB962C8B-B14F-4D97-AF65-F5344CB8AC3E}">
        <p14:creationId xmlns:p14="http://schemas.microsoft.com/office/powerpoint/2010/main" val="2233345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Discovery</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36648288"/>
              </p:ext>
            </p:extLst>
          </p:nvPr>
        </p:nvGraphicFramePr>
        <p:xfrm>
          <a:off x="457200" y="1719263"/>
          <a:ext cx="8229600" cy="469392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b="1" dirty="0" smtClean="0"/>
                        <a:t>Service Discovery in a monolithic application</a:t>
                      </a:r>
                      <a:r>
                        <a:rPr lang="en-US" dirty="0" smtClean="0"/>
                        <a:t> </a:t>
                      </a:r>
                      <a:endParaRPr lang="en-US" dirty="0"/>
                    </a:p>
                  </a:txBody>
                  <a:tcPr/>
                </a:tc>
                <a:tc>
                  <a:txBody>
                    <a:bodyPr/>
                    <a:lstStyle/>
                    <a:p>
                      <a:r>
                        <a:rPr lang="en-US" b="1" dirty="0" smtClean="0"/>
                        <a:t>Service Discovery in MSA</a:t>
                      </a:r>
                      <a:r>
                        <a:rPr lang="en-US" dirty="0" smtClean="0"/>
                        <a:t> -</a:t>
                      </a:r>
                      <a:endParaRPr lang="en-US" dirty="0"/>
                    </a:p>
                  </a:txBody>
                  <a:tcPr/>
                </a:tc>
              </a:tr>
              <a:tr h="370840">
                <a:tc>
                  <a:txBody>
                    <a:bodyPr/>
                    <a:lstStyle/>
                    <a:p>
                      <a:r>
                        <a:rPr lang="en-US" sz="2000" dirty="0" smtClean="0"/>
                        <a:t>Let's say </a:t>
                      </a:r>
                      <a:r>
                        <a:rPr lang="en-US" sz="2000" i="1" dirty="0" smtClean="0"/>
                        <a:t>service A</a:t>
                      </a:r>
                      <a:r>
                        <a:rPr lang="en-US" sz="2000" dirty="0" smtClean="0"/>
                        <a:t> wants to call </a:t>
                      </a:r>
                      <a:r>
                        <a:rPr lang="en-US" sz="2000" i="1" dirty="0" smtClean="0"/>
                        <a:t>service B</a:t>
                      </a:r>
                      <a:r>
                        <a:rPr lang="en-US" sz="2000" dirty="0" smtClean="0"/>
                        <a:t>. </a:t>
                      </a:r>
                    </a:p>
                    <a:p>
                      <a:r>
                        <a:rPr lang="en-US" sz="2000" dirty="0" smtClean="0"/>
                        <a:t>So, we would expose a method, mark it as public, in </a:t>
                      </a:r>
                      <a:r>
                        <a:rPr lang="en-US" sz="2000" i="1" dirty="0" smtClean="0"/>
                        <a:t>service B</a:t>
                      </a:r>
                      <a:r>
                        <a:rPr lang="en-US" sz="2000" dirty="0" smtClean="0"/>
                        <a:t> and then </a:t>
                      </a:r>
                      <a:r>
                        <a:rPr lang="en-US" sz="2000" i="1" dirty="0" smtClean="0"/>
                        <a:t>service A</a:t>
                      </a:r>
                      <a:r>
                        <a:rPr lang="en-US" sz="2000" dirty="0" smtClean="0"/>
                        <a:t> can just call it. They're in the same application. It's just an in-memory function call.</a:t>
                      </a:r>
                    </a:p>
                    <a:p>
                      <a:r>
                        <a:rPr lang="en-US" sz="2000" dirty="0" smtClean="0"/>
                        <a:t>In a monolithic application, the services would expose public functions and it would simply call the function across services.</a:t>
                      </a:r>
                    </a:p>
                    <a:p>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Here, we deploy </a:t>
                      </a:r>
                      <a:r>
                        <a:rPr lang="en-US" sz="2000" i="1" dirty="0" smtClean="0"/>
                        <a:t>service A</a:t>
                      </a:r>
                      <a:r>
                        <a:rPr lang="en-US" sz="2000" dirty="0" smtClean="0"/>
                        <a:t> and </a:t>
                      </a:r>
                      <a:r>
                        <a:rPr lang="en-US" sz="2000" i="1" dirty="0" smtClean="0"/>
                        <a:t>service B</a:t>
                      </a:r>
                      <a:r>
                        <a:rPr lang="en-US" sz="2000" dirty="0" smtClean="0"/>
                        <a:t> as an independent deployable units in a distributed environment.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If </a:t>
                      </a:r>
                      <a:r>
                        <a:rPr lang="en-US" sz="2000" i="1" dirty="0" smtClean="0"/>
                        <a:t>service A</a:t>
                      </a:r>
                      <a:r>
                        <a:rPr lang="en-US" sz="2000" dirty="0" smtClean="0"/>
                        <a:t> wants to call </a:t>
                      </a:r>
                      <a:r>
                        <a:rPr lang="en-US" sz="2000" i="1" dirty="0" smtClean="0"/>
                        <a:t>service B</a:t>
                      </a:r>
                      <a:r>
                        <a:rPr lang="en-US" sz="2000" dirty="0" smtClean="0"/>
                        <a:t>, then </a:t>
                      </a:r>
                      <a:r>
                        <a:rPr lang="en-US" sz="2000" i="1" dirty="0" smtClean="0"/>
                        <a:t>service A</a:t>
                      </a:r>
                      <a:r>
                        <a:rPr lang="en-US" sz="2000" dirty="0" smtClean="0"/>
                        <a:t> needs to know the location (IP address) of </a:t>
                      </a:r>
                      <a:r>
                        <a:rPr lang="en-US" sz="2000" smtClean="0"/>
                        <a:t>the </a:t>
                      </a:r>
                      <a:r>
                        <a:rPr lang="en-US" sz="2000" smtClean="0"/>
                        <a:t/>
                      </a:r>
                      <a:br>
                        <a:rPr lang="en-US" sz="2000" smtClean="0"/>
                      </a:br>
                      <a:r>
                        <a:rPr lang="en-US" sz="2000" i="1" smtClean="0"/>
                        <a:t>service </a:t>
                      </a:r>
                      <a:r>
                        <a:rPr lang="en-US" sz="2000" i="1" dirty="0" smtClean="0"/>
                        <a:t>B</a:t>
                      </a:r>
                      <a:r>
                        <a:rPr lang="en-US" sz="20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So, the challenge here is: "How do these different services discover one another in our distributed environment?"</a:t>
                      </a:r>
                    </a:p>
                    <a:p>
                      <a:endParaRPr lang="en-US" sz="2000" dirty="0"/>
                    </a:p>
                  </a:txBody>
                  <a:tcPr/>
                </a:tc>
              </a:tr>
            </a:tbl>
          </a:graphicData>
        </a:graphic>
      </p:graphicFrame>
      <p:sp>
        <p:nvSpPr>
          <p:cNvPr id="4" name="Slide Number Placeholder 3"/>
          <p:cNvSpPr>
            <a:spLocks noGrp="1"/>
          </p:cNvSpPr>
          <p:nvPr>
            <p:ph type="sldNum" sz="quarter" idx="12"/>
          </p:nvPr>
        </p:nvSpPr>
        <p:spPr/>
        <p:txBody>
          <a:bodyPr/>
          <a:lstStyle/>
          <a:p>
            <a:fld id="{F529B856-5D36-4B2A-A3C0-4BEB388C5BDC}" type="slidenum">
              <a:rPr lang="en-US" smtClean="0"/>
              <a:t>6</a:t>
            </a:fld>
            <a:endParaRPr lang="en-US" dirty="0"/>
          </a:p>
        </p:txBody>
      </p:sp>
    </p:spTree>
    <p:extLst>
      <p:ext uri="{BB962C8B-B14F-4D97-AF65-F5344CB8AC3E}">
        <p14:creationId xmlns:p14="http://schemas.microsoft.com/office/powerpoint/2010/main" val="3900368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a:t>
            </a:r>
            <a:r>
              <a:rPr lang="en-US" dirty="0" smtClean="0"/>
              <a:t>Discovery</a:t>
            </a:r>
            <a:endParaRPr lang="en-US" dirty="0"/>
          </a:p>
        </p:txBody>
      </p:sp>
      <p:sp>
        <p:nvSpPr>
          <p:cNvPr id="3" name="Content Placeholder 2"/>
          <p:cNvSpPr>
            <a:spLocks noGrp="1"/>
          </p:cNvSpPr>
          <p:nvPr>
            <p:ph idx="1"/>
          </p:nvPr>
        </p:nvSpPr>
        <p:spPr/>
        <p:txBody>
          <a:bodyPr/>
          <a:lstStyle/>
          <a:p>
            <a:r>
              <a:rPr lang="en-US" sz="2200" b="1" dirty="0"/>
              <a:t>Consul’s solution</a:t>
            </a:r>
            <a:r>
              <a:rPr lang="en-US" sz="2200" dirty="0"/>
              <a:t> for this service discovery problem is a central </a:t>
            </a:r>
            <a:r>
              <a:rPr lang="en-US" sz="2200" b="1" dirty="0"/>
              <a:t>service registry</a:t>
            </a:r>
            <a:r>
              <a:rPr lang="en-US" sz="2200" dirty="0"/>
              <a:t>.</a:t>
            </a:r>
          </a:p>
          <a:p>
            <a:r>
              <a:rPr lang="en-US" sz="2200" dirty="0"/>
              <a:t>Consul maintains a central registry that contains the entry for all the upstream services. </a:t>
            </a:r>
            <a:endParaRPr lang="en-US" sz="2200" dirty="0" smtClean="0"/>
          </a:p>
          <a:p>
            <a:r>
              <a:rPr lang="en-US" sz="2200" dirty="0" smtClean="0"/>
              <a:t>When </a:t>
            </a:r>
            <a:r>
              <a:rPr lang="en-US" sz="2200" dirty="0"/>
              <a:t>a service instance starts, it gets registered on the central registry. </a:t>
            </a:r>
            <a:endParaRPr lang="en-US" sz="2200" dirty="0" smtClean="0"/>
          </a:p>
          <a:p>
            <a:r>
              <a:rPr lang="en-US" sz="2200" dirty="0" smtClean="0"/>
              <a:t>The </a:t>
            </a:r>
            <a:r>
              <a:rPr lang="en-US" sz="2200" dirty="0"/>
              <a:t>registry is populated with all the upstream instances of the service.</a:t>
            </a:r>
          </a:p>
          <a:p>
            <a:endParaRPr lang="en-US" sz="2200" dirty="0"/>
          </a:p>
        </p:txBody>
      </p:sp>
      <p:sp>
        <p:nvSpPr>
          <p:cNvPr id="4" name="Slide Number Placeholder 3"/>
          <p:cNvSpPr>
            <a:spLocks noGrp="1"/>
          </p:cNvSpPr>
          <p:nvPr>
            <p:ph type="sldNum" sz="quarter" idx="12"/>
          </p:nvPr>
        </p:nvSpPr>
        <p:spPr/>
        <p:txBody>
          <a:bodyPr/>
          <a:lstStyle/>
          <a:p>
            <a:fld id="{F529B856-5D36-4B2A-A3C0-4BEB388C5BDC}" type="slidenum">
              <a:rPr lang="en-US" smtClean="0"/>
              <a:t>7</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343401"/>
            <a:ext cx="5982535" cy="2239836"/>
          </a:xfrm>
          <a:prstGeom prst="rect">
            <a:avLst/>
          </a:prstGeom>
        </p:spPr>
      </p:pic>
    </p:spTree>
    <p:extLst>
      <p:ext uri="{BB962C8B-B14F-4D97-AF65-F5344CB8AC3E}">
        <p14:creationId xmlns:p14="http://schemas.microsoft.com/office/powerpoint/2010/main" val="2021646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Discovery</a:t>
            </a:r>
          </a:p>
        </p:txBody>
      </p:sp>
      <p:sp>
        <p:nvSpPr>
          <p:cNvPr id="3" name="Content Placeholder 2"/>
          <p:cNvSpPr>
            <a:spLocks noGrp="1"/>
          </p:cNvSpPr>
          <p:nvPr>
            <p:ph idx="1"/>
          </p:nvPr>
        </p:nvSpPr>
        <p:spPr/>
        <p:txBody>
          <a:bodyPr/>
          <a:lstStyle/>
          <a:p>
            <a:r>
              <a:rPr lang="en-US" sz="2400" dirty="0"/>
              <a:t>When a </a:t>
            </a:r>
            <a:r>
              <a:rPr lang="en-US" sz="2400" i="1" dirty="0"/>
              <a:t>service A</a:t>
            </a:r>
            <a:r>
              <a:rPr lang="en-US" sz="2400" dirty="0"/>
              <a:t> wants to talk to </a:t>
            </a:r>
            <a:r>
              <a:rPr lang="en-US" sz="2400" i="1" dirty="0"/>
              <a:t>service B</a:t>
            </a:r>
            <a:r>
              <a:rPr lang="en-US" sz="2400" dirty="0"/>
              <a:t>, it will discover and communicate with </a:t>
            </a:r>
            <a:r>
              <a:rPr lang="en-US" sz="2400" i="1" dirty="0"/>
              <a:t>B</a:t>
            </a:r>
            <a:r>
              <a:rPr lang="en-US" sz="2400" dirty="0"/>
              <a:t> by querying the registry about the upstream service instances of </a:t>
            </a:r>
            <a:r>
              <a:rPr lang="en-US" sz="2400" i="1" dirty="0"/>
              <a:t>B</a:t>
            </a:r>
            <a:r>
              <a:rPr lang="en-US" sz="2400" dirty="0"/>
              <a:t>.</a:t>
            </a:r>
          </a:p>
          <a:p>
            <a:r>
              <a:rPr lang="en-US" sz="2400" dirty="0"/>
              <a:t>Consul also provides </a:t>
            </a:r>
            <a:r>
              <a:rPr lang="en-US" sz="2400" b="1" dirty="0"/>
              <a:t>health-checks</a:t>
            </a:r>
            <a:r>
              <a:rPr lang="en-US" sz="2400" dirty="0"/>
              <a:t> on these service instances. </a:t>
            </a:r>
            <a:endParaRPr lang="en-US" sz="2400" dirty="0" smtClean="0"/>
          </a:p>
          <a:p>
            <a:r>
              <a:rPr lang="en-US" sz="2400" dirty="0" smtClean="0"/>
              <a:t>If </a:t>
            </a:r>
            <a:r>
              <a:rPr lang="en-US" sz="2400" dirty="0"/>
              <a:t>one of the service instances or services itself is unhealthy or fails its health-check, the registry would then know about this scenario and would avoid returning the service’s address.</a:t>
            </a:r>
          </a:p>
          <a:p>
            <a:r>
              <a:rPr lang="en-US" sz="2400" dirty="0"/>
              <a:t>Consul programmatically manages registry, which gets updated when any new service registers itself and becomes available for receiving traffic.</a:t>
            </a:r>
          </a:p>
          <a:p>
            <a:endParaRPr lang="en-US" sz="2400" dirty="0"/>
          </a:p>
        </p:txBody>
      </p:sp>
      <p:sp>
        <p:nvSpPr>
          <p:cNvPr id="4" name="Slide Number Placeholder 3"/>
          <p:cNvSpPr>
            <a:spLocks noGrp="1"/>
          </p:cNvSpPr>
          <p:nvPr>
            <p:ph type="sldNum" sz="quarter" idx="12"/>
          </p:nvPr>
        </p:nvSpPr>
        <p:spPr/>
        <p:txBody>
          <a:bodyPr/>
          <a:lstStyle/>
          <a:p>
            <a:fld id="{F529B856-5D36-4B2A-A3C0-4BEB388C5BDC}" type="slidenum">
              <a:rPr lang="en-US" smtClean="0"/>
              <a:t>8</a:t>
            </a:fld>
            <a:endParaRPr lang="en-US"/>
          </a:p>
        </p:txBody>
      </p:sp>
    </p:spTree>
    <p:extLst>
      <p:ext uri="{BB962C8B-B14F-4D97-AF65-F5344CB8AC3E}">
        <p14:creationId xmlns:p14="http://schemas.microsoft.com/office/powerpoint/2010/main" val="1357485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Configuration</a:t>
            </a:r>
          </a:p>
        </p:txBody>
      </p:sp>
      <p:sp>
        <p:nvSpPr>
          <p:cNvPr id="3" name="Content Placeholder 2"/>
          <p:cNvSpPr>
            <a:spLocks noGrp="1"/>
          </p:cNvSpPr>
          <p:nvPr>
            <p:ph idx="1"/>
          </p:nvPr>
        </p:nvSpPr>
        <p:spPr/>
        <p:txBody>
          <a:bodyPr/>
          <a:lstStyle/>
          <a:p>
            <a:r>
              <a:rPr lang="en-US" sz="2200" b="1" dirty="0"/>
              <a:t>Configuration management in a monolith application</a:t>
            </a:r>
            <a:r>
              <a:rPr lang="en-US" sz="2200" dirty="0"/>
              <a:t> - In monolithic application, we would have all our configuration in a single XML file that configures the whole thing. The advantage of this is that all of our different subsystems, all of our components, had a consistent view of the configuration.</a:t>
            </a:r>
          </a:p>
          <a:p>
            <a:r>
              <a:rPr lang="en-US" sz="2200" dirty="0"/>
              <a:t>As an example, suppose we wanted to put our application in maintenance mode. We wanted to prevent it from writing to the database so that we could do some upgrades in the background. We would change this configuration file and then all of these subsystems would believe that we're in maintenance mode simultaneously.</a:t>
            </a:r>
          </a:p>
          <a:p>
            <a:r>
              <a:rPr lang="en-US" sz="2200" b="1" dirty="0"/>
              <a:t>Configuration management in a MSA</a:t>
            </a:r>
            <a:r>
              <a:rPr lang="en-US" sz="2200" dirty="0"/>
              <a:t> - The challenge here is: "How do we think about configuration in our distributed environment?"</a:t>
            </a:r>
          </a:p>
          <a:p>
            <a:endParaRPr lang="en-US" sz="2200" dirty="0"/>
          </a:p>
        </p:txBody>
      </p:sp>
      <p:sp>
        <p:nvSpPr>
          <p:cNvPr id="4" name="Slide Number Placeholder 3"/>
          <p:cNvSpPr>
            <a:spLocks noGrp="1"/>
          </p:cNvSpPr>
          <p:nvPr>
            <p:ph type="sldNum" sz="quarter" idx="12"/>
          </p:nvPr>
        </p:nvSpPr>
        <p:spPr/>
        <p:txBody>
          <a:bodyPr/>
          <a:lstStyle/>
          <a:p>
            <a:fld id="{F529B856-5D36-4B2A-A3C0-4BEB388C5BDC}" type="slidenum">
              <a:rPr lang="en-US" smtClean="0"/>
              <a:t>9</a:t>
            </a:fld>
            <a:endParaRPr lang="en-US"/>
          </a:p>
        </p:txBody>
      </p:sp>
    </p:spTree>
    <p:extLst>
      <p:ext uri="{BB962C8B-B14F-4D97-AF65-F5344CB8AC3E}">
        <p14:creationId xmlns:p14="http://schemas.microsoft.com/office/powerpoint/2010/main" val="3771276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Learner Template</Template>
  <TotalTime>118</TotalTime>
  <Words>1452</Words>
  <Application>Microsoft Office PowerPoint</Application>
  <PresentationFormat>On-screen Show (4:3)</PresentationFormat>
  <Paragraphs>106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Learner Template</vt:lpstr>
      <vt:lpstr>Consul</vt:lpstr>
      <vt:lpstr>Consul</vt:lpstr>
      <vt:lpstr>Consul</vt:lpstr>
      <vt:lpstr>Consul Agent</vt:lpstr>
      <vt:lpstr>Consul Service Mesh</vt:lpstr>
      <vt:lpstr>Service Discovery</vt:lpstr>
      <vt:lpstr>Service Discovery</vt:lpstr>
      <vt:lpstr>Service Discovery</vt:lpstr>
      <vt:lpstr>Service Configuration</vt:lpstr>
      <vt:lpstr>Service Configuration</vt:lpstr>
      <vt:lpstr>Service Configuration</vt:lpstr>
      <vt:lpstr>Service Segmentation</vt:lpstr>
      <vt:lpstr>Service Segmentation</vt:lpstr>
      <vt:lpstr>Service Segmentation</vt:lpstr>
      <vt:lpstr>Service Segmentation</vt:lpstr>
      <vt:lpstr>Consul Service Mesh</vt:lpstr>
      <vt:lpstr>Consul Service Mesh</vt:lpstr>
      <vt:lpstr>Spring Cloud Consul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Consul</dc:title>
  <dc:creator>Windows User</dc:creator>
  <cp:lastModifiedBy>Windows User</cp:lastModifiedBy>
  <cp:revision>52</cp:revision>
  <dcterms:created xsi:type="dcterms:W3CDTF">2021-04-17T10:44:20Z</dcterms:created>
  <dcterms:modified xsi:type="dcterms:W3CDTF">2021-04-20T13:32:55Z</dcterms:modified>
</cp:coreProperties>
</file>