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A3905C-AF6D-4F1F-8BF0-09B13489AF83}" type="datetimeFigureOut">
              <a:rPr lang="en-US" smtClean="0"/>
              <a:t>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FEC7A-589D-424C-B935-840B4FF3630C}" type="slidenum">
              <a:rPr lang="en-US" smtClean="0"/>
              <a:t>‹#›</a:t>
            </a:fld>
            <a:endParaRPr lang="en-US"/>
          </a:p>
        </p:txBody>
      </p:sp>
    </p:spTree>
    <p:extLst>
      <p:ext uri="{BB962C8B-B14F-4D97-AF65-F5344CB8AC3E}">
        <p14:creationId xmlns:p14="http://schemas.microsoft.com/office/powerpoint/2010/main" val="1980169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82785ADB-65BA-4D8C-AA6C-395F6BDCC07F}" type="datetime1">
              <a:rPr lang="en-US" smtClean="0"/>
              <a:t>1/5/2022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29ABB509-FAC7-4108-B7CD-405E16FD75A7}"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2C8ED86-FFE4-48DD-843E-7CF8505FB739}" type="datetime1">
              <a:rPr lang="en-US" smtClean="0"/>
              <a:t>1/5/2022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ABB509-FAC7-4108-B7CD-405E16FD75A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3C5BC2C8-1AF3-4B3D-887B-CD6E93CB98E7}" type="datetime1">
              <a:rPr lang="en-US" smtClean="0"/>
              <a:t>1/5/2022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ABB509-FAC7-4108-B7CD-405E16FD75A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5EA23530-BFE5-484E-BE13-CD0A6A1E2860}" type="datetime1">
              <a:rPr lang="en-US" smtClean="0"/>
              <a:t>1/5/2022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29ABB509-FAC7-4108-B7CD-405E16FD75A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3FE9D4EA-946F-4187-9A2B-7729C14F24A4}" type="datetime1">
              <a:rPr lang="en-US" smtClean="0"/>
              <a:t>1/5/2022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ABB509-FAC7-4108-B7CD-405E16FD75A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CC89AA31-2FA2-4AC2-8C57-FBADEC799F67}" type="datetime1">
              <a:rPr lang="en-US" smtClean="0"/>
              <a:t>1/5/2022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ABB509-FAC7-4108-B7CD-405E16FD75A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4EA4111D-3FEB-48D4-855A-353D15DF01A7}" type="datetime1">
              <a:rPr lang="en-US" smtClean="0"/>
              <a:t>1/5/2022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ABB509-FAC7-4108-B7CD-405E16FD75A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9D74A732-6497-4D86-8AC2-7CBC3E167A38}" type="datetime1">
              <a:rPr lang="en-US" smtClean="0"/>
              <a:t>1/5/2022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9ABB509-FAC7-4108-B7CD-405E16FD75A7}"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903AD0CE-BE4F-4F74-926B-920BB079F854}" type="datetime1">
              <a:rPr lang="en-US" smtClean="0"/>
              <a:t>1/5/2022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9ABB509-FAC7-4108-B7CD-405E16FD75A7}"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FFB9471-E5F0-44AB-87B4-E9FB74464B43}" type="datetime1">
              <a:rPr lang="en-US" smtClean="0"/>
              <a:t>1/5/2022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9ABB509-FAC7-4108-B7CD-405E16FD75A7}"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A8488A7-DE60-493F-9986-5E4D4DFD4FAB}" type="datetime1">
              <a:rPr lang="en-US" smtClean="0"/>
              <a:t>1/5/2022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ABB509-FAC7-4108-B7CD-405E16FD75A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97B5A8E-397C-4727-9CA9-948CC230854B}" type="datetime1">
              <a:rPr lang="en-US" smtClean="0"/>
              <a:t>1/5/2022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ABB509-FAC7-4108-B7CD-405E16FD75A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B7F3B67C-5BA4-4156-82CF-0C43D75E493D}" type="datetime1">
              <a:rPr lang="en-US" smtClean="0"/>
              <a:t>1/5/2022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29ABB509-FAC7-4108-B7CD-405E16FD75A7}"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Circuit_breaker_design_pattern#:~:text=Circuit%20breaker%20is%20a%20design,failure%20or%20unexpected%20system%20difficulti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etflix/Hystrix/wik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Round-robin_scheduling" TargetMode="External"/><Relationship Id="rId2" Type="http://schemas.openxmlformats.org/officeDocument/2006/relationships/hyperlink" Target="https://github.com/Netflix/ribbon/wik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API Gateway</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29ABB509-FAC7-4108-B7CD-405E16FD75A7}" type="slidenum">
              <a:rPr lang="en-US" smtClean="0"/>
              <a:t>1</a:t>
            </a:fld>
            <a:endParaRPr lang="en-US"/>
          </a:p>
        </p:txBody>
      </p:sp>
    </p:spTree>
    <p:extLst>
      <p:ext uri="{BB962C8B-B14F-4D97-AF65-F5344CB8AC3E}">
        <p14:creationId xmlns:p14="http://schemas.microsoft.com/office/powerpoint/2010/main" val="1816323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a:t>
            </a:r>
          </a:p>
        </p:txBody>
      </p:sp>
      <p:sp>
        <p:nvSpPr>
          <p:cNvPr id="3" name="Content Placeholder 2"/>
          <p:cNvSpPr>
            <a:spLocks noGrp="1"/>
          </p:cNvSpPr>
          <p:nvPr>
            <p:ph idx="1"/>
          </p:nvPr>
        </p:nvSpPr>
        <p:spPr/>
        <p:txBody>
          <a:bodyPr/>
          <a:lstStyle/>
          <a:p>
            <a:r>
              <a:rPr lang="en-US" sz="2400" dirty="0"/>
              <a:t>Services sometimes collaborate when handling requests. </a:t>
            </a:r>
          </a:p>
          <a:p>
            <a:r>
              <a:rPr lang="en-US" sz="2400" dirty="0"/>
              <a:t>When one service synchronously invokes another there is always the possibility that the other service is unavailable or is exhibiting such high latency that it's essentially unusable. </a:t>
            </a:r>
          </a:p>
          <a:p>
            <a:r>
              <a:rPr lang="en-US" sz="2400" dirty="0"/>
              <a:t>Precious resources such as threads might be consumed in the caller while waiting for the other service to respond. </a:t>
            </a:r>
          </a:p>
          <a:p>
            <a:r>
              <a:rPr lang="en-US" sz="2400" dirty="0"/>
              <a:t>This might lead to resource exhaustion, which would make the calling service unable to handle other requests. </a:t>
            </a:r>
          </a:p>
        </p:txBody>
      </p:sp>
      <p:sp>
        <p:nvSpPr>
          <p:cNvPr id="4" name="Slide Number Placeholder 3"/>
          <p:cNvSpPr>
            <a:spLocks noGrp="1"/>
          </p:cNvSpPr>
          <p:nvPr>
            <p:ph type="sldNum" sz="quarter" idx="12"/>
          </p:nvPr>
        </p:nvSpPr>
        <p:spPr/>
        <p:txBody>
          <a:bodyPr/>
          <a:lstStyle/>
          <a:p>
            <a:fld id="{29ABB509-FAC7-4108-B7CD-405E16FD75A7}" type="slidenum">
              <a:rPr lang="en-US" smtClean="0"/>
              <a:t>10</a:t>
            </a:fld>
            <a:endParaRPr lang="en-US"/>
          </a:p>
        </p:txBody>
      </p:sp>
    </p:spTree>
    <p:extLst>
      <p:ext uri="{BB962C8B-B14F-4D97-AF65-F5344CB8AC3E}">
        <p14:creationId xmlns:p14="http://schemas.microsoft.com/office/powerpoint/2010/main" val="3435373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a:t>
            </a:r>
          </a:p>
        </p:txBody>
      </p:sp>
      <p:sp>
        <p:nvSpPr>
          <p:cNvPr id="3" name="Content Placeholder 2"/>
          <p:cNvSpPr>
            <a:spLocks noGrp="1"/>
          </p:cNvSpPr>
          <p:nvPr>
            <p:ph idx="1"/>
          </p:nvPr>
        </p:nvSpPr>
        <p:spPr/>
        <p:txBody>
          <a:bodyPr/>
          <a:lstStyle/>
          <a:p>
            <a:r>
              <a:rPr lang="en-US" sz="2400" dirty="0"/>
              <a:t>The failure of one service can potentially cascade to other services throughout the application.</a:t>
            </a:r>
          </a:p>
          <a:p>
            <a:r>
              <a:rPr lang="en-US" sz="2400" dirty="0"/>
              <a:t>To prevent a network or service failure from cascading to other services, we use the </a:t>
            </a:r>
            <a:r>
              <a:rPr lang="en-US" sz="2400" dirty="0">
                <a:hlinkClick r:id="rId2"/>
              </a:rPr>
              <a:t>circuit breaker pattern</a:t>
            </a:r>
            <a:r>
              <a:rPr lang="en-US" sz="2400" dirty="0"/>
              <a:t> for building a </a:t>
            </a:r>
            <a:r>
              <a:rPr lang="en-US" sz="2400" dirty="0" err="1"/>
              <a:t>microservice</a:t>
            </a:r>
            <a:r>
              <a:rPr lang="en-US" sz="2400" dirty="0"/>
              <a:t> application.</a:t>
            </a:r>
          </a:p>
          <a:p>
            <a:r>
              <a:rPr lang="en-US" sz="2400" dirty="0"/>
              <a:t>A circuit breaker wraps a function call with a monitor where the monitor will be tracking potential failures. </a:t>
            </a:r>
          </a:p>
          <a:p>
            <a:r>
              <a:rPr lang="en-US" sz="2400" dirty="0"/>
              <a:t>If the service is in the failed stage, the circuit will send the error message without making a call. If the service is up, then breaker forwards the call to the needed service.</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29ABB509-FAC7-4108-B7CD-405E16FD75A7}" type="slidenum">
              <a:rPr lang="en-US" smtClean="0"/>
              <a:t>11</a:t>
            </a:fld>
            <a:endParaRPr lang="en-US"/>
          </a:p>
        </p:txBody>
      </p:sp>
    </p:spTree>
    <p:extLst>
      <p:ext uri="{BB962C8B-B14F-4D97-AF65-F5344CB8AC3E}">
        <p14:creationId xmlns:p14="http://schemas.microsoft.com/office/powerpoint/2010/main" val="1836867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a:t>
            </a:r>
          </a:p>
        </p:txBody>
      </p:sp>
      <p:sp>
        <p:nvSpPr>
          <p:cNvPr id="3" name="Content Placeholder 2"/>
          <p:cNvSpPr>
            <a:spLocks noGrp="1"/>
          </p:cNvSpPr>
          <p:nvPr>
            <p:ph idx="1"/>
          </p:nvPr>
        </p:nvSpPr>
        <p:spPr/>
        <p:txBody>
          <a:bodyPr/>
          <a:lstStyle/>
          <a:p>
            <a:pPr marL="0" indent="0">
              <a:buNone/>
            </a:pPr>
            <a:r>
              <a:rPr lang="en-US" sz="2200" dirty="0"/>
              <a:t>The circuit breaker has 3 distinct states –</a:t>
            </a:r>
          </a:p>
          <a:p>
            <a:r>
              <a:rPr lang="en-US" sz="2200" b="1" dirty="0"/>
              <a:t>Closed State</a:t>
            </a:r>
            <a:r>
              <a:rPr lang="en-US" sz="2200" dirty="0"/>
              <a:t> - When service is up and running, the circuit breaker remains in the closed state and all calls pass through to the services.</a:t>
            </a:r>
          </a:p>
          <a:p>
            <a:r>
              <a:rPr lang="en-US" sz="2200" b="1" dirty="0"/>
              <a:t>Open State</a:t>
            </a:r>
            <a:r>
              <a:rPr lang="en-US" sz="2200" dirty="0"/>
              <a:t> - When the number of failures exceeds a predetermined threshold the breaker trips, and it goes into the Open state. In the OPEN state the circuit breaker returns an error for all calls to the service without making the calls to the Supplier </a:t>
            </a:r>
            <a:r>
              <a:rPr lang="en-US" sz="2200" dirty="0" err="1"/>
              <a:t>Microservice</a:t>
            </a:r>
            <a:r>
              <a:rPr lang="en-US" sz="2200" dirty="0"/>
              <a:t>.</a:t>
            </a:r>
          </a:p>
          <a:p>
            <a:r>
              <a:rPr lang="en-US" sz="2200" b="1" dirty="0"/>
              <a:t>Half-Open State</a:t>
            </a:r>
            <a:r>
              <a:rPr lang="en-US" sz="2200" dirty="0"/>
              <a:t> - The circuit breaker makes a trial call to the failed service periodically to check if it has recovered. If the call to the service times out, the circuit breaker remains in the Open state. If the call returns successfully, then the circuit switches to the closed state.</a:t>
            </a:r>
          </a:p>
          <a:p>
            <a:endParaRPr lang="en-US" sz="2200" dirty="0"/>
          </a:p>
        </p:txBody>
      </p:sp>
      <p:sp>
        <p:nvSpPr>
          <p:cNvPr id="4" name="Slide Number Placeholder 3"/>
          <p:cNvSpPr>
            <a:spLocks noGrp="1"/>
          </p:cNvSpPr>
          <p:nvPr>
            <p:ph type="sldNum" sz="quarter" idx="12"/>
          </p:nvPr>
        </p:nvSpPr>
        <p:spPr/>
        <p:txBody>
          <a:bodyPr/>
          <a:lstStyle/>
          <a:p>
            <a:fld id="{29ABB509-FAC7-4108-B7CD-405E16FD75A7}" type="slidenum">
              <a:rPr lang="en-US" smtClean="0"/>
              <a:t>12</a:t>
            </a:fld>
            <a:endParaRPr lang="en-US"/>
          </a:p>
        </p:txBody>
      </p:sp>
    </p:spTree>
    <p:extLst>
      <p:ext uri="{BB962C8B-B14F-4D97-AF65-F5344CB8AC3E}">
        <p14:creationId xmlns:p14="http://schemas.microsoft.com/office/powerpoint/2010/main" val="337012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6207" y="1915038"/>
            <a:ext cx="4191585" cy="4020111"/>
          </a:xfrm>
        </p:spPr>
      </p:pic>
      <p:sp>
        <p:nvSpPr>
          <p:cNvPr id="4" name="Slide Number Placeholder 3"/>
          <p:cNvSpPr>
            <a:spLocks noGrp="1"/>
          </p:cNvSpPr>
          <p:nvPr>
            <p:ph type="sldNum" sz="quarter" idx="12"/>
          </p:nvPr>
        </p:nvSpPr>
        <p:spPr/>
        <p:txBody>
          <a:bodyPr/>
          <a:lstStyle/>
          <a:p>
            <a:fld id="{29ABB509-FAC7-4108-B7CD-405E16FD75A7}" type="slidenum">
              <a:rPr lang="en-US" smtClean="0"/>
              <a:t>13</a:t>
            </a:fld>
            <a:endParaRPr lang="en-US"/>
          </a:p>
        </p:txBody>
      </p:sp>
    </p:spTree>
    <p:extLst>
      <p:ext uri="{BB962C8B-B14F-4D97-AF65-F5344CB8AC3E}">
        <p14:creationId xmlns:p14="http://schemas.microsoft.com/office/powerpoint/2010/main" val="813735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Netflix's Hystrix</a:t>
            </a:r>
          </a:p>
        </p:txBody>
      </p:sp>
      <p:sp>
        <p:nvSpPr>
          <p:cNvPr id="3" name="Content Placeholder 2"/>
          <p:cNvSpPr>
            <a:spLocks noGrp="1"/>
          </p:cNvSpPr>
          <p:nvPr>
            <p:ph idx="1"/>
          </p:nvPr>
        </p:nvSpPr>
        <p:spPr/>
        <p:txBody>
          <a:bodyPr/>
          <a:lstStyle/>
          <a:p>
            <a:r>
              <a:rPr lang="en-US" sz="2600" dirty="0">
                <a:hlinkClick r:id="rId2"/>
              </a:rPr>
              <a:t>Netflix's Hystrix</a:t>
            </a:r>
            <a:r>
              <a:rPr lang="en-US" sz="2600" dirty="0"/>
              <a:t> library provides an implementation of the circuit breaker pattern. </a:t>
            </a:r>
          </a:p>
          <a:p>
            <a:r>
              <a:rPr lang="en-US" sz="2600" dirty="0"/>
              <a:t>It helps to control the interaction between services by providing fault and latency tolerance. </a:t>
            </a:r>
          </a:p>
          <a:p>
            <a:r>
              <a:rPr lang="en-US" sz="2600" dirty="0"/>
              <a:t>It improves overall resilience of the system by isolating failing services and halting the cascading effect of failures.</a:t>
            </a:r>
          </a:p>
          <a:p>
            <a:endParaRPr lang="en-US" sz="2600" dirty="0"/>
          </a:p>
        </p:txBody>
      </p:sp>
      <p:sp>
        <p:nvSpPr>
          <p:cNvPr id="4" name="Slide Number Placeholder 3"/>
          <p:cNvSpPr>
            <a:spLocks noGrp="1"/>
          </p:cNvSpPr>
          <p:nvPr>
            <p:ph type="sldNum" sz="quarter" idx="12"/>
          </p:nvPr>
        </p:nvSpPr>
        <p:spPr/>
        <p:txBody>
          <a:bodyPr/>
          <a:lstStyle/>
          <a:p>
            <a:fld id="{29ABB509-FAC7-4108-B7CD-405E16FD75A7}" type="slidenum">
              <a:rPr lang="en-US" smtClean="0"/>
              <a:t>14</a:t>
            </a:fld>
            <a:endParaRPr lang="en-US"/>
          </a:p>
        </p:txBody>
      </p:sp>
    </p:spTree>
    <p:extLst>
      <p:ext uri="{BB962C8B-B14F-4D97-AF65-F5344CB8AC3E}">
        <p14:creationId xmlns:p14="http://schemas.microsoft.com/office/powerpoint/2010/main" val="323729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Netflix's Hystrix</a:t>
            </a:r>
          </a:p>
        </p:txBody>
      </p:sp>
      <p:sp>
        <p:nvSpPr>
          <p:cNvPr id="3" name="Content Placeholder 2"/>
          <p:cNvSpPr>
            <a:spLocks noGrp="1"/>
          </p:cNvSpPr>
          <p:nvPr>
            <p:ph idx="1"/>
          </p:nvPr>
        </p:nvSpPr>
        <p:spPr/>
        <p:txBody>
          <a:bodyPr/>
          <a:lstStyle/>
          <a:p>
            <a:r>
              <a:rPr lang="en-US" sz="2600" dirty="0"/>
              <a:t>When you apply a circuit breaker to a method. </a:t>
            </a:r>
          </a:p>
          <a:p>
            <a:r>
              <a:rPr lang="en-US" sz="2600" dirty="0"/>
              <a:t>Hystrix watches for failing calls to that method, and if failures build up to a threshold then Hystrix opens the circuit so that subsequent calls automatically fail. </a:t>
            </a:r>
          </a:p>
          <a:p>
            <a:r>
              <a:rPr lang="en-US" sz="2600" dirty="0"/>
              <a:t>While the circuit is open, Hystrix redirects calls to the method, and they are passed to your specified fallback method.</a:t>
            </a:r>
          </a:p>
          <a:p>
            <a:endParaRPr lang="en-US" sz="2600" dirty="0"/>
          </a:p>
        </p:txBody>
      </p:sp>
      <p:sp>
        <p:nvSpPr>
          <p:cNvPr id="4" name="Slide Number Placeholder 3"/>
          <p:cNvSpPr>
            <a:spLocks noGrp="1"/>
          </p:cNvSpPr>
          <p:nvPr>
            <p:ph type="sldNum" sz="quarter" idx="12"/>
          </p:nvPr>
        </p:nvSpPr>
        <p:spPr/>
        <p:txBody>
          <a:bodyPr/>
          <a:lstStyle/>
          <a:p>
            <a:fld id="{29ABB509-FAC7-4108-B7CD-405E16FD75A7}" type="slidenum">
              <a:rPr lang="en-US" smtClean="0"/>
              <a:t>15</a:t>
            </a:fld>
            <a:endParaRPr lang="en-US"/>
          </a:p>
        </p:txBody>
      </p:sp>
    </p:spTree>
    <p:extLst>
      <p:ext uri="{BB962C8B-B14F-4D97-AF65-F5344CB8AC3E}">
        <p14:creationId xmlns:p14="http://schemas.microsoft.com/office/powerpoint/2010/main" val="119445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Gateway</a:t>
            </a:r>
          </a:p>
        </p:txBody>
      </p:sp>
      <p:sp>
        <p:nvSpPr>
          <p:cNvPr id="3" name="Content Placeholder 2"/>
          <p:cNvSpPr>
            <a:spLocks noGrp="1"/>
          </p:cNvSpPr>
          <p:nvPr>
            <p:ph idx="1"/>
          </p:nvPr>
        </p:nvSpPr>
        <p:spPr/>
        <p:txBody>
          <a:bodyPr/>
          <a:lstStyle/>
          <a:p>
            <a:r>
              <a:rPr lang="en-US" sz="2400" dirty="0"/>
              <a:t>An API gateway sits between a client and a collection of backend services. </a:t>
            </a:r>
          </a:p>
          <a:p>
            <a:r>
              <a:rPr lang="en-US" sz="2400" dirty="0"/>
              <a:t>The API gateway takes all API requests from a client, determines which services are needed, and combines them into a synchronous experience for the user.</a:t>
            </a:r>
          </a:p>
        </p:txBody>
      </p:sp>
      <p:sp>
        <p:nvSpPr>
          <p:cNvPr id="4" name="Slide Number Placeholder 3"/>
          <p:cNvSpPr>
            <a:spLocks noGrp="1"/>
          </p:cNvSpPr>
          <p:nvPr>
            <p:ph type="sldNum" sz="quarter" idx="12"/>
          </p:nvPr>
        </p:nvSpPr>
        <p:spPr/>
        <p:txBody>
          <a:bodyPr/>
          <a:lstStyle/>
          <a:p>
            <a:fld id="{29ABB509-FAC7-4108-B7CD-405E16FD75A7}" type="slidenum">
              <a:rPr lang="en-US" smtClean="0"/>
              <a:t>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810000"/>
            <a:ext cx="6781800" cy="2667372"/>
          </a:xfrm>
          <a:prstGeom prst="rect">
            <a:avLst/>
          </a:prstGeom>
        </p:spPr>
      </p:pic>
    </p:spTree>
    <p:extLst>
      <p:ext uri="{BB962C8B-B14F-4D97-AF65-F5344CB8AC3E}">
        <p14:creationId xmlns:p14="http://schemas.microsoft.com/office/powerpoint/2010/main" val="335142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Gateway</a:t>
            </a:r>
          </a:p>
        </p:txBody>
      </p:sp>
      <p:sp>
        <p:nvSpPr>
          <p:cNvPr id="3" name="Content Placeholder 2"/>
          <p:cNvSpPr>
            <a:spLocks noGrp="1"/>
          </p:cNvSpPr>
          <p:nvPr>
            <p:ph idx="1"/>
          </p:nvPr>
        </p:nvSpPr>
        <p:spPr/>
        <p:txBody>
          <a:bodyPr/>
          <a:lstStyle/>
          <a:p>
            <a:r>
              <a:rPr lang="en-US" sz="2400" dirty="0"/>
              <a:t>For most </a:t>
            </a:r>
            <a:r>
              <a:rPr lang="en-US" sz="2400" dirty="0" err="1"/>
              <a:t>microservices</a:t>
            </a:r>
            <a:r>
              <a:rPr lang="en-US" sz="2400" dirty="0"/>
              <a:t>-based applications, an API gateway acts as a single entry point into a system. </a:t>
            </a:r>
          </a:p>
          <a:p>
            <a:r>
              <a:rPr lang="en-US" sz="2400" dirty="0"/>
              <a:t>The API gateway is responsible for request routing, composition, and protocol translation, and can streamline the system. </a:t>
            </a:r>
          </a:p>
          <a:p>
            <a:r>
              <a:rPr lang="en-US" sz="2400" dirty="0"/>
              <a:t>It handles some requests by simply routing them to the appropriate backend service, and handles others by invoking multiple backend services and aggregating the results. </a:t>
            </a:r>
          </a:p>
          <a:p>
            <a:r>
              <a:rPr lang="en-US" sz="2400" dirty="0"/>
              <a:t>If there are failures in the backend services, the API gateway can mask them by returning cached or default data.</a:t>
            </a:r>
          </a:p>
          <a:p>
            <a:endParaRPr lang="en-US" sz="2400" dirty="0"/>
          </a:p>
        </p:txBody>
      </p:sp>
      <p:sp>
        <p:nvSpPr>
          <p:cNvPr id="4" name="Slide Number Placeholder 3"/>
          <p:cNvSpPr>
            <a:spLocks noGrp="1"/>
          </p:cNvSpPr>
          <p:nvPr>
            <p:ph type="sldNum" sz="quarter" idx="12"/>
          </p:nvPr>
        </p:nvSpPr>
        <p:spPr/>
        <p:txBody>
          <a:bodyPr/>
          <a:lstStyle/>
          <a:p>
            <a:fld id="{29ABB509-FAC7-4108-B7CD-405E16FD75A7}" type="slidenum">
              <a:rPr lang="en-US" smtClean="0"/>
              <a:t>3</a:t>
            </a:fld>
            <a:endParaRPr lang="en-US"/>
          </a:p>
        </p:txBody>
      </p:sp>
    </p:spTree>
    <p:extLst>
      <p:ext uri="{BB962C8B-B14F-4D97-AF65-F5344CB8AC3E}">
        <p14:creationId xmlns:p14="http://schemas.microsoft.com/office/powerpoint/2010/main" val="193159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Zuul</a:t>
            </a:r>
            <a:r>
              <a:rPr lang="en-US" dirty="0"/>
              <a:t> Implementation</a:t>
            </a:r>
          </a:p>
        </p:txBody>
      </p:sp>
      <p:sp>
        <p:nvSpPr>
          <p:cNvPr id="3" name="Content Placeholder 2"/>
          <p:cNvSpPr>
            <a:spLocks noGrp="1"/>
          </p:cNvSpPr>
          <p:nvPr>
            <p:ph idx="1"/>
          </p:nvPr>
        </p:nvSpPr>
        <p:spPr/>
        <p:txBody>
          <a:bodyPr/>
          <a:lstStyle/>
          <a:p>
            <a:r>
              <a:rPr lang="en-US" sz="2400" dirty="0"/>
              <a:t>"</a:t>
            </a:r>
            <a:r>
              <a:rPr lang="en-US" sz="2400" dirty="0" err="1"/>
              <a:t>Zuul</a:t>
            </a:r>
            <a:r>
              <a:rPr lang="en-US" sz="2400" dirty="0"/>
              <a:t> is the front door for all requests from devices and web sites to the backend of the Netflix streaming </a:t>
            </a:r>
            <a:r>
              <a:rPr lang="en-US" sz="2400"/>
              <a:t>application. </a:t>
            </a:r>
            <a:endParaRPr lang="en-US" sz="2400" dirty="0"/>
          </a:p>
          <a:p>
            <a:r>
              <a:rPr lang="en-US" sz="2400" dirty="0" err="1"/>
              <a:t>Zuul</a:t>
            </a:r>
            <a:r>
              <a:rPr lang="en-US" sz="2400" dirty="0"/>
              <a:t> is built to enable dynamic routing, monitoring, resiliency and security. </a:t>
            </a:r>
          </a:p>
          <a:p>
            <a:r>
              <a:rPr lang="en-US" sz="2400" dirty="0"/>
              <a:t>It also has the ability to route requests to multiple Amazon Auto Scaling Groups as appropriate." -- </a:t>
            </a:r>
            <a:r>
              <a:rPr lang="en-US" sz="2400" dirty="0" err="1"/>
              <a:t>Zuul</a:t>
            </a:r>
            <a:r>
              <a:rPr lang="en-US" sz="2400" dirty="0"/>
              <a:t> Wiki Page.</a:t>
            </a:r>
          </a:p>
        </p:txBody>
      </p:sp>
      <p:sp>
        <p:nvSpPr>
          <p:cNvPr id="4" name="Slide Number Placeholder 3"/>
          <p:cNvSpPr>
            <a:spLocks noGrp="1"/>
          </p:cNvSpPr>
          <p:nvPr>
            <p:ph type="sldNum" sz="quarter" idx="12"/>
          </p:nvPr>
        </p:nvSpPr>
        <p:spPr/>
        <p:txBody>
          <a:bodyPr/>
          <a:lstStyle/>
          <a:p>
            <a:fld id="{29ABB509-FAC7-4108-B7CD-405E16FD75A7}" type="slidenum">
              <a:rPr lang="en-US" smtClean="0"/>
              <a:t>4</a:t>
            </a:fld>
            <a:endParaRPr lang="en-US"/>
          </a:p>
        </p:txBody>
      </p:sp>
    </p:spTree>
    <p:extLst>
      <p:ext uri="{BB962C8B-B14F-4D97-AF65-F5344CB8AC3E}">
        <p14:creationId xmlns:p14="http://schemas.microsoft.com/office/powerpoint/2010/main" val="359299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Zuul</a:t>
            </a:r>
            <a:r>
              <a:rPr lang="en-US" dirty="0"/>
              <a:t> Implementation</a:t>
            </a:r>
          </a:p>
        </p:txBody>
      </p:sp>
      <p:sp>
        <p:nvSpPr>
          <p:cNvPr id="3" name="Content Placeholder 2"/>
          <p:cNvSpPr>
            <a:spLocks noGrp="1"/>
          </p:cNvSpPr>
          <p:nvPr>
            <p:ph idx="1"/>
          </p:nvPr>
        </p:nvSpPr>
        <p:spPr/>
        <p:txBody>
          <a:bodyPr/>
          <a:lstStyle/>
          <a:p>
            <a:r>
              <a:rPr lang="en-US" sz="2400" dirty="0" err="1"/>
              <a:t>Zuul</a:t>
            </a:r>
            <a:r>
              <a:rPr lang="en-US" sz="2400" dirty="0"/>
              <a:t> has mainly four types of filters that enable us to intercept the traffic in different timelines of the request processing for any particular transaction. We can add any number of filters for a particular </a:t>
            </a:r>
            <a:r>
              <a:rPr lang="en-US" sz="2400" dirty="0" err="1"/>
              <a:t>url</a:t>
            </a:r>
            <a:r>
              <a:rPr lang="en-US" sz="2400" dirty="0"/>
              <a:t> pattern.</a:t>
            </a:r>
          </a:p>
          <a:p>
            <a:pPr lvl="1"/>
            <a:r>
              <a:rPr lang="en-US" sz="2000" dirty="0"/>
              <a:t>pre filters – executed before the request is routed.</a:t>
            </a:r>
          </a:p>
          <a:p>
            <a:pPr lvl="1"/>
            <a:r>
              <a:rPr lang="en-US" sz="2000" dirty="0"/>
              <a:t>post filters – executed after the request has been routed.</a:t>
            </a:r>
          </a:p>
          <a:p>
            <a:pPr lvl="1"/>
            <a:r>
              <a:rPr lang="en-US" sz="2000" dirty="0"/>
              <a:t>route filters – used to route the request.</a:t>
            </a:r>
          </a:p>
          <a:p>
            <a:pPr lvl="1"/>
            <a:r>
              <a:rPr lang="en-US" sz="2000" dirty="0"/>
              <a:t>error filters – executed when an error occurs while handling the request.</a:t>
            </a:r>
          </a:p>
          <a:p>
            <a:r>
              <a:rPr lang="en-US" sz="2400" dirty="0" err="1"/>
              <a:t>Zuul</a:t>
            </a:r>
            <a:r>
              <a:rPr lang="en-US" sz="2400" dirty="0"/>
              <a:t> filters store request and state information in the </a:t>
            </a:r>
            <a:r>
              <a:rPr lang="en-US" sz="2400" dirty="0" err="1"/>
              <a:t>RequestContext</a:t>
            </a:r>
            <a:r>
              <a:rPr lang="en-US" sz="2400" dirty="0"/>
              <a:t>. You can use that to get at the </a:t>
            </a:r>
            <a:r>
              <a:rPr lang="en-US" sz="2400" dirty="0" err="1"/>
              <a:t>HttpServletRequest</a:t>
            </a:r>
            <a:r>
              <a:rPr lang="en-US" sz="2400" dirty="0"/>
              <a:t> and then log the HTTP method and URL of the request before it is sent on its way.</a:t>
            </a:r>
          </a:p>
          <a:p>
            <a:endParaRPr lang="en-US" sz="2400" dirty="0"/>
          </a:p>
        </p:txBody>
      </p:sp>
      <p:sp>
        <p:nvSpPr>
          <p:cNvPr id="4" name="Slide Number Placeholder 3"/>
          <p:cNvSpPr>
            <a:spLocks noGrp="1"/>
          </p:cNvSpPr>
          <p:nvPr>
            <p:ph type="sldNum" sz="quarter" idx="12"/>
          </p:nvPr>
        </p:nvSpPr>
        <p:spPr/>
        <p:txBody>
          <a:bodyPr/>
          <a:lstStyle/>
          <a:p>
            <a:fld id="{29ABB509-FAC7-4108-B7CD-405E16FD75A7}" type="slidenum">
              <a:rPr lang="en-US" smtClean="0"/>
              <a:t>5</a:t>
            </a:fld>
            <a:endParaRPr lang="en-US"/>
          </a:p>
        </p:txBody>
      </p:sp>
    </p:spTree>
    <p:extLst>
      <p:ext uri="{BB962C8B-B14F-4D97-AF65-F5344CB8AC3E}">
        <p14:creationId xmlns:p14="http://schemas.microsoft.com/office/powerpoint/2010/main" val="108920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Zuul</a:t>
            </a:r>
            <a:r>
              <a:rPr lang="en-US" dirty="0"/>
              <a:t> Implementation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600" y="2053170"/>
            <a:ext cx="6620799" cy="3743847"/>
          </a:xfrm>
        </p:spPr>
      </p:pic>
      <p:sp>
        <p:nvSpPr>
          <p:cNvPr id="4" name="Slide Number Placeholder 3"/>
          <p:cNvSpPr>
            <a:spLocks noGrp="1"/>
          </p:cNvSpPr>
          <p:nvPr>
            <p:ph type="sldNum" sz="quarter" idx="12"/>
          </p:nvPr>
        </p:nvSpPr>
        <p:spPr/>
        <p:txBody>
          <a:bodyPr/>
          <a:lstStyle/>
          <a:p>
            <a:fld id="{29ABB509-FAC7-4108-B7CD-405E16FD75A7}" type="slidenum">
              <a:rPr lang="en-US" smtClean="0"/>
              <a:t>6</a:t>
            </a:fld>
            <a:endParaRPr lang="en-US"/>
          </a:p>
        </p:txBody>
      </p:sp>
    </p:spTree>
    <p:extLst>
      <p:ext uri="{BB962C8B-B14F-4D97-AF65-F5344CB8AC3E}">
        <p14:creationId xmlns:p14="http://schemas.microsoft.com/office/powerpoint/2010/main" val="702425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Balancing</a:t>
            </a:r>
          </a:p>
        </p:txBody>
      </p:sp>
      <p:sp>
        <p:nvSpPr>
          <p:cNvPr id="3" name="Content Placeholder 2"/>
          <p:cNvSpPr>
            <a:spLocks noGrp="1"/>
          </p:cNvSpPr>
          <p:nvPr>
            <p:ph idx="1"/>
          </p:nvPr>
        </p:nvSpPr>
        <p:spPr/>
        <p:txBody>
          <a:bodyPr/>
          <a:lstStyle/>
          <a:p>
            <a:r>
              <a:rPr lang="en-US" sz="2200" dirty="0"/>
              <a:t>In a </a:t>
            </a:r>
            <a:r>
              <a:rPr lang="en-US" sz="2200" dirty="0" err="1"/>
              <a:t>microservice</a:t>
            </a:r>
            <a:r>
              <a:rPr lang="en-US" sz="2200" dirty="0"/>
              <a:t> architecture, multiple instances of each </a:t>
            </a:r>
            <a:r>
              <a:rPr lang="en-US" sz="2200" dirty="0" err="1"/>
              <a:t>microservice</a:t>
            </a:r>
            <a:r>
              <a:rPr lang="en-US" sz="2200" dirty="0"/>
              <a:t> are deployed for availability and scalability. </a:t>
            </a:r>
          </a:p>
          <a:p>
            <a:r>
              <a:rPr lang="en-US" sz="2200" dirty="0"/>
              <a:t>This limits the impact of the failure of a single instance and maintains overall system reliability. </a:t>
            </a:r>
          </a:p>
          <a:p>
            <a:r>
              <a:rPr lang="en-US" sz="2200" dirty="0"/>
              <a:t>Successfully adopting this architecture requires a </a:t>
            </a:r>
            <a:r>
              <a:rPr lang="en-US" sz="2200" b="1" dirty="0"/>
              <a:t>load balancing mechanism</a:t>
            </a:r>
            <a:r>
              <a:rPr lang="en-US" sz="2200" dirty="0"/>
              <a:t> to ensure that incoming requests are spread across all of the available instances, rather than overloading some instances at the same time, while other instances are under-utilized.</a:t>
            </a:r>
          </a:p>
        </p:txBody>
      </p:sp>
      <p:sp>
        <p:nvSpPr>
          <p:cNvPr id="4" name="Slide Number Placeholder 3"/>
          <p:cNvSpPr>
            <a:spLocks noGrp="1"/>
          </p:cNvSpPr>
          <p:nvPr>
            <p:ph type="sldNum" sz="quarter" idx="12"/>
          </p:nvPr>
        </p:nvSpPr>
        <p:spPr/>
        <p:txBody>
          <a:bodyPr/>
          <a:lstStyle/>
          <a:p>
            <a:fld id="{29ABB509-FAC7-4108-B7CD-405E16FD75A7}" type="slidenum">
              <a:rPr lang="en-US" smtClean="0"/>
              <a:t>7</a:t>
            </a:fld>
            <a:endParaRPr lang="en-US"/>
          </a:p>
        </p:txBody>
      </p:sp>
    </p:spTree>
    <p:extLst>
      <p:ext uri="{BB962C8B-B14F-4D97-AF65-F5344CB8AC3E}">
        <p14:creationId xmlns:p14="http://schemas.microsoft.com/office/powerpoint/2010/main" val="414245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Balancing</a:t>
            </a:r>
          </a:p>
        </p:txBody>
      </p:sp>
      <p:sp>
        <p:nvSpPr>
          <p:cNvPr id="3" name="Content Placeholder 2"/>
          <p:cNvSpPr>
            <a:spLocks noGrp="1"/>
          </p:cNvSpPr>
          <p:nvPr>
            <p:ph idx="1"/>
          </p:nvPr>
        </p:nvSpPr>
        <p:spPr/>
        <p:txBody>
          <a:bodyPr/>
          <a:lstStyle/>
          <a:p>
            <a:r>
              <a:rPr lang="en-US" sz="2400" dirty="0"/>
              <a:t>A </a:t>
            </a:r>
            <a:r>
              <a:rPr lang="en-US" sz="2400" b="1" dirty="0"/>
              <a:t>load balancer</a:t>
            </a:r>
            <a:r>
              <a:rPr lang="en-US" sz="2400" dirty="0"/>
              <a:t> acts as the </a:t>
            </a:r>
            <a:r>
              <a:rPr lang="en-US" sz="2400" i="1" dirty="0"/>
              <a:t>traffic cop</a:t>
            </a:r>
            <a:r>
              <a:rPr lang="en-US" sz="2400" dirty="0"/>
              <a:t> sitting in front of our servers, and routs client requests across all servers capable of fulfilling those requests. </a:t>
            </a:r>
          </a:p>
          <a:p>
            <a:r>
              <a:rPr lang="en-US" sz="2400" dirty="0"/>
              <a:t>It does so in a manner that maximizes speed and capacity utilization, and ensures that no one server is overworked, which could degrade performance. </a:t>
            </a:r>
          </a:p>
          <a:p>
            <a:r>
              <a:rPr lang="en-US" sz="2400" dirty="0"/>
              <a:t>If a single server goes down, the load balancer redirects traffic to the remaining online servers. </a:t>
            </a:r>
          </a:p>
          <a:p>
            <a:r>
              <a:rPr lang="en-US" sz="2400" dirty="0"/>
              <a:t>When a new server is added to the server group, the load balancer automatically starts sending requests to it.</a:t>
            </a:r>
          </a:p>
        </p:txBody>
      </p:sp>
      <p:sp>
        <p:nvSpPr>
          <p:cNvPr id="4" name="Slide Number Placeholder 3"/>
          <p:cNvSpPr>
            <a:spLocks noGrp="1"/>
          </p:cNvSpPr>
          <p:nvPr>
            <p:ph type="sldNum" sz="quarter" idx="12"/>
          </p:nvPr>
        </p:nvSpPr>
        <p:spPr/>
        <p:txBody>
          <a:bodyPr/>
          <a:lstStyle/>
          <a:p>
            <a:fld id="{29ABB509-FAC7-4108-B7CD-405E16FD75A7}" type="slidenum">
              <a:rPr lang="en-US" smtClean="0"/>
              <a:t>8</a:t>
            </a:fld>
            <a:endParaRPr lang="en-US"/>
          </a:p>
        </p:txBody>
      </p:sp>
    </p:spTree>
    <p:extLst>
      <p:ext uri="{BB962C8B-B14F-4D97-AF65-F5344CB8AC3E}">
        <p14:creationId xmlns:p14="http://schemas.microsoft.com/office/powerpoint/2010/main" val="148668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Ribbon — Load Balancing</a:t>
            </a:r>
          </a:p>
        </p:txBody>
      </p:sp>
      <p:sp>
        <p:nvSpPr>
          <p:cNvPr id="3" name="Content Placeholder 2"/>
          <p:cNvSpPr>
            <a:spLocks noGrp="1"/>
          </p:cNvSpPr>
          <p:nvPr>
            <p:ph idx="1"/>
          </p:nvPr>
        </p:nvSpPr>
        <p:spPr/>
        <p:txBody>
          <a:bodyPr/>
          <a:lstStyle/>
          <a:p>
            <a:r>
              <a:rPr lang="en-US" sz="2300" dirty="0">
                <a:hlinkClick r:id="rId2"/>
              </a:rPr>
              <a:t>Netflix Ribbon</a:t>
            </a:r>
            <a:r>
              <a:rPr lang="en-US" sz="2300" dirty="0"/>
              <a:t> is a client-side load balancer that gives you a lot of control over the behavior of HTTP and TCP clients.</a:t>
            </a:r>
          </a:p>
          <a:p>
            <a:r>
              <a:rPr lang="en-US" sz="2300" dirty="0"/>
              <a:t>When </a:t>
            </a:r>
            <a:r>
              <a:rPr lang="en-US" sz="2300" dirty="0" err="1"/>
              <a:t>Zuul</a:t>
            </a:r>
            <a:r>
              <a:rPr lang="en-US" sz="2300" dirty="0"/>
              <a:t> receives a request, it picks up one of the physical locations available and forwards requests to the actual service instance. </a:t>
            </a:r>
          </a:p>
          <a:p>
            <a:r>
              <a:rPr lang="en-US" sz="2300" dirty="0"/>
              <a:t>Internally, </a:t>
            </a:r>
            <a:r>
              <a:rPr lang="en-US" sz="2300" dirty="0" err="1"/>
              <a:t>Zuul</a:t>
            </a:r>
            <a:r>
              <a:rPr lang="en-US" sz="2300" dirty="0"/>
              <a:t> uses Netflix Ribbon to lookup for all instances of the service from the service discovery (Eureka Server) and routes the external request to an appropriate service instance.</a:t>
            </a:r>
          </a:p>
          <a:p>
            <a:r>
              <a:rPr lang="en-US" sz="2300" dirty="0"/>
              <a:t>By default Ribbon uses </a:t>
            </a:r>
            <a:r>
              <a:rPr lang="en-US" sz="2300" dirty="0">
                <a:hlinkClick r:id="rId3"/>
              </a:rPr>
              <a:t>round robin</a:t>
            </a:r>
            <a:r>
              <a:rPr lang="en-US" sz="2300" dirty="0"/>
              <a:t> to lookup services available</a:t>
            </a:r>
            <a:r>
              <a:rPr lang="en-US" sz="2300"/>
              <a:t>. </a:t>
            </a:r>
            <a:endParaRPr lang="en-US" sz="2300" dirty="0"/>
          </a:p>
        </p:txBody>
      </p:sp>
      <p:sp>
        <p:nvSpPr>
          <p:cNvPr id="4" name="Slide Number Placeholder 3"/>
          <p:cNvSpPr>
            <a:spLocks noGrp="1"/>
          </p:cNvSpPr>
          <p:nvPr>
            <p:ph type="sldNum" sz="quarter" idx="12"/>
          </p:nvPr>
        </p:nvSpPr>
        <p:spPr/>
        <p:txBody>
          <a:bodyPr/>
          <a:lstStyle/>
          <a:p>
            <a:fld id="{29ABB509-FAC7-4108-B7CD-405E16FD75A7}" type="slidenum">
              <a:rPr lang="en-US" smtClean="0"/>
              <a:t>9</a:t>
            </a:fld>
            <a:endParaRPr lang="en-US"/>
          </a:p>
        </p:txBody>
      </p:sp>
    </p:spTree>
    <p:extLst>
      <p:ext uri="{BB962C8B-B14F-4D97-AF65-F5344CB8AC3E}">
        <p14:creationId xmlns:p14="http://schemas.microsoft.com/office/powerpoint/2010/main" val="2024142970"/>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134</TotalTime>
  <Words>1032</Words>
  <Application>Microsoft Office PowerPoint</Application>
  <PresentationFormat>On-screen Show (4:3)</PresentationFormat>
  <Paragraphs>74</Paragraphs>
  <Slides>15</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Learner Template</vt:lpstr>
      <vt:lpstr>API Gateway</vt:lpstr>
      <vt:lpstr>API Gateway</vt:lpstr>
      <vt:lpstr>API Gateway</vt:lpstr>
      <vt:lpstr>Zuul Implementation</vt:lpstr>
      <vt:lpstr>Zuul Implementation</vt:lpstr>
      <vt:lpstr>Zuul Implementation</vt:lpstr>
      <vt:lpstr>Load Balancing</vt:lpstr>
      <vt:lpstr>Load Balancing</vt:lpstr>
      <vt:lpstr>Ribbon — Load Balancing</vt:lpstr>
      <vt:lpstr>Circuit Breaker</vt:lpstr>
      <vt:lpstr>Circuit Breaker</vt:lpstr>
      <vt:lpstr>Circuit Breaker</vt:lpstr>
      <vt:lpstr>Circuit Breaker</vt:lpstr>
      <vt:lpstr>Netflix's Hystrix</vt:lpstr>
      <vt:lpstr>Netflix's Hystrix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Gateway</dc:title>
  <dc:creator>Windows User</dc:creator>
  <cp:lastModifiedBy>Jasdhir Singh</cp:lastModifiedBy>
  <cp:revision>38</cp:revision>
  <dcterms:created xsi:type="dcterms:W3CDTF">2021-04-17T11:14:43Z</dcterms:created>
  <dcterms:modified xsi:type="dcterms:W3CDTF">2022-01-05T13:37:06Z</dcterms:modified>
</cp:coreProperties>
</file>