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60" d="100"/>
          <a:sy n="60" d="100"/>
        </p:scale>
        <p:origin x="146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8CA494-1607-4910-B35A-AA6D2C321822}" type="datetimeFigureOut">
              <a:rPr lang="en-US" smtClean="0"/>
              <a:t>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5E7127-D289-44AE-BD72-9103B343F1C7}" type="slidenum">
              <a:rPr lang="en-US" smtClean="0"/>
              <a:t>‹#›</a:t>
            </a:fld>
            <a:endParaRPr lang="en-US"/>
          </a:p>
        </p:txBody>
      </p:sp>
    </p:spTree>
    <p:extLst>
      <p:ext uri="{BB962C8B-B14F-4D97-AF65-F5344CB8AC3E}">
        <p14:creationId xmlns:p14="http://schemas.microsoft.com/office/powerpoint/2010/main" val="2640452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73152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63" name="Rectangle 3"/>
          <p:cNvSpPr>
            <a:spLocks noGrp="1" noChangeArrowheads="1"/>
          </p:cNvSpPr>
          <p:nvPr>
            <p:ph type="ctrTitle"/>
          </p:nvPr>
        </p:nvSpPr>
        <p:spPr>
          <a:xfrm>
            <a:off x="762000" y="457200"/>
            <a:ext cx="6389688"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EEE806E0-F30D-44B9-BCD0-921951C82090}" type="datetime1">
              <a:rPr lang="en-US" smtClean="0"/>
              <a:t>1/5/2022</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44C48581-D3C9-4354-9455-1BE4952743B3}" type="slidenum">
              <a:rPr lang="en-US" smtClean="0"/>
              <a:t>‹#›</a:t>
            </a:fld>
            <a:endParaRPr lang="en-US"/>
          </a:p>
        </p:txBody>
      </p:sp>
      <p:sp>
        <p:nvSpPr>
          <p:cNvPr id="66568" name="Line 8"/>
          <p:cNvSpPr>
            <a:spLocks noChangeShapeType="1"/>
          </p:cNvSpPr>
          <p:nvPr/>
        </p:nvSpPr>
        <p:spPr bwMode="auto">
          <a:xfrm>
            <a:off x="838200" y="2819400"/>
            <a:ext cx="6477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6569" name="Group 9" descr="decorative graphic made up of dots"/>
          <p:cNvGrpSpPr>
            <a:grpSpLocks/>
          </p:cNvGrpSpPr>
          <p:nvPr/>
        </p:nvGrpSpPr>
        <p:grpSpPr bwMode="auto">
          <a:xfrm>
            <a:off x="7467600" y="1219200"/>
            <a:ext cx="792163"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6601" name="Group 41" descr="decorative graphic made up of dots"/>
          <p:cNvGrpSpPr>
            <a:grpSpLocks/>
          </p:cNvGrpSpPr>
          <p:nvPr/>
        </p:nvGrpSpPr>
        <p:grpSpPr bwMode="auto">
          <a:xfrm>
            <a:off x="7467600" y="1219200"/>
            <a:ext cx="792163"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1716" y="6247725"/>
            <a:ext cx="374823" cy="46030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B44F3A79-0115-401C-B993-C7BEBE4B89A0}" type="datetime1">
              <a:rPr lang="en-US" smtClean="0"/>
              <a:t>1/5/2022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4C48581-D3C9-4354-9455-1BE4952743B3}"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774028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A872F417-23FB-4ECC-8D17-BEBE3C0CE3BB}" type="datetime1">
              <a:rPr lang="en-US" smtClean="0"/>
              <a:t>1/5/2022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4C48581-D3C9-4354-9455-1BE4952743B3}"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3085188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73EF4CDD-8AFF-41FA-8039-EAA37E89DBF9}" type="datetime1">
              <a:rPr lang="en-US" smtClean="0"/>
              <a:t>1/5/2022</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44C48581-D3C9-4354-9455-1BE4952743B3}"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31905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69AD4F66-EBC7-4FBD-8EF6-5CF38513023B}" type="datetime1">
              <a:rPr lang="en-US" smtClean="0"/>
              <a:t>1/5/2022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4C48581-D3C9-4354-9455-1BE4952743B3}"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965" y="6261304"/>
            <a:ext cx="374823" cy="460309"/>
          </a:xfrm>
          <a:prstGeom prst="rect">
            <a:avLst/>
          </a:prstGeom>
        </p:spPr>
      </p:pic>
    </p:spTree>
    <p:extLst>
      <p:ext uri="{BB962C8B-B14F-4D97-AF65-F5344CB8AC3E}">
        <p14:creationId xmlns:p14="http://schemas.microsoft.com/office/powerpoint/2010/main" val="302848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DFF0F3AB-2A18-4D6F-B702-61916FB243E3}" type="datetime1">
              <a:rPr lang="en-US" smtClean="0"/>
              <a:t>1/5/2022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4C48581-D3C9-4354-9455-1BE4952743B3}"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547478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F4A62CDF-8566-46F4-A0D9-F2283F08272E}" type="datetime1">
              <a:rPr lang="en-US" smtClean="0"/>
              <a:t>1/5/2022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4C48581-D3C9-4354-9455-1BE4952743B3}"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882797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CB8BAC72-B4B4-492A-9113-7CC37A608A2F}" type="datetime1">
              <a:rPr lang="en-US" smtClean="0"/>
              <a:t>1/5/2022</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44C48581-D3C9-4354-9455-1BE4952743B3}"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072580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8834E7E6-7294-4D2B-8DDC-3D923F7ABE44}" type="datetime1">
              <a:rPr lang="en-US" smtClean="0"/>
              <a:t>1/5/2022</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4C48581-D3C9-4354-9455-1BE4952743B3}"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14367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A59F3A31-DD8C-4AE5-A552-63C542B624BB}" type="datetime1">
              <a:rPr lang="en-US" smtClean="0"/>
              <a:t>1/5/2022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44C48581-D3C9-4354-9455-1BE4952743B3}"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119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00FB283-DD88-40F9-ABE9-C9FEF557E74C}" type="datetime1">
              <a:rPr lang="en-US" smtClean="0"/>
              <a:t>1/5/2022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4C48581-D3C9-4354-9455-1BE4952743B3}"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98176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6D75F20-85D5-49B4-99F1-BCC98E0A5072}" type="datetime1">
              <a:rPr lang="en-US" smtClean="0"/>
              <a:t>1/5/2022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4C48581-D3C9-4354-9455-1BE4952743B3}"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964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8001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9"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06F08FAD-3801-4949-B3B9-05D129590987}" type="datetime1">
              <a:rPr lang="en-US" smtClean="0"/>
              <a:t>1/5/2022</a:t>
            </a:fld>
            <a:endParaRPr lang="en-US"/>
          </a:p>
        </p:txBody>
      </p:sp>
      <p:sp>
        <p:nvSpPr>
          <p:cNvPr id="6554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44C48581-D3C9-4354-9455-1BE4952743B3}" type="slidenum">
              <a:rPr lang="en-US" smtClean="0"/>
              <a:t>‹#›</a:t>
            </a:fld>
            <a:endParaRPr lang="en-US"/>
          </a:p>
        </p:txBody>
      </p:sp>
      <p:grpSp>
        <p:nvGrpSpPr>
          <p:cNvPr id="65544" name="Group 8" descr="decorative graphic made up of dots"/>
          <p:cNvGrpSpPr>
            <a:grpSpLocks/>
          </p:cNvGrpSpPr>
          <p:nvPr/>
        </p:nvGrpSpPr>
        <p:grpSpPr bwMode="auto">
          <a:xfrm>
            <a:off x="8153400" y="152400"/>
            <a:ext cx="792163"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5576" name="Line 40"/>
          <p:cNvSpPr>
            <a:spLocks noChangeShapeType="1"/>
          </p:cNvSpPr>
          <p:nvPr/>
        </p:nvSpPr>
        <p:spPr bwMode="auto">
          <a:xfrm>
            <a:off x="457200" y="1524000"/>
            <a:ext cx="75438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docker.com/engine/swarm/swarm-tutorial/" TargetMode="External"/><Relationship Id="rId2" Type="http://schemas.openxmlformats.org/officeDocument/2006/relationships/hyperlink" Target="https://kubernetes.io/" TargetMode="External"/><Relationship Id="rId1" Type="http://schemas.openxmlformats.org/officeDocument/2006/relationships/slideLayout" Target="../slideLayouts/slideLayout2.xml"/><Relationship Id="rId4" Type="http://schemas.openxmlformats.org/officeDocument/2006/relationships/hyperlink" Target="http://mesos.apache.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Containerization</a:t>
            </a:r>
            <a:br>
              <a:rPr lang="en-US" b="1" dirty="0"/>
            </a:br>
            <a:r>
              <a:rPr lang="en-US" b="1" dirty="0"/>
              <a:t>Orchestration</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4"/>
          </p:nvPr>
        </p:nvSpPr>
        <p:spPr/>
        <p:txBody>
          <a:bodyPr/>
          <a:lstStyle/>
          <a:p>
            <a:fld id="{44C48581-D3C9-4354-9455-1BE4952743B3}" type="slidenum">
              <a:rPr lang="en-US" smtClean="0"/>
              <a:t>1</a:t>
            </a:fld>
            <a:endParaRPr lang="en-US"/>
          </a:p>
        </p:txBody>
      </p:sp>
    </p:spTree>
    <p:extLst>
      <p:ext uri="{BB962C8B-B14F-4D97-AF65-F5344CB8AC3E}">
        <p14:creationId xmlns:p14="http://schemas.microsoft.com/office/powerpoint/2010/main" val="3236411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Containerization</a:t>
            </a:r>
          </a:p>
        </p:txBody>
      </p:sp>
      <p:sp>
        <p:nvSpPr>
          <p:cNvPr id="3" name="Content Placeholder 2"/>
          <p:cNvSpPr>
            <a:spLocks noGrp="1"/>
          </p:cNvSpPr>
          <p:nvPr>
            <p:ph idx="1"/>
          </p:nvPr>
        </p:nvSpPr>
        <p:spPr/>
        <p:txBody>
          <a:bodyPr/>
          <a:lstStyle/>
          <a:p>
            <a:r>
              <a:rPr lang="en-US" sz="2400" dirty="0"/>
              <a:t>When we move software from a developer's laptop to a test environment, from a staging environment into production, and perhaps from a physical machine in a data center to a virtual machine in a private or public cloud, problems may arise when the supporting software environment is not identical.</a:t>
            </a:r>
          </a:p>
          <a:p>
            <a:r>
              <a:rPr lang="en-US" sz="2400" dirty="0"/>
              <a:t>For example, You're going to test software using Python 2.7, and then it's going to run on Python 3 in production and something weird will happen. </a:t>
            </a:r>
          </a:p>
          <a:p>
            <a:r>
              <a:rPr lang="en-US" sz="2400" dirty="0"/>
              <a:t>Or you'll rely on the behavior of a certain version of an SSL library and a future update changes that behavior. You'll run your tests on </a:t>
            </a:r>
            <a:r>
              <a:rPr lang="en-US" sz="2400" dirty="0" err="1"/>
              <a:t>Debian</a:t>
            </a:r>
            <a:r>
              <a:rPr lang="en-US" sz="2400" dirty="0"/>
              <a:t> and production is on Red Hat, and all sorts of weird things happen.</a:t>
            </a:r>
          </a:p>
          <a:p>
            <a:endParaRPr lang="en-US" sz="2400" dirty="0"/>
          </a:p>
        </p:txBody>
      </p:sp>
      <p:sp>
        <p:nvSpPr>
          <p:cNvPr id="4" name="Slide Number Placeholder 3"/>
          <p:cNvSpPr>
            <a:spLocks noGrp="1"/>
          </p:cNvSpPr>
          <p:nvPr>
            <p:ph type="sldNum" sz="quarter" idx="12"/>
          </p:nvPr>
        </p:nvSpPr>
        <p:spPr/>
        <p:txBody>
          <a:bodyPr/>
          <a:lstStyle/>
          <a:p>
            <a:fld id="{44C48581-D3C9-4354-9455-1BE4952743B3}" type="slidenum">
              <a:rPr lang="en-US" smtClean="0"/>
              <a:t>2</a:t>
            </a:fld>
            <a:endParaRPr lang="en-US"/>
          </a:p>
        </p:txBody>
      </p:sp>
    </p:spTree>
    <p:extLst>
      <p:ext uri="{BB962C8B-B14F-4D97-AF65-F5344CB8AC3E}">
        <p14:creationId xmlns:p14="http://schemas.microsoft.com/office/powerpoint/2010/main" val="3459142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Containerization</a:t>
            </a:r>
          </a:p>
        </p:txBody>
      </p:sp>
      <p:sp>
        <p:nvSpPr>
          <p:cNvPr id="3" name="Content Placeholder 2"/>
          <p:cNvSpPr>
            <a:spLocks noGrp="1"/>
          </p:cNvSpPr>
          <p:nvPr>
            <p:ph idx="1"/>
          </p:nvPr>
        </p:nvSpPr>
        <p:spPr/>
        <p:txBody>
          <a:bodyPr/>
          <a:lstStyle/>
          <a:p>
            <a:r>
              <a:rPr lang="en-US" sz="2200" dirty="0"/>
              <a:t>It's not just different software that can cause problems. If there is any difference in the network topology or the security policies and storage, these may also cause problems.</a:t>
            </a:r>
          </a:p>
          <a:p>
            <a:r>
              <a:rPr lang="en-US" sz="2200" b="1" dirty="0"/>
              <a:t>Containers</a:t>
            </a:r>
            <a:r>
              <a:rPr lang="en-US" sz="2200" dirty="0"/>
              <a:t> are a solution to this problem. A container is a standard unit of software that packages up an application and all its dependencies so the application runs quickly and reliably from one computing environment to another.</a:t>
            </a:r>
          </a:p>
          <a:p>
            <a:r>
              <a:rPr lang="en-US" sz="2200" b="1" dirty="0"/>
              <a:t>Containerization</a:t>
            </a:r>
            <a:r>
              <a:rPr lang="en-US" sz="2200" dirty="0"/>
              <a:t> is the process of packaging an application along with its required libraries, frameworks, and configuration files together so that it can be run in various computing environments efficiently. In simpler terms, containerization is the encapsulation of an application and its required environment.</a:t>
            </a:r>
          </a:p>
          <a:p>
            <a:endParaRPr lang="en-US" sz="2200" dirty="0"/>
          </a:p>
          <a:p>
            <a:endParaRPr lang="en-US" sz="2200" dirty="0"/>
          </a:p>
        </p:txBody>
      </p:sp>
      <p:sp>
        <p:nvSpPr>
          <p:cNvPr id="4" name="Slide Number Placeholder 3"/>
          <p:cNvSpPr>
            <a:spLocks noGrp="1"/>
          </p:cNvSpPr>
          <p:nvPr>
            <p:ph type="sldNum" sz="quarter" idx="12"/>
          </p:nvPr>
        </p:nvSpPr>
        <p:spPr/>
        <p:txBody>
          <a:bodyPr/>
          <a:lstStyle/>
          <a:p>
            <a:fld id="{44C48581-D3C9-4354-9455-1BE4952743B3}" type="slidenum">
              <a:rPr lang="en-US" smtClean="0"/>
              <a:t>3</a:t>
            </a:fld>
            <a:endParaRPr lang="en-US"/>
          </a:p>
        </p:txBody>
      </p:sp>
    </p:spTree>
    <p:extLst>
      <p:ext uri="{BB962C8B-B14F-4D97-AF65-F5344CB8AC3E}">
        <p14:creationId xmlns:p14="http://schemas.microsoft.com/office/powerpoint/2010/main" val="1657604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a:t>
            </a:r>
          </a:p>
        </p:txBody>
      </p:sp>
      <p:sp>
        <p:nvSpPr>
          <p:cNvPr id="3" name="Content Placeholder 2"/>
          <p:cNvSpPr>
            <a:spLocks noGrp="1"/>
          </p:cNvSpPr>
          <p:nvPr>
            <p:ph idx="1"/>
          </p:nvPr>
        </p:nvSpPr>
        <p:spPr/>
        <p:txBody>
          <a:bodyPr/>
          <a:lstStyle/>
          <a:p>
            <a:r>
              <a:rPr lang="en-US" sz="2300" dirty="0"/>
              <a:t>Docker is one of the world's leading software containerization platforms. </a:t>
            </a:r>
          </a:p>
          <a:p>
            <a:r>
              <a:rPr lang="en-US" sz="2300" dirty="0"/>
              <a:t>It encapsulates our </a:t>
            </a:r>
            <a:r>
              <a:rPr lang="en-US" sz="2300" dirty="0" err="1"/>
              <a:t>microservice</a:t>
            </a:r>
            <a:r>
              <a:rPr lang="en-US" sz="2300" dirty="0"/>
              <a:t> into a </a:t>
            </a:r>
            <a:r>
              <a:rPr lang="en-US" sz="2300" b="1" dirty="0"/>
              <a:t>Docker container</a:t>
            </a:r>
            <a:r>
              <a:rPr lang="en-US" sz="2300" dirty="0"/>
              <a:t> which can then be independently maintained and deployed. </a:t>
            </a:r>
          </a:p>
          <a:p>
            <a:r>
              <a:rPr lang="en-US" sz="2300" dirty="0"/>
              <a:t>Each of these containers will be responsible for one specific business functionality.</a:t>
            </a:r>
          </a:p>
          <a:p>
            <a:r>
              <a:rPr lang="en-US" sz="2300" dirty="0"/>
              <a:t>With Docker, we can make our application independent of the host environment. Since we use a </a:t>
            </a:r>
            <a:r>
              <a:rPr lang="en-US" sz="2300" dirty="0" err="1"/>
              <a:t>microservice</a:t>
            </a:r>
            <a:r>
              <a:rPr lang="en-US" sz="2300" dirty="0"/>
              <a:t> architecture, we can now encapsulate each </a:t>
            </a:r>
            <a:r>
              <a:rPr lang="en-US" sz="2300" dirty="0" err="1"/>
              <a:t>microservice</a:t>
            </a:r>
            <a:r>
              <a:rPr lang="en-US" sz="2300" dirty="0"/>
              <a:t> in separate Docker containers. </a:t>
            </a:r>
          </a:p>
          <a:p>
            <a:r>
              <a:rPr lang="en-US" sz="2300" dirty="0"/>
              <a:t>Docker containers are lightweight, resource-isolated environments through which we can build, maintain, ship, and deploy our application.</a:t>
            </a:r>
          </a:p>
          <a:p>
            <a:endParaRPr lang="en-US" sz="2300" dirty="0"/>
          </a:p>
        </p:txBody>
      </p:sp>
      <p:sp>
        <p:nvSpPr>
          <p:cNvPr id="4" name="Slide Number Placeholder 3"/>
          <p:cNvSpPr>
            <a:spLocks noGrp="1"/>
          </p:cNvSpPr>
          <p:nvPr>
            <p:ph type="sldNum" sz="quarter" idx="12"/>
          </p:nvPr>
        </p:nvSpPr>
        <p:spPr/>
        <p:txBody>
          <a:bodyPr/>
          <a:lstStyle/>
          <a:p>
            <a:fld id="{44C48581-D3C9-4354-9455-1BE4952743B3}" type="slidenum">
              <a:rPr lang="en-US" smtClean="0"/>
              <a:t>4</a:t>
            </a:fld>
            <a:endParaRPr lang="en-US"/>
          </a:p>
        </p:txBody>
      </p:sp>
    </p:spTree>
    <p:extLst>
      <p:ext uri="{BB962C8B-B14F-4D97-AF65-F5344CB8AC3E}">
        <p14:creationId xmlns:p14="http://schemas.microsoft.com/office/powerpoint/2010/main" val="2311882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1365" y="1843591"/>
            <a:ext cx="4801270" cy="4163006"/>
          </a:xfrm>
        </p:spPr>
      </p:pic>
      <p:sp>
        <p:nvSpPr>
          <p:cNvPr id="4" name="Slide Number Placeholder 3"/>
          <p:cNvSpPr>
            <a:spLocks noGrp="1"/>
          </p:cNvSpPr>
          <p:nvPr>
            <p:ph type="sldNum" sz="quarter" idx="12"/>
          </p:nvPr>
        </p:nvSpPr>
        <p:spPr/>
        <p:txBody>
          <a:bodyPr/>
          <a:lstStyle/>
          <a:p>
            <a:fld id="{44C48581-D3C9-4354-9455-1BE4952743B3}" type="slidenum">
              <a:rPr lang="en-US" smtClean="0"/>
              <a:t>5</a:t>
            </a:fld>
            <a:endParaRPr lang="en-US"/>
          </a:p>
        </p:txBody>
      </p:sp>
    </p:spTree>
    <p:extLst>
      <p:ext uri="{BB962C8B-B14F-4D97-AF65-F5344CB8AC3E}">
        <p14:creationId xmlns:p14="http://schemas.microsoft.com/office/powerpoint/2010/main" val="1904063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Orchestration</a:t>
            </a:r>
          </a:p>
        </p:txBody>
      </p:sp>
      <p:sp>
        <p:nvSpPr>
          <p:cNvPr id="3" name="Content Placeholder 2"/>
          <p:cNvSpPr>
            <a:spLocks noGrp="1"/>
          </p:cNvSpPr>
          <p:nvPr>
            <p:ph idx="1"/>
          </p:nvPr>
        </p:nvSpPr>
        <p:spPr/>
        <p:txBody>
          <a:bodyPr/>
          <a:lstStyle/>
          <a:p>
            <a:r>
              <a:rPr lang="en-US" sz="2300" dirty="0"/>
              <a:t>Container orchestration automates the deployment, management, scaling, and networking of containers.</a:t>
            </a:r>
          </a:p>
          <a:p>
            <a:r>
              <a:rPr lang="en-US" sz="2300" dirty="0"/>
              <a:t>Container orchestration tools provide a framework for managing containers and </a:t>
            </a:r>
            <a:r>
              <a:rPr lang="en-US" sz="2300" dirty="0" err="1"/>
              <a:t>microservice</a:t>
            </a:r>
            <a:r>
              <a:rPr lang="en-US" sz="2300" dirty="0"/>
              <a:t> architectures at scale. </a:t>
            </a:r>
          </a:p>
          <a:p>
            <a:r>
              <a:rPr lang="en-US" sz="2300" dirty="0"/>
              <a:t>There are many container orchestration tools that can be used for container lifecycle management. Some popular options are </a:t>
            </a:r>
            <a:r>
              <a:rPr lang="en-US" sz="2300" dirty="0">
                <a:hlinkClick r:id="rId2"/>
              </a:rPr>
              <a:t>Kubernetes</a:t>
            </a:r>
            <a:r>
              <a:rPr lang="en-US" sz="2300" dirty="0"/>
              <a:t>, </a:t>
            </a:r>
            <a:r>
              <a:rPr lang="en-US" sz="2300" dirty="0">
                <a:hlinkClick r:id="rId3"/>
              </a:rPr>
              <a:t>Docker Swarm</a:t>
            </a:r>
            <a:r>
              <a:rPr lang="en-US" sz="2300" dirty="0"/>
              <a:t>, and </a:t>
            </a:r>
            <a:r>
              <a:rPr lang="en-US" sz="2300" dirty="0">
                <a:hlinkClick r:id="rId4"/>
              </a:rPr>
              <a:t>Apache </a:t>
            </a:r>
            <a:r>
              <a:rPr lang="en-US" sz="2300" dirty="0" err="1">
                <a:hlinkClick r:id="rId4"/>
              </a:rPr>
              <a:t>Mesos</a:t>
            </a:r>
            <a:r>
              <a:rPr lang="en-US" sz="2300" dirty="0"/>
              <a:t>.</a:t>
            </a:r>
          </a:p>
          <a:p>
            <a:r>
              <a:rPr lang="en-US" sz="2300" b="1" dirty="0"/>
              <a:t>Kubernetes</a:t>
            </a:r>
            <a:r>
              <a:rPr lang="en-US" sz="2300" dirty="0"/>
              <a:t> orchestration allows us to build application services that span multiple containers, schedule containers across a cluster, scale those containers, and manage their health over time.</a:t>
            </a:r>
          </a:p>
          <a:p>
            <a:endParaRPr lang="en-US" sz="2300" dirty="0"/>
          </a:p>
        </p:txBody>
      </p:sp>
      <p:sp>
        <p:nvSpPr>
          <p:cNvPr id="4" name="Slide Number Placeholder 3"/>
          <p:cNvSpPr>
            <a:spLocks noGrp="1"/>
          </p:cNvSpPr>
          <p:nvPr>
            <p:ph type="sldNum" sz="quarter" idx="12"/>
          </p:nvPr>
        </p:nvSpPr>
        <p:spPr/>
        <p:txBody>
          <a:bodyPr/>
          <a:lstStyle/>
          <a:p>
            <a:fld id="{44C48581-D3C9-4354-9455-1BE4952743B3}" type="slidenum">
              <a:rPr lang="en-US" smtClean="0"/>
              <a:t>6</a:t>
            </a:fld>
            <a:endParaRPr lang="en-US"/>
          </a:p>
        </p:txBody>
      </p:sp>
    </p:spTree>
    <p:extLst>
      <p:ext uri="{BB962C8B-B14F-4D97-AF65-F5344CB8AC3E}">
        <p14:creationId xmlns:p14="http://schemas.microsoft.com/office/powerpoint/2010/main" val="1835792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Orchestration</a:t>
            </a:r>
          </a:p>
        </p:txBody>
      </p:sp>
      <p:sp>
        <p:nvSpPr>
          <p:cNvPr id="3" name="Content Placeholder 2"/>
          <p:cNvSpPr>
            <a:spLocks noGrp="1"/>
          </p:cNvSpPr>
          <p:nvPr>
            <p:ph idx="1"/>
          </p:nvPr>
        </p:nvSpPr>
        <p:spPr/>
        <p:txBody>
          <a:bodyPr/>
          <a:lstStyle/>
          <a:p>
            <a:r>
              <a:rPr lang="en-US" sz="2400" dirty="0"/>
              <a:t>Kubernetes eliminates many of the manual processes involved in deploying and scaling containerized applications. </a:t>
            </a:r>
          </a:p>
          <a:p>
            <a:r>
              <a:rPr lang="en-US" sz="2400" dirty="0"/>
              <a:t>We can cluster together groups of hosts, either physical or virtual machines, running Linux containers, and Kubernetes gives you the platform to easily and efficiently manage those clusters. </a:t>
            </a:r>
          </a:p>
          <a:p>
            <a:r>
              <a:rPr lang="en-US" sz="2400" dirty="0"/>
              <a:t>A </a:t>
            </a:r>
            <a:r>
              <a:rPr lang="en-US" sz="2400" b="1" dirty="0"/>
              <a:t>Kubernetes cluster</a:t>
            </a:r>
            <a:r>
              <a:rPr lang="en-US" sz="2400" dirty="0"/>
              <a:t> is a set of node machines for running containerized applications.</a:t>
            </a:r>
          </a:p>
        </p:txBody>
      </p:sp>
      <p:sp>
        <p:nvSpPr>
          <p:cNvPr id="4" name="Slide Number Placeholder 3"/>
          <p:cNvSpPr>
            <a:spLocks noGrp="1"/>
          </p:cNvSpPr>
          <p:nvPr>
            <p:ph type="sldNum" sz="quarter" idx="12"/>
          </p:nvPr>
        </p:nvSpPr>
        <p:spPr/>
        <p:txBody>
          <a:bodyPr/>
          <a:lstStyle/>
          <a:p>
            <a:fld id="{44C48581-D3C9-4354-9455-1BE4952743B3}" type="slidenum">
              <a:rPr lang="en-US" smtClean="0"/>
              <a:t>7</a:t>
            </a:fld>
            <a:endParaRPr lang="en-US"/>
          </a:p>
        </p:txBody>
      </p:sp>
    </p:spTree>
    <p:extLst>
      <p:ext uri="{BB962C8B-B14F-4D97-AF65-F5344CB8AC3E}">
        <p14:creationId xmlns:p14="http://schemas.microsoft.com/office/powerpoint/2010/main" val="1197194295"/>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Learner Template</Template>
  <TotalTime>10</TotalTime>
  <Words>506</Words>
  <Application>Microsoft Office PowerPoint</Application>
  <PresentationFormat>On-screen Show (4:3)</PresentationFormat>
  <Paragraphs>32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Wingdings</vt:lpstr>
      <vt:lpstr>Learner Template</vt:lpstr>
      <vt:lpstr>Containerization Orchestration</vt:lpstr>
      <vt:lpstr>Containerization</vt:lpstr>
      <vt:lpstr>Containerization</vt:lpstr>
      <vt:lpstr>Docker </vt:lpstr>
      <vt:lpstr>Docker</vt:lpstr>
      <vt:lpstr>Container Orchestration</vt:lpstr>
      <vt:lpstr>Container Orchestration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Containerization-Orchestration</dc:title>
  <dc:creator>Windows User</dc:creator>
  <cp:lastModifiedBy>Jasdhir Singh</cp:lastModifiedBy>
  <cp:revision>26</cp:revision>
  <dcterms:created xsi:type="dcterms:W3CDTF">2021-04-18T07:44:47Z</dcterms:created>
  <dcterms:modified xsi:type="dcterms:W3CDTF">2022-01-05T13:39:10Z</dcterms:modified>
</cp:coreProperties>
</file>