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9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5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9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7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03C3509-0DBF-4C90-8F2A-D96E7833A52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28F3601-CF01-4C1A-84C3-68AF11F777A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376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62CE-493D-4966-8F6F-3CA3277D7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Richardson Maturity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7C9-712A-479F-9250-0D8208E57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5207-EBA4-4DB4-9EB7-9C1EF89B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Richardson Maturity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B605-ED46-48E0-B4F6-A507AFFA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Leonard Richardson analyzed a hundred different web service designs and divided them into four categories based on how much they are REST compliant.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model of division of REST services to identify their maturity level – is called 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Richardson Maturity Model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5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1FD-0984-452D-A2A4-11657BD8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Richardson Maturity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F05A-C4B5-4422-8EBC-13077E1D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5801139" cy="4411662"/>
          </a:xfrm>
        </p:spPr>
        <p:txBody>
          <a:bodyPr/>
          <a:lstStyle/>
          <a:p>
            <a:r>
              <a:rPr lang="en-US" sz="2800" dirty="0"/>
              <a:t>Richardson used three factors to decide the maturity of a service i.e. URI, HTTP Methods and HATEOAS (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Hypermedia as the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Engine of Application State</a:t>
            </a:r>
            <a:r>
              <a:rPr lang="en-US" sz="2800" dirty="0"/>
              <a:t>). </a:t>
            </a:r>
          </a:p>
          <a:p>
            <a:r>
              <a:rPr lang="en-US" sz="2800" dirty="0"/>
              <a:t>The more a service employs these technologies – more mature it shall be considered.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BCFF035-B98C-425B-B9BF-F5F0EB95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12" y="2121765"/>
            <a:ext cx="4531388" cy="35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3119-FAFE-4EF8-B8C2-20D82CA3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Richardson Maturity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F9F5-6301-401B-884E-62E6D177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Richardson described these maturity levels as below:</a:t>
            </a:r>
          </a:p>
          <a:p>
            <a:r>
              <a:rPr lang="en-US" dirty="0"/>
              <a:t>Level Zero</a:t>
            </a:r>
          </a:p>
          <a:p>
            <a:r>
              <a:rPr lang="en-US" dirty="0"/>
              <a:t>Level One</a:t>
            </a:r>
          </a:p>
          <a:p>
            <a:r>
              <a:rPr lang="en-US" dirty="0"/>
              <a:t>Level Two</a:t>
            </a:r>
          </a:p>
          <a:p>
            <a:r>
              <a:rPr lang="en-US" dirty="0"/>
              <a:t>Level Three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302660-1B59-4A65-A0FA-18B23327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3" y="2627941"/>
            <a:ext cx="4705197" cy="389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0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CF60-CFCF-4D9D-A9D0-CE8160A3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Level 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79A2-E728-44E9-A7FC-FD2E19DC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Level zero of maturity does not make use of any of URI, HTTP Methods, and HATEOAS capabilities.</a:t>
            </a:r>
          </a:p>
          <a:p>
            <a:r>
              <a:rPr lang="en-US" sz="2600" dirty="0"/>
              <a:t>These services have a single URI and use a single HTTP method (typically POST). </a:t>
            </a:r>
          </a:p>
          <a:p>
            <a:pPr lvl="1"/>
            <a:r>
              <a:rPr lang="en-US" dirty="0"/>
              <a:t>For example, most Web Services (WS-*)-based services use a single URI to identify an endpoint, and HTTP POST to transfer SOAP-based payloads, effectively ignoring the rest of the HTTP verbs.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58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4529-C228-421D-BA84-F106F11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Level 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5A0C-44EC-4245-A6FC-24218FBC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one of maturity </a:t>
            </a:r>
            <a:r>
              <a:rPr lang="en-US" b="1" dirty="0">
                <a:solidFill>
                  <a:srgbClr val="FF0000"/>
                </a:solidFill>
              </a:rPr>
              <a:t>makes use of URIs</a:t>
            </a:r>
            <a:r>
              <a:rPr lang="en-US" b="1" dirty="0"/>
              <a:t>, but does not use the HTTP Methods, and HATEOAS.</a:t>
            </a:r>
          </a:p>
          <a:p>
            <a:r>
              <a:rPr lang="en-US" dirty="0"/>
              <a:t>These services employ many URIs but only a single HTTP verb – generally HTTP POST. </a:t>
            </a:r>
          </a:p>
          <a:p>
            <a:r>
              <a:rPr lang="en-US" dirty="0"/>
              <a:t>They give each resource in their universe a URI. </a:t>
            </a:r>
          </a:p>
          <a:p>
            <a:r>
              <a:rPr lang="en-US" dirty="0"/>
              <a:t>A unique URI separately identifies one unique resource – and that makes them better than level zero.</a:t>
            </a:r>
          </a:p>
        </p:txBody>
      </p:sp>
    </p:spTree>
    <p:extLst>
      <p:ext uri="{BB962C8B-B14F-4D97-AF65-F5344CB8AC3E}">
        <p14:creationId xmlns:p14="http://schemas.microsoft.com/office/powerpoint/2010/main" val="9236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A285-255E-4DB4-A2E0-4A3E904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Level Two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C82C-E446-4FEB-9D38-3D033376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Level two of maturity makes </a:t>
            </a:r>
            <a:r>
              <a:rPr lang="en-US" sz="2400" b="1" dirty="0">
                <a:solidFill>
                  <a:srgbClr val="FF0000"/>
                </a:solidFill>
              </a:rPr>
              <a:t>use of URIs and HTTP Methods</a:t>
            </a:r>
            <a:r>
              <a:rPr lang="en-US" sz="2400" b="1" dirty="0"/>
              <a:t>, but does not use the HATEOAS.</a:t>
            </a:r>
          </a:p>
          <a:p>
            <a:r>
              <a:rPr lang="en-US" sz="2400" dirty="0"/>
              <a:t>Level two services host numerous URI-addressable resources. </a:t>
            </a:r>
          </a:p>
          <a:p>
            <a:r>
              <a:rPr lang="en-US" sz="2400" dirty="0"/>
              <a:t>Such services support several of the HTTP verbs on each exposed resource – Create, Read, Update and Delete (CRUD) services. </a:t>
            </a:r>
          </a:p>
          <a:p>
            <a:r>
              <a:rPr lang="en-US" sz="2400" dirty="0"/>
              <a:t>Here the state of resources, typically representing business entities, can be manipulated over the network.</a:t>
            </a:r>
          </a:p>
          <a:p>
            <a:r>
              <a:rPr lang="en-US" sz="2400" dirty="0"/>
              <a:t>Level 2 is the excellent use-case of REST principles, which advocate using different verbs based on the HTTP request methods, and the system can have multiple resources.</a:t>
            </a:r>
          </a:p>
        </p:txBody>
      </p:sp>
    </p:spTree>
    <p:extLst>
      <p:ext uri="{BB962C8B-B14F-4D97-AF65-F5344CB8AC3E}">
        <p14:creationId xmlns:p14="http://schemas.microsoft.com/office/powerpoint/2010/main" val="205790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182-39B2-480B-982E-72460568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Level Three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B41-4D46-4BA0-8594-6C3688A2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Level three of maturity makes use of all three, i.e. </a:t>
            </a:r>
            <a:r>
              <a:rPr lang="en-US" sz="2600" b="1" dirty="0">
                <a:solidFill>
                  <a:srgbClr val="FF0000"/>
                </a:solidFill>
              </a:rPr>
              <a:t>URIs and HTTP, and HATEOAS</a:t>
            </a:r>
            <a:r>
              <a:rPr lang="en-US" sz="2600" b="1" dirty="0"/>
              <a:t>.</a:t>
            </a:r>
          </a:p>
          <a:p>
            <a:r>
              <a:rPr lang="en-US" sz="2600" dirty="0"/>
              <a:t>This level is the most mature level of Richardson’s model, which encourages easy discoverability. </a:t>
            </a:r>
          </a:p>
          <a:p>
            <a:r>
              <a:rPr lang="en-US" sz="2600" dirty="0"/>
              <a:t>This level makes it easy for the responses to be self-explanatory by using HATEOAS.</a:t>
            </a:r>
          </a:p>
          <a:p>
            <a:r>
              <a:rPr lang="en-US" sz="2600" dirty="0"/>
              <a:t>The service leads consumers through a trail of resources, causing application state transitions as a result.</a:t>
            </a:r>
          </a:p>
        </p:txBody>
      </p:sp>
    </p:spTree>
    <p:extLst>
      <p:ext uri="{BB962C8B-B14F-4D97-AF65-F5344CB8AC3E}">
        <p14:creationId xmlns:p14="http://schemas.microsoft.com/office/powerpoint/2010/main" val="105450464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14</TotalTime>
  <Words>431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open sans</vt:lpstr>
      <vt:lpstr>Wingdings</vt:lpstr>
      <vt:lpstr>Learner Template</vt:lpstr>
      <vt:lpstr>Richardson Maturity Model</vt:lpstr>
      <vt:lpstr>Richardson Maturity Model</vt:lpstr>
      <vt:lpstr>Richardson Maturity Model</vt:lpstr>
      <vt:lpstr>Richardson Maturity Model</vt:lpstr>
      <vt:lpstr>Level Zero</vt:lpstr>
      <vt:lpstr>Level One</vt:lpstr>
      <vt:lpstr>Level Two</vt:lpstr>
      <vt:lpstr>Level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Richardson Maturity Model</dc:title>
  <dc:creator>Jasdhir Singh</dc:creator>
  <cp:lastModifiedBy>Jasdhir Singh</cp:lastModifiedBy>
  <cp:revision>16</cp:revision>
  <dcterms:created xsi:type="dcterms:W3CDTF">2021-08-12T15:56:22Z</dcterms:created>
  <dcterms:modified xsi:type="dcterms:W3CDTF">2022-01-02T06:00:42Z</dcterms:modified>
</cp:coreProperties>
</file>