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64" r:id="rId4"/>
    <p:sldId id="265" r:id="rId5"/>
    <p:sldId id="263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34" r:id="rId39"/>
    <p:sldId id="298" r:id="rId40"/>
    <p:sldId id="331" r:id="rId41"/>
    <p:sldId id="332" r:id="rId42"/>
    <p:sldId id="333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CC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1CDC-59D2-4E22-B254-CB3C48DF10F5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8C05-5D90-4788-B5EB-07C9573E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DC7445-77C6-48DB-B482-E950CEA71D44}" type="datetime1">
              <a:rPr lang="en-US" smtClean="0"/>
              <a:t>4/17/2022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46503-D907-4F19-8D14-BB78269C270C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FE539-E731-4BAA-983C-756F95C9FACA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AB06E83-26C5-4EAB-91BD-16472A232F07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3355-04DC-486C-955E-5D927BA2EE91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FB005-D006-4E13-901F-9D1EFF19748E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40C4-D46C-4336-B18C-86013968FC3E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A531A-748C-4398-B155-4E08CF3D71F9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C131B-F7AA-40AE-87A3-51E8B2AEC858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F0F77-4AB7-43D2-B7FE-23DBF618662F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A4ADA-EEF6-409A-A874-4DB476285893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28578-C968-428D-B1CD-C7A1ADA100AA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F5AAEB6-9392-4759-95C6-CF876BDFAAE8}" type="datetime1">
              <a:rPr lang="en-US" smtClean="0"/>
              <a:t>4/17/2022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MyApp.java</a:t>
            </a:r>
            <a:r>
              <a:rPr lang="en-US" dirty="0"/>
              <a:t>: main method</a:t>
            </a:r>
          </a:p>
          <a:p>
            <a:r>
              <a:rPr lang="en-US" b="1" dirty="0"/>
              <a:t>BaseballCoach.java</a:t>
            </a:r>
          </a:p>
          <a:p>
            <a:r>
              <a:rPr lang="en-US" b="1" dirty="0"/>
              <a:t>Coach.java</a:t>
            </a:r>
            <a:endParaRPr lang="en-US" dirty="0"/>
          </a:p>
          <a:p>
            <a:r>
              <a:rPr lang="en-US" b="1" dirty="0"/>
              <a:t>TrackCoach.java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of outsourcing the construction and management of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configuration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290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configuration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03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/>
              <a:t>Create 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/>
              <a:t>Inject 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14</a:t>
            </a:fld>
            <a:endParaRPr lang="en-US"/>
          </a:p>
        </p:txBody>
      </p:sp>
      <p:sp>
        <p:nvSpPr>
          <p:cNvPr id="5" name="32-Point Star 4"/>
          <p:cNvSpPr/>
          <p:nvPr/>
        </p:nvSpPr>
        <p:spPr bwMode="auto">
          <a:xfrm>
            <a:off x="4495800" y="3429000"/>
            <a:ext cx="3810000" cy="2971800"/>
          </a:xfrm>
          <a:prstGeom prst="star32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7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 file </a:t>
            </a:r>
            <a:r>
              <a:rPr lang="en-US" i="1" dirty="0"/>
              <a:t>(legacy, but most legacy apps still use this)</a:t>
            </a:r>
          </a:p>
          <a:p>
            <a:r>
              <a:rPr lang="en-US" dirty="0"/>
              <a:t>Java Annotations </a:t>
            </a:r>
          </a:p>
          <a:p>
            <a:r>
              <a:rPr lang="en-US" dirty="0"/>
              <a:t>Java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Spring Beans</a:t>
            </a:r>
          </a:p>
          <a:p>
            <a:r>
              <a:rPr lang="en-US" dirty="0"/>
              <a:t>Create a Spring Container</a:t>
            </a:r>
          </a:p>
          <a:p>
            <a:r>
              <a:rPr lang="en-US" dirty="0"/>
              <a:t>Retrieve Beans from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Spring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&lt;beans …&gt;</a:t>
            </a:r>
          </a:p>
          <a:p>
            <a:pPr marL="0" indent="0">
              <a:buNone/>
            </a:pPr>
            <a:r>
              <a:rPr lang="en-US" sz="2800" dirty="0"/>
              <a:t>&lt;bean id="</a:t>
            </a:r>
            <a:r>
              <a:rPr lang="en-US" sz="2800" dirty="0" err="1"/>
              <a:t>myCoach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   class="</a:t>
            </a:r>
            <a:r>
              <a:rPr lang="en-US" sz="2800" dirty="0" err="1"/>
              <a:t>com.jasdhir.springdemo.BaseballCoach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/>
              <a:t>&lt;/bean&gt;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&lt;/beans&gt;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is generically known as </a:t>
            </a:r>
            <a:r>
              <a:rPr lang="en-US" b="1" dirty="0" err="1"/>
              <a:t>ApplicationContext</a:t>
            </a:r>
            <a:endParaRPr lang="en-US" b="1" dirty="0"/>
          </a:p>
          <a:p>
            <a:r>
              <a:rPr lang="en-US" dirty="0"/>
              <a:t>Specialized implementations</a:t>
            </a:r>
          </a:p>
          <a:p>
            <a:pPr lvl="1"/>
            <a:r>
              <a:rPr lang="en-US" dirty="0" err="1"/>
              <a:t>ClassPathXmlApplicationContext</a:t>
            </a:r>
            <a:endParaRPr lang="en-US" dirty="0"/>
          </a:p>
          <a:p>
            <a:pPr lvl="1"/>
            <a:r>
              <a:rPr lang="en-US" dirty="0" err="1"/>
              <a:t>AnnotationConfigApplicationContext</a:t>
            </a:r>
            <a:endParaRPr lang="en-US" dirty="0"/>
          </a:p>
          <a:p>
            <a:pPr lvl="1"/>
            <a:r>
              <a:rPr lang="en-US" dirty="0" err="1"/>
              <a:t>GenericWebApplicationContext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/>
              <a:t>ClassPathXmlApplicationContext</a:t>
            </a:r>
            <a:r>
              <a:rPr lang="fr-FR" sz="2400" dirty="0"/>
              <a:t> </a:t>
            </a:r>
            <a:r>
              <a:rPr lang="fr-FR" sz="2400" dirty="0" err="1"/>
              <a:t>context</a:t>
            </a:r>
            <a:r>
              <a:rPr lang="fr-FR" sz="2400" dirty="0"/>
              <a:t> = </a:t>
            </a:r>
            <a:br>
              <a:rPr lang="fr-FR" sz="2400" dirty="0"/>
            </a:br>
            <a:r>
              <a:rPr lang="fr-FR" sz="2400" dirty="0"/>
              <a:t>     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("applicationContext.xml");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 framework for building Java applications.</a:t>
            </a:r>
          </a:p>
          <a:p>
            <a:r>
              <a:rPr lang="en-US" dirty="0"/>
              <a:t>Initially a simpler and lightweight alternative to J2EE.</a:t>
            </a:r>
          </a:p>
          <a:p>
            <a:r>
              <a:rPr lang="en-US" dirty="0"/>
              <a:t>Provides a large number of helper classes … makes things easier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Beans from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retrieve bean from spring container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Coach </a:t>
            </a:r>
            <a:r>
              <a:rPr lang="en-US" dirty="0" err="1"/>
              <a:t>theCoach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("</a:t>
            </a:r>
            <a:r>
              <a:rPr lang="en-US" dirty="0" err="1"/>
              <a:t>myCoach</a:t>
            </a:r>
            <a:r>
              <a:rPr lang="en-US" dirty="0"/>
              <a:t>", </a:t>
            </a:r>
            <a:r>
              <a:rPr lang="en-US" dirty="0" err="1"/>
              <a:t>Coach.class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&lt;bean id="</a:t>
            </a:r>
            <a:r>
              <a:rPr lang="en-US" sz="2400" dirty="0" err="1">
                <a:solidFill>
                  <a:srgbClr val="FF0000"/>
                </a:solidFill>
              </a:rPr>
              <a:t>myCoach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class="</a:t>
            </a:r>
            <a:r>
              <a:rPr lang="en-US" sz="2400" dirty="0" err="1">
                <a:solidFill>
                  <a:srgbClr val="FF0000"/>
                </a:solidFill>
              </a:rPr>
              <a:t>com.jasdhir.springdemo.BaseballCoach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&lt;/bean&gt;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dependency inversion principle.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The client </a:t>
            </a:r>
            <a:r>
              <a:rPr lang="en-US" b="1">
                <a:solidFill>
                  <a:srgbClr val="FF0000"/>
                </a:solidFill>
              </a:rPr>
              <a:t>delegates calls </a:t>
            </a:r>
            <a:r>
              <a:rPr lang="en-US" b="1" dirty="0">
                <a:solidFill>
                  <a:srgbClr val="FF0000"/>
                </a:solidFill>
              </a:rPr>
              <a:t>to another object the responsibility of providing its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dependencies.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Injection</a:t>
            </a:r>
            <a:br>
              <a:rPr lang="en-US" dirty="0"/>
            </a:br>
            <a:r>
              <a:rPr lang="en-US" dirty="0"/>
              <a:t>(Car Factory)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6880"/>
            <a:ext cx="1295400" cy="1722120"/>
          </a:xfrm>
        </p:spPr>
      </p:pic>
      <p:cxnSp>
        <p:nvCxnSpPr>
          <p:cNvPr id="10" name="Straight Arrow Connector 9"/>
          <p:cNvCxnSpPr/>
          <p:nvPr/>
        </p:nvCxnSpPr>
        <p:spPr bwMode="auto">
          <a:xfrm>
            <a:off x="1866900" y="25146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866900" y="29718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866900" y="20574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Car Object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91100" y="22098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19800" y="3276600"/>
            <a:ext cx="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32" y="4457700"/>
            <a:ext cx="3143735" cy="2095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7" y="3124295"/>
            <a:ext cx="1714286" cy="76190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 rot="20324227">
            <a:off x="1047857" y="5111334"/>
            <a:ext cx="27432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26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/>
              <a:t>Create 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/>
              <a:t>Inject 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9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Coach </a:t>
            </a:r>
            <a:r>
              <a:rPr lang="en-US" dirty="0"/>
              <a:t>already provides daily workouts</a:t>
            </a:r>
          </a:p>
          <a:p>
            <a:r>
              <a:rPr lang="en-US" dirty="0"/>
              <a:t>Now will also provide daily fortunes</a:t>
            </a:r>
          </a:p>
          <a:p>
            <a:pPr lvl="1"/>
            <a:r>
              <a:rPr lang="en-US" dirty="0"/>
              <a:t>New helper: </a:t>
            </a:r>
            <a:r>
              <a:rPr lang="en-US" b="1" dirty="0" err="1"/>
              <a:t>FortuneService</a:t>
            </a:r>
            <a:endParaRPr lang="en-US" b="1" dirty="0"/>
          </a:p>
          <a:p>
            <a:pPr lvl="1"/>
            <a:r>
              <a:rPr lang="en-US" dirty="0"/>
              <a:t>This is a </a:t>
            </a:r>
            <a:r>
              <a:rPr lang="en-US" b="1" i="1" dirty="0"/>
              <a:t>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3962400"/>
            <a:ext cx="2743200" cy="7620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</a:t>
            </a: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 bwMode="auto">
          <a:xfrm>
            <a:off x="3657600" y="4343400"/>
            <a:ext cx="2133600" cy="5334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5791200" y="4495800"/>
            <a:ext cx="2743200" cy="7620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/>
              <a:t>FortuneService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injection with Spring</a:t>
            </a:r>
          </a:p>
          <a:p>
            <a:r>
              <a:rPr lang="en-US" dirty="0"/>
              <a:t>The two most common</a:t>
            </a:r>
          </a:p>
          <a:p>
            <a:pPr lvl="1"/>
            <a:r>
              <a:rPr lang="en-US" dirty="0"/>
              <a:t>Constructor Injection</a:t>
            </a:r>
          </a:p>
          <a:p>
            <a:pPr lvl="1"/>
            <a:r>
              <a:rPr lang="en-US" dirty="0"/>
              <a:t>Setter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Constructor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Setter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Literal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Injecting Values from Properties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Spring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minimum requirements for Java 8 or higher</a:t>
            </a:r>
          </a:p>
          <a:p>
            <a:r>
              <a:rPr lang="en-US" dirty="0"/>
              <a:t>Deprecated legacy integration for: Tiles, Velocity, </a:t>
            </a:r>
            <a:r>
              <a:rPr lang="en-US" dirty="0" err="1"/>
              <a:t>Portlet</a:t>
            </a:r>
            <a:r>
              <a:rPr lang="en-US" dirty="0"/>
              <a:t>, Guava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Upgraded Spring MVC to use new versions of Servlet API 4.0</a:t>
            </a:r>
          </a:p>
          <a:p>
            <a:r>
              <a:rPr lang="en-US" dirty="0"/>
              <a:t>Added new reactive programming framework: 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refers to the lifecycle of a bean</a:t>
            </a:r>
          </a:p>
          <a:p>
            <a:r>
              <a:rPr lang="en-US" dirty="0"/>
              <a:t>How long does the bean live?</a:t>
            </a:r>
          </a:p>
          <a:p>
            <a:r>
              <a:rPr lang="en-US" dirty="0"/>
              <a:t>How many instances are created?</a:t>
            </a:r>
          </a:p>
          <a:p>
            <a:r>
              <a:rPr lang="en-US" dirty="0"/>
              <a:t>How is the bean shared?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creates only one instance of the bean, by default</a:t>
            </a:r>
          </a:p>
          <a:p>
            <a:r>
              <a:rPr lang="en-US" dirty="0"/>
              <a:t>It is cached in memory</a:t>
            </a:r>
          </a:p>
          <a:p>
            <a:r>
              <a:rPr lang="en-US" dirty="0"/>
              <a:t>All requests for the bean</a:t>
            </a:r>
          </a:p>
          <a:p>
            <a:pPr lvl="1"/>
            <a:r>
              <a:rPr lang="en-US" dirty="0"/>
              <a:t>will return a SHARED reference to the SAME bean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30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&lt;beans … &gt;</a:t>
            </a:r>
          </a:p>
          <a:p>
            <a:pPr marL="0" indent="0">
              <a:buNone/>
            </a:pPr>
            <a:r>
              <a:rPr lang="en-US" sz="3200" dirty="0"/>
              <a:t>&lt;bean id=</a:t>
            </a:r>
            <a:r>
              <a:rPr lang="en-US" sz="3200" i="1" dirty="0"/>
              <a:t>"</a:t>
            </a:r>
            <a:r>
              <a:rPr lang="en-US" sz="3200" i="1" dirty="0" err="1"/>
              <a:t>myCoach</a:t>
            </a:r>
            <a:r>
              <a:rPr lang="en-US" sz="3200" i="1" dirty="0"/>
              <a:t>"</a:t>
            </a:r>
          </a:p>
          <a:p>
            <a:pPr marL="0" indent="0">
              <a:buNone/>
            </a:pPr>
            <a:r>
              <a:rPr lang="en-US" sz="2800" dirty="0"/>
              <a:t>class=</a:t>
            </a:r>
            <a:r>
              <a:rPr lang="en-US" sz="2800" i="1" dirty="0"/>
              <a:t>"</a:t>
            </a:r>
            <a:r>
              <a:rPr lang="en-US" sz="2800" i="1" dirty="0" err="1"/>
              <a:t>com.jasdhir.springdemo.TrackCoach</a:t>
            </a:r>
            <a:r>
              <a:rPr lang="en-US" sz="2800" i="1" dirty="0"/>
              <a:t>"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3200" dirty="0"/>
              <a:t>…</a:t>
            </a:r>
          </a:p>
          <a:p>
            <a:pPr marL="0" indent="0">
              <a:buNone/>
            </a:pPr>
            <a:r>
              <a:rPr lang="en-US" sz="3200" dirty="0"/>
              <a:t>&lt;/bean&gt;</a:t>
            </a:r>
          </a:p>
          <a:p>
            <a:pPr marL="0" indent="0">
              <a:buNone/>
            </a:pPr>
            <a:r>
              <a:rPr lang="en-US" sz="3200" dirty="0"/>
              <a:t>&lt;/beans&gt;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9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4419600" cy="27003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theCoach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alphaCoach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32323" y="2743200"/>
            <a:ext cx="3200400" cy="2895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057400"/>
            <a:ext cx="2590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56787" y="3048000"/>
            <a:ext cx="2438400" cy="2057400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148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14800" y="4191000"/>
            <a:ext cx="16764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388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Specify Bean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&lt;beans … &gt;</a:t>
            </a:r>
          </a:p>
          <a:p>
            <a:pPr marL="0" indent="0">
              <a:buNone/>
            </a:pPr>
            <a:r>
              <a:rPr lang="en-US" sz="2400" b="1" dirty="0"/>
              <a:t>&lt;bean id=</a:t>
            </a:r>
            <a:r>
              <a:rPr lang="en-US" sz="2400" b="1" i="1" dirty="0"/>
              <a:t>"</a:t>
            </a:r>
            <a:r>
              <a:rPr lang="en-US" sz="2400" b="1" i="1" dirty="0" err="1"/>
              <a:t>myCoach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/>
              <a:t>class=</a:t>
            </a:r>
            <a:r>
              <a:rPr lang="en-US" sz="2400" b="1" i="1" dirty="0"/>
              <a:t>"</a:t>
            </a:r>
            <a:r>
              <a:rPr lang="en-US" sz="2400" b="1" i="1" dirty="0" err="1"/>
              <a:t>com.jasdhir.springdemo.TrackCoach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scope=</a:t>
            </a:r>
            <a:r>
              <a:rPr lang="en-US" sz="2400" b="1" i="1" dirty="0">
                <a:solidFill>
                  <a:srgbClr val="FF0000"/>
                </a:solidFill>
              </a:rPr>
              <a:t>"singleton"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…</a:t>
            </a:r>
          </a:p>
          <a:p>
            <a:pPr marL="0" indent="0">
              <a:buNone/>
            </a:pPr>
            <a:r>
              <a:rPr lang="en-US" sz="2400" b="1" dirty="0"/>
              <a:t>&lt;/bean&gt;</a:t>
            </a:r>
          </a:p>
          <a:p>
            <a:pPr marL="0" indent="0">
              <a:buNone/>
            </a:pPr>
            <a:r>
              <a:rPr lang="en-US" sz="2400" b="1" dirty="0"/>
              <a:t>&lt;/beans&gt;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Scopes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25243"/>
              </p:ext>
            </p:extLst>
          </p:nvPr>
        </p:nvGraphicFramePr>
        <p:xfrm>
          <a:off x="457200" y="1719263"/>
          <a:ext cx="8229600" cy="4211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singleton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(Default) Scopes a single bean definition to a single object instance for each Spring IoC container.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prototype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any number of object instances.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request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 single HTTP request. That is, each HTTP request has its own instance of a bean created off the back of a single bean definition. Only valid in the context of a web-aware Spring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ApplicationContext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session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an HTTP Session. Only valid in the context of a web-aware Spring ApplicationContext.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application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 ServletContext. Only valid in the context of a web-aware Spring ApplicationContext.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websocket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WebSocket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 Only valid in the context of a web-aware Spring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ApplicationContext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7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&lt;beans … &gt;</a:t>
            </a:r>
          </a:p>
          <a:p>
            <a:pPr marL="0" indent="0">
              <a:buNone/>
            </a:pPr>
            <a:r>
              <a:rPr lang="en-US" sz="2400" b="1" dirty="0"/>
              <a:t>&lt;bean id=</a:t>
            </a:r>
            <a:r>
              <a:rPr lang="en-US" sz="2400" b="1" i="1" dirty="0"/>
              <a:t>"</a:t>
            </a:r>
            <a:r>
              <a:rPr lang="en-US" sz="2400" b="1" i="1" dirty="0" err="1"/>
              <a:t>myCoach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/>
              <a:t>class=</a:t>
            </a:r>
            <a:r>
              <a:rPr lang="en-US" sz="2400" b="1" i="1" dirty="0"/>
              <a:t>"</a:t>
            </a:r>
            <a:r>
              <a:rPr lang="en-US" sz="2400" b="1" i="1" dirty="0" err="1"/>
              <a:t>com.jasdhir.springdemo.TrackCoach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scope=</a:t>
            </a:r>
            <a:r>
              <a:rPr lang="en-US" sz="2400" b="1" i="1" dirty="0">
                <a:solidFill>
                  <a:srgbClr val="FF0000"/>
                </a:solidFill>
              </a:rPr>
              <a:t>"prototype"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…</a:t>
            </a:r>
          </a:p>
          <a:p>
            <a:pPr marL="0" indent="0">
              <a:buNone/>
            </a:pPr>
            <a:r>
              <a:rPr lang="en-US" sz="2400" b="1" dirty="0"/>
              <a:t>&lt;/bean&gt;</a:t>
            </a:r>
          </a:p>
          <a:p>
            <a:pPr marL="0" indent="0">
              <a:buNone/>
            </a:pPr>
            <a:r>
              <a:rPr lang="en-US" sz="2400" b="1" dirty="0"/>
              <a:t>&lt;/beans&gt;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4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4419600" cy="27003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theCoach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alphaCoach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32323" y="2743200"/>
            <a:ext cx="3200400" cy="2895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057400"/>
            <a:ext cx="2590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56787" y="3048000"/>
            <a:ext cx="2438400" cy="533400"/>
          </a:xfrm>
          <a:prstGeom prst="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 flipV="1">
            <a:off x="4114800" y="3276600"/>
            <a:ext cx="1641987" cy="38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49213" y="4574458"/>
            <a:ext cx="1676400" cy="50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909187" y="4358148"/>
            <a:ext cx="2438400" cy="5334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12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AD67-F2BC-4377-81C6-163E9979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EEE3-96D8-41A7-9A0E-B00B71EF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8763000" cy="4411662"/>
          </a:xfrm>
        </p:spPr>
        <p:txBody>
          <a:bodyPr/>
          <a:lstStyle/>
          <a:p>
            <a:r>
              <a:rPr lang="en-US" sz="2000" dirty="0"/>
              <a:t>The management of Beans, conducted by the </a:t>
            </a:r>
            <a:r>
              <a:rPr lang="en-US" sz="2000" dirty="0" err="1"/>
              <a:t>BeanFactory</a:t>
            </a:r>
            <a:r>
              <a:rPr lang="en-US" sz="2000" dirty="0"/>
              <a:t> or Application Context, includes instantiation, configuration and the eventual removal (or destruction) of beans. Beans are first instantiated.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Their properties are set.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Any associated interfaces or objects are made aware of their existence.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bean is made aware of any associated interfaces as well.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Any other methods, particularly custom created methods, are invoked.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Then the bean is ready for use.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Once the bean is no longer used, it is marked for removal and a destroy method is invoked for the bean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Custom destroy methods are invoked, if any.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Bean is the destroyed.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F1CE-9872-4775-820A-31D6BD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6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57200"/>
          </a:xfrm>
        </p:spPr>
        <p:txBody>
          <a:bodyPr/>
          <a:lstStyle/>
          <a:p>
            <a:fld id="{A55118AD-07D8-4B21-9E21-FBBD3835EF74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676400"/>
            <a:ext cx="1600200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 Started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828800" y="2019300"/>
            <a:ext cx="685800" cy="14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2514600" y="1676400"/>
            <a:ext cx="1600200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Bean</a:t>
            </a:r>
          </a:p>
          <a:p>
            <a:pPr algn="ctr"/>
            <a:r>
              <a:rPr lang="en-US" b="1" dirty="0"/>
              <a:t>Instantiated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14800" y="2019300"/>
            <a:ext cx="6022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9"/>
          <p:cNvSpPr/>
          <p:nvPr/>
        </p:nvSpPr>
        <p:spPr bwMode="auto">
          <a:xfrm>
            <a:off x="4731774" y="1676400"/>
            <a:ext cx="1821426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Dependencies</a:t>
            </a:r>
          </a:p>
          <a:p>
            <a:pPr algn="ctr"/>
            <a:r>
              <a:rPr lang="en-US" b="1" dirty="0"/>
              <a:t>Injected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553200" y="2003322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/>
          <p:cNvSpPr/>
          <p:nvPr/>
        </p:nvSpPr>
        <p:spPr bwMode="auto">
          <a:xfrm>
            <a:off x="7010400" y="1691148"/>
            <a:ext cx="1828800" cy="823452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/>
              <a:t>Internal Spring</a:t>
            </a:r>
          </a:p>
          <a:p>
            <a:pPr algn="ctr"/>
            <a:r>
              <a:rPr lang="en-US" b="1" i="1" dirty="0"/>
              <a:t>Processing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007145" y="2514600"/>
            <a:ext cx="0" cy="66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ounded Rectangle 18"/>
          <p:cNvSpPr/>
          <p:nvPr/>
        </p:nvSpPr>
        <p:spPr bwMode="auto">
          <a:xfrm>
            <a:off x="6781800" y="3188725"/>
            <a:ext cx="21336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Your Custom</a:t>
            </a:r>
          </a:p>
          <a:p>
            <a:pPr algn="ctr"/>
            <a:r>
              <a:rPr lang="en-US" b="1" dirty="0" err="1"/>
              <a:t>Init</a:t>
            </a:r>
            <a:r>
              <a:rPr lang="en-US" b="1" dirty="0"/>
              <a:t> Method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709037" y="3531625"/>
            <a:ext cx="2072763" cy="34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838200" y="3025878"/>
            <a:ext cx="3893574" cy="1546122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Bean Is Ready For Use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Container Is Shutdown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Connector 23"/>
          <p:cNvCxnSpPr>
            <a:stCxn id="22" idx="1"/>
          </p:cNvCxnSpPr>
          <p:nvPr/>
        </p:nvCxnSpPr>
        <p:spPr bwMode="auto">
          <a:xfrm>
            <a:off x="838200" y="3798939"/>
            <a:ext cx="389357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81300" y="4594122"/>
            <a:ext cx="0" cy="66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1752600" y="5257800"/>
            <a:ext cx="21336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Your Custom</a:t>
            </a:r>
          </a:p>
          <a:p>
            <a:pPr algn="ctr"/>
            <a:r>
              <a:rPr lang="en-US" b="1" dirty="0"/>
              <a:t>Destroy Method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886200" y="5600700"/>
            <a:ext cx="16456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Dodecagon 28"/>
          <p:cNvSpPr/>
          <p:nvPr/>
        </p:nvSpPr>
        <p:spPr bwMode="auto">
          <a:xfrm>
            <a:off x="5531874" y="4925961"/>
            <a:ext cx="1295400" cy="1295400"/>
          </a:xfrm>
          <a:prstGeom prst="dodecagon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3601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Spring 4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you may have projects at your job that are still using </a:t>
            </a:r>
            <a:r>
              <a:rPr lang="en-US" b="1" dirty="0"/>
              <a:t>Spring 4</a:t>
            </a:r>
          </a:p>
          <a:p>
            <a:r>
              <a:rPr lang="en-US" dirty="0"/>
              <a:t>No worries, </a:t>
            </a:r>
          </a:p>
          <a:p>
            <a:r>
              <a:rPr lang="en-US" dirty="0"/>
              <a:t>Spring 5 just added new features …</a:t>
            </a:r>
          </a:p>
          <a:p>
            <a:r>
              <a:rPr lang="en-US" dirty="0"/>
              <a:t>But </a:t>
            </a:r>
            <a:r>
              <a:rPr lang="en-US" b="1" dirty="0"/>
              <a:t>core Spring 4 features are still the same :-)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F24A9-3E2D-4C5F-A424-FA2C9C431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1981994"/>
            <a:ext cx="4991100" cy="3886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2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Creation Phases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328915"/>
              </p:ext>
            </p:extLst>
          </p:nvPr>
        </p:nvGraphicFramePr>
        <p:xfrm>
          <a:off x="457200" y="1719263"/>
          <a:ext cx="8382000" cy="445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Instantiation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effectLst/>
                        </a:rPr>
                        <a:t>This is where everything starts for a bean. Spring instantiates bean objects just like we would manually create a Java object instance.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After instantiating objects, Spring scans the beans that implement </a:t>
                      </a:r>
                      <a:r>
                        <a:rPr lang="en-US" sz="1600" dirty="0"/>
                        <a:t>Aware</a:t>
                      </a:r>
                      <a:r>
                        <a:rPr lang="en-US" sz="1600" kern="1200" dirty="0">
                          <a:effectLst/>
                        </a:rPr>
                        <a:t> interfaces and starts setting relevant properties.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Spring’s </a:t>
                      </a:r>
                      <a:r>
                        <a:rPr lang="en-US" sz="1600" dirty="0" err="1"/>
                        <a:t>BeanPostProcessor</a:t>
                      </a:r>
                      <a:r>
                        <a:rPr lang="en-US" sz="1600" kern="1200" dirty="0" err="1">
                          <a:effectLst/>
                        </a:rPr>
                        <a:t>s</a:t>
                      </a:r>
                      <a:r>
                        <a:rPr lang="en-US" sz="1600" kern="1200" dirty="0">
                          <a:effectLst/>
                        </a:rPr>
                        <a:t> get into action in this phase. The </a:t>
                      </a:r>
                      <a:r>
                        <a:rPr lang="en-US" sz="1600" dirty="0" err="1"/>
                        <a:t>postProcessBeforeInitialization</a:t>
                      </a:r>
                      <a:r>
                        <a:rPr lang="en-US" sz="1600" dirty="0"/>
                        <a:t>()</a:t>
                      </a:r>
                      <a:r>
                        <a:rPr lang="en-US" sz="1600" kern="1200" dirty="0">
                          <a:effectLst/>
                        </a:rPr>
                        <a:t> methods do their job. Also, </a:t>
                      </a:r>
                      <a:r>
                        <a:rPr lang="en-US" sz="1600" dirty="0"/>
                        <a:t>@</a:t>
                      </a:r>
                      <a:r>
                        <a:rPr lang="en-US" sz="1600" dirty="0" err="1"/>
                        <a:t>PostConstruct</a:t>
                      </a:r>
                      <a:r>
                        <a:rPr lang="en-US" sz="1600" kern="1200" dirty="0">
                          <a:effectLst/>
                        </a:rPr>
                        <a:t> annotated methods run right after them.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AfterPropertiesSet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Spring executes the </a:t>
                      </a:r>
                      <a:r>
                        <a:rPr lang="en-US" sz="1600" dirty="0" err="1"/>
                        <a:t>afterPropertiesSet</a:t>
                      </a:r>
                      <a:r>
                        <a:rPr lang="en-US" sz="1600" dirty="0"/>
                        <a:t>()</a:t>
                      </a:r>
                      <a:r>
                        <a:rPr lang="en-US" sz="1600" kern="1200" dirty="0">
                          <a:effectLst/>
                        </a:rPr>
                        <a:t> methods of the beans which implement </a:t>
                      </a:r>
                      <a:r>
                        <a:rPr lang="en-US" sz="1600" dirty="0" err="1"/>
                        <a:t>InitializingBean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Spring triggers the initialization methods that we defined in the </a:t>
                      </a:r>
                      <a:r>
                        <a:rPr lang="en-US" sz="1600" dirty="0" err="1"/>
                        <a:t>initMethod</a:t>
                      </a:r>
                      <a:r>
                        <a:rPr lang="en-US" sz="1600" kern="1200" dirty="0">
                          <a:effectLst/>
                        </a:rPr>
                        <a:t> attribute of our </a:t>
                      </a:r>
                      <a:r>
                        <a:rPr lang="en-US" sz="1600"/>
                        <a:t>@Bean </a:t>
                      </a:r>
                      <a:r>
                        <a:rPr lang="en-US" sz="1600" kern="1200">
                          <a:effectLst/>
                        </a:rPr>
                        <a:t>annotations</a:t>
                      </a:r>
                      <a:r>
                        <a:rPr lang="en-US" sz="1600" kern="1200" dirty="0">
                          <a:effectLst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Spring’s </a:t>
                      </a:r>
                      <a:r>
                        <a:rPr lang="en-US" sz="1600" dirty="0" err="1"/>
                        <a:t>BeanPostProcessor</a:t>
                      </a:r>
                      <a:r>
                        <a:rPr lang="en-US" sz="1600" kern="1200" dirty="0" err="1">
                          <a:effectLst/>
                        </a:rPr>
                        <a:t>s</a:t>
                      </a:r>
                      <a:r>
                        <a:rPr lang="en-US" sz="1600" kern="1200" dirty="0">
                          <a:effectLst/>
                        </a:rPr>
                        <a:t> are in action for the second time. This phase triggers the </a:t>
                      </a:r>
                      <a:r>
                        <a:rPr lang="en-US" sz="1600" dirty="0" err="1"/>
                        <a:t>postProcessAfterInitialization</a:t>
                      </a:r>
                      <a:r>
                        <a:rPr lang="en-US" sz="1600" dirty="0"/>
                        <a:t>()</a:t>
                      </a:r>
                      <a:r>
                        <a:rPr lang="en-US" sz="1600" kern="1200" dirty="0">
                          <a:effectLst/>
                        </a:rPr>
                        <a:t> methods.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2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Destruction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07719"/>
              </p:ext>
            </p:extLst>
          </p:nvPr>
        </p:nvGraphicFramePr>
        <p:xfrm>
          <a:off x="457200" y="1719263"/>
          <a:ext cx="8382000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Pre-Destroy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triggers</a:t>
                      </a:r>
                      <a:r>
                        <a:rPr lang="en-US" sz="1600" dirty="0" err="1"/>
                        <a:t>@PreDestroy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annotated methods in this phase.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executes the </a:t>
                      </a:r>
                      <a:r>
                        <a:rPr lang="en-US" sz="1600" dirty="0"/>
                        <a:t>destroy()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methods of </a:t>
                      </a:r>
                      <a:r>
                        <a:rPr lang="en-US" sz="1600" dirty="0" err="1"/>
                        <a:t>DisposableBean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Destruction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define custom destruction hooks with the </a:t>
                      </a:r>
                      <a:r>
                        <a:rPr lang="en-US" sz="1600" dirty="0" err="1"/>
                        <a:t>destroyMethod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attribute in the </a:t>
                      </a:r>
                      <a:r>
                        <a:rPr lang="en-US" sz="1600" dirty="0"/>
                        <a:t>@Bean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annotation and Spring runs them in the last phase.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323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custom code during </a:t>
            </a:r>
            <a:r>
              <a:rPr lang="en-US" b="1" dirty="0"/>
              <a:t>bean initialization</a:t>
            </a:r>
          </a:p>
          <a:p>
            <a:pPr lvl="1"/>
            <a:r>
              <a:rPr lang="en-US" dirty="0"/>
              <a:t>Calling custom business logic methods</a:t>
            </a:r>
          </a:p>
          <a:p>
            <a:pPr lvl="1"/>
            <a:r>
              <a:rPr lang="en-US" dirty="0"/>
              <a:t>Setting up handles to resources (</a:t>
            </a:r>
            <a:r>
              <a:rPr lang="en-US" dirty="0" err="1"/>
              <a:t>db</a:t>
            </a:r>
            <a:r>
              <a:rPr lang="en-US" dirty="0"/>
              <a:t>, sockets, file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You can add custom code during </a:t>
            </a:r>
            <a:r>
              <a:rPr lang="en-US" b="1" dirty="0"/>
              <a:t>bean destruction</a:t>
            </a:r>
          </a:p>
          <a:p>
            <a:pPr lvl="1"/>
            <a:r>
              <a:rPr lang="en-US" dirty="0"/>
              <a:t>Calling custom business logic method</a:t>
            </a:r>
          </a:p>
          <a:p>
            <a:pPr lvl="1"/>
            <a:r>
              <a:rPr lang="en-US" dirty="0"/>
              <a:t>Clean up handles to resources (</a:t>
            </a:r>
            <a:r>
              <a:rPr lang="en-US" dirty="0" err="1"/>
              <a:t>db</a:t>
            </a:r>
            <a:r>
              <a:rPr lang="en-US" dirty="0"/>
              <a:t>, sockets, files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8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&lt;bean </a:t>
            </a:r>
            <a:r>
              <a:rPr lang="en-US" dirty="0"/>
              <a:t>id=</a:t>
            </a:r>
            <a:r>
              <a:rPr lang="en-US" i="1" dirty="0"/>
              <a:t>"</a:t>
            </a:r>
            <a:r>
              <a:rPr lang="en-US" i="1" dirty="0" err="1"/>
              <a:t>myCoach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/>
              <a:t>class=</a:t>
            </a:r>
            <a:r>
              <a:rPr lang="en-US" i="1" dirty="0"/>
              <a:t>"</a:t>
            </a:r>
            <a:r>
              <a:rPr lang="en-US" i="1" dirty="0" err="1"/>
              <a:t>com.jasdhir.springdemo.TrackCoach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-method=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>
                <a:solidFill>
                  <a:srgbClr val="FF0000"/>
                </a:solidFill>
              </a:rPr>
              <a:t>doMyStartupStuff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&lt;/bean&gt;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&lt;bean </a:t>
            </a:r>
            <a:r>
              <a:rPr lang="en-US" dirty="0"/>
              <a:t>id=</a:t>
            </a:r>
            <a:r>
              <a:rPr lang="en-US" i="1" dirty="0"/>
              <a:t>"</a:t>
            </a:r>
            <a:r>
              <a:rPr lang="en-US" i="1" dirty="0" err="1"/>
              <a:t>myCoach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/>
              <a:t>class=</a:t>
            </a:r>
            <a:r>
              <a:rPr lang="en-US" i="1" dirty="0"/>
              <a:t>"</a:t>
            </a:r>
            <a:r>
              <a:rPr lang="en-US" i="1" dirty="0" err="1"/>
              <a:t>com.jasdhir.springdemo.TrackCoach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-method=</a:t>
            </a:r>
            <a:r>
              <a:rPr lang="en-US" i="1" dirty="0"/>
              <a:t>"</a:t>
            </a:r>
            <a:r>
              <a:rPr lang="en-US" i="1" dirty="0" err="1"/>
              <a:t>doMyStartupStuff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destroy-method=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>
                <a:solidFill>
                  <a:srgbClr val="FF0000"/>
                </a:solidFill>
              </a:rPr>
              <a:t>doMyCleanupStuff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&lt;/bean&gt;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Simplify Java Enterprise Development</a:t>
            </a:r>
          </a:p>
          <a:p>
            <a:r>
              <a:rPr lang="en-US" b="1" dirty="0"/>
              <a:t>Spring Website – Official</a:t>
            </a:r>
          </a:p>
          <a:p>
            <a:pPr lvl="1"/>
            <a:r>
              <a:rPr lang="en-US" dirty="0">
                <a:hlinkClick r:id="rId2"/>
              </a:rPr>
              <a:t>https://spring.io/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development with Java POJOs (Plain-Old-Java-Objects)</a:t>
            </a:r>
          </a:p>
          <a:p>
            <a:r>
              <a:rPr lang="en-US" dirty="0"/>
              <a:t>Dependency injection to promote loose coupling</a:t>
            </a:r>
          </a:p>
          <a:p>
            <a:r>
              <a:rPr lang="en-US" dirty="0"/>
              <a:t>Declarative programming with Aspect-Oriented-Programming (AOP)</a:t>
            </a:r>
          </a:p>
          <a:p>
            <a:r>
              <a:rPr lang="en-US" dirty="0"/>
              <a:t>Minimize boilerplate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 Framework consists of features organized into about 20 modules. </a:t>
            </a:r>
          </a:p>
          <a:p>
            <a:r>
              <a:rPr lang="en-US" dirty="0"/>
              <a:t>These modules are grouped into </a:t>
            </a:r>
          </a:p>
          <a:p>
            <a:pPr lvl="1"/>
            <a:r>
              <a:rPr lang="en-US" dirty="0"/>
              <a:t>Core Container</a:t>
            </a:r>
          </a:p>
          <a:p>
            <a:pPr lvl="1"/>
            <a:r>
              <a:rPr lang="en-US" dirty="0"/>
              <a:t>Data Access/Integration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 AOP (Aspect Oriented Programming)</a:t>
            </a:r>
          </a:p>
          <a:p>
            <a:pPr lvl="1"/>
            <a:r>
              <a:rPr lang="en-US" dirty="0"/>
              <a:t>Instrumentation</a:t>
            </a:r>
          </a:p>
          <a:p>
            <a:pPr lvl="1"/>
            <a:r>
              <a:rPr lang="en-US" dirty="0"/>
              <a:t>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6" y="1600200"/>
            <a:ext cx="6110288" cy="47172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 should be configurable</a:t>
            </a:r>
          </a:p>
          <a:p>
            <a:r>
              <a:rPr lang="en-US" dirty="0"/>
              <a:t>Easily change the coach for another sport</a:t>
            </a:r>
          </a:p>
          <a:p>
            <a:pPr lvl="1"/>
            <a:r>
              <a:rPr lang="en-US" dirty="0"/>
              <a:t>Track and Field, Hockey, Cricket, Tennis, Gymnastics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23622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23622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5600" y="26670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895600" y="31242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3124200" y="2209800"/>
            <a:ext cx="25908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getDailyWorkout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500108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1077</TotalTime>
  <Words>1478</Words>
  <Application>Microsoft Office PowerPoint</Application>
  <PresentationFormat>On-screen Show (4:3)</PresentationFormat>
  <Paragraphs>308</Paragraphs>
  <Slides>45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inherit</vt:lpstr>
      <vt:lpstr>Wingdings</vt:lpstr>
      <vt:lpstr>Learner Template</vt:lpstr>
      <vt:lpstr>Spring Overview</vt:lpstr>
      <vt:lpstr>Spring in a Nutshell</vt:lpstr>
      <vt:lpstr>What’s New in Spring 5</vt:lpstr>
      <vt:lpstr>What about Spring 4 ???</vt:lpstr>
      <vt:lpstr>Why Spring?</vt:lpstr>
      <vt:lpstr>Goals of Spring</vt:lpstr>
      <vt:lpstr>Spring Architecture</vt:lpstr>
      <vt:lpstr>Spring Architecture</vt:lpstr>
      <vt:lpstr>Coding Scenario</vt:lpstr>
      <vt:lpstr>Coding Scenario</vt:lpstr>
      <vt:lpstr>Inversion of Control (IoC)</vt:lpstr>
      <vt:lpstr>Inversion of Control (IoC)</vt:lpstr>
      <vt:lpstr>Inversion of Control (IoC)</vt:lpstr>
      <vt:lpstr>Spring Container</vt:lpstr>
      <vt:lpstr>Configuring Spring Container</vt:lpstr>
      <vt:lpstr>Spring Development Process</vt:lpstr>
      <vt:lpstr>Configure your Spring Beans</vt:lpstr>
      <vt:lpstr>Create a Spring Container</vt:lpstr>
      <vt:lpstr>Create a Spring Container</vt:lpstr>
      <vt:lpstr>Retrieve Beans from Container</vt:lpstr>
      <vt:lpstr>Spring Dependency Injection</vt:lpstr>
      <vt:lpstr>Spring Dependency Injection (Car Factory)</vt:lpstr>
      <vt:lpstr>Spring Container</vt:lpstr>
      <vt:lpstr>Example</vt:lpstr>
      <vt:lpstr>Injection Types</vt:lpstr>
      <vt:lpstr>Constructor Injection</vt:lpstr>
      <vt:lpstr>Setter Injection</vt:lpstr>
      <vt:lpstr>Injecting Literal Values</vt:lpstr>
      <vt:lpstr>Injecting Values from Properties File</vt:lpstr>
      <vt:lpstr>Bean Scopes</vt:lpstr>
      <vt:lpstr>Default Scope: Singleton</vt:lpstr>
      <vt:lpstr>Default Scope: Singleton</vt:lpstr>
      <vt:lpstr>Default Scope: Singleton</vt:lpstr>
      <vt:lpstr>Explicitly Specify Bean Scope</vt:lpstr>
      <vt:lpstr>Spring Bean Scopes</vt:lpstr>
      <vt:lpstr>Prototype Scope</vt:lpstr>
      <vt:lpstr>Prototype Scope</vt:lpstr>
      <vt:lpstr>Bean Lifecycle</vt:lpstr>
      <vt:lpstr>Bean Lifecycle</vt:lpstr>
      <vt:lpstr>Bean Lifecycle</vt:lpstr>
      <vt:lpstr>Bean Creation Phases</vt:lpstr>
      <vt:lpstr>Bean Destruction Phases</vt:lpstr>
      <vt:lpstr>Bean Lifecycle Methods</vt:lpstr>
      <vt:lpstr>Init: method configuration</vt:lpstr>
      <vt:lpstr>Destroy: method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Overview</dc:title>
  <dc:creator>Windows User</dc:creator>
  <cp:lastModifiedBy>Jasdhir Singh</cp:lastModifiedBy>
  <cp:revision>246</cp:revision>
  <dcterms:created xsi:type="dcterms:W3CDTF">2019-11-10T07:31:47Z</dcterms:created>
  <dcterms:modified xsi:type="dcterms:W3CDTF">2022-04-17T08:37:18Z</dcterms:modified>
</cp:coreProperties>
</file>