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79" r:id="rId2"/>
    <p:sldId id="266" r:id="rId3"/>
    <p:sldId id="268" r:id="rId4"/>
    <p:sldId id="267" r:id="rId5"/>
    <p:sldId id="269" r:id="rId6"/>
    <p:sldId id="270" r:id="rId7"/>
    <p:sldId id="271" r:id="rId8"/>
    <p:sldId id="272" r:id="rId9"/>
    <p:sldId id="277" r:id="rId10"/>
    <p:sldId id="278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0" d="100"/>
          <a:sy n="60" d="100"/>
        </p:scale>
        <p:origin x="146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FE794-B94F-497B-B3E3-B7240E52C317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6FBA8-CC7F-4A0B-8C95-6CD419727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63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ED86DA42-D18B-47FC-A8D9-37E4DDE891A9}" type="datetime1">
              <a:rPr lang="en-US" smtClean="0"/>
              <a:t>4/19/2022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B24C700-2DA2-4F0A-98CD-EBB66A9B3099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716" y="6247725"/>
            <a:ext cx="374823" cy="4603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364F9D-2452-48C9-9817-B9FA477682D3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24C700-2DA2-4F0A-98CD-EBB66A9B309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2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D01B31-DC8C-4142-871D-56647BAD6182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24C700-2DA2-4F0A-98CD-EBB66A9B309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88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3BDD68F7-46DF-425E-96C4-7CA46F8DB3D9}" type="datetime1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2B24C700-2DA2-4F0A-98CD-EBB66A9B309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5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CF5564-6150-49ED-9037-1873BC95A4EC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24C700-2DA2-4F0A-98CD-EBB66A9B309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965" y="6261304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8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B34652-ACDD-4A05-8FBB-97CF67F42925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24C700-2DA2-4F0A-98CD-EBB66A9B309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7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F206D8-9C02-4F3E-BA89-0188CDA45F2A}" type="datetime1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24C700-2DA2-4F0A-98CD-EBB66A9B309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9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AF7E70-4649-4766-B0B1-467254FC84C9}" type="datetime1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24C700-2DA2-4F0A-98CD-EBB66A9B309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8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91D888-500F-4517-8AD5-87E9BB92E2BB}" type="datetime1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24C700-2DA2-4F0A-98CD-EBB66A9B309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7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946D45-C68C-4111-A104-2E8142D6D4F7}" type="datetime1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24C700-2DA2-4F0A-98CD-EBB66A9B3099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DB8789-4AE4-4BC9-836E-D7959A9DC8F9}" type="datetime1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24C700-2DA2-4F0A-98CD-EBB66A9B309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6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07D3B8-FAC0-4088-AF18-9721F62DFE4B}" type="datetime1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24C700-2DA2-4F0A-98CD-EBB66A9B309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4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299EF81D-506C-4AB5-99A5-29D3A18993C1}" type="datetime1">
              <a:rPr lang="en-US" smtClean="0"/>
              <a:t>4/19/2022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2B24C700-2DA2-4F0A-98CD-EBB66A9B3099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Spring - MVC Framework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99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MVC work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19263"/>
            <a:ext cx="8229600" cy="4411662"/>
          </a:xfrm>
        </p:spPr>
        <p:txBody>
          <a:bodyPr/>
          <a:lstStyle/>
          <a:p>
            <a:r>
              <a:rPr lang="en-US" sz="2200" dirty="0"/>
              <a:t>The client sends an HTTP request to a specific URL</a:t>
            </a:r>
          </a:p>
          <a:p>
            <a:r>
              <a:rPr lang="en-US" sz="2200" dirty="0" err="1"/>
              <a:t>DispatcherServlet</a:t>
            </a:r>
            <a:r>
              <a:rPr lang="en-US" sz="2200" dirty="0"/>
              <a:t> of Spring MVC receives the request</a:t>
            </a:r>
          </a:p>
          <a:p>
            <a:r>
              <a:rPr lang="en-US" sz="2200" dirty="0"/>
              <a:t>It passes the request to a specific controller depending on the URL requested using @Controller and @</a:t>
            </a:r>
            <a:r>
              <a:rPr lang="en-US" sz="2200" dirty="0" err="1"/>
              <a:t>RequestMapping</a:t>
            </a:r>
            <a:r>
              <a:rPr lang="en-US" sz="2200" dirty="0"/>
              <a:t> annotations.</a:t>
            </a:r>
          </a:p>
          <a:p>
            <a:r>
              <a:rPr lang="en-US" sz="2200" dirty="0"/>
              <a:t>Spring MVC Controller then returns a logical view name and model to </a:t>
            </a:r>
            <a:r>
              <a:rPr lang="en-US" sz="2200" dirty="0" err="1"/>
              <a:t>DispatcherServlet</a:t>
            </a:r>
            <a:r>
              <a:rPr lang="en-US" sz="2200" dirty="0"/>
              <a:t>.</a:t>
            </a:r>
          </a:p>
          <a:p>
            <a:r>
              <a:rPr lang="en-US" sz="2200" dirty="0" err="1"/>
              <a:t>DispatcherServlet</a:t>
            </a:r>
            <a:r>
              <a:rPr lang="en-US" sz="2200" dirty="0"/>
              <a:t> consults view resolvers until actual View is determined to render the output</a:t>
            </a:r>
          </a:p>
          <a:p>
            <a:r>
              <a:rPr lang="en-US" sz="2200" dirty="0" err="1"/>
              <a:t>DispatcherServlet</a:t>
            </a:r>
            <a:r>
              <a:rPr lang="en-US" sz="2200" dirty="0"/>
              <a:t> contacts the chosen view (like </a:t>
            </a:r>
            <a:r>
              <a:rPr lang="en-US" sz="2200" dirty="0" err="1"/>
              <a:t>Thymeleaf</a:t>
            </a:r>
            <a:r>
              <a:rPr lang="en-US" sz="2200" dirty="0"/>
              <a:t>, </a:t>
            </a:r>
            <a:r>
              <a:rPr lang="en-US" sz="2200" dirty="0" err="1"/>
              <a:t>Freemarker</a:t>
            </a:r>
            <a:r>
              <a:rPr lang="en-US" sz="2200" dirty="0"/>
              <a:t>, JSP) with model data and it renders the output depending on the model data</a:t>
            </a:r>
          </a:p>
          <a:p>
            <a:r>
              <a:rPr lang="en-US" sz="2200" dirty="0"/>
              <a:t>The rendered output is returned to the client as a response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6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MVC Using </a:t>
            </a:r>
            <a:br>
              <a:rPr lang="en-US" dirty="0"/>
            </a:br>
            <a:r>
              <a:rPr lang="en-US" dirty="0"/>
              <a:t>XML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spring MVC all requests go through </a:t>
            </a:r>
            <a:r>
              <a:rPr lang="en-US" dirty="0" err="1"/>
              <a:t>DispatcherServlet</a:t>
            </a:r>
            <a:r>
              <a:rPr lang="en-US" dirty="0"/>
              <a:t> which acts as a front controller. </a:t>
            </a:r>
          </a:p>
          <a:p>
            <a:r>
              <a:rPr lang="en-US" dirty="0"/>
              <a:t>You need to configure </a:t>
            </a:r>
            <a:r>
              <a:rPr lang="en-US" dirty="0" err="1"/>
              <a:t>DispatcherServlet</a:t>
            </a:r>
            <a:r>
              <a:rPr lang="en-US" dirty="0"/>
              <a:t> in web.xml with the Servlet mapping for the URL pattern to indicate the URLs served by the </a:t>
            </a:r>
            <a:r>
              <a:rPr lang="en-US" dirty="0" err="1"/>
              <a:t>DispatcherServlet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1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web.xml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12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7400"/>
            <a:ext cx="8229600" cy="4114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6931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file for Spring Web MVC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&lt;servlet-name&gt; is important because </a:t>
            </a:r>
            <a:r>
              <a:rPr lang="en-US" dirty="0" err="1"/>
              <a:t>DispatcherServlet</a:t>
            </a:r>
            <a:r>
              <a:rPr lang="en-US" dirty="0"/>
              <a:t> tries to load the Spring application context from the XML file whose name is &lt;servlet-name&gt;-servlet.xml. </a:t>
            </a:r>
          </a:p>
          <a:p>
            <a:r>
              <a:rPr lang="en-US" dirty="0"/>
              <a:t>For example here name is </a:t>
            </a:r>
            <a:r>
              <a:rPr lang="en-US" dirty="0" err="1"/>
              <a:t>mvcexample</a:t>
            </a:r>
            <a:r>
              <a:rPr lang="en-US" dirty="0"/>
              <a:t> so </a:t>
            </a:r>
            <a:r>
              <a:rPr lang="en-US" dirty="0" err="1"/>
              <a:t>DispatcherServlet</a:t>
            </a:r>
            <a:r>
              <a:rPr lang="en-US" dirty="0"/>
              <a:t> will look for the xml named mvcexample-servlet.xml in WEB-INF directory. </a:t>
            </a:r>
          </a:p>
          <a:p>
            <a:r>
              <a:rPr lang="en-US" dirty="0"/>
              <a:t>So you need to create mvcexample-servlet.xml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3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mvcexample-servlet.xml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14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1981200"/>
            <a:ext cx="7124700" cy="4132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4653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InternalResourceViewResolver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</a:t>
            </a:r>
            <a:r>
              <a:rPr lang="en-US" sz="2400" dirty="0" err="1"/>
              <a:t>InternalResourceViewResolver</a:t>
            </a:r>
            <a:r>
              <a:rPr lang="en-US" sz="2400" dirty="0"/>
              <a:t> is an implementation of </a:t>
            </a:r>
            <a:r>
              <a:rPr lang="en-US" sz="2400" dirty="0" err="1"/>
              <a:t>ViewResolver</a:t>
            </a:r>
            <a:r>
              <a:rPr lang="en-US" sz="2400" dirty="0"/>
              <a:t> </a:t>
            </a:r>
          </a:p>
          <a:p>
            <a:r>
              <a:rPr lang="en-US" sz="2400" dirty="0"/>
              <a:t>In the Spring MVC framework which resolves logical view names like "hello" to internal physical resources like Servlet and JSP files e.g. </a:t>
            </a:r>
            <a:r>
              <a:rPr lang="en-US" sz="2400" dirty="0" err="1"/>
              <a:t>jsp</a:t>
            </a:r>
            <a:r>
              <a:rPr lang="en-US" sz="2400" dirty="0"/>
              <a:t> files placed under the WEB-INF folder. </a:t>
            </a:r>
          </a:p>
          <a:p>
            <a:r>
              <a:rPr lang="en-US" sz="2400" dirty="0"/>
              <a:t>It is a subclass of </a:t>
            </a:r>
            <a:r>
              <a:rPr lang="en-US" sz="2400" dirty="0" err="1"/>
              <a:t>UrlBasedViewResolver</a:t>
            </a:r>
            <a:r>
              <a:rPr lang="en-US" sz="2400" dirty="0"/>
              <a:t>, which uses "prefix" and "suffix" to convert a logical view name returned from the Spring controller to map to actual, physical views.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9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MVC Using </a:t>
            </a:r>
            <a:br>
              <a:rPr lang="en-US" dirty="0"/>
            </a:br>
            <a:r>
              <a:rPr lang="en-US" dirty="0"/>
              <a:t>Java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To enable Spring MVC support through a Java configuration class, all we have to do is </a:t>
            </a:r>
            <a:r>
              <a:rPr lang="en-US" sz="2400" b="1" dirty="0"/>
              <a:t>add the </a:t>
            </a:r>
            <a:r>
              <a:rPr lang="en-US" sz="2400" b="1" i="1" dirty="0"/>
              <a:t>@</a:t>
            </a:r>
            <a:r>
              <a:rPr lang="en-US" sz="2400" b="1" i="1" dirty="0" err="1"/>
              <a:t>EnableWebMvc</a:t>
            </a:r>
            <a:r>
              <a:rPr lang="en-US" sz="2400" b="1" dirty="0"/>
              <a:t> annotation</a:t>
            </a:r>
          </a:p>
          <a:p>
            <a:r>
              <a:rPr lang="en-US" sz="2400" dirty="0"/>
              <a:t>This will set up the basic support we need for an MVC project, such as registering controllers and mappings, type converters, validation support, message converters and exception handling.</a:t>
            </a:r>
          </a:p>
          <a:p>
            <a:r>
              <a:rPr lang="en-US" sz="2400" b="1" dirty="0"/>
              <a:t>If we want to customize this configuration, we need to implement the </a:t>
            </a:r>
            <a:r>
              <a:rPr lang="en-US" sz="2400" b="1" i="1" dirty="0" err="1"/>
              <a:t>WebMvcConfigurer</a:t>
            </a:r>
            <a:r>
              <a:rPr lang="en-US" sz="2400" b="1" dirty="0"/>
              <a:t> interface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8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i="1" dirty="0" err="1"/>
              <a:t>WebMvcConfigurer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callback methods to customize the Java-based configuration for Spring MVC enabled via @</a:t>
            </a:r>
            <a:r>
              <a:rPr lang="en-US" dirty="0" err="1"/>
              <a:t>EnableWebMvc</a:t>
            </a:r>
            <a:r>
              <a:rPr lang="en-US" dirty="0"/>
              <a:t>.</a:t>
            </a:r>
          </a:p>
          <a:p>
            <a:r>
              <a:rPr lang="en-US" dirty="0"/>
              <a:t>@</a:t>
            </a:r>
            <a:r>
              <a:rPr lang="en-US" dirty="0" err="1"/>
              <a:t>EnableWebMvc</a:t>
            </a:r>
            <a:r>
              <a:rPr lang="en-US" dirty="0"/>
              <a:t>-annotated configuration classes may implement this interface to be called back and given a chance to customize the default configuration.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0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i="1" dirty="0" err="1"/>
              <a:t>WebMvcConfigurer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18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15" y="2286000"/>
            <a:ext cx="8106569" cy="2986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2497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 err="1"/>
              <a:t>AbstractAnnotationConfigDispatcherServletInitializer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WebApplicationInitializer</a:t>
            </a:r>
            <a:r>
              <a:rPr lang="en-US" sz="2400" dirty="0"/>
              <a:t> to register a </a:t>
            </a:r>
            <a:r>
              <a:rPr lang="en-US" sz="2400" dirty="0" err="1"/>
              <a:t>DispatcherServlet</a:t>
            </a:r>
            <a:r>
              <a:rPr lang="en-US" sz="2400" dirty="0"/>
              <a:t> and use Java-based Spring configuration.</a:t>
            </a:r>
          </a:p>
          <a:p>
            <a:r>
              <a:rPr lang="en-US" sz="2400" dirty="0"/>
              <a:t>Implementations are required to implement:</a:t>
            </a:r>
          </a:p>
          <a:p>
            <a:pPr lvl="1"/>
            <a:r>
              <a:rPr lang="en-US" sz="2000" b="1" dirty="0" err="1"/>
              <a:t>getRootConfigClasses</a:t>
            </a:r>
            <a:r>
              <a:rPr lang="en-US" sz="2000" b="1" dirty="0"/>
              <a:t>()</a:t>
            </a:r>
            <a:r>
              <a:rPr lang="en-US" sz="2000" dirty="0"/>
              <a:t> -- for "root" application context (non-web infrastructure) configuration.</a:t>
            </a:r>
          </a:p>
          <a:p>
            <a:pPr lvl="1"/>
            <a:r>
              <a:rPr lang="en-US" sz="2000" b="1" dirty="0" err="1"/>
              <a:t>getServletConfigClasses</a:t>
            </a:r>
            <a:r>
              <a:rPr lang="en-US" sz="2000" b="1" dirty="0"/>
              <a:t>() </a:t>
            </a:r>
            <a:r>
              <a:rPr lang="en-US" sz="2000" dirty="0"/>
              <a:t>-- for </a:t>
            </a:r>
            <a:r>
              <a:rPr lang="en-US" sz="2000" dirty="0" err="1"/>
              <a:t>DispatcherServlet</a:t>
            </a:r>
            <a:r>
              <a:rPr lang="en-US" sz="2000" dirty="0"/>
              <a:t> application context (Spring MVC infrastructure) configuration.</a:t>
            </a:r>
          </a:p>
          <a:p>
            <a:pPr lvl="1"/>
            <a:r>
              <a:rPr lang="en-US" sz="2000" b="1" dirty="0" err="1"/>
              <a:t>getServletMappings</a:t>
            </a:r>
            <a:r>
              <a:rPr lang="en-US" sz="2000" b="1" dirty="0"/>
              <a:t>()</a:t>
            </a:r>
            <a:r>
              <a:rPr lang="en-US" sz="2000" dirty="0"/>
              <a:t> - Specify the servlet mapping(s) for the </a:t>
            </a:r>
            <a:r>
              <a:rPr lang="en-US" sz="2000" dirty="0" err="1"/>
              <a:t>DispatcherServlet</a:t>
            </a:r>
            <a:r>
              <a:rPr lang="en-US" sz="2000" dirty="0"/>
              <a:t> — for example "/", "/app", etc.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3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Spring - MVC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Framework for building web applications in Java</a:t>
            </a:r>
          </a:p>
          <a:p>
            <a:r>
              <a:rPr lang="en-US" dirty="0"/>
              <a:t>Based on Model-View-Controller </a:t>
            </a:r>
            <a:r>
              <a:rPr lang="en-US"/>
              <a:t>and </a:t>
            </a:r>
            <a:br>
              <a:rPr lang="en-US"/>
            </a:br>
            <a:r>
              <a:rPr lang="en-US"/>
              <a:t>Front Controller design </a:t>
            </a:r>
            <a:r>
              <a:rPr lang="en-US" dirty="0"/>
              <a:t>pattern</a:t>
            </a:r>
          </a:p>
          <a:p>
            <a:r>
              <a:rPr lang="en-US" dirty="0"/>
              <a:t>Leverages features of the Core Spring Framework (</a:t>
            </a:r>
            <a:r>
              <a:rPr lang="en-US" dirty="0" err="1"/>
              <a:t>IoC</a:t>
            </a:r>
            <a:r>
              <a:rPr lang="en-US" dirty="0"/>
              <a:t>, DI)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4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 err="1"/>
              <a:t>AbstractAnnotationConfigDispatcherServletInitializer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20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33" y="2286000"/>
            <a:ext cx="8554734" cy="2582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8468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MVC Using </a:t>
            </a:r>
            <a:br>
              <a:rPr lang="en-US" dirty="0"/>
            </a:br>
            <a:r>
              <a:rPr lang="en-US" dirty="0"/>
              <a:t>Spring Boot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While developing Spring MVC applications without Spring Boot, it requires writing pretty much boiler-plate code just for the configuration which is the same for almost projects. </a:t>
            </a:r>
          </a:p>
          <a:p>
            <a:r>
              <a:rPr lang="en-US" sz="2400" dirty="0"/>
              <a:t>This is a repeated task which consume programmer’s time which should be spent on developing business logic for the application.</a:t>
            </a:r>
          </a:p>
          <a:p>
            <a:r>
              <a:rPr lang="en-US" sz="2400" dirty="0"/>
              <a:t>With Spring Boot, things get a lot easier. </a:t>
            </a:r>
          </a:p>
          <a:p>
            <a:r>
              <a:rPr lang="en-US" sz="2400" dirty="0"/>
              <a:t>All the configurations are automatically done for you (auto configuration) with sensible defaults. </a:t>
            </a:r>
          </a:p>
          <a:p>
            <a:r>
              <a:rPr lang="en-US" sz="2400" dirty="0"/>
              <a:t>So you can quickly jump on coding the business logic without worrying about the configuration details.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MVC</a:t>
            </a:r>
            <a:br>
              <a:rPr lang="en-US" dirty="0"/>
            </a:br>
            <a:r>
              <a:rPr lang="en-US" b="0" dirty="0"/>
              <a:t>Maven dependencies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22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60801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81000" y="3200400"/>
            <a:ext cx="8305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The dependency </a:t>
            </a:r>
            <a:r>
              <a:rPr lang="en-US" sz="2400" b="1" dirty="0"/>
              <a:t>spring-boot-starter-web</a:t>
            </a:r>
            <a:r>
              <a:rPr lang="en-US" sz="2400" dirty="0"/>
              <a:t> enables web development with Spring MVC and embedded Tomcat server.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It requires all common dependencies (Spring framework, logging, validation, JSON, …) with proper versions so you don’t have to struggle with a lot of dependencies and their versions like normal Spring MVC application development.</a:t>
            </a:r>
          </a:p>
        </p:txBody>
      </p:sp>
    </p:spTree>
    <p:extLst>
      <p:ext uri="{BB962C8B-B14F-4D97-AF65-F5344CB8AC3E}">
        <p14:creationId xmlns:p14="http://schemas.microsoft.com/office/powerpoint/2010/main" val="272491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 </a:t>
            </a:r>
            <a:r>
              <a:rPr lang="en-US" sz="2400" b="1"/>
              <a:t>@SpringBootApplication </a:t>
            </a:r>
            <a:r>
              <a:rPr lang="en-US" sz="2400"/>
              <a:t>annotation </a:t>
            </a:r>
            <a:r>
              <a:rPr lang="en-US" sz="2400" dirty="0"/>
              <a:t>does the magic work to start the embedded Tomcat server, configure Spring Dispatcher Servlet, etc.</a:t>
            </a:r>
          </a:p>
          <a:p>
            <a:r>
              <a:rPr lang="en-US" sz="2400" dirty="0"/>
              <a:t>There are two default directories and one properties file in the </a:t>
            </a:r>
            <a:r>
              <a:rPr lang="en-US" sz="2400" dirty="0" err="1"/>
              <a:t>src</a:t>
            </a:r>
            <a:r>
              <a:rPr lang="en-US" sz="2400" dirty="0"/>
              <a:t>/main/resources folder.</a:t>
            </a:r>
          </a:p>
          <a:p>
            <a:pPr lvl="1"/>
            <a:r>
              <a:rPr lang="en-US" sz="2000" b="1" dirty="0"/>
              <a:t>static: </a:t>
            </a:r>
            <a:r>
              <a:rPr lang="en-US" sz="2000" dirty="0"/>
              <a:t>put your static files here, e.g. HTML files.</a:t>
            </a:r>
          </a:p>
          <a:p>
            <a:pPr lvl="1"/>
            <a:r>
              <a:rPr lang="en-US" sz="2000" b="1" dirty="0"/>
              <a:t>templates: </a:t>
            </a:r>
            <a:r>
              <a:rPr lang="en-US" sz="2000" dirty="0"/>
              <a:t>put your template files here, e.g. </a:t>
            </a:r>
            <a:r>
              <a:rPr lang="en-US" sz="2000" dirty="0" err="1"/>
              <a:t>ThymeLeaf</a:t>
            </a:r>
            <a:r>
              <a:rPr lang="en-US" sz="2000" dirty="0"/>
              <a:t> files.</a:t>
            </a:r>
          </a:p>
          <a:p>
            <a:pPr lvl="1"/>
            <a:r>
              <a:rPr lang="en-US" sz="2000" b="1" dirty="0" err="1"/>
              <a:t>application.properties</a:t>
            </a:r>
            <a:r>
              <a:rPr lang="en-US" sz="2000" dirty="0"/>
              <a:t>: specify additional configurations here, e.g. logging, Spring MVC view resolver, server port number, etc.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3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How to use JSP with Spring Boot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Add the following two dependencies in the pom.xml file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dependency tomcat-embed-jasper is JSP Engine for Tomcat. It is required to enable JSP with Spring Boot.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24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86000"/>
            <a:ext cx="5638800" cy="154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197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Resolver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configure Spring MVC view resolver, open the </a:t>
            </a:r>
            <a:r>
              <a:rPr lang="en-US" dirty="0" err="1"/>
              <a:t>application.properties</a:t>
            </a:r>
            <a:r>
              <a:rPr lang="en-US" dirty="0"/>
              <a:t> file and put the following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25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0118"/>
            <a:ext cx="6185108" cy="824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283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View controllers are used to forward a request to the views without any controllers written either using </a:t>
            </a:r>
            <a:r>
              <a:rPr lang="en-US" sz="2400" dirty="0" err="1"/>
              <a:t>ViewControllerRegistry</a:t>
            </a:r>
            <a:r>
              <a:rPr lang="en-US" sz="2400" dirty="0"/>
              <a:t> or &lt;</a:t>
            </a:r>
            <a:r>
              <a:rPr lang="en-US" sz="2400" dirty="0" err="1"/>
              <a:t>mvc:view-controller</a:t>
            </a:r>
            <a:r>
              <a:rPr lang="en-US" sz="2400" dirty="0"/>
              <a:t>&gt; element. </a:t>
            </a:r>
          </a:p>
          <a:p>
            <a:r>
              <a:rPr lang="en-US" sz="2400" dirty="0"/>
              <a:t>Normally in applications view-controllers are used in static cases when there is no Controller Logic (like getting data for dropdowns) to execute before the view generates the response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4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ViewControllerRegistry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ViewControllerRegistry</a:t>
            </a:r>
            <a:r>
              <a:rPr lang="en-US" sz="2400" dirty="0"/>
              <a:t> is a registry for all the view controllers. </a:t>
            </a:r>
          </a:p>
          <a:p>
            <a:r>
              <a:rPr lang="en-US" sz="2400" dirty="0"/>
              <a:t>We do not need to create a Controller class to handle requests, if we are using the </a:t>
            </a:r>
            <a:r>
              <a:rPr lang="en-US" sz="2400" dirty="0" err="1"/>
              <a:t>ViewControllerRegistry</a:t>
            </a:r>
            <a:r>
              <a:rPr lang="en-US" sz="2400" dirty="0"/>
              <a:t>.</a:t>
            </a:r>
          </a:p>
          <a:p>
            <a:r>
              <a:rPr lang="en-US" sz="2400" dirty="0"/>
              <a:t>You can register a view into the </a:t>
            </a:r>
            <a:r>
              <a:rPr lang="en-US" sz="2400" dirty="0" err="1"/>
              <a:t>ViewControllerRegistry</a:t>
            </a:r>
            <a:r>
              <a:rPr lang="en-US" sz="2400" dirty="0"/>
              <a:t> as shown below.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27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343400"/>
            <a:ext cx="755904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774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Serve Static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Spring Boot comes with a pre-configured implementation of </a:t>
            </a:r>
            <a:r>
              <a:rPr lang="en-US" sz="2400" dirty="0" err="1"/>
              <a:t>ResourceHttpRequestHandler</a:t>
            </a:r>
            <a:r>
              <a:rPr lang="en-US" sz="2400" dirty="0"/>
              <a:t> to facilitate serving static resources.</a:t>
            </a:r>
          </a:p>
          <a:p>
            <a:r>
              <a:rPr lang="en-US" sz="2400" dirty="0"/>
              <a:t>By default, this handler serves static content from any of /static, /public, /resources, and /META-INF/resources directories that are on the </a:t>
            </a:r>
            <a:r>
              <a:rPr lang="en-US" sz="2400" dirty="0" err="1"/>
              <a:t>classpath</a:t>
            </a:r>
            <a:r>
              <a:rPr lang="en-US" sz="2400" dirty="0"/>
              <a:t>. </a:t>
            </a:r>
          </a:p>
          <a:p>
            <a:r>
              <a:rPr lang="en-US" sz="2400" dirty="0"/>
              <a:t>Since </a:t>
            </a:r>
            <a:r>
              <a:rPr lang="en-US" sz="2400" dirty="0" err="1"/>
              <a:t>src</a:t>
            </a:r>
            <a:r>
              <a:rPr lang="en-US" sz="2400" dirty="0"/>
              <a:t>/main/resources is typically on the </a:t>
            </a:r>
            <a:r>
              <a:rPr lang="en-US" sz="2400" dirty="0" err="1"/>
              <a:t>classpath</a:t>
            </a:r>
            <a:r>
              <a:rPr lang="en-US" sz="2400" dirty="0"/>
              <a:t> by default, we can place any of these directories there.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8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ResourceHandlerRegistry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Stores registrations of resource handlers for serving static resources such as images, </a:t>
            </a:r>
            <a:r>
              <a:rPr lang="en-US" sz="2400" dirty="0" err="1"/>
              <a:t>css</a:t>
            </a:r>
            <a:r>
              <a:rPr lang="en-US" sz="2400" dirty="0"/>
              <a:t> files and others through Spring MVC including setting cache headers optimized for efficient loading in a web browser. </a:t>
            </a:r>
          </a:p>
          <a:p>
            <a:r>
              <a:rPr lang="en-US" sz="2400" dirty="0"/>
              <a:t>Resources can be served out of locations under web application root, from the </a:t>
            </a:r>
            <a:r>
              <a:rPr lang="en-US" sz="2400" dirty="0" err="1"/>
              <a:t>classpath</a:t>
            </a:r>
            <a:r>
              <a:rPr lang="en-US" sz="2400" dirty="0"/>
              <a:t>, and others.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6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Spring MVC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set of web pages to layout UI components</a:t>
            </a:r>
          </a:p>
          <a:p>
            <a:r>
              <a:rPr lang="en-US" dirty="0"/>
              <a:t>A collection of Spring beans (controllers, services, etc…)</a:t>
            </a:r>
          </a:p>
          <a:p>
            <a:r>
              <a:rPr lang="en-US" dirty="0"/>
              <a:t>Spring configuration (XML, Annotations or Java)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56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ResourceHandlerRegistry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To create a resource handler, use </a:t>
            </a:r>
            <a:r>
              <a:rPr lang="en-US" sz="2400" dirty="0" err="1"/>
              <a:t>addResourceHandler</a:t>
            </a:r>
            <a:r>
              <a:rPr lang="en-US" sz="2400" dirty="0"/>
              <a:t>(String...) providing the URL path patterns for which the handler should be invoked to serve static resources (e.g. "/resources/**").</a:t>
            </a:r>
          </a:p>
          <a:p>
            <a:r>
              <a:rPr lang="en-US" sz="2400" dirty="0"/>
              <a:t>Then use additional methods on the returned </a:t>
            </a:r>
            <a:r>
              <a:rPr lang="en-US" sz="2400" dirty="0" err="1"/>
              <a:t>ResourceHandlerRegistration</a:t>
            </a:r>
            <a:r>
              <a:rPr lang="en-US" sz="2400" dirty="0"/>
              <a:t> to add one or more locations from which to serve static content from (e.g. {"/", "</a:t>
            </a:r>
            <a:r>
              <a:rPr lang="en-US" sz="2400" dirty="0" err="1"/>
              <a:t>classpath</a:t>
            </a:r>
            <a:r>
              <a:rPr lang="en-US" sz="2400" dirty="0"/>
              <a:t>:/META-INF/public-web-resources/"})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5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MVC Interceptor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Spring’s web MVC framework is request-driven and designed based on a central Servlet that dispatches requests to controllers and invokes other functionality that facilitates the development of web applications.</a:t>
            </a:r>
          </a:p>
          <a:p>
            <a:r>
              <a:rPr lang="en-US" sz="2400" dirty="0"/>
              <a:t>Interceptors, are special web programming constructs which gets invoked every time when a certain pre-configured web request is made. </a:t>
            </a:r>
          </a:p>
          <a:p>
            <a:r>
              <a:rPr lang="en-US" sz="2400" dirty="0"/>
              <a:t>Interceptors are generally used do some processing before handing it over to the controller handler methods.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MVC Interceptor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458200" cy="4411662"/>
          </a:xfrm>
        </p:spPr>
        <p:txBody>
          <a:bodyPr/>
          <a:lstStyle/>
          <a:p>
            <a:r>
              <a:rPr lang="en-US" sz="2400" b="1" dirty="0"/>
              <a:t>Spring </a:t>
            </a:r>
            <a:r>
              <a:rPr lang="en-US" sz="2400" b="1" dirty="0" err="1"/>
              <a:t>mvc</a:t>
            </a:r>
            <a:r>
              <a:rPr lang="en-US" sz="2400" b="1" dirty="0"/>
              <a:t> interceptor is implemented by </a:t>
            </a:r>
            <a:r>
              <a:rPr lang="en-US" sz="2400" b="1" dirty="0" err="1"/>
              <a:t>HandlerInterceptor</a:t>
            </a:r>
            <a:endParaRPr lang="en-US" sz="2400" b="1" dirty="0"/>
          </a:p>
          <a:p>
            <a:r>
              <a:rPr lang="en-US" sz="2400" b="1" dirty="0" err="1"/>
              <a:t>HandlerInterceptor</a:t>
            </a:r>
            <a:r>
              <a:rPr lang="en-US" sz="2400" dirty="0"/>
              <a:t> interface defined 3 methods.</a:t>
            </a:r>
          </a:p>
          <a:p>
            <a:pPr lvl="1"/>
            <a:r>
              <a:rPr lang="en-US" sz="2000" b="1" dirty="0" err="1"/>
              <a:t>preHandle</a:t>
            </a:r>
            <a:r>
              <a:rPr lang="en-US" sz="2000" b="1" dirty="0"/>
              <a:t>(request, response, handler)</a:t>
            </a:r>
            <a:r>
              <a:rPr lang="en-US" sz="2000" dirty="0"/>
              <a:t> – Used to intercept the request before handed over to the handler method. Here handler is the chosen handler object to handle the request.</a:t>
            </a:r>
          </a:p>
          <a:p>
            <a:pPr lvl="1"/>
            <a:r>
              <a:rPr lang="en-US" sz="2000" b="1" dirty="0" err="1"/>
              <a:t>postHandle</a:t>
            </a:r>
            <a:r>
              <a:rPr lang="en-US" sz="2000" b="1" dirty="0"/>
              <a:t>(request, response, handler, </a:t>
            </a:r>
            <a:r>
              <a:rPr lang="en-US" sz="2000" b="1" dirty="0" err="1"/>
              <a:t>modelAndView</a:t>
            </a:r>
            <a:r>
              <a:rPr lang="en-US" sz="2000" b="1" dirty="0"/>
              <a:t>)</a:t>
            </a:r>
            <a:r>
              <a:rPr lang="en-US" sz="2000" dirty="0"/>
              <a:t> – Used to intercept the request after handler has completed request processing but </a:t>
            </a:r>
            <a:r>
              <a:rPr lang="en-US" sz="2000" b="1" dirty="0" err="1"/>
              <a:t>DispatcherServlet</a:t>
            </a:r>
            <a:r>
              <a:rPr lang="en-US" sz="2000" dirty="0"/>
              <a:t> is yet to render the view.</a:t>
            </a:r>
          </a:p>
          <a:p>
            <a:pPr lvl="1"/>
            <a:r>
              <a:rPr lang="en-US" sz="2000" b="1" dirty="0" err="1"/>
              <a:t>afterCompletion</a:t>
            </a:r>
            <a:r>
              <a:rPr lang="en-US" sz="2000" b="1" dirty="0"/>
              <a:t>(request, response, handler, exception)</a:t>
            </a:r>
            <a:br>
              <a:rPr lang="en-US" sz="2000" dirty="0"/>
            </a:br>
            <a:r>
              <a:rPr lang="en-US" sz="2000" dirty="0"/>
              <a:t>– It is called once the handler execution is complete and view is rendered as well.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5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232" y="556811"/>
            <a:ext cx="6525536" cy="574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44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MVC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76400"/>
            <a:ext cx="6553200" cy="4471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6064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MVC Front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 controller known as </a:t>
            </a:r>
            <a:r>
              <a:rPr lang="en-US" b="1" dirty="0" err="1"/>
              <a:t>DispatcherServlet</a:t>
            </a:r>
            <a:endParaRPr lang="en-US" b="1" dirty="0"/>
          </a:p>
          <a:p>
            <a:pPr lvl="1"/>
            <a:r>
              <a:rPr lang="en-US" dirty="0"/>
              <a:t>Part of the Spring Framework</a:t>
            </a:r>
          </a:p>
          <a:p>
            <a:pPr lvl="1"/>
            <a:r>
              <a:rPr lang="en-US" dirty="0"/>
              <a:t>Already developed by Spring </a:t>
            </a:r>
            <a:r>
              <a:rPr lang="en-US" dirty="0" err="1"/>
              <a:t>Dev</a:t>
            </a:r>
            <a:r>
              <a:rPr lang="en-US" dirty="0"/>
              <a:t> Team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8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created by developer</a:t>
            </a:r>
          </a:p>
          <a:p>
            <a:r>
              <a:rPr lang="en-US" dirty="0"/>
              <a:t>Contains your business logic</a:t>
            </a:r>
          </a:p>
          <a:p>
            <a:pPr lvl="1"/>
            <a:r>
              <a:rPr lang="en-US" dirty="0"/>
              <a:t>Handle the request</a:t>
            </a:r>
          </a:p>
          <a:p>
            <a:pPr lvl="1"/>
            <a:r>
              <a:rPr lang="en-US" dirty="0"/>
              <a:t>Store/retrieve data (</a:t>
            </a:r>
            <a:r>
              <a:rPr lang="en-US" dirty="0" err="1"/>
              <a:t>db</a:t>
            </a:r>
            <a:r>
              <a:rPr lang="en-US" dirty="0"/>
              <a:t>, web service…)</a:t>
            </a:r>
          </a:p>
          <a:p>
            <a:pPr lvl="1"/>
            <a:r>
              <a:rPr lang="en-US" dirty="0"/>
              <a:t>Place data in model</a:t>
            </a:r>
          </a:p>
          <a:p>
            <a:r>
              <a:rPr lang="en-US" dirty="0"/>
              <a:t>Send to appropriate view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4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Model: contains your data</a:t>
            </a:r>
          </a:p>
          <a:p>
            <a:r>
              <a:rPr lang="en-US" dirty="0"/>
              <a:t>Store/retrieve data via backend systems</a:t>
            </a:r>
          </a:p>
          <a:p>
            <a:pPr lvl="1"/>
            <a:r>
              <a:rPr lang="en-US" dirty="0"/>
              <a:t>database, web service, etc…</a:t>
            </a:r>
          </a:p>
          <a:p>
            <a:pPr lvl="1"/>
            <a:r>
              <a:rPr lang="en-US" dirty="0"/>
              <a:t>Use a Spring bean if you like</a:t>
            </a:r>
          </a:p>
          <a:p>
            <a:r>
              <a:rPr lang="en-US" dirty="0"/>
              <a:t>Place your data in the model</a:t>
            </a:r>
          </a:p>
          <a:p>
            <a:pPr lvl="1"/>
            <a:r>
              <a:rPr lang="en-US" dirty="0"/>
              <a:t>Data can be any Java object/collection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5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MVC is flexible</a:t>
            </a:r>
          </a:p>
          <a:p>
            <a:pPr lvl="1"/>
            <a:r>
              <a:rPr lang="en-US" dirty="0"/>
              <a:t>Supports many view templates</a:t>
            </a:r>
          </a:p>
          <a:p>
            <a:pPr lvl="1"/>
            <a:r>
              <a:rPr lang="en-US" dirty="0"/>
              <a:t>Most common is </a:t>
            </a:r>
            <a:r>
              <a:rPr lang="en-US" b="1" dirty="0"/>
              <a:t>JSP </a:t>
            </a:r>
            <a:r>
              <a:rPr lang="en-US" dirty="0"/>
              <a:t>+ </a:t>
            </a:r>
            <a:r>
              <a:rPr lang="en-US" b="1" dirty="0"/>
              <a:t>JSTL</a:t>
            </a:r>
          </a:p>
          <a:p>
            <a:r>
              <a:rPr lang="en-US" dirty="0"/>
              <a:t>Developer creates a page</a:t>
            </a:r>
          </a:p>
          <a:p>
            <a:pPr lvl="1"/>
            <a:r>
              <a:rPr lang="en-US" dirty="0"/>
              <a:t>Displays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1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MVC work Flow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72469"/>
            <a:ext cx="6096000" cy="390525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01408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952</TotalTime>
  <Words>1505</Words>
  <Application>Microsoft Office PowerPoint</Application>
  <PresentationFormat>On-screen Show (4:3)</PresentationFormat>
  <Paragraphs>155</Paragraphs>
  <Slides>33</Slides>
  <Notes>0</Notes>
  <HiddenSlides>8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Wingdings</vt:lpstr>
      <vt:lpstr>Learner Template</vt:lpstr>
      <vt:lpstr>Spring - MVC Framework</vt:lpstr>
      <vt:lpstr>Spring - MVC Framework</vt:lpstr>
      <vt:lpstr>Components of a Spring MVC Application</vt:lpstr>
      <vt:lpstr>Spring MVC</vt:lpstr>
      <vt:lpstr>Spring MVC Front Controller</vt:lpstr>
      <vt:lpstr>Controller</vt:lpstr>
      <vt:lpstr>Model</vt:lpstr>
      <vt:lpstr>View Template</vt:lpstr>
      <vt:lpstr>Spring MVC work Flow</vt:lpstr>
      <vt:lpstr>Spring MVC work Flow</vt:lpstr>
      <vt:lpstr>Spring MVC Using  XML Configuration</vt:lpstr>
      <vt:lpstr>web.xml</vt:lpstr>
      <vt:lpstr>Configuration file for Spring Web MVC </vt:lpstr>
      <vt:lpstr>mvcexample-servlet.xml</vt:lpstr>
      <vt:lpstr>InternalResourceViewResolver</vt:lpstr>
      <vt:lpstr>Spring MVC Using  Java Configuration</vt:lpstr>
      <vt:lpstr>WebMvcConfigurer</vt:lpstr>
      <vt:lpstr>WebMvcConfigurer</vt:lpstr>
      <vt:lpstr>AbstractAnnotationConfigDispatcherServletInitializer</vt:lpstr>
      <vt:lpstr>AbstractAnnotationConfigDispatcherServletInitializer</vt:lpstr>
      <vt:lpstr>Spring MVC Using  Spring Boot</vt:lpstr>
      <vt:lpstr>Spring Boot MVC Maven dependencies</vt:lpstr>
      <vt:lpstr>Spring Boot MVC</vt:lpstr>
      <vt:lpstr>How to use JSP with Spring Boot</vt:lpstr>
      <vt:lpstr>View Resolver Configuration</vt:lpstr>
      <vt:lpstr>ViewController</vt:lpstr>
      <vt:lpstr>ViewControllerRegistry</vt:lpstr>
      <vt:lpstr>Serve Static Resources</vt:lpstr>
      <vt:lpstr>ResourceHandlerRegistry</vt:lpstr>
      <vt:lpstr>ResourceHandlerRegistry</vt:lpstr>
      <vt:lpstr>Spring MVC Interceptor</vt:lpstr>
      <vt:lpstr>Spring MVC Interceptor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Jasdhir Singh</cp:lastModifiedBy>
  <cp:revision>151</cp:revision>
  <dcterms:created xsi:type="dcterms:W3CDTF">2019-11-14T09:18:16Z</dcterms:created>
  <dcterms:modified xsi:type="dcterms:W3CDTF">2022-04-19T18:14:01Z</dcterms:modified>
</cp:coreProperties>
</file>