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3A920-554F-4B1C-8293-3FDBC3465843}" type="datetimeFigureOut">
              <a:rPr lang="en-US" smtClean="0"/>
              <a:t>7/29/2022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42AFA-A26F-43E1-83D2-82BD8DD63B53}" type="slidenum">
              <a:rPr lang="en-US" smtClean="0"/>
              <a:t>‹#›</a:t>
            </a:fld>
            <a:endParaRPr lang="en-US"/>
          </a:p>
        </p:txBody>
      </p:sp>
    </p:spTree>
    <p:extLst>
      <p:ext uri="{BB962C8B-B14F-4D97-AF65-F5344CB8AC3E}">
        <p14:creationId xmlns:p14="http://schemas.microsoft.com/office/powerpoint/2010/main" val="405476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4AC78F1-C6FA-4B88-BA0D-5B3DE1A6A621}" type="datetime1">
              <a:rPr lang="en-US" smtClean="0"/>
              <a:t>7/29/2022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C0524A6-F6EA-491D-9F30-DEC6B56CF921}"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FCE3390-6B29-42A2-93EA-AE0197E16B67}" type="datetime1">
              <a:rPr lang="en-US" smtClean="0"/>
              <a:t>7/29/2022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72CDEED-F8B8-48E2-953D-09945E4ADBBA}" type="datetime1">
              <a:rPr lang="en-US" smtClean="0"/>
              <a:t>7/29/2022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AC8FB7A-9CB6-42CE-95B2-BD363C4D5570}" type="datetime1">
              <a:rPr lang="en-US" smtClean="0"/>
              <a:t>7/29/2022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ECBD868-5336-486F-AF37-7CBEA2BFE8D8}" type="datetime1">
              <a:rPr lang="en-US" smtClean="0"/>
              <a:t>7/29/2022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8B02166-6E08-427F-8CC3-E0749009899E}" type="datetime1">
              <a:rPr lang="en-US" smtClean="0"/>
              <a:t>7/29/2022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FA012F9-72DE-43B4-86C8-40B449C8B829}" type="datetime1">
              <a:rPr lang="en-US" smtClean="0"/>
              <a:t>7/29/2022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752DB17-46A9-4610-A35D-B8A4C9E2C42C}" type="datetime1">
              <a:rPr lang="en-US" smtClean="0"/>
              <a:t>7/29/2022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B1A9FF1-2E36-435F-9CD1-BE62CB3B7D7F}" type="datetime1">
              <a:rPr lang="en-US" smtClean="0"/>
              <a:t>7/29/2022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EB85517-8476-4670-AFE0-1E7A658352E5}" type="datetime1">
              <a:rPr lang="en-US" smtClean="0"/>
              <a:t>7/29/2022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E4AFBE1-4F6B-41C4-B9F0-691BC5ADAB66}" type="datetime1">
              <a:rPr lang="en-US" smtClean="0"/>
              <a:t>7/29/2022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9A56444-BA28-495C-A5FE-451550C09EEC}" type="datetime1">
              <a:rPr lang="en-US" smtClean="0"/>
              <a:t>7/29/2022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7CDCBD7-C7E4-4466-8365-DE8BCC9586D6}" type="datetime1">
              <a:rPr lang="en-US" smtClean="0"/>
              <a:t>7/29/2022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C0524A6-F6EA-491D-9F30-DEC6B56CF921}"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Data JPA</a:t>
            </a:r>
          </a:p>
        </p:txBody>
      </p:sp>
      <p:sp>
        <p:nvSpPr>
          <p:cNvPr id="3" name="Subtitle 2"/>
          <p:cNvSpPr>
            <a:spLocks noGrp="1"/>
          </p:cNvSpPr>
          <p:nvPr>
            <p:ph type="subTitle" idx="1"/>
          </p:nvPr>
        </p:nvSpPr>
        <p:spPr>
          <a:xfrm>
            <a:off x="849312" y="3049588"/>
            <a:ext cx="7837488" cy="2362200"/>
          </a:xfrm>
        </p:spPr>
        <p:txBody>
          <a:bodyPr/>
          <a:lstStyle/>
          <a:p>
            <a:pPr algn="l"/>
            <a:r>
              <a:rPr lang="en-US" b="0" i="0" u="none" strike="noStrike" dirty="0">
                <a:solidFill>
                  <a:srgbClr val="485FC7"/>
                </a:solidFill>
                <a:effectLst/>
                <a:latin typeface="BlinkMacSystemFont"/>
              </a:rPr>
              <a:t>Spring Data JPA</a:t>
            </a:r>
            <a:r>
              <a:rPr lang="en-US" b="0" i="0" dirty="0">
                <a:solidFill>
                  <a:srgbClr val="4A4A4A"/>
                </a:solidFill>
                <a:effectLst/>
                <a:latin typeface="BlinkMacSystemFont"/>
              </a:rPr>
              <a:t> is a powerful framework that allows users to easily interact with their database while minimizing boilerplate code.</a:t>
            </a:r>
            <a:endParaRPr lang="en-US" dirty="0"/>
          </a:p>
        </p:txBody>
      </p:sp>
      <p:sp>
        <p:nvSpPr>
          <p:cNvPr id="4" name="Slide Number Placeholder 3"/>
          <p:cNvSpPr>
            <a:spLocks noGrp="1"/>
          </p:cNvSpPr>
          <p:nvPr>
            <p:ph type="sldNum" sz="quarter" idx="4"/>
          </p:nvPr>
        </p:nvSpPr>
        <p:spPr/>
        <p:txBody>
          <a:bodyPr/>
          <a:lstStyle/>
          <a:p>
            <a:fld id="{EC0524A6-F6EA-491D-9F30-DEC6B56CF921}" type="slidenum">
              <a:rPr lang="en-US" smtClean="0"/>
              <a:t>1</a:t>
            </a:fld>
            <a:endParaRPr lang="en-US"/>
          </a:p>
        </p:txBody>
      </p:sp>
    </p:spTree>
    <p:extLst>
      <p:ext uri="{BB962C8B-B14F-4D97-AF65-F5344CB8AC3E}">
        <p14:creationId xmlns:p14="http://schemas.microsoft.com/office/powerpoint/2010/main" val="174975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a:t>
            </a:r>
          </a:p>
        </p:txBody>
      </p:sp>
      <p:sp>
        <p:nvSpPr>
          <p:cNvPr id="3" name="Content Placeholder 2"/>
          <p:cNvSpPr>
            <a:spLocks noGrp="1"/>
          </p:cNvSpPr>
          <p:nvPr>
            <p:ph idx="1"/>
          </p:nvPr>
        </p:nvSpPr>
        <p:spPr/>
        <p:txBody>
          <a:bodyPr/>
          <a:lstStyle/>
          <a:p>
            <a:r>
              <a:rPr lang="en-US" sz="2400" dirty="0"/>
              <a:t>When using Spring and Spring ORM or Spring Data your chosen ORM can be configured to use a transaction manager that will automatically handle transaction propagation, and isolation, commit, and rollback. </a:t>
            </a:r>
          </a:p>
        </p:txBody>
      </p:sp>
      <p:sp>
        <p:nvSpPr>
          <p:cNvPr id="4" name="Slide Number Placeholder 3"/>
          <p:cNvSpPr>
            <a:spLocks noGrp="1"/>
          </p:cNvSpPr>
          <p:nvPr>
            <p:ph type="sldNum" sz="quarter" idx="12"/>
          </p:nvPr>
        </p:nvSpPr>
        <p:spPr/>
        <p:txBody>
          <a:bodyPr/>
          <a:lstStyle/>
          <a:p>
            <a:fld id="{EC0524A6-F6EA-491D-9F30-DEC6B56CF921}" type="slidenum">
              <a:rPr lang="en-US" smtClean="0"/>
              <a:t>10</a:t>
            </a:fld>
            <a:endParaRPr lang="en-US"/>
          </a:p>
        </p:txBody>
      </p:sp>
    </p:spTree>
    <p:extLst>
      <p:ext uri="{BB962C8B-B14F-4D97-AF65-F5344CB8AC3E}">
        <p14:creationId xmlns:p14="http://schemas.microsoft.com/office/powerpoint/2010/main" val="120819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a:t>
            </a:r>
          </a:p>
        </p:txBody>
      </p:sp>
      <p:sp>
        <p:nvSpPr>
          <p:cNvPr id="3" name="Content Placeholder 2"/>
          <p:cNvSpPr>
            <a:spLocks noGrp="1"/>
          </p:cNvSpPr>
          <p:nvPr>
            <p:ph idx="1"/>
          </p:nvPr>
        </p:nvSpPr>
        <p:spPr/>
        <p:txBody>
          <a:bodyPr/>
          <a:lstStyle/>
          <a:p>
            <a:r>
              <a:rPr lang="en-US" sz="2400" dirty="0"/>
              <a:t>For best practice usage @Transactional should be used on your @Service beans since a transaction is a unit of work with its success or failure directly tied to the requirements of the application and not necessarily to the model. </a:t>
            </a:r>
          </a:p>
          <a:p>
            <a:r>
              <a:rPr lang="en-US" sz="2400" dirty="0"/>
              <a:t>The side-effects of a transaction can be assumed to be either commit or rollback therefore the model will be consistent, but the @Service will be required to react accordingly.</a:t>
            </a:r>
          </a:p>
        </p:txBody>
      </p:sp>
      <p:sp>
        <p:nvSpPr>
          <p:cNvPr id="4" name="Slide Number Placeholder 3"/>
          <p:cNvSpPr>
            <a:spLocks noGrp="1"/>
          </p:cNvSpPr>
          <p:nvPr>
            <p:ph type="sldNum" sz="quarter" idx="12"/>
          </p:nvPr>
        </p:nvSpPr>
        <p:spPr/>
        <p:txBody>
          <a:bodyPr/>
          <a:lstStyle/>
          <a:p>
            <a:fld id="{EC0524A6-F6EA-491D-9F30-DEC6B56CF921}" type="slidenum">
              <a:rPr lang="en-US" smtClean="0"/>
              <a:t>11</a:t>
            </a:fld>
            <a:endParaRPr lang="en-US"/>
          </a:p>
        </p:txBody>
      </p:sp>
    </p:spTree>
    <p:extLst>
      <p:ext uri="{BB962C8B-B14F-4D97-AF65-F5344CB8AC3E}">
        <p14:creationId xmlns:p14="http://schemas.microsoft.com/office/powerpoint/2010/main" val="265747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 attributes</a:t>
            </a:r>
          </a:p>
        </p:txBody>
      </p:sp>
      <p:sp>
        <p:nvSpPr>
          <p:cNvPr id="4" name="Slide Number Placeholder 3"/>
          <p:cNvSpPr>
            <a:spLocks noGrp="1"/>
          </p:cNvSpPr>
          <p:nvPr>
            <p:ph type="sldNum" sz="quarter" idx="12"/>
          </p:nvPr>
        </p:nvSpPr>
        <p:spPr/>
        <p:txBody>
          <a:bodyPr/>
          <a:lstStyle/>
          <a:p>
            <a:fld id="{EC0524A6-F6EA-491D-9F30-DEC6B56CF921}" type="slidenum">
              <a:rPr lang="en-US" smtClean="0"/>
              <a:t>12</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4422"/>
            <a:ext cx="8229600" cy="42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06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Usage</a:t>
            </a:r>
          </a:p>
        </p:txBody>
      </p:sp>
      <p:sp>
        <p:nvSpPr>
          <p:cNvPr id="3" name="Content Placeholder 2"/>
          <p:cNvSpPr>
            <a:spLocks noGrp="1"/>
          </p:cNvSpPr>
          <p:nvPr>
            <p:ph idx="1"/>
          </p:nvPr>
        </p:nvSpPr>
        <p:spPr/>
        <p:txBody>
          <a:bodyPr/>
          <a:lstStyle/>
          <a:p>
            <a:r>
              <a:rPr lang="en-US" sz="2400" dirty="0"/>
              <a:t>@Transactional can be used on classes or methods or both. In this example, the class uses the transaction manager with default configuration, but the method overrides the default configuration. </a:t>
            </a:r>
          </a:p>
        </p:txBody>
      </p:sp>
      <p:sp>
        <p:nvSpPr>
          <p:cNvPr id="4" name="Slide Number Placeholder 3"/>
          <p:cNvSpPr>
            <a:spLocks noGrp="1"/>
          </p:cNvSpPr>
          <p:nvPr>
            <p:ph type="sldNum" sz="quarter" idx="12"/>
          </p:nvPr>
        </p:nvSpPr>
        <p:spPr/>
        <p:txBody>
          <a:bodyPr/>
          <a:lstStyle/>
          <a:p>
            <a:fld id="{EC0524A6-F6EA-491D-9F30-DEC6B56CF921}" type="slidenum">
              <a:rPr lang="en-US" smtClean="0"/>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3962400"/>
            <a:ext cx="87439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13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Usage</a:t>
            </a:r>
          </a:p>
        </p:txBody>
      </p:sp>
      <p:sp>
        <p:nvSpPr>
          <p:cNvPr id="3" name="Content Placeholder 2"/>
          <p:cNvSpPr>
            <a:spLocks noGrp="1"/>
          </p:cNvSpPr>
          <p:nvPr>
            <p:ph idx="1"/>
          </p:nvPr>
        </p:nvSpPr>
        <p:spPr/>
        <p:txBody>
          <a:bodyPr/>
          <a:lstStyle/>
          <a:p>
            <a:r>
              <a:rPr lang="en-US" sz="2200" dirty="0"/>
              <a:t>The code demonstrates how to configure the transaction manager with a list of exceptions that must cause a rollback to be triggered. </a:t>
            </a:r>
          </a:p>
          <a:p>
            <a:r>
              <a:rPr lang="en-US" sz="2200" dirty="0"/>
              <a:t>Normally the transaction manager will always rollback for any </a:t>
            </a:r>
            <a:r>
              <a:rPr lang="en-US" sz="2200" dirty="0" err="1"/>
              <a:t>RuntimeException</a:t>
            </a:r>
            <a:r>
              <a:rPr lang="en-US" sz="2200" dirty="0"/>
              <a:t> or </a:t>
            </a:r>
            <a:r>
              <a:rPr lang="en-US" sz="2200" dirty="0" err="1"/>
              <a:t>RuntimeException</a:t>
            </a:r>
            <a:r>
              <a:rPr lang="en-US" sz="2200" dirty="0"/>
              <a:t> subclass (unchecked exceptions) however, the transaction manager will not automatically rollback for Exception (checked exceptions)</a:t>
            </a:r>
          </a:p>
        </p:txBody>
      </p:sp>
      <p:sp>
        <p:nvSpPr>
          <p:cNvPr id="4" name="Slide Number Placeholder 3"/>
          <p:cNvSpPr>
            <a:spLocks noGrp="1"/>
          </p:cNvSpPr>
          <p:nvPr>
            <p:ph type="sldNum" sz="quarter" idx="12"/>
          </p:nvPr>
        </p:nvSpPr>
        <p:spPr/>
        <p:txBody>
          <a:bodyPr/>
          <a:lstStyle/>
          <a:p>
            <a:fld id="{EC0524A6-F6EA-491D-9F30-DEC6B56CF921}" type="slidenum">
              <a:rPr lang="en-US" smtClean="0"/>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95800"/>
            <a:ext cx="83820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9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propagation</a:t>
            </a:r>
          </a:p>
        </p:txBody>
      </p:sp>
      <p:sp>
        <p:nvSpPr>
          <p:cNvPr id="3" name="Content Placeholder 2"/>
          <p:cNvSpPr>
            <a:spLocks noGrp="1"/>
          </p:cNvSpPr>
          <p:nvPr>
            <p:ph idx="1"/>
          </p:nvPr>
        </p:nvSpPr>
        <p:spPr/>
        <p:txBody>
          <a:bodyPr/>
          <a:lstStyle/>
          <a:p>
            <a:r>
              <a:rPr lang="en-US" sz="2400" dirty="0"/>
              <a:t>When designing database transactions to be performed in Java or any other programming language other than SQL, it is important to ask this question, "How will transactions behave over multiple method calls"? If Method1 calls `Method2, how will transactions propagate. </a:t>
            </a:r>
          </a:p>
        </p:txBody>
      </p:sp>
      <p:sp>
        <p:nvSpPr>
          <p:cNvPr id="4" name="Slide Number Placeholder 3"/>
          <p:cNvSpPr>
            <a:spLocks noGrp="1"/>
          </p:cNvSpPr>
          <p:nvPr>
            <p:ph type="sldNum" sz="quarter" idx="12"/>
          </p:nvPr>
        </p:nvSpPr>
        <p:spPr/>
        <p:txBody>
          <a:bodyPr/>
          <a:lstStyle/>
          <a:p>
            <a:fld id="{EC0524A6-F6EA-491D-9F30-DEC6B56CF921}" type="slidenum">
              <a:rPr lang="en-US" smtClean="0"/>
              <a:t>15</a:t>
            </a:fld>
            <a:endParaRPr lang="en-US"/>
          </a:p>
        </p:txBody>
      </p:sp>
    </p:spTree>
    <p:extLst>
      <p:ext uri="{BB962C8B-B14F-4D97-AF65-F5344CB8AC3E}">
        <p14:creationId xmlns:p14="http://schemas.microsoft.com/office/powerpoint/2010/main" val="6760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propagation - Strategy</a:t>
            </a:r>
          </a:p>
        </p:txBody>
      </p:sp>
      <p:sp>
        <p:nvSpPr>
          <p:cNvPr id="4" name="Slide Number Placeholder 3"/>
          <p:cNvSpPr>
            <a:spLocks noGrp="1"/>
          </p:cNvSpPr>
          <p:nvPr>
            <p:ph type="sldNum" sz="quarter" idx="12"/>
          </p:nvPr>
        </p:nvSpPr>
        <p:spPr/>
        <p:txBody>
          <a:bodyPr/>
          <a:lstStyle/>
          <a:p>
            <a:fld id="{EC0524A6-F6EA-491D-9F30-DEC6B56CF921}" type="slidenum">
              <a:rPr lang="en-US" smtClean="0"/>
              <a:t>16</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86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56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Transaction Management</a:t>
            </a:r>
          </a:p>
        </p:txBody>
      </p:sp>
      <p:sp>
        <p:nvSpPr>
          <p:cNvPr id="3" name="Content Placeholder 2"/>
          <p:cNvSpPr>
            <a:spLocks noGrp="1"/>
          </p:cNvSpPr>
          <p:nvPr>
            <p:ph idx="1"/>
          </p:nvPr>
        </p:nvSpPr>
        <p:spPr/>
        <p:txBody>
          <a:bodyPr/>
          <a:lstStyle/>
          <a:p>
            <a:r>
              <a:rPr lang="en-US" sz="2400" dirty="0"/>
              <a:t>Designing transactions and ensuring consistency isn't necessarily trivial, but using a transaction manager can help </a:t>
            </a:r>
            <a:r>
              <a:rPr lang="en-US" sz="2400" dirty="0" err="1"/>
              <a:t>aleviate</a:t>
            </a:r>
            <a:r>
              <a:rPr lang="en-US" sz="2400" dirty="0"/>
              <a:t> some of the more complex tasks such as read/write locking and thread management. </a:t>
            </a:r>
          </a:p>
          <a:p>
            <a:r>
              <a:rPr lang="en-US" sz="2400" dirty="0"/>
              <a:t>As we know Spring integrates with Hibernate with reasonable ease and integrating a transaction manager is a matter of configuring Hibernate to do so. </a:t>
            </a:r>
          </a:p>
          <a:p>
            <a:r>
              <a:rPr lang="en-US" sz="2400" dirty="0"/>
              <a:t>So how is transaction propagation performed? </a:t>
            </a:r>
          </a:p>
        </p:txBody>
      </p:sp>
      <p:sp>
        <p:nvSpPr>
          <p:cNvPr id="4" name="Slide Number Placeholder 3"/>
          <p:cNvSpPr>
            <a:spLocks noGrp="1"/>
          </p:cNvSpPr>
          <p:nvPr>
            <p:ph type="sldNum" sz="quarter" idx="12"/>
          </p:nvPr>
        </p:nvSpPr>
        <p:spPr/>
        <p:txBody>
          <a:bodyPr/>
          <a:lstStyle/>
          <a:p>
            <a:fld id="{EC0524A6-F6EA-491D-9F30-DEC6B56CF921}" type="slidenum">
              <a:rPr lang="en-US" smtClean="0"/>
              <a:t>17</a:t>
            </a:fld>
            <a:endParaRPr lang="en-US"/>
          </a:p>
        </p:txBody>
      </p:sp>
    </p:spTree>
    <p:extLst>
      <p:ext uri="{BB962C8B-B14F-4D97-AF65-F5344CB8AC3E}">
        <p14:creationId xmlns:p14="http://schemas.microsoft.com/office/powerpoint/2010/main" val="219817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Usage</a:t>
            </a:r>
          </a:p>
        </p:txBody>
      </p:sp>
      <p:sp>
        <p:nvSpPr>
          <p:cNvPr id="3" name="Content Placeholder 2"/>
          <p:cNvSpPr>
            <a:spLocks noGrp="1"/>
          </p:cNvSpPr>
          <p:nvPr>
            <p:ph idx="1"/>
          </p:nvPr>
        </p:nvSpPr>
        <p:spPr/>
        <p:txBody>
          <a:bodyPr/>
          <a:lstStyle/>
          <a:p>
            <a:r>
              <a:rPr lang="en-US" sz="2400" dirty="0"/>
              <a:t>The code use the transaction manager to create a read only, transaction less transaction state. </a:t>
            </a:r>
          </a:p>
          <a:p>
            <a:r>
              <a:rPr lang="en-US" sz="2400" dirty="0"/>
              <a:t>Generally speaking, </a:t>
            </a:r>
            <a:r>
              <a:rPr lang="en-US" sz="2400" dirty="0" err="1"/>
              <a:t>readonly</a:t>
            </a:r>
            <a:r>
              <a:rPr lang="en-US" sz="2400" dirty="0"/>
              <a:t> operations are idempotent and safe so an argument for never having a transaction present can be made. </a:t>
            </a:r>
          </a:p>
        </p:txBody>
      </p:sp>
      <p:sp>
        <p:nvSpPr>
          <p:cNvPr id="4" name="Slide Number Placeholder 3"/>
          <p:cNvSpPr>
            <a:spLocks noGrp="1"/>
          </p:cNvSpPr>
          <p:nvPr>
            <p:ph type="sldNum" sz="quarter" idx="12"/>
          </p:nvPr>
        </p:nvSpPr>
        <p:spPr/>
        <p:txBody>
          <a:bodyPr/>
          <a:lstStyle/>
          <a:p>
            <a:fld id="{EC0524A6-F6EA-491D-9F30-DEC6B56CF921}" type="slidenum">
              <a:rPr lang="en-US" smtClean="0"/>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6324600" cy="185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83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We have already utilized the Data Access Object (DAO) Layer to handle communication of data between our application and our repository. </a:t>
            </a:r>
          </a:p>
          <a:p>
            <a:r>
              <a:rPr lang="en-US" sz="2400" dirty="0"/>
              <a:t>This DAO layer usually consists of a lot of boilerplate code, and as such can and should be simplified. </a:t>
            </a:r>
          </a:p>
          <a:p>
            <a:r>
              <a:rPr lang="en-US" sz="2400" dirty="0"/>
              <a:t>There are numerous reasons to simplify this code, including a decrease in the number of artifacts that need to be defined and maintained, consistency of data access patterns, consistency of configuration, and quicker implementation for updated repository data.</a:t>
            </a:r>
          </a:p>
        </p:txBody>
      </p:sp>
      <p:sp>
        <p:nvSpPr>
          <p:cNvPr id="4" name="Slide Number Placeholder 3"/>
          <p:cNvSpPr>
            <a:spLocks noGrp="1"/>
          </p:cNvSpPr>
          <p:nvPr>
            <p:ph type="sldNum" sz="quarter" idx="12"/>
          </p:nvPr>
        </p:nvSpPr>
        <p:spPr/>
        <p:txBody>
          <a:bodyPr/>
          <a:lstStyle/>
          <a:p>
            <a:fld id="{EC0524A6-F6EA-491D-9F30-DEC6B56CF921}" type="slidenum">
              <a:rPr lang="en-US" smtClean="0"/>
              <a:t>2</a:t>
            </a:fld>
            <a:endParaRPr lang="en-US"/>
          </a:p>
        </p:txBody>
      </p:sp>
    </p:spTree>
    <p:extLst>
      <p:ext uri="{BB962C8B-B14F-4D97-AF65-F5344CB8AC3E}">
        <p14:creationId xmlns:p14="http://schemas.microsoft.com/office/powerpoint/2010/main" val="414471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The Spring Data module takes this simplification one step further by providing standard implementation for common DAO methods allowing for the removal of the DAO implementation and only requiring the definition of the DAO interface methods.</a:t>
            </a:r>
          </a:p>
          <a:p>
            <a:r>
              <a:rPr lang="en-US" sz="2400" dirty="0"/>
              <a:t>In order to leverage the </a:t>
            </a:r>
            <a:r>
              <a:rPr lang="en-US" sz="2400" dirty="0" err="1"/>
              <a:t>Sping</a:t>
            </a:r>
            <a:r>
              <a:rPr lang="en-US" sz="2400" dirty="0"/>
              <a:t> Data programming model with JPA, a DAO interface should extend the Spring </a:t>
            </a:r>
            <a:r>
              <a:rPr lang="en-US" sz="2400" i="1" dirty="0" err="1"/>
              <a:t>JpaRepository</a:t>
            </a:r>
            <a:r>
              <a:rPr lang="en-US" sz="2400" dirty="0"/>
              <a:t> interface from the </a:t>
            </a:r>
            <a:r>
              <a:rPr lang="en-US" sz="2400" dirty="0" err="1"/>
              <a:t>org.springframework.data.jpa.repository</a:t>
            </a:r>
            <a:r>
              <a:rPr lang="en-US" sz="2400" dirty="0"/>
              <a:t> package</a:t>
            </a:r>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3</a:t>
            </a:fld>
            <a:endParaRPr lang="en-US"/>
          </a:p>
        </p:txBody>
      </p:sp>
    </p:spTree>
    <p:extLst>
      <p:ext uri="{BB962C8B-B14F-4D97-AF65-F5344CB8AC3E}">
        <p14:creationId xmlns:p14="http://schemas.microsoft.com/office/powerpoint/2010/main" val="30052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Note that it is possible to create a basic CRUD application by extending the spring </a:t>
            </a:r>
            <a:r>
              <a:rPr lang="en-US" sz="2400" i="1" dirty="0" err="1"/>
              <a:t>CrudRepository</a:t>
            </a:r>
            <a:r>
              <a:rPr lang="en-US" sz="2400" dirty="0"/>
              <a:t> interface (from the </a:t>
            </a:r>
            <a:r>
              <a:rPr lang="en-US" sz="2400" dirty="0" err="1"/>
              <a:t>org.springframework.data.repository</a:t>
            </a:r>
            <a:r>
              <a:rPr lang="en-US" sz="2400" dirty="0"/>
              <a:t> package), though this only provides an interface for generic CRUD operations on a repository, and does not leverage the JPA.</a:t>
            </a:r>
          </a:p>
        </p:txBody>
      </p:sp>
      <p:sp>
        <p:nvSpPr>
          <p:cNvPr id="4" name="Slide Number Placeholder 3"/>
          <p:cNvSpPr>
            <a:spLocks noGrp="1"/>
          </p:cNvSpPr>
          <p:nvPr>
            <p:ph type="sldNum" sz="quarter" idx="12"/>
          </p:nvPr>
        </p:nvSpPr>
        <p:spPr/>
        <p:txBody>
          <a:bodyPr/>
          <a:lstStyle/>
          <a:p>
            <a:fld id="{EC0524A6-F6EA-491D-9F30-DEC6B56CF921}" type="slidenum">
              <a:rPr lang="en-US" smtClean="0"/>
              <a:t>4</a:t>
            </a:fld>
            <a:endParaRPr lang="en-US"/>
          </a:p>
        </p:txBody>
      </p:sp>
    </p:spTree>
    <p:extLst>
      <p:ext uri="{BB962C8B-B14F-4D97-AF65-F5344CB8AC3E}">
        <p14:creationId xmlns:p14="http://schemas.microsoft.com/office/powerpoint/2010/main" val="410554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14" y="1719263"/>
            <a:ext cx="7918572" cy="4411662"/>
          </a:xfrm>
        </p:spPr>
      </p:pic>
      <p:sp>
        <p:nvSpPr>
          <p:cNvPr id="4" name="Slide Number Placeholder 3"/>
          <p:cNvSpPr>
            <a:spLocks noGrp="1"/>
          </p:cNvSpPr>
          <p:nvPr>
            <p:ph type="sldNum" sz="quarter" idx="12"/>
          </p:nvPr>
        </p:nvSpPr>
        <p:spPr/>
        <p:txBody>
          <a:bodyPr/>
          <a:lstStyle/>
          <a:p>
            <a:fld id="{EC0524A6-F6EA-491D-9F30-DEC6B56CF921}" type="slidenum">
              <a:rPr lang="en-US" smtClean="0"/>
              <a:t>5</a:t>
            </a:fld>
            <a:endParaRPr lang="en-US"/>
          </a:p>
        </p:txBody>
      </p:sp>
    </p:spTree>
    <p:extLst>
      <p:ext uri="{BB962C8B-B14F-4D97-AF65-F5344CB8AC3E}">
        <p14:creationId xmlns:p14="http://schemas.microsoft.com/office/powerpoint/2010/main" val="391126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Implementation of the Spring </a:t>
            </a:r>
            <a:r>
              <a:rPr lang="en-US" sz="2400" i="1" dirty="0" err="1"/>
              <a:t>JpaRepository</a:t>
            </a:r>
            <a:r>
              <a:rPr lang="en-US" sz="2400" dirty="0"/>
              <a:t> provides the following:</a:t>
            </a:r>
          </a:p>
          <a:p>
            <a:r>
              <a:rPr lang="en-US" sz="2400" dirty="0"/>
              <a:t>Sophisticated support to build repositories based on Spring and JPA</a:t>
            </a:r>
          </a:p>
          <a:p>
            <a:r>
              <a:rPr lang="en-US" sz="2400" dirty="0"/>
              <a:t>Support for </a:t>
            </a:r>
            <a:r>
              <a:rPr lang="en-US" sz="2400" dirty="0" err="1"/>
              <a:t>QueryDSL</a:t>
            </a:r>
            <a:r>
              <a:rPr lang="en-US" sz="2400" dirty="0"/>
              <a:t> predicates and thus type-safe JPA queries </a:t>
            </a:r>
          </a:p>
          <a:p>
            <a:pPr lvl="1"/>
            <a:r>
              <a:rPr lang="en-US" sz="2400" dirty="0" err="1"/>
              <a:t>QueryDSL</a:t>
            </a:r>
            <a:r>
              <a:rPr lang="en-US" sz="2400" dirty="0"/>
              <a:t> is a framework which enables statically typed SQL-like queries, instead of requiring inline string queries or external XML files.</a:t>
            </a:r>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6</a:t>
            </a:fld>
            <a:endParaRPr lang="en-US"/>
          </a:p>
        </p:txBody>
      </p:sp>
    </p:spTree>
    <p:extLst>
      <p:ext uri="{BB962C8B-B14F-4D97-AF65-F5344CB8AC3E}">
        <p14:creationId xmlns:p14="http://schemas.microsoft.com/office/powerpoint/2010/main" val="26900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Pagination (sequential numbering) support</a:t>
            </a:r>
          </a:p>
          <a:p>
            <a:r>
              <a:rPr lang="en-US" sz="2400" dirty="0"/>
              <a:t>Dynamic query execution</a:t>
            </a:r>
          </a:p>
          <a:p>
            <a:r>
              <a:rPr lang="en-US" sz="2400" dirty="0"/>
              <a:t>Support for integration of custom data access code</a:t>
            </a:r>
          </a:p>
          <a:p>
            <a:r>
              <a:rPr lang="en-US" sz="2400" dirty="0"/>
              <a:t>Validation of @Query annotated queries during bootstrapping</a:t>
            </a:r>
          </a:p>
          <a:p>
            <a:r>
              <a:rPr lang="en-US" sz="2400" dirty="0"/>
              <a:t>Support for XML based entity mapping</a:t>
            </a:r>
          </a:p>
          <a:p>
            <a:r>
              <a:rPr lang="en-US" sz="2400" dirty="0" err="1"/>
              <a:t>JavaConfig</a:t>
            </a:r>
            <a:r>
              <a:rPr lang="en-US" sz="2400" dirty="0"/>
              <a:t> based repository configuration by introducing @</a:t>
            </a:r>
            <a:r>
              <a:rPr lang="en-US" sz="2400" dirty="0" err="1"/>
              <a:t>EnableJpaRepositories</a:t>
            </a:r>
            <a:endParaRPr lang="en-US" sz="2400" dirty="0"/>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7</a:t>
            </a:fld>
            <a:endParaRPr lang="en-US"/>
          </a:p>
        </p:txBody>
      </p:sp>
    </p:spTree>
    <p:extLst>
      <p:ext uri="{BB962C8B-B14F-4D97-AF65-F5344CB8AC3E}">
        <p14:creationId xmlns:p14="http://schemas.microsoft.com/office/powerpoint/2010/main" val="127516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Annotations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9861557"/>
              </p:ext>
            </p:extLst>
          </p:nvPr>
        </p:nvGraphicFramePr>
        <p:xfrm>
          <a:off x="457200" y="1719263"/>
          <a:ext cx="8229600" cy="46837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70840">
                <a:tc>
                  <a:txBody>
                    <a:bodyPr/>
                    <a:lstStyle/>
                    <a:p>
                      <a:pPr algn="ctr"/>
                      <a:r>
                        <a:rPr lang="en-US" dirty="0"/>
                        <a:t>Annotation</a:t>
                      </a:r>
                    </a:p>
                  </a:txBody>
                  <a:tcPr anchor="ctr"/>
                </a:tc>
                <a:tc>
                  <a:txBody>
                    <a:bodyPr/>
                    <a:lstStyle/>
                    <a:p>
                      <a:pPr algn="ctr"/>
                      <a:r>
                        <a:rPr lang="en-US" dirty="0"/>
                        <a:t>Purpose</a:t>
                      </a:r>
                    </a:p>
                  </a:txBody>
                  <a:tcPr anchor="ctr"/>
                </a:tc>
                <a:extLst>
                  <a:ext uri="{0D108BD9-81ED-4DB2-BD59-A6C34878D82A}">
                    <a16:rowId xmlns:a16="http://schemas.microsoft.com/office/drawing/2014/main" val="10000"/>
                  </a:ext>
                </a:extLst>
              </a:tr>
              <a:tr h="370840">
                <a:tc>
                  <a:txBody>
                    <a:bodyPr/>
                    <a:lstStyle/>
                    <a:p>
                      <a:r>
                        <a:rPr lang="en-US"/>
                        <a:t>@Transactional</a:t>
                      </a:r>
                    </a:p>
                  </a:txBody>
                  <a:tcPr anchor="ctr"/>
                </a:tc>
                <a:tc>
                  <a:txBody>
                    <a:bodyPr/>
                    <a:lstStyle/>
                    <a:p>
                      <a:r>
                        <a:rPr lang="en-US" dirty="0"/>
                        <a:t>Configure how the database transaction behaves. </a:t>
                      </a:r>
                    </a:p>
                  </a:txBody>
                  <a:tcPr anchor="ctr"/>
                </a:tc>
                <a:extLst>
                  <a:ext uri="{0D108BD9-81ED-4DB2-BD59-A6C34878D82A}">
                    <a16:rowId xmlns:a16="http://schemas.microsoft.com/office/drawing/2014/main" val="10001"/>
                  </a:ext>
                </a:extLst>
              </a:tr>
              <a:tr h="370840">
                <a:tc>
                  <a:txBody>
                    <a:bodyPr/>
                    <a:lstStyle/>
                    <a:p>
                      <a:r>
                        <a:rPr lang="en-US"/>
                        <a:t>@NoRepositoryBean</a:t>
                      </a:r>
                    </a:p>
                  </a:txBody>
                  <a:tcPr anchor="ctr"/>
                </a:tc>
                <a:tc>
                  <a:txBody>
                    <a:bodyPr/>
                    <a:lstStyle/>
                    <a:p>
                      <a:r>
                        <a:rPr lang="en-US" dirty="0"/>
                        <a:t>Creates and interface that provides common methods for child repositories</a:t>
                      </a:r>
                    </a:p>
                  </a:txBody>
                  <a:tcPr anchor="ctr"/>
                </a:tc>
                <a:extLst>
                  <a:ext uri="{0D108BD9-81ED-4DB2-BD59-A6C34878D82A}">
                    <a16:rowId xmlns:a16="http://schemas.microsoft.com/office/drawing/2014/main" val="10002"/>
                  </a:ext>
                </a:extLst>
              </a:tr>
              <a:tr h="370840">
                <a:tc>
                  <a:txBody>
                    <a:bodyPr/>
                    <a:lstStyle/>
                    <a:p>
                      <a:r>
                        <a:rPr lang="en-US"/>
                        <a:t>@param</a:t>
                      </a:r>
                    </a:p>
                  </a:txBody>
                  <a:tcPr anchor="ctr"/>
                </a:tc>
                <a:tc>
                  <a:txBody>
                    <a:bodyPr/>
                    <a:lstStyle/>
                    <a:p>
                      <a:r>
                        <a:rPr lang="en-US" dirty="0"/>
                        <a:t>Parameters can be passed to queries defined with @query </a:t>
                      </a:r>
                    </a:p>
                  </a:txBody>
                  <a:tcPr anchor="ctr"/>
                </a:tc>
                <a:extLst>
                  <a:ext uri="{0D108BD9-81ED-4DB2-BD59-A6C34878D82A}">
                    <a16:rowId xmlns:a16="http://schemas.microsoft.com/office/drawing/2014/main" val="10003"/>
                  </a:ext>
                </a:extLst>
              </a:tr>
              <a:tr h="370840">
                <a:tc>
                  <a:txBody>
                    <a:bodyPr/>
                    <a:lstStyle/>
                    <a:p>
                      <a:r>
                        <a:rPr lang="en-US" dirty="0"/>
                        <a:t>@id</a:t>
                      </a:r>
                    </a:p>
                  </a:txBody>
                  <a:tcPr anchor="ctr"/>
                </a:tc>
                <a:tc>
                  <a:txBody>
                    <a:bodyPr/>
                    <a:lstStyle/>
                    <a:p>
                      <a:r>
                        <a:rPr lang="en-US"/>
                        <a:t>Marks a field in a model class as the primary key</a:t>
                      </a:r>
                    </a:p>
                  </a:txBody>
                  <a:tcPr anchor="ctr"/>
                </a:tc>
                <a:extLst>
                  <a:ext uri="{0D108BD9-81ED-4DB2-BD59-A6C34878D82A}">
                    <a16:rowId xmlns:a16="http://schemas.microsoft.com/office/drawing/2014/main" val="10004"/>
                  </a:ext>
                </a:extLst>
              </a:tr>
              <a:tr h="370840">
                <a:tc>
                  <a:txBody>
                    <a:bodyPr/>
                    <a:lstStyle/>
                    <a:p>
                      <a:r>
                        <a:rPr lang="en-US" dirty="0"/>
                        <a:t>@transient</a:t>
                      </a:r>
                    </a:p>
                  </a:txBody>
                  <a:tcPr anchor="ctr"/>
                </a:tc>
                <a:tc>
                  <a:txBody>
                    <a:bodyPr/>
                    <a:lstStyle/>
                    <a:p>
                      <a:r>
                        <a:rPr lang="en-US" dirty="0"/>
                        <a:t>Mark a field as transient, to be ignored by the data store engine during reads and writes</a:t>
                      </a:r>
                    </a:p>
                  </a:txBody>
                  <a:tcPr anchor="ctr"/>
                </a:tc>
                <a:extLst>
                  <a:ext uri="{0D108BD9-81ED-4DB2-BD59-A6C34878D82A}">
                    <a16:rowId xmlns:a16="http://schemas.microsoft.com/office/drawing/2014/main" val="10005"/>
                  </a:ext>
                </a:extLst>
              </a:tr>
              <a:tr h="370840">
                <a:tc>
                  <a:txBody>
                    <a:bodyPr/>
                    <a:lstStyle/>
                    <a:p>
                      <a:r>
                        <a:rPr lang="en-US"/>
                        <a:t>@CreatedBy, @LastModifiedBy</a:t>
                      </a:r>
                    </a:p>
                  </a:txBody>
                  <a:tcPr anchor="ctr"/>
                </a:tc>
                <a:tc>
                  <a:txBody>
                    <a:bodyPr/>
                    <a:lstStyle/>
                    <a:p>
                      <a:r>
                        <a:rPr lang="en-US" dirty="0"/>
                        <a:t>Auditing annotations that will automatically filled with the current principal</a:t>
                      </a:r>
                    </a:p>
                  </a:txBody>
                  <a:tcPr anchor="ctr"/>
                </a:tc>
                <a:extLst>
                  <a:ext uri="{0D108BD9-81ED-4DB2-BD59-A6C34878D82A}">
                    <a16:rowId xmlns:a16="http://schemas.microsoft.com/office/drawing/2014/main" val="10006"/>
                  </a:ext>
                </a:extLst>
              </a:tr>
              <a:tr h="370840">
                <a:tc>
                  <a:txBody>
                    <a:bodyPr/>
                    <a:lstStyle/>
                    <a:p>
                      <a:r>
                        <a:rPr lang="en-US"/>
                        <a:t>@CreatedDate, @LastModifiedDate</a:t>
                      </a:r>
                    </a:p>
                  </a:txBody>
                  <a:tcPr anchor="ctr"/>
                </a:tc>
                <a:tc>
                  <a:txBody>
                    <a:bodyPr/>
                    <a:lstStyle/>
                    <a:p>
                      <a:r>
                        <a:rPr lang="en-US"/>
                        <a:t>Auditing annotations that will automatically fill with current date</a:t>
                      </a:r>
                    </a:p>
                  </a:txBody>
                  <a:tcPr anchor="ctr"/>
                </a:tc>
                <a:extLst>
                  <a:ext uri="{0D108BD9-81ED-4DB2-BD59-A6C34878D82A}">
                    <a16:rowId xmlns:a16="http://schemas.microsoft.com/office/drawing/2014/main" val="10007"/>
                  </a:ext>
                </a:extLst>
              </a:tr>
              <a:tr h="370840">
                <a:tc>
                  <a:txBody>
                    <a:bodyPr/>
                    <a:lstStyle/>
                    <a:p>
                      <a:r>
                        <a:rPr lang="en-US" dirty="0"/>
                        <a:t>@query</a:t>
                      </a:r>
                    </a:p>
                  </a:txBody>
                  <a:tcPr anchor="ctr"/>
                </a:tc>
                <a:tc>
                  <a:txBody>
                    <a:bodyPr/>
                    <a:lstStyle/>
                    <a:p>
                      <a:r>
                        <a:rPr lang="en-US" dirty="0"/>
                        <a:t>Supply a JPQL query for repository methods</a:t>
                      </a:r>
                    </a:p>
                  </a:txBody>
                  <a:tcPr anchor="ct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EC0524A6-F6EA-491D-9F30-DEC6B56CF921}" type="slidenum">
              <a:rPr lang="en-US" smtClean="0"/>
              <a:t>8</a:t>
            </a:fld>
            <a:endParaRPr lang="en-US"/>
          </a:p>
        </p:txBody>
      </p:sp>
    </p:spTree>
    <p:extLst>
      <p:ext uri="{BB962C8B-B14F-4D97-AF65-F5344CB8AC3E}">
        <p14:creationId xmlns:p14="http://schemas.microsoft.com/office/powerpoint/2010/main" val="126133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p>
        </p:txBody>
      </p:sp>
      <p:sp>
        <p:nvSpPr>
          <p:cNvPr id="3" name="Content Placeholder 2"/>
          <p:cNvSpPr>
            <a:spLocks noGrp="1"/>
          </p:cNvSpPr>
          <p:nvPr>
            <p:ph idx="1"/>
          </p:nvPr>
        </p:nvSpPr>
        <p:spPr/>
        <p:txBody>
          <a:bodyPr/>
          <a:lstStyle/>
          <a:p>
            <a:r>
              <a:rPr lang="en-US" sz="2400" dirty="0"/>
              <a:t>When designing database, transactions to be performed in Java or any other programming language other than SQL, it is important to consider that multiple transactions will performed simultaneously. </a:t>
            </a:r>
          </a:p>
          <a:p>
            <a:r>
              <a:rPr lang="en-US" sz="2400" dirty="0"/>
              <a:t>Managing all these transactions can be tedious and cumbersome because it requires complicated strategies for read/write locking and thread management. </a:t>
            </a:r>
          </a:p>
          <a:p>
            <a:r>
              <a:rPr lang="en-US" sz="2400" dirty="0"/>
              <a:t>JDBC and connection pool utilities like </a:t>
            </a:r>
            <a:r>
              <a:rPr lang="en-US" sz="2400" dirty="0" err="1"/>
              <a:t>Hikari</a:t>
            </a:r>
            <a:r>
              <a:rPr lang="en-US" sz="2400" dirty="0"/>
              <a:t> </a:t>
            </a:r>
            <a:r>
              <a:rPr lang="en-US" sz="2400"/>
              <a:t>have </a:t>
            </a:r>
            <a:br>
              <a:rPr lang="en-US" sz="2400"/>
            </a:br>
            <a:r>
              <a:rPr lang="en-US" sz="2400"/>
              <a:t>built-in </a:t>
            </a:r>
            <a:r>
              <a:rPr lang="en-US" sz="2400" dirty="0"/>
              <a:t>tools for handling these issues, but still will require a lot of boiler plate code to achieve the consistency required for your data.</a:t>
            </a:r>
          </a:p>
        </p:txBody>
      </p:sp>
      <p:sp>
        <p:nvSpPr>
          <p:cNvPr id="4" name="Slide Number Placeholder 3"/>
          <p:cNvSpPr>
            <a:spLocks noGrp="1"/>
          </p:cNvSpPr>
          <p:nvPr>
            <p:ph type="sldNum" sz="quarter" idx="12"/>
          </p:nvPr>
        </p:nvSpPr>
        <p:spPr/>
        <p:txBody>
          <a:bodyPr/>
          <a:lstStyle/>
          <a:p>
            <a:fld id="{EC0524A6-F6EA-491D-9F30-DEC6B56CF921}" type="slidenum">
              <a:rPr lang="en-US" smtClean="0"/>
              <a:t>9</a:t>
            </a:fld>
            <a:endParaRPr lang="en-US"/>
          </a:p>
        </p:txBody>
      </p:sp>
    </p:spTree>
    <p:extLst>
      <p:ext uri="{BB962C8B-B14F-4D97-AF65-F5344CB8AC3E}">
        <p14:creationId xmlns:p14="http://schemas.microsoft.com/office/powerpoint/2010/main" val="309479409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256</TotalTime>
  <Words>925</Words>
  <Application>Microsoft Office PowerPoint</Application>
  <PresentationFormat>On-screen Show (4:3)</PresentationFormat>
  <Paragraphs>86</Paragraphs>
  <Slides>18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BlinkMacSystemFont</vt:lpstr>
      <vt:lpstr>Calibri</vt:lpstr>
      <vt:lpstr>Wingdings</vt:lpstr>
      <vt:lpstr>Learner Template</vt:lpstr>
      <vt:lpstr>Spring Data JPA</vt:lpstr>
      <vt:lpstr>Spring Data</vt:lpstr>
      <vt:lpstr>Spring Data</vt:lpstr>
      <vt:lpstr>Spring Data</vt:lpstr>
      <vt:lpstr>Spring Data</vt:lpstr>
      <vt:lpstr>Spring Data</vt:lpstr>
      <vt:lpstr>Spring Data</vt:lpstr>
      <vt:lpstr>Spring Data Annotations</vt:lpstr>
      <vt:lpstr>Transaction Management</vt:lpstr>
      <vt:lpstr>@Transactional</vt:lpstr>
      <vt:lpstr>@Transactional</vt:lpstr>
      <vt:lpstr>@Transactional - attributes</vt:lpstr>
      <vt:lpstr>@Transactional Usage</vt:lpstr>
      <vt:lpstr>@Transactional Usage</vt:lpstr>
      <vt:lpstr>Transaction propagation</vt:lpstr>
      <vt:lpstr>Transaction propagation - Strategy</vt:lpstr>
      <vt:lpstr>Spring Transaction Management</vt:lpstr>
      <vt:lpstr>Propagation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Data JPA</dc:title>
  <dc:creator>Windows User</dc:creator>
  <cp:lastModifiedBy>Jasdhir Singh</cp:lastModifiedBy>
  <cp:revision>82</cp:revision>
  <dcterms:created xsi:type="dcterms:W3CDTF">2021-04-11T07:57:13Z</dcterms:created>
  <dcterms:modified xsi:type="dcterms:W3CDTF">2022-07-29T15:30:59Z</dcterms:modified>
</cp:coreProperties>
</file>