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2151-A9CE-4113-A625-4F991FB93A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2B4D-B90C-40E5-835B-9185B3F1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6BAD65-14B4-44CC-9311-4DDD2B641657}" type="datetime1">
              <a:rPr lang="en-US" smtClean="0"/>
              <a:t>4/19/2022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6E870-57A8-44C6-914B-FD6942E26E5F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CCF3A-6EAF-43FB-91D0-431384DCA3B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CC0F9C-248C-40FA-9EA2-CA40A7974357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E4131-6D2E-4226-B90D-0A807109640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6FC93-B9AF-4E9A-B965-5513597BB7C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F3BC2-AF38-4C9F-A17D-1041CFD1A627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547BB-D5F1-4D85-B841-DB371E6F2AB6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69C4D-0798-4717-9A61-043A17FCE41C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4AD7C-5DF6-4869-84BA-1F4D5AA2D003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C648-F84F-4F17-8503-E384A6F95283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A13DB-C4CF-4170-B184-E32402C30A9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C3A8852-18FC-4D41-80B6-7E6E28F1FEC3}" type="datetime1">
              <a:rPr lang="en-US" smtClean="0"/>
              <a:t>4/19/2022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7150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Request</a:t>
            </a:r>
            <a:endParaRPr lang="en-US" sz="2000" u="sng" dirty="0"/>
          </a:p>
          <a:p>
            <a:r>
              <a:rPr lang="en-US" sz="2000" b="1" dirty="0"/>
              <a:t>Verb</a:t>
            </a:r>
          </a:p>
          <a:p>
            <a:pPr lvl="1"/>
            <a:r>
              <a:rPr lang="en-US" sz="2000" dirty="0"/>
              <a:t>Indicates the executing HTTP </a:t>
            </a:r>
            <a:r>
              <a:rPr lang="en-US" sz="2000" b="1" dirty="0"/>
              <a:t>method</a:t>
            </a:r>
            <a:r>
              <a:rPr lang="en-US" sz="2000" dirty="0"/>
              <a:t>.</a:t>
            </a:r>
          </a:p>
          <a:p>
            <a:r>
              <a:rPr lang="en-US" sz="2000" b="1" dirty="0"/>
              <a:t>URI</a:t>
            </a:r>
          </a:p>
          <a:p>
            <a:pPr lvl="1"/>
            <a:r>
              <a:rPr lang="en-US" sz="2000" dirty="0"/>
              <a:t>Specifies the endpoint where resource is located.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Request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(information) of the Request as </a:t>
            </a:r>
            <a:r>
              <a:rPr lang="en-US" sz="2000" b="1" dirty="0"/>
              <a:t>key-value</a:t>
            </a:r>
            <a:r>
              <a:rPr lang="en-US" sz="2000" dirty="0"/>
              <a:t> pairs such as: </a:t>
            </a:r>
            <a:r>
              <a:rPr lang="en-US" sz="2000" b="1" dirty="0"/>
              <a:t>format</a:t>
            </a:r>
            <a:r>
              <a:rPr lang="en-US" sz="2000" dirty="0"/>
              <a:t> supported by client, </a:t>
            </a:r>
            <a:r>
              <a:rPr lang="en-US" sz="2000" b="1" dirty="0"/>
              <a:t>browser</a:t>
            </a:r>
            <a:r>
              <a:rPr lang="en-US" sz="2000" dirty="0"/>
              <a:t> </a:t>
            </a:r>
            <a:r>
              <a:rPr lang="en-US" sz="2000" b="1" dirty="0"/>
              <a:t>type</a:t>
            </a:r>
            <a:r>
              <a:rPr lang="en-US" sz="2000" dirty="0"/>
              <a:t>, etc.</a:t>
            </a:r>
          </a:p>
          <a:p>
            <a:r>
              <a:rPr lang="en-US" sz="2000" b="1" dirty="0"/>
              <a:t>Request Body</a:t>
            </a:r>
          </a:p>
          <a:p>
            <a:pPr lvl="1"/>
            <a:r>
              <a:rPr lang="en-US" sz="2000" dirty="0"/>
              <a:t>Message </a:t>
            </a:r>
            <a:r>
              <a:rPr lang="en-US" sz="2000" b="1" dirty="0"/>
              <a:t>content</a:t>
            </a:r>
            <a:r>
              <a:rPr lang="en-US" sz="2000" dirty="0"/>
              <a:t> or resource </a:t>
            </a:r>
            <a:r>
              <a:rPr lang="en-US" sz="2000" b="1" dirty="0"/>
              <a:t>representation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133600"/>
            <a:ext cx="2676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0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5562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Response</a:t>
            </a:r>
            <a:endParaRPr lang="en-US" sz="2000" u="sng" dirty="0"/>
          </a:p>
          <a:p>
            <a:r>
              <a:rPr lang="en-US" sz="2000" b="1" dirty="0"/>
              <a:t>Response Code</a:t>
            </a:r>
          </a:p>
          <a:p>
            <a:pPr lvl="1"/>
            <a:r>
              <a:rPr lang="en-US" sz="2000" dirty="0"/>
              <a:t>200 (</a:t>
            </a:r>
            <a:r>
              <a:rPr lang="en-US" sz="2000" b="1" dirty="0"/>
              <a:t>OK</a:t>
            </a:r>
            <a:r>
              <a:rPr lang="en-US" sz="2000" dirty="0"/>
              <a:t>), 403 (</a:t>
            </a:r>
            <a:r>
              <a:rPr lang="en-US" sz="2000" b="1" dirty="0"/>
              <a:t>Forbidden</a:t>
            </a:r>
            <a:r>
              <a:rPr lang="en-US" sz="2000" dirty="0"/>
              <a:t>), 404 (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Found</a:t>
            </a:r>
            <a:r>
              <a:rPr lang="en-US" sz="2000" dirty="0"/>
              <a:t>), 500 (</a:t>
            </a:r>
            <a:r>
              <a:rPr lang="en-US" sz="2000" b="1" dirty="0"/>
              <a:t>Internal</a:t>
            </a:r>
            <a:r>
              <a:rPr lang="en-US" sz="2000" dirty="0"/>
              <a:t> </a:t>
            </a:r>
            <a:r>
              <a:rPr lang="en-US" sz="2000" b="1" dirty="0"/>
              <a:t>Error</a:t>
            </a:r>
            <a:r>
              <a:rPr lang="en-US" sz="2000" dirty="0"/>
              <a:t>), etc.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Response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for the Response such as: content length, content type, date, etc.</a:t>
            </a:r>
          </a:p>
          <a:p>
            <a:r>
              <a:rPr lang="en-US" sz="2000" b="1" dirty="0"/>
              <a:t>Response Body</a:t>
            </a:r>
          </a:p>
          <a:p>
            <a:pPr lvl="1"/>
            <a:r>
              <a:rPr lang="en-US" sz="2000" dirty="0"/>
              <a:t>Resource </a:t>
            </a:r>
            <a:r>
              <a:rPr lang="en-US" sz="2000" b="1" dirty="0"/>
              <a:t>representation</a:t>
            </a:r>
            <a:r>
              <a:rPr lang="en-US" sz="2000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27" y="2122386"/>
            <a:ext cx="276747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Spring’s solution for </a:t>
            </a:r>
            <a:r>
              <a:rPr lang="en-US" sz="2000" b="1" dirty="0" err="1"/>
              <a:t>RESTful</a:t>
            </a:r>
            <a:r>
              <a:rPr lang="en-US" sz="2000" dirty="0"/>
              <a:t> web services.</a:t>
            </a:r>
          </a:p>
          <a:p>
            <a:r>
              <a:rPr lang="en-US" sz="2000" dirty="0"/>
              <a:t>Included as part of </a:t>
            </a:r>
            <a:r>
              <a:rPr lang="en-US" sz="2000" b="1" dirty="0"/>
              <a:t>MVC</a:t>
            </a:r>
            <a:r>
              <a:rPr lang="en-US" sz="2000" dirty="0"/>
              <a:t>.</a:t>
            </a:r>
          </a:p>
          <a:p>
            <a:r>
              <a:rPr lang="en-US" sz="2000" dirty="0"/>
              <a:t>Change </a:t>
            </a:r>
            <a:r>
              <a:rPr lang="en-US" sz="2000" b="1" dirty="0"/>
              <a:t>@Controller </a:t>
            </a:r>
            <a:r>
              <a:rPr lang="en-US" sz="2000" dirty="0"/>
              <a:t>for </a:t>
            </a:r>
            <a:r>
              <a:rPr lang="en-US" sz="2000" b="1" dirty="0"/>
              <a:t>@</a:t>
            </a:r>
            <a:r>
              <a:rPr lang="en-US" sz="2000" b="1" dirty="0" err="1"/>
              <a:t>RestController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u="sng" dirty="0"/>
              <a:t>Once you do so</a:t>
            </a:r>
            <a:r>
              <a:rPr lang="en-US" sz="2000" dirty="0"/>
              <a:t>: </a:t>
            </a:r>
            <a:r>
              <a:rPr lang="en-US" sz="2000" b="1" dirty="0"/>
              <a:t>@</a:t>
            </a:r>
            <a:r>
              <a:rPr lang="en-US" sz="2000" b="1" dirty="0" err="1"/>
              <a:t>ResponseBody</a:t>
            </a:r>
            <a:r>
              <a:rPr lang="en-US" sz="2000" b="1" dirty="0"/>
              <a:t> </a:t>
            </a:r>
            <a:r>
              <a:rPr lang="en-US" sz="2000" dirty="0"/>
              <a:t>is not needed anymore.</a:t>
            </a:r>
          </a:p>
          <a:p>
            <a:pPr lvl="1"/>
            <a:r>
              <a:rPr lang="en-US" sz="2000" dirty="0"/>
              <a:t>If your controller </a:t>
            </a:r>
            <a:r>
              <a:rPr lang="en-US" sz="2000" b="1" dirty="0"/>
              <a:t>method</a:t>
            </a:r>
            <a:r>
              <a:rPr lang="en-US" sz="2000" dirty="0"/>
              <a:t> returns an </a:t>
            </a:r>
            <a:r>
              <a:rPr lang="en-US" sz="2000" b="1" dirty="0"/>
              <a:t>object</a:t>
            </a:r>
            <a:r>
              <a:rPr lang="en-US" sz="2000" dirty="0"/>
              <a:t> is going to </a:t>
            </a:r>
            <a:r>
              <a:rPr lang="en-US" sz="2000" b="1" dirty="0"/>
              <a:t>implicitly</a:t>
            </a:r>
            <a:r>
              <a:rPr lang="en-US" sz="2000" dirty="0"/>
              <a:t> be </a:t>
            </a:r>
            <a:r>
              <a:rPr lang="en-US" sz="2000" b="1" dirty="0" err="1"/>
              <a:t>marshalled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Jackson</a:t>
            </a:r>
            <a:r>
              <a:rPr lang="en-US" sz="2000" dirty="0"/>
              <a:t> or </a:t>
            </a:r>
            <a:r>
              <a:rPr lang="en-US" sz="2000" b="1" dirty="0"/>
              <a:t>JAX-B</a:t>
            </a:r>
            <a:r>
              <a:rPr lang="en-US" sz="2000" dirty="0"/>
              <a:t> </a:t>
            </a:r>
            <a:r>
              <a:rPr lang="en-US" sz="2000" b="1" dirty="0" err="1"/>
              <a:t>marshalling</a:t>
            </a:r>
            <a:r>
              <a:rPr lang="en-US" sz="2000" dirty="0"/>
              <a:t> tool still needs to be provided as a </a:t>
            </a:r>
            <a:r>
              <a:rPr lang="en-US" sz="2000" b="1" dirty="0"/>
              <a:t>Maven</a:t>
            </a:r>
            <a:r>
              <a:rPr lang="en-US" sz="2000" dirty="0"/>
              <a:t> dependency.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REST: Exception Handling (Spring)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Response Entity</a:t>
            </a:r>
          </a:p>
          <a:p>
            <a:pPr lvl="1"/>
            <a:r>
              <a:rPr lang="en-US" sz="2000" dirty="0"/>
              <a:t>new </a:t>
            </a:r>
            <a:r>
              <a:rPr lang="en-US" sz="2000" dirty="0" err="1"/>
              <a:t>ResponseEntity</a:t>
            </a:r>
            <a:r>
              <a:rPr lang="en-US" sz="2000" dirty="0"/>
              <a:t>&lt;Customer&gt;(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).</a:t>
            </a:r>
          </a:p>
          <a:p>
            <a:r>
              <a:rPr lang="en-US" sz="2000" b="1" dirty="0"/>
              <a:t>@</a:t>
            </a:r>
            <a:r>
              <a:rPr lang="en-US" sz="2000" b="1" dirty="0" err="1"/>
              <a:t>ResponseStatus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custom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ResponseStatus</a:t>
            </a:r>
            <a:r>
              <a:rPr lang="en-US" sz="2000" dirty="0"/>
              <a:t>(value=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, reason=“Message”).</a:t>
            </a:r>
          </a:p>
          <a:p>
            <a:r>
              <a:rPr lang="en-US" sz="2000" b="1" dirty="0"/>
              <a:t>@</a:t>
            </a:r>
            <a:r>
              <a:rPr lang="en-US" sz="2000" b="1"/>
              <a:t>ExceptionHandler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method</a:t>
            </a:r>
            <a:r>
              <a:rPr lang="en-US" sz="2000" dirty="0"/>
              <a:t> that is going to </a:t>
            </a:r>
            <a:r>
              <a:rPr lang="en-US" sz="2000" b="1" dirty="0"/>
              <a:t>handle</a:t>
            </a:r>
            <a:r>
              <a:rPr lang="en-US" sz="2000" dirty="0"/>
              <a:t> the exception.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ExceptionHandler</a:t>
            </a:r>
            <a:r>
              <a:rPr lang="en-US" sz="2000" dirty="0"/>
              <a:t>(</a:t>
            </a:r>
            <a:r>
              <a:rPr lang="en-US" sz="2000" dirty="0" err="1"/>
              <a:t>CustomException.class</a:t>
            </a:r>
            <a:r>
              <a:rPr lang="en-US" sz="2000" dirty="0"/>
              <a:t>).</a:t>
            </a:r>
          </a:p>
          <a:p>
            <a:pPr lvl="2"/>
            <a:r>
              <a:rPr lang="en-US" sz="2000" dirty="0"/>
              <a:t>It can also be done globally in a separate class which uses @</a:t>
            </a:r>
            <a:r>
              <a:rPr lang="en-US" sz="2000" dirty="0" err="1"/>
              <a:t>ControllerAdvice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RestController</a:t>
            </a:r>
            <a:r>
              <a:rPr lang="en-US" dirty="0"/>
              <a:t> annotation was introduced in Spring 4.0 to simplify the creation of </a:t>
            </a:r>
            <a:r>
              <a:rPr lang="en-US" dirty="0" err="1"/>
              <a:t>RESTful</a:t>
            </a:r>
            <a:r>
              <a:rPr lang="en-US" dirty="0"/>
              <a:t> web services. </a:t>
            </a:r>
          </a:p>
          <a:p>
            <a:r>
              <a:rPr lang="en-US" dirty="0"/>
              <a:t>It's a convenience annotation that combines @Controller and @</a:t>
            </a:r>
            <a:r>
              <a:rPr lang="en-US" dirty="0" err="1"/>
              <a:t>ResponseBody</a:t>
            </a:r>
            <a:r>
              <a:rPr lang="en-US" dirty="0"/>
              <a:t> –</a:t>
            </a:r>
          </a:p>
          <a:p>
            <a:r>
              <a:rPr lang="en-US" dirty="0"/>
              <a:t>Eliminates the need to annotate every request handling method of the controller class with the @</a:t>
            </a:r>
            <a:r>
              <a:rPr lang="en-US" dirty="0" err="1"/>
              <a:t>ResponseBody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annotation binds request body to method parameters. </a:t>
            </a:r>
          </a:p>
          <a:p>
            <a:r>
              <a:rPr lang="en-US" dirty="0"/>
              <a:t>The process of serialization/deserialization is performed by </a:t>
            </a:r>
            <a:r>
              <a:rPr lang="en-US" dirty="0" err="1"/>
              <a:t>HttpMessageConverter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is a Spring annotation which binds a method return value to the web response body. </a:t>
            </a:r>
          </a:p>
          <a:p>
            <a:r>
              <a:rPr lang="en-US" dirty="0"/>
              <a:t>It is not interpreted as a view name. </a:t>
            </a:r>
          </a:p>
          <a:p>
            <a:r>
              <a:rPr lang="en-US" dirty="0"/>
              <a:t>It uses HTTP Message converters to convert the return value to HTTP response body, based on the content-type in the request HTTP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ResponseEntity</a:t>
            </a:r>
            <a:r>
              <a:rPr lang="en-US" sz="2400" dirty="0"/>
              <a:t> represents the whole HTTP response: status code, headers, and body. </a:t>
            </a:r>
          </a:p>
          <a:p>
            <a:r>
              <a:rPr lang="en-US" sz="2400" dirty="0"/>
              <a:t>As a result, we can use it to fully configure the HTTP response.</a:t>
            </a:r>
          </a:p>
          <a:p>
            <a:r>
              <a:rPr lang="en-US" sz="2400" dirty="0" err="1"/>
              <a:t>ResponseEntity</a:t>
            </a:r>
            <a:r>
              <a:rPr lang="en-US" sz="2400" dirty="0"/>
              <a:t> represents an HTTP response, including headers, body, and status. </a:t>
            </a:r>
          </a:p>
          <a:p>
            <a:r>
              <a:rPr lang="en-US" sz="2400" dirty="0"/>
              <a:t>While @</a:t>
            </a:r>
            <a:r>
              <a:rPr lang="en-US" sz="2400" dirty="0" err="1"/>
              <a:t>ResponseBody</a:t>
            </a:r>
            <a:r>
              <a:rPr lang="en-US" sz="2400" dirty="0"/>
              <a:t> puts the return value into the body of the response, </a:t>
            </a:r>
            <a:r>
              <a:rPr lang="en-US" sz="2400" dirty="0" err="1"/>
              <a:t>ResponseEntity</a:t>
            </a:r>
            <a:r>
              <a:rPr lang="en-US" sz="2400" dirty="0"/>
              <a:t> also allows us to add headers and status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@RequestParams &amp; @PathVariables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@RequestParams extract values from the query string</a:t>
            </a:r>
          </a:p>
          <a:p>
            <a:r>
              <a:rPr lang="en-US" dirty="0"/>
              <a:t>@PathVariables extract values from the URI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is an annotation provided by Spring allowing you to write global code that can be applied to a wide range of controllers</a:t>
            </a:r>
          </a:p>
          <a:p>
            <a:r>
              <a:rPr lang="en-US" dirty="0"/>
              <a:t>By default, @</a:t>
            </a:r>
            <a:r>
              <a:rPr lang="en-US" dirty="0" err="1"/>
              <a:t>ControllerAdvice</a:t>
            </a:r>
            <a:r>
              <a:rPr lang="en-US" dirty="0"/>
              <a:t> will apply to all classes that use the @Controller annotation (which extends to classes using @</a:t>
            </a:r>
            <a:r>
              <a:rPr lang="en-US" dirty="0" err="1"/>
              <a:t>RestController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Any </a:t>
            </a:r>
            <a:r>
              <a:rPr lang="en-US" sz="2800" b="1" dirty="0"/>
              <a:t>piece of software </a:t>
            </a:r>
            <a:r>
              <a:rPr lang="en-US" sz="2800" dirty="0"/>
              <a:t>that makes itself</a:t>
            </a:r>
            <a:r>
              <a:rPr lang="en-US" sz="2800" b="1" dirty="0"/>
              <a:t> available </a:t>
            </a:r>
            <a:r>
              <a:rPr lang="en-US" sz="2800" dirty="0"/>
              <a:t>over the </a:t>
            </a:r>
            <a:r>
              <a:rPr lang="en-US" sz="2800" b="1" dirty="0"/>
              <a:t>internet</a:t>
            </a:r>
            <a:r>
              <a:rPr lang="en-US" sz="2800" dirty="0"/>
              <a:t> via a </a:t>
            </a:r>
            <a:r>
              <a:rPr lang="en-US" sz="2800" b="1" dirty="0"/>
              <a:t>standard protocol</a:t>
            </a:r>
            <a:r>
              <a:rPr lang="en-US" sz="2800" dirty="0"/>
              <a:t> or </a:t>
            </a:r>
            <a:r>
              <a:rPr lang="en-US" sz="2800" b="1" dirty="0"/>
              <a:t>messaging</a:t>
            </a:r>
            <a:r>
              <a:rPr lang="en-US" sz="2800" dirty="0"/>
              <a:t> </a:t>
            </a:r>
            <a:r>
              <a:rPr lang="en-US" sz="2800" b="1" dirty="0"/>
              <a:t>system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Available</a:t>
            </a:r>
            <a:r>
              <a:rPr lang="en-US" sz="2800" dirty="0"/>
              <a:t> over the </a:t>
            </a:r>
            <a:r>
              <a:rPr lang="en-US" sz="2800" b="1" dirty="0"/>
              <a:t>internet</a:t>
            </a:r>
            <a:r>
              <a:rPr lang="en-US" sz="2800" dirty="0"/>
              <a:t>.</a:t>
            </a:r>
          </a:p>
          <a:p>
            <a:r>
              <a:rPr lang="en-US" sz="2800" dirty="0"/>
              <a:t>Uses a </a:t>
            </a:r>
            <a:r>
              <a:rPr lang="en-US" sz="2800" b="1" u="sng" dirty="0"/>
              <a:t>standardized</a:t>
            </a:r>
            <a:r>
              <a:rPr lang="en-US" sz="2800" dirty="0"/>
              <a:t> messaging system.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not tied</a:t>
            </a:r>
            <a:r>
              <a:rPr lang="en-US" sz="2800" b="1" dirty="0"/>
              <a:t> </a:t>
            </a:r>
            <a:r>
              <a:rPr lang="en-US" sz="2800" dirty="0"/>
              <a:t>to any operating system or programming language.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self-describing</a:t>
            </a:r>
            <a:r>
              <a:rPr lang="en-US" sz="2800" dirty="0"/>
              <a:t> via a common grammar.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discoverable</a:t>
            </a:r>
            <a:r>
              <a:rPr lang="en-US" sz="2800" dirty="0"/>
              <a:t> via a simple find mechanism.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ExceptionHandler</a:t>
            </a:r>
            <a:r>
              <a:rPr lang="en-US" sz="2400" dirty="0"/>
              <a:t> allows you to define a method that, as the name suggests, handles exceptions. </a:t>
            </a:r>
          </a:p>
          <a:p>
            <a:r>
              <a:rPr lang="en-US" sz="2400" dirty="0"/>
              <a:t>If you weren’t using @</a:t>
            </a:r>
            <a:r>
              <a:rPr lang="en-US" sz="2400" dirty="0" err="1"/>
              <a:t>ControllerAdvice</a:t>
            </a:r>
            <a:r>
              <a:rPr lang="en-US" sz="2400" dirty="0"/>
              <a:t> , the code for handling these exceptions would be in the controllers themselves, </a:t>
            </a:r>
          </a:p>
          <a:p>
            <a:r>
              <a:rPr lang="en-US" sz="2400" dirty="0"/>
              <a:t>which could add quite a bit of duplication and clutter to the class and leading to it not being as “clean”. </a:t>
            </a:r>
          </a:p>
          <a:p>
            <a:r>
              <a:rPr lang="en-US" sz="2400" dirty="0"/>
              <a:t>Using @</a:t>
            </a:r>
            <a:r>
              <a:rPr lang="en-US" sz="2400" dirty="0" err="1"/>
              <a:t>ControllerAdvice</a:t>
            </a:r>
            <a:r>
              <a:rPr lang="en-US" sz="2400" dirty="0"/>
              <a:t> along with @</a:t>
            </a:r>
            <a:r>
              <a:rPr lang="en-US" sz="2400" dirty="0" err="1"/>
              <a:t>ExceptionHandler</a:t>
            </a:r>
            <a:r>
              <a:rPr lang="en-US" sz="2400" dirty="0"/>
              <a:t> provides global (and more specific) error handling </a:t>
            </a:r>
          </a:p>
          <a:p>
            <a:r>
              <a:rPr lang="en-US" sz="2400" dirty="0"/>
              <a:t>so you don’t need to remember to implement them yourself or extend another class every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(Cross-origin resource sharing) allows a webpage to request additional resources into browser from other domains </a:t>
            </a:r>
          </a:p>
          <a:p>
            <a:pPr lvl="1"/>
            <a:r>
              <a:rPr lang="en-US" dirty="0"/>
              <a:t>e.g. fonts, CSS or static images from CDN. </a:t>
            </a:r>
          </a:p>
          <a:p>
            <a:r>
              <a:rPr lang="en-US" dirty="0"/>
              <a:t>CORS helps in serving web content from multiple domains into browsers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Spring </a:t>
            </a:r>
            <a:r>
              <a:rPr lang="en-US" sz="2400" dirty="0" err="1"/>
              <a:t>RestTemplate</a:t>
            </a:r>
            <a:r>
              <a:rPr lang="en-US" sz="2400" dirty="0"/>
              <a:t> acts as a web client to make requests to web services. </a:t>
            </a:r>
          </a:p>
          <a:p>
            <a:r>
              <a:rPr lang="en-US" sz="2400" dirty="0" err="1"/>
              <a:t>RestTemplate</a:t>
            </a:r>
            <a:r>
              <a:rPr lang="en-US" sz="2400" dirty="0"/>
              <a:t> offers 3 types of methods for exchanging data with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62518"/>
              </p:ext>
            </p:extLst>
          </p:nvPr>
        </p:nvGraphicFramePr>
        <p:xfrm>
          <a:off x="685800" y="3581400"/>
          <a:ext cx="7696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*ForEntity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Request for the native exchange format returned by the server (JSON, XML, 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getForEntity(...)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*ForObject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Deserialize</a:t>
                      </a:r>
                      <a:r>
                        <a:rPr lang="en-US" dirty="0"/>
                        <a:t> the response into a Java </a:t>
                      </a:r>
                      <a:r>
                        <a:rPr lang="en-US" dirty="0" err="1"/>
                        <a:t>pojo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getForObject(...)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API for making web 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getForEntity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code creates and instance of a </a:t>
            </a:r>
            <a:r>
              <a:rPr lang="en-US" sz="2200" dirty="0" err="1"/>
              <a:t>RestTemplate</a:t>
            </a:r>
            <a:r>
              <a:rPr lang="en-US" sz="2200" dirty="0"/>
              <a:t> and makes a request to the </a:t>
            </a:r>
            <a:r>
              <a:rPr lang="en-US" sz="2200" dirty="0" err="1"/>
              <a:t>resourceUrl</a:t>
            </a:r>
            <a:r>
              <a:rPr lang="en-US" sz="2200" dirty="0"/>
              <a:t>. </a:t>
            </a:r>
          </a:p>
          <a:p>
            <a:r>
              <a:rPr lang="en-US" sz="2200" dirty="0"/>
              <a:t>The method used for the request here is one of the </a:t>
            </a:r>
            <a:r>
              <a:rPr lang="en-US" sz="2200" dirty="0" err="1"/>
              <a:t>overloadedgetForEntity</a:t>
            </a:r>
            <a:r>
              <a:rPr lang="en-US" sz="2200" dirty="0"/>
              <a:t> methods. </a:t>
            </a:r>
          </a:p>
          <a:p>
            <a:r>
              <a:rPr lang="en-US" sz="2200" dirty="0"/>
              <a:t>Here the request is being made for the native data format being sent back by the server. </a:t>
            </a:r>
          </a:p>
          <a:p>
            <a:r>
              <a:rPr lang="en-US" sz="2200" dirty="0"/>
              <a:t>The response is encapsulated in a </a:t>
            </a:r>
            <a:r>
              <a:rPr lang="en-US" sz="2200" dirty="0" err="1"/>
              <a:t>ResponseEntity</a:t>
            </a:r>
            <a:r>
              <a:rPr lang="en-US" sz="2200" dirty="0"/>
              <a:t> object with which we can </a:t>
            </a:r>
            <a:r>
              <a:rPr lang="en-US" sz="2200" dirty="0" err="1"/>
              <a:t>retrived</a:t>
            </a:r>
            <a:r>
              <a:rPr lang="en-US" sz="2200" dirty="0"/>
              <a:t> the response status, body, and headers.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5181600"/>
            <a:ext cx="783963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45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getForObject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code is similar to the </a:t>
            </a:r>
            <a:r>
              <a:rPr lang="en-US" sz="2400" dirty="0" err="1"/>
              <a:t>previouse</a:t>
            </a:r>
            <a:r>
              <a:rPr lang="en-US" sz="2400" dirty="0"/>
              <a:t> example, however this time the code uses </a:t>
            </a:r>
            <a:r>
              <a:rPr lang="en-US" sz="2400" dirty="0" err="1"/>
              <a:t>getForObject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RestTemplate</a:t>
            </a:r>
            <a:r>
              <a:rPr lang="en-US" sz="2400" dirty="0"/>
              <a:t> will attempt to </a:t>
            </a:r>
            <a:r>
              <a:rPr lang="en-US" sz="2400" dirty="0" err="1"/>
              <a:t>deserialize</a:t>
            </a:r>
            <a:r>
              <a:rPr lang="en-US" sz="2400" dirty="0"/>
              <a:t> the response body using a message converter bean based on the Content-Type header in the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76668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9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exchange API offers a more generic manner of make web request through </a:t>
            </a:r>
            <a:r>
              <a:rPr lang="en-US" sz="2200" dirty="0" err="1"/>
              <a:t>RestTemplate</a:t>
            </a:r>
            <a:r>
              <a:rPr lang="en-US" sz="2200" dirty="0"/>
              <a:t>.</a:t>
            </a:r>
          </a:p>
          <a:p>
            <a:r>
              <a:rPr lang="en-US" sz="2200" dirty="0"/>
              <a:t>The code uses the exchange API to perform an POST request. </a:t>
            </a:r>
          </a:p>
          <a:p>
            <a:r>
              <a:rPr lang="en-US" sz="2200" dirty="0"/>
              <a:t>The major differences in the signature are the </a:t>
            </a:r>
            <a:r>
              <a:rPr lang="en-US" sz="2200" dirty="0" err="1"/>
              <a:t>HttpMethod</a:t>
            </a:r>
            <a:r>
              <a:rPr lang="en-US" sz="2200" dirty="0"/>
              <a:t> argument and the request argument. 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HttpMethod</a:t>
            </a:r>
            <a:r>
              <a:rPr lang="en-US" sz="2200" dirty="0"/>
              <a:t> argument configures which type of request to make, and the request argument will become the serialized body of the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381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8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2446"/>
            <a:ext cx="7896200" cy="3567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Interoperability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applications platform and technology </a:t>
            </a:r>
            <a:r>
              <a:rPr lang="en-US" sz="2000" b="1" dirty="0"/>
              <a:t>independent</a:t>
            </a:r>
            <a:r>
              <a:rPr lang="en-US" sz="2000" dirty="0"/>
              <a:t>.</a:t>
            </a:r>
          </a:p>
          <a:p>
            <a:r>
              <a:rPr lang="en-US" sz="2000" b="1" dirty="0"/>
              <a:t>Standardized media types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XML, JSON, HTML.</a:t>
            </a:r>
          </a:p>
          <a:p>
            <a:r>
              <a:rPr lang="en-US" sz="2000" b="1" dirty="0"/>
              <a:t>Low cost of communication and delivery.</a:t>
            </a:r>
            <a:endParaRPr lang="en-US" sz="2000" dirty="0"/>
          </a:p>
          <a:p>
            <a:pPr lvl="1"/>
            <a:r>
              <a:rPr lang="en-US" sz="2000" dirty="0"/>
              <a:t>HTTP, HTTPS (</a:t>
            </a:r>
            <a:r>
              <a:rPr lang="en-US" sz="2000" b="1" dirty="0"/>
              <a:t>REST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HTTP, HTTPS, FTP and SMTP (</a:t>
            </a:r>
            <a:r>
              <a:rPr lang="en-US" sz="2000" b="1" dirty="0"/>
              <a:t>SOAP</a:t>
            </a:r>
            <a:r>
              <a:rPr lang="en-US" sz="2000" dirty="0"/>
              <a:t>).</a:t>
            </a:r>
          </a:p>
          <a:p>
            <a:r>
              <a:rPr lang="en-US" sz="2000" b="1" dirty="0"/>
              <a:t>Code reusability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Connect other technologies to your existing one.</a:t>
            </a:r>
          </a:p>
          <a:p>
            <a:r>
              <a:rPr lang="en-US" sz="2000" b="1" dirty="0"/>
              <a:t>Distributed business applications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your business system decoupled.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993922"/>
            <a:ext cx="5105400" cy="32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5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435005"/>
            <a:ext cx="5915025" cy="210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3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JAX-B, JAX-WS, Jackson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" y="2486999"/>
            <a:ext cx="7285714" cy="2876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Representational State Transfer (REST)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Web Service that follows the </a:t>
            </a:r>
            <a:r>
              <a:rPr lang="en-US" sz="2400" b="1" dirty="0"/>
              <a:t>Service</a:t>
            </a:r>
            <a:r>
              <a:rPr lang="en-US" sz="2400" dirty="0"/>
              <a:t> </a:t>
            </a:r>
            <a:r>
              <a:rPr lang="en-US" sz="2400" b="1" dirty="0"/>
              <a:t>Oriented</a:t>
            </a:r>
            <a:r>
              <a:rPr lang="en-US" sz="2400" dirty="0"/>
              <a:t> </a:t>
            </a:r>
            <a:r>
              <a:rPr lang="en-US" sz="2400" b="1" dirty="0"/>
              <a:t>Architecture</a:t>
            </a:r>
            <a:r>
              <a:rPr lang="en-US" sz="2400" dirty="0"/>
              <a:t> standard and uses </a:t>
            </a:r>
            <a:r>
              <a:rPr lang="en-US" sz="2400" b="1" dirty="0"/>
              <a:t>HTTP</a:t>
            </a:r>
            <a:r>
              <a:rPr lang="en-US" sz="2400" dirty="0"/>
              <a:t> as its main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r>
              <a:rPr lang="en-US" sz="2400" dirty="0"/>
              <a:t>Introduced by </a:t>
            </a:r>
            <a:r>
              <a:rPr lang="en-US" sz="2400" b="1" dirty="0"/>
              <a:t>Roy</a:t>
            </a:r>
            <a:r>
              <a:rPr lang="en-US" sz="2400" dirty="0"/>
              <a:t> </a:t>
            </a:r>
            <a:r>
              <a:rPr lang="en-US" sz="2400" b="1" dirty="0"/>
              <a:t>Fielding</a:t>
            </a:r>
            <a:r>
              <a:rPr lang="en-US" sz="2400" dirty="0"/>
              <a:t> in the </a:t>
            </a:r>
            <a:r>
              <a:rPr lang="en-US" sz="2400" b="1" dirty="0"/>
              <a:t>2000s</a:t>
            </a:r>
            <a:r>
              <a:rPr lang="en-US" sz="2400" dirty="0"/>
              <a:t>.</a:t>
            </a:r>
          </a:p>
          <a:p>
            <a:r>
              <a:rPr lang="en-US" sz="2400" dirty="0"/>
              <a:t>It supports </a:t>
            </a:r>
            <a:r>
              <a:rPr lang="en-US" sz="2400" b="1" dirty="0"/>
              <a:t>JSON</a:t>
            </a:r>
            <a:r>
              <a:rPr lang="en-US" sz="2400" dirty="0"/>
              <a:t> and </a:t>
            </a:r>
            <a:r>
              <a:rPr lang="en-US" sz="2400" b="1" dirty="0"/>
              <a:t>XML</a:t>
            </a:r>
            <a:r>
              <a:rPr lang="en-US" sz="2400" dirty="0"/>
              <a:t> for data transmission (</a:t>
            </a:r>
            <a:r>
              <a:rPr lang="en-US" sz="2400" b="1" u="sng" dirty="0"/>
              <a:t>representational</a:t>
            </a:r>
            <a:r>
              <a:rPr lang="en-US" sz="2400" dirty="0"/>
              <a:t>).</a:t>
            </a:r>
          </a:p>
          <a:p>
            <a:r>
              <a:rPr lang="en-US" sz="2400" dirty="0"/>
              <a:t>Everything is considered a resource (</a:t>
            </a:r>
            <a:r>
              <a:rPr lang="en-US" sz="2400" b="1" u="sng" dirty="0"/>
              <a:t>state</a:t>
            </a:r>
            <a:r>
              <a:rPr lang="en-US" sz="2400" dirty="0"/>
              <a:t>).</a:t>
            </a:r>
          </a:p>
          <a:p>
            <a:r>
              <a:rPr lang="en-US" sz="2400" dirty="0"/>
              <a:t>Objects are transmitted with the use of </a:t>
            </a:r>
            <a:r>
              <a:rPr lang="en-US" sz="2400" b="1" dirty="0"/>
              <a:t>HTTP</a:t>
            </a:r>
            <a:r>
              <a:rPr lang="en-US" sz="2400" dirty="0"/>
              <a:t> methods (</a:t>
            </a:r>
            <a:r>
              <a:rPr lang="en-US" sz="2400" b="1" u="sng" dirty="0"/>
              <a:t>transfer</a:t>
            </a:r>
            <a:r>
              <a:rPr lang="en-US" sz="2400" dirty="0"/>
              <a:t>).</a:t>
            </a:r>
          </a:p>
          <a:p>
            <a:r>
              <a:rPr lang="en-US" sz="2400" b="1" dirty="0"/>
              <a:t>Endpoints</a:t>
            </a:r>
            <a:r>
              <a:rPr lang="en-US" sz="2400" dirty="0"/>
              <a:t> are classified by </a:t>
            </a:r>
            <a:r>
              <a:rPr lang="en-US" sz="2400" b="1" dirty="0"/>
              <a:t>URIs</a:t>
            </a:r>
            <a:r>
              <a:rPr lang="en-US" sz="2400" dirty="0"/>
              <a:t>, which provide the </a:t>
            </a:r>
            <a:r>
              <a:rPr lang="en-US" sz="2400" b="1" dirty="0"/>
              <a:t>resources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POST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create</a:t>
            </a:r>
            <a:r>
              <a:rPr lang="en-US" sz="1800" dirty="0"/>
              <a:t> a new resource. (Most used.)</a:t>
            </a:r>
          </a:p>
          <a:p>
            <a:r>
              <a:rPr lang="en-US" sz="1800" b="1" dirty="0"/>
              <a:t>GET</a:t>
            </a:r>
          </a:p>
          <a:p>
            <a:pPr lvl="1"/>
            <a:r>
              <a:rPr lang="en-US" sz="1800" b="1" dirty="0"/>
              <a:t>Read</a:t>
            </a:r>
            <a:r>
              <a:rPr lang="en-US" sz="1800" dirty="0"/>
              <a:t> only operations on resources.</a:t>
            </a:r>
          </a:p>
          <a:p>
            <a:r>
              <a:rPr lang="en-US" sz="1800" b="1" dirty="0"/>
              <a:t>DELETE</a:t>
            </a:r>
          </a:p>
          <a:p>
            <a:pPr lvl="1"/>
            <a:r>
              <a:rPr lang="en-US" sz="1800" b="1" dirty="0"/>
              <a:t>Removal</a:t>
            </a:r>
            <a:r>
              <a:rPr lang="en-US" sz="1800" dirty="0"/>
              <a:t> of resources.</a:t>
            </a:r>
          </a:p>
          <a:p>
            <a:r>
              <a:rPr lang="en-US" sz="1800" b="1" dirty="0"/>
              <a:t>PUT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update</a:t>
            </a:r>
            <a:r>
              <a:rPr lang="en-US" sz="1800" dirty="0"/>
              <a:t> a resource.</a:t>
            </a:r>
          </a:p>
          <a:p>
            <a:r>
              <a:rPr lang="en-US" sz="1800" b="1" dirty="0"/>
              <a:t>OPTIONS</a:t>
            </a:r>
            <a:endParaRPr lang="en-US" sz="1800" dirty="0"/>
          </a:p>
          <a:p>
            <a:pPr lvl="1"/>
            <a:r>
              <a:rPr lang="en-US" sz="1800" dirty="0"/>
              <a:t>Used to get </a:t>
            </a:r>
            <a:r>
              <a:rPr lang="en-US" sz="1800" b="1" dirty="0"/>
              <a:t>supported</a:t>
            </a:r>
            <a:r>
              <a:rPr lang="en-US" sz="1800" dirty="0"/>
              <a:t> </a:t>
            </a:r>
            <a:r>
              <a:rPr lang="en-US" sz="1800" b="1" dirty="0"/>
              <a:t>operations</a:t>
            </a:r>
            <a:r>
              <a:rPr lang="en-US" sz="1800" dirty="0"/>
              <a:t> on a resource.</a:t>
            </a:r>
          </a:p>
          <a:p>
            <a:r>
              <a:rPr lang="en-US" sz="1800" b="1" dirty="0"/>
              <a:t>HEAD</a:t>
            </a:r>
          </a:p>
          <a:p>
            <a:pPr lvl="1"/>
            <a:r>
              <a:rPr lang="en-US" sz="1800" dirty="0"/>
              <a:t>Used to send and get only head messages.</a:t>
            </a:r>
          </a:p>
          <a:p>
            <a:r>
              <a:rPr lang="en-US" sz="1800" b="1" dirty="0"/>
              <a:t>PATCH</a:t>
            </a:r>
          </a:p>
          <a:p>
            <a:pPr lvl="1"/>
            <a:r>
              <a:rPr lang="en-US" sz="1800" dirty="0"/>
              <a:t>Used to partially update a resource to consume less bandwidth.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50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58</TotalTime>
  <Words>1247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Learner Template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@RestController</vt:lpstr>
      <vt:lpstr>@RequestBody</vt:lpstr>
      <vt:lpstr>@ResponseBody</vt:lpstr>
      <vt:lpstr>ResponseEntity</vt:lpstr>
      <vt:lpstr>@RequestParams &amp; @PathVariables </vt:lpstr>
      <vt:lpstr>@ControllerAdvice</vt:lpstr>
      <vt:lpstr>@ExceptionHandler</vt:lpstr>
      <vt:lpstr>@CrossOrigin</vt:lpstr>
      <vt:lpstr>RestTemplate</vt:lpstr>
      <vt:lpstr>getForEntity</vt:lpstr>
      <vt:lpstr>getForObject</vt:lpstr>
      <vt:lpstr>exchange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76</cp:revision>
  <dcterms:created xsi:type="dcterms:W3CDTF">2020-09-20T11:32:53Z</dcterms:created>
  <dcterms:modified xsi:type="dcterms:W3CDTF">2022-04-19T17:47:38Z</dcterms:modified>
</cp:coreProperties>
</file>