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IN"/>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74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9B130D-BB12-4952-A58E-9B7DC0962F83}" type="datetimeFigureOut">
              <a:rPr lang="en-US" smtClean="0"/>
              <a:t>4/25/2022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8E9AC8-39CE-4E76-A04E-AA53A12CFD54}" type="slidenum">
              <a:rPr lang="en-US" smtClean="0"/>
              <a:t>‹#›</a:t>
            </a:fld>
            <a:endParaRPr lang="en-US"/>
          </a:p>
        </p:txBody>
      </p:sp>
    </p:spTree>
    <p:extLst>
      <p:ext uri="{BB962C8B-B14F-4D97-AF65-F5344CB8AC3E}">
        <p14:creationId xmlns:p14="http://schemas.microsoft.com/office/powerpoint/2010/main" val="2441396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6562" name="Line 2"/>
          <p:cNvSpPr>
            <a:spLocks noChangeShapeType="1"/>
          </p:cNvSpPr>
          <p:nvPr/>
        </p:nvSpPr>
        <p:spPr bwMode="auto">
          <a:xfrm>
            <a:off x="9753600" y="1066800"/>
            <a:ext cx="0" cy="17526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6563" name="Rectangle 3"/>
          <p:cNvSpPr>
            <a:spLocks noGrp="1" noChangeArrowheads="1"/>
          </p:cNvSpPr>
          <p:nvPr>
            <p:ph type="ctrTitle"/>
          </p:nvPr>
        </p:nvSpPr>
        <p:spPr>
          <a:xfrm>
            <a:off x="1016000" y="457200"/>
            <a:ext cx="8519584" cy="2133600"/>
          </a:xfrm>
        </p:spPr>
        <p:txBody>
          <a:bodyPr/>
          <a:lstStyle>
            <a:lvl1pPr>
              <a:defRPr/>
            </a:lvl1pPr>
          </a:lstStyle>
          <a:p>
            <a:pPr lvl="0"/>
            <a:r>
              <a:rPr lang="en-US" altLang="en-US" noProof="0"/>
              <a:t>Click to edit Master title style</a:t>
            </a:r>
          </a:p>
        </p:txBody>
      </p:sp>
      <p:sp>
        <p:nvSpPr>
          <p:cNvPr id="66564" name="Rectangle 4"/>
          <p:cNvSpPr>
            <a:spLocks noGrp="1" noChangeArrowheads="1"/>
          </p:cNvSpPr>
          <p:nvPr>
            <p:ph type="subTitle" idx="1"/>
          </p:nvPr>
        </p:nvSpPr>
        <p:spPr>
          <a:xfrm>
            <a:off x="1132417" y="3049588"/>
            <a:ext cx="8331200" cy="2362200"/>
          </a:xfrm>
        </p:spPr>
        <p:txBody>
          <a:bodyPr/>
          <a:lstStyle>
            <a:lvl1pPr marL="0" indent="0" algn="r">
              <a:buFont typeface="Wingdings" panose="05000000000000000000" pitchFamily="2" charset="2"/>
              <a:buNone/>
              <a:defRPr/>
            </a:lvl1pPr>
          </a:lstStyle>
          <a:p>
            <a:pPr lvl="0"/>
            <a:r>
              <a:rPr lang="en-US" altLang="en-US" noProof="0"/>
              <a:t>Click to edit Master subtitle style</a:t>
            </a:r>
          </a:p>
        </p:txBody>
      </p:sp>
      <p:sp>
        <p:nvSpPr>
          <p:cNvPr id="66565" name="Rectangle 5"/>
          <p:cNvSpPr>
            <a:spLocks noGrp="1" noChangeArrowheads="1"/>
          </p:cNvSpPr>
          <p:nvPr>
            <p:ph type="dt" sz="half" idx="2"/>
          </p:nvPr>
        </p:nvSpPr>
        <p:spPr/>
        <p:txBody>
          <a:bodyPr/>
          <a:lstStyle>
            <a:lvl1pPr>
              <a:defRPr/>
            </a:lvl1pPr>
          </a:lstStyle>
          <a:p>
            <a:fld id="{217F5906-D641-43A3-BFD9-E6C626AA00BF}" type="datetime1">
              <a:rPr lang="en-US" smtClean="0"/>
              <a:t>4/25/2022</a:t>
            </a:fld>
            <a:endParaRPr lang="en-US"/>
          </a:p>
        </p:txBody>
      </p:sp>
      <p:sp>
        <p:nvSpPr>
          <p:cNvPr id="66566" name="Rectangle 6"/>
          <p:cNvSpPr>
            <a:spLocks noGrp="1" noChangeArrowheads="1"/>
          </p:cNvSpPr>
          <p:nvPr>
            <p:ph type="ftr" sz="quarter" idx="3"/>
          </p:nvPr>
        </p:nvSpPr>
        <p:spPr/>
        <p:txBody>
          <a:bodyPr/>
          <a:lstStyle>
            <a:lvl1pPr>
              <a:defRPr/>
            </a:lvl1pPr>
          </a:lstStyle>
          <a:p>
            <a:endParaRPr lang="en-US"/>
          </a:p>
        </p:txBody>
      </p:sp>
      <p:sp>
        <p:nvSpPr>
          <p:cNvPr id="66567" name="Rectangle 7"/>
          <p:cNvSpPr>
            <a:spLocks noGrp="1" noChangeArrowheads="1"/>
          </p:cNvSpPr>
          <p:nvPr>
            <p:ph type="sldNum" sz="quarter" idx="4"/>
          </p:nvPr>
        </p:nvSpPr>
        <p:spPr/>
        <p:txBody>
          <a:bodyPr/>
          <a:lstStyle>
            <a:lvl1pPr>
              <a:defRPr/>
            </a:lvl1pPr>
          </a:lstStyle>
          <a:p>
            <a:fld id="{A64EBEFE-7BF9-4396-9C40-BD1ADD36E341}" type="slidenum">
              <a:rPr lang="en-US" smtClean="0"/>
              <a:t>‹#›</a:t>
            </a:fld>
            <a:endParaRPr lang="en-US"/>
          </a:p>
        </p:txBody>
      </p:sp>
      <p:sp>
        <p:nvSpPr>
          <p:cNvPr id="66568" name="Line 8"/>
          <p:cNvSpPr>
            <a:spLocks noChangeShapeType="1"/>
          </p:cNvSpPr>
          <p:nvPr/>
        </p:nvSpPr>
        <p:spPr bwMode="auto">
          <a:xfrm>
            <a:off x="1117600" y="2819400"/>
            <a:ext cx="8636000" cy="0"/>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grpSp>
        <p:nvGrpSpPr>
          <p:cNvPr id="66569" name="Group 9" descr="decorative graphic made up of dots"/>
          <p:cNvGrpSpPr>
            <a:grpSpLocks/>
          </p:cNvGrpSpPr>
          <p:nvPr/>
        </p:nvGrpSpPr>
        <p:grpSpPr bwMode="auto">
          <a:xfrm>
            <a:off x="9956801" y="1219200"/>
            <a:ext cx="1056217" cy="1295400"/>
            <a:chOff x="5136" y="960"/>
            <a:chExt cx="528" cy="864"/>
          </a:xfrm>
        </p:grpSpPr>
        <p:sp>
          <p:nvSpPr>
            <p:cNvPr id="66570" name="Oval 10"/>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1" name="Oval 11"/>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2" name="Oval 12"/>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3" name="Oval 13"/>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4" name="Oval 14"/>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5" name="Oval 15"/>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6" name="Oval 16"/>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7" name="Oval 17"/>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8" name="Oval 18"/>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9" name="Oval 19"/>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0" name="Oval 20"/>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1" name="Oval 21"/>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2" name="Oval 22"/>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3" name="Oval 23"/>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4" name="Oval 24"/>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5" name="Oval 25"/>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6" name="Oval 26"/>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7" name="Oval 27"/>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8" name="Oval 28"/>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9" name="Oval 29"/>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0" name="Oval 30"/>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1" name="Oval 31"/>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2" name="Oval 32"/>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3" name="Oval 33"/>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4" name="Oval 34"/>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5" name="Oval 35"/>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6" name="Oval 36"/>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7" name="Oval 37"/>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8" name="Oval 38"/>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9" name="Oval 39"/>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0" name="Oval 40"/>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grpSp>
        <p:nvGrpSpPr>
          <p:cNvPr id="66601" name="Group 41" descr="decorative graphic made up of dots"/>
          <p:cNvGrpSpPr>
            <a:grpSpLocks/>
          </p:cNvGrpSpPr>
          <p:nvPr/>
        </p:nvGrpSpPr>
        <p:grpSpPr bwMode="auto">
          <a:xfrm>
            <a:off x="9956801" y="1219200"/>
            <a:ext cx="1056217" cy="1295400"/>
            <a:chOff x="5136" y="960"/>
            <a:chExt cx="528" cy="864"/>
          </a:xfrm>
        </p:grpSpPr>
        <p:sp>
          <p:nvSpPr>
            <p:cNvPr id="66602" name="Oval 42"/>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3" name="Oval 43"/>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4" name="Oval 44"/>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5" name="Oval 45"/>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6" name="Oval 46"/>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7" name="Oval 47"/>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8" name="Oval 48"/>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9" name="Oval 49"/>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0" name="Oval 50"/>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1" name="Oval 51"/>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2" name="Oval 52"/>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3" name="Oval 53"/>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4" name="Oval 54"/>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5" name="Oval 55"/>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6" name="Oval 56"/>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7" name="Oval 57"/>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8" name="Oval 58"/>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9" name="Oval 59"/>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0" name="Oval 60"/>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1" name="Oval 61"/>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2" name="Oval 62"/>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3" name="Oval 63"/>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4" name="Oval 64"/>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5" name="Oval 65"/>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6" name="Oval 66"/>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7" name="Oval 67"/>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8" name="Oval 68"/>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9" name="Oval 69"/>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0" name="Oval 70"/>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1" name="Oval 71"/>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2" name="Oval 72"/>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8955" y="6247726"/>
            <a:ext cx="499764" cy="460309"/>
          </a:xfrm>
          <a:prstGeom prst="rect">
            <a:avLst/>
          </a:prstGeom>
        </p:spPr>
      </p:pic>
    </p:spTree>
    <p:extLst>
      <p:ext uri="{BB962C8B-B14F-4D97-AF65-F5344CB8AC3E}">
        <p14:creationId xmlns:p14="http://schemas.microsoft.com/office/powerpoint/2010/main" val="98710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26631158-173E-48F7-B314-21CD3F4A8602}" type="datetime1">
              <a:rPr lang="en-US" smtClean="0"/>
              <a:t>4/25/2022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64EBEFE-7BF9-4396-9C40-BD1ADD36E341}"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817688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22239"/>
            <a:ext cx="2743200" cy="6008687"/>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600" y="122239"/>
            <a:ext cx="80264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E2316A98-F293-44F8-BEC9-34913377FEDB}" type="datetime1">
              <a:rPr lang="en-US" smtClean="0"/>
              <a:t>4/25/2022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64EBEFE-7BF9-4396-9C40-BD1ADD36E341}"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5057693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609600" y="6248400"/>
            <a:ext cx="2844800" cy="457200"/>
          </a:xfrm>
        </p:spPr>
        <p:txBody>
          <a:bodyPr/>
          <a:lstStyle>
            <a:lvl1pPr>
              <a:defRPr/>
            </a:lvl1pPr>
          </a:lstStyle>
          <a:p>
            <a:fld id="{0FEAF9C0-659F-4C8C-A0A0-1AFE839AEB5D}" type="datetime1">
              <a:rPr lang="en-US" smtClean="0"/>
              <a:t>4/25/2022</a:t>
            </a:fld>
            <a:endParaRPr 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8737600" y="6248400"/>
            <a:ext cx="2844800" cy="457200"/>
          </a:xfrm>
        </p:spPr>
        <p:txBody>
          <a:bodyPr/>
          <a:lstStyle>
            <a:lvl1pPr>
              <a:defRPr/>
            </a:lvl1pPr>
          </a:lstStyle>
          <a:p>
            <a:fld id="{A64EBEFE-7BF9-4396-9C40-BD1ADD36E341}"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288504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C78423E1-6594-4BAA-89C3-B8921190280D}" type="datetime1">
              <a:rPr lang="en-US" smtClean="0"/>
              <a:t>4/25/2022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64EBEFE-7BF9-4396-9C40-BD1ADD36E341}"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954" y="6261305"/>
            <a:ext cx="499764" cy="460309"/>
          </a:xfrm>
          <a:prstGeom prst="rect">
            <a:avLst/>
          </a:prstGeom>
        </p:spPr>
      </p:pic>
    </p:spTree>
    <p:extLst>
      <p:ext uri="{BB962C8B-B14F-4D97-AF65-F5344CB8AC3E}">
        <p14:creationId xmlns:p14="http://schemas.microsoft.com/office/powerpoint/2010/main" val="1141452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5443BA8D-6AA6-430C-8A61-EE00E78B48F9}" type="datetime1">
              <a:rPr lang="en-US" smtClean="0"/>
              <a:t>4/25/2022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64EBEFE-7BF9-4396-9C40-BD1ADD36E341}"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846920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lvl1pPr>
              <a:defRPr/>
            </a:lvl1pPr>
          </a:lstStyle>
          <a:p>
            <a:fld id="{084F7E81-60E8-43A3-ADD0-33FCB60711AD}" type="datetime1">
              <a:rPr lang="en-US" smtClean="0"/>
              <a:t>4/25/2022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64EBEFE-7BF9-4396-9C40-BD1ADD36E341}"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642711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lvl1pPr>
              <a:defRPr/>
            </a:lvl1pPr>
          </a:lstStyle>
          <a:p>
            <a:fld id="{1960DE07-6681-4A62-BD1F-94B74E771072}" type="datetime1">
              <a:rPr lang="en-US" smtClean="0"/>
              <a:t>4/25/2022</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A64EBEFE-7BF9-4396-9C40-BD1ADD36E341}" type="slidenum">
              <a:rPr lang="en-US" smtClean="0"/>
              <a:t>‹#›</a:t>
            </a:fld>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381681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lvl1pPr>
              <a:defRPr/>
            </a:lvl1pPr>
          </a:lstStyle>
          <a:p>
            <a:fld id="{FE438101-FB7C-4A51-9E0D-54D8250C2BAE}" type="datetime1">
              <a:rPr lang="en-US" smtClean="0"/>
              <a:t>4/25/2022</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A64EBEFE-7BF9-4396-9C40-BD1ADD36E341}" type="slidenum">
              <a:rPr lang="en-US" smtClean="0"/>
              <a:t>‹#›</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4002926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FC80DBC8-7707-4CF5-ADD3-41FA7F1A16E3}" type="datetime1">
              <a:rPr lang="en-US" smtClean="0"/>
              <a:t>4/25/2022</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A64EBEFE-7BF9-4396-9C40-BD1ADD36E341}" type="slidenum">
              <a:rPr lang="en-US" smtClean="0"/>
              <a:t>‹#›</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674468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28AF005B-8809-40D6-8F3D-89C9476363B9}" type="datetime1">
              <a:rPr lang="en-US" smtClean="0"/>
              <a:t>4/25/2022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64EBEFE-7BF9-4396-9C40-BD1ADD36E341}"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276640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144E9AC2-98BF-4962-8E84-B376A87A1EBB}" type="datetime1">
              <a:rPr lang="en-US" smtClean="0"/>
              <a:t>4/25/2022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64EBEFE-7BF9-4396-9C40-BD1ADD36E341}"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590223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5538" name="Line 2"/>
          <p:cNvSpPr>
            <a:spLocks noChangeShapeType="1"/>
          </p:cNvSpPr>
          <p:nvPr/>
        </p:nvSpPr>
        <p:spPr bwMode="auto">
          <a:xfrm>
            <a:off x="10668000" y="0"/>
            <a:ext cx="0" cy="15240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5539" name="Rectangle 3"/>
          <p:cNvSpPr>
            <a:spLocks noGrp="1" noChangeArrowheads="1"/>
          </p:cNvSpPr>
          <p:nvPr>
            <p:ph type="title"/>
          </p:nvPr>
        </p:nvSpPr>
        <p:spPr bwMode="auto">
          <a:xfrm>
            <a:off x="609600" y="122238"/>
            <a:ext cx="10058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65540" name="Rectangle 4"/>
          <p:cNvSpPr>
            <a:spLocks noGrp="1" noChangeArrowheads="1"/>
          </p:cNvSpPr>
          <p:nvPr>
            <p:ph type="body" idx="1"/>
          </p:nvPr>
        </p:nvSpPr>
        <p:spPr bwMode="auto">
          <a:xfrm>
            <a:off x="609600" y="1719263"/>
            <a:ext cx="109728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5541" name="Rectangle 5"/>
          <p:cNvSpPr>
            <a:spLocks noGrp="1" noChangeArrowheads="1"/>
          </p:cNvSpPr>
          <p:nvPr>
            <p:ph type="dt" sz="half" idx="2"/>
          </p:nvPr>
        </p:nvSpPr>
        <p:spPr bwMode="auto">
          <a:xfrm>
            <a:off x="609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fld id="{5AA84A6E-990D-40D3-B81F-3F359C80F3EA}" type="datetime1">
              <a:rPr lang="en-US" smtClean="0"/>
              <a:t>4/25/2022</a:t>
            </a:fld>
            <a:endParaRPr lang="en-US"/>
          </a:p>
        </p:txBody>
      </p:sp>
      <p:sp>
        <p:nvSpPr>
          <p:cNvPr id="65542" name="Rectangle 6"/>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65543" name="Rectangle 7"/>
          <p:cNvSpPr>
            <a:spLocks noGrp="1" noChangeArrowheads="1"/>
          </p:cNvSpPr>
          <p:nvPr>
            <p:ph type="sldNum" sz="quarter" idx="4"/>
          </p:nvPr>
        </p:nvSpPr>
        <p:spPr bwMode="auto">
          <a:xfrm>
            <a:off x="8737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A64EBEFE-7BF9-4396-9C40-BD1ADD36E341}" type="slidenum">
              <a:rPr lang="en-US" smtClean="0"/>
              <a:t>‹#›</a:t>
            </a:fld>
            <a:endParaRPr lang="en-US"/>
          </a:p>
        </p:txBody>
      </p:sp>
      <p:grpSp>
        <p:nvGrpSpPr>
          <p:cNvPr id="65544" name="Group 8" descr="decorative graphic made up of dots"/>
          <p:cNvGrpSpPr>
            <a:grpSpLocks/>
          </p:cNvGrpSpPr>
          <p:nvPr/>
        </p:nvGrpSpPr>
        <p:grpSpPr bwMode="auto">
          <a:xfrm>
            <a:off x="10871201" y="152400"/>
            <a:ext cx="1056217" cy="1295400"/>
            <a:chOff x="5136" y="960"/>
            <a:chExt cx="528" cy="864"/>
          </a:xfrm>
        </p:grpSpPr>
        <p:sp>
          <p:nvSpPr>
            <p:cNvPr id="65545"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6"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7"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8"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9"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0"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1"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2"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3"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4"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5"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6"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7"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8"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9"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0"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1"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2"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3"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4"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5"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6"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7"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8"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9"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0"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1"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2"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3"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4"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5"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sp>
        <p:nvSpPr>
          <p:cNvPr id="65576" name="Line 40"/>
          <p:cNvSpPr>
            <a:spLocks noChangeShapeType="1"/>
          </p:cNvSpPr>
          <p:nvPr/>
        </p:nvSpPr>
        <p:spPr bwMode="auto">
          <a:xfrm>
            <a:off x="609600" y="1524000"/>
            <a:ext cx="100584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Tree>
    <p:extLst>
      <p:ext uri="{BB962C8B-B14F-4D97-AF65-F5344CB8AC3E}">
        <p14:creationId xmlns:p14="http://schemas.microsoft.com/office/powerpoint/2010/main" val="15933789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fontAlgn="base" hangingPunct="1">
        <a:spcBef>
          <a:spcPct val="0"/>
        </a:spcBef>
        <a:spcAft>
          <a:spcPct val="0"/>
        </a:spcAft>
        <a:defRPr sz="3900" b="1" kern="1200">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panose="020B0604020202020204" pitchFamily="34" charset="0"/>
        </a:defRPr>
      </a:lvl2pPr>
      <a:lvl3pPr algn="l" rtl="0" eaLnBrk="1" fontAlgn="base" hangingPunct="1">
        <a:spcBef>
          <a:spcPct val="0"/>
        </a:spcBef>
        <a:spcAft>
          <a:spcPct val="0"/>
        </a:spcAft>
        <a:defRPr sz="3900" b="1">
          <a:solidFill>
            <a:schemeClr val="tx2"/>
          </a:solidFill>
          <a:latin typeface="Arial" panose="020B0604020202020204" pitchFamily="34" charset="0"/>
        </a:defRPr>
      </a:lvl3pPr>
      <a:lvl4pPr algn="l" rtl="0" eaLnBrk="1" fontAlgn="base" hangingPunct="1">
        <a:spcBef>
          <a:spcPct val="0"/>
        </a:spcBef>
        <a:spcAft>
          <a:spcPct val="0"/>
        </a:spcAft>
        <a:defRPr sz="3900" b="1">
          <a:solidFill>
            <a:schemeClr val="tx2"/>
          </a:solidFill>
          <a:latin typeface="Arial" panose="020B0604020202020204" pitchFamily="34" charset="0"/>
        </a:defRPr>
      </a:lvl4pPr>
      <a:lvl5pPr algn="l" rtl="0" eaLnBrk="1" fontAlgn="base" hangingPunct="1">
        <a:spcBef>
          <a:spcPct val="0"/>
        </a:spcBef>
        <a:spcAft>
          <a:spcPct val="0"/>
        </a:spcAft>
        <a:defRPr sz="3900" b="1">
          <a:solidFill>
            <a:schemeClr val="tx2"/>
          </a:solidFill>
          <a:latin typeface="Arial" panose="020B0604020202020204" pitchFamily="34" charset="0"/>
        </a:defRPr>
      </a:lvl5pPr>
      <a:lvl6pPr marL="457200" algn="l" rtl="0" eaLnBrk="1" fontAlgn="base" hangingPunct="1">
        <a:spcBef>
          <a:spcPct val="0"/>
        </a:spcBef>
        <a:spcAft>
          <a:spcPct val="0"/>
        </a:spcAft>
        <a:defRPr sz="3900" b="1">
          <a:solidFill>
            <a:schemeClr val="tx2"/>
          </a:solidFill>
          <a:latin typeface="Arial" panose="020B0604020202020204" pitchFamily="34" charset="0"/>
        </a:defRPr>
      </a:lvl6pPr>
      <a:lvl7pPr marL="914400" algn="l" rtl="0" eaLnBrk="1" fontAlgn="base" hangingPunct="1">
        <a:spcBef>
          <a:spcPct val="0"/>
        </a:spcBef>
        <a:spcAft>
          <a:spcPct val="0"/>
        </a:spcAft>
        <a:defRPr sz="3900" b="1">
          <a:solidFill>
            <a:schemeClr val="tx2"/>
          </a:solidFill>
          <a:latin typeface="Arial" panose="020B0604020202020204" pitchFamily="34" charset="0"/>
        </a:defRPr>
      </a:lvl7pPr>
      <a:lvl8pPr marL="1371600" algn="l" rtl="0" eaLnBrk="1" fontAlgn="base" hangingPunct="1">
        <a:spcBef>
          <a:spcPct val="0"/>
        </a:spcBef>
        <a:spcAft>
          <a:spcPct val="0"/>
        </a:spcAft>
        <a:defRPr sz="3900" b="1">
          <a:solidFill>
            <a:schemeClr val="tx2"/>
          </a:solidFill>
          <a:latin typeface="Arial" panose="020B0604020202020204" pitchFamily="34" charset="0"/>
        </a:defRPr>
      </a:lvl8pPr>
      <a:lvl9pPr marL="1828800" algn="l" rtl="0" eaLnBrk="1" fontAlgn="base" hangingPunct="1">
        <a:spcBef>
          <a:spcPct val="0"/>
        </a:spcBef>
        <a:spcAft>
          <a:spcPct val="0"/>
        </a:spcAft>
        <a:defRPr sz="3900" b="1">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1" fontAlgn="base" hangingPunct="1">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1" fontAlgn="base" hangingPunct="1">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1" fontAlgn="base" hangingPunct="1">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D7E7C-9149-4492-9553-F57C184E6BD0}"/>
              </a:ext>
            </a:extLst>
          </p:cNvPr>
          <p:cNvSpPr>
            <a:spLocks noGrp="1"/>
          </p:cNvSpPr>
          <p:nvPr>
            <p:ph type="ctrTitle"/>
          </p:nvPr>
        </p:nvSpPr>
        <p:spPr/>
        <p:txBody>
          <a:bodyPr/>
          <a:lstStyle/>
          <a:p>
            <a:r>
              <a:rPr lang="en-US" dirty="0"/>
              <a:t>Java Persistence API</a:t>
            </a:r>
          </a:p>
        </p:txBody>
      </p:sp>
      <p:sp>
        <p:nvSpPr>
          <p:cNvPr id="3" name="Subtitle 2">
            <a:extLst>
              <a:ext uri="{FF2B5EF4-FFF2-40B4-BE49-F238E27FC236}">
                <a16:creationId xmlns:a16="http://schemas.microsoft.com/office/drawing/2014/main" id="{BAED7FB6-00C3-43EC-94A2-6AD624A25CCE}"/>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3FE01D10-33A4-4BF1-89CE-5278952A967F}"/>
              </a:ext>
            </a:extLst>
          </p:cNvPr>
          <p:cNvSpPr>
            <a:spLocks noGrp="1"/>
          </p:cNvSpPr>
          <p:nvPr>
            <p:ph type="sldNum" sz="quarter" idx="4"/>
          </p:nvPr>
        </p:nvSpPr>
        <p:spPr/>
        <p:txBody>
          <a:bodyPr/>
          <a:lstStyle/>
          <a:p>
            <a:fld id="{A64EBEFE-7BF9-4396-9C40-BD1ADD36E341}" type="slidenum">
              <a:rPr lang="en-US" smtClean="0"/>
              <a:t>1</a:t>
            </a:fld>
            <a:endParaRPr lang="en-US"/>
          </a:p>
        </p:txBody>
      </p:sp>
    </p:spTree>
    <p:extLst>
      <p:ext uri="{BB962C8B-B14F-4D97-AF65-F5344CB8AC3E}">
        <p14:creationId xmlns:p14="http://schemas.microsoft.com/office/powerpoint/2010/main" val="19462040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D3A81-9734-4E60-970F-5C75EC83E52B}"/>
              </a:ext>
            </a:extLst>
          </p:cNvPr>
          <p:cNvSpPr>
            <a:spLocks noGrp="1"/>
          </p:cNvSpPr>
          <p:nvPr>
            <p:ph type="title"/>
          </p:nvPr>
        </p:nvSpPr>
        <p:spPr/>
        <p:txBody>
          <a:bodyPr/>
          <a:lstStyle/>
          <a:p>
            <a:r>
              <a:rPr lang="en-US" dirty="0"/>
              <a:t>Annotations</a:t>
            </a:r>
          </a:p>
        </p:txBody>
      </p:sp>
      <p:sp>
        <p:nvSpPr>
          <p:cNvPr id="3" name="Content Placeholder 2">
            <a:extLst>
              <a:ext uri="{FF2B5EF4-FFF2-40B4-BE49-F238E27FC236}">
                <a16:creationId xmlns:a16="http://schemas.microsoft.com/office/drawing/2014/main" id="{B2168256-7F67-4E5D-9CB8-8E26BF7B5822}"/>
              </a:ext>
            </a:extLst>
          </p:cNvPr>
          <p:cNvSpPr>
            <a:spLocks noGrp="1"/>
          </p:cNvSpPr>
          <p:nvPr>
            <p:ph idx="1"/>
          </p:nvPr>
        </p:nvSpPr>
        <p:spPr/>
        <p:txBody>
          <a:bodyPr/>
          <a:lstStyle/>
          <a:p>
            <a:r>
              <a:rPr lang="en-US" sz="2400" b="1" dirty="0">
                <a:highlight>
                  <a:srgbClr val="FFFF00"/>
                </a:highlight>
              </a:rPr>
              <a:t>@Entity </a:t>
            </a:r>
            <a:r>
              <a:rPr lang="en-US" sz="2400" dirty="0"/>
              <a:t>- Used to mark a class as a Mapped class/Persistence class. </a:t>
            </a:r>
          </a:p>
          <a:p>
            <a:r>
              <a:rPr lang="en-US" sz="2400" b="1" dirty="0">
                <a:highlight>
                  <a:srgbClr val="FFFF00"/>
                </a:highlight>
              </a:rPr>
              <a:t>@Table </a:t>
            </a:r>
            <a:r>
              <a:rPr lang="en-US" sz="2400" dirty="0"/>
              <a:t>- Used to specify the table details that used to persist the entity in the database. If the name of the database table differs from the name of the class, the name attribute should be used.</a:t>
            </a:r>
          </a:p>
          <a:p>
            <a:r>
              <a:rPr lang="en-US" sz="2400" b="1" dirty="0">
                <a:highlight>
                  <a:srgbClr val="FFFF00"/>
                </a:highlight>
              </a:rPr>
              <a:t>@Id </a:t>
            </a:r>
            <a:r>
              <a:rPr lang="en-US" sz="2400" dirty="0"/>
              <a:t>- Used to mark the field as a primary key column. Annotating multiple fields with @id will make them composite keys</a:t>
            </a:r>
          </a:p>
          <a:p>
            <a:r>
              <a:rPr lang="en-US" sz="2400" b="1" dirty="0">
                <a:highlight>
                  <a:srgbClr val="FFFF00"/>
                </a:highlight>
              </a:rPr>
              <a:t>@GeneratedValue </a:t>
            </a:r>
            <a:r>
              <a:rPr lang="en-US" sz="2400" dirty="0"/>
              <a:t>- Used to instruct the database to generate a value for the field automatically, and to provide a strategy for doing so.</a:t>
            </a:r>
          </a:p>
        </p:txBody>
      </p:sp>
      <p:sp>
        <p:nvSpPr>
          <p:cNvPr id="4" name="Slide Number Placeholder 3">
            <a:extLst>
              <a:ext uri="{FF2B5EF4-FFF2-40B4-BE49-F238E27FC236}">
                <a16:creationId xmlns:a16="http://schemas.microsoft.com/office/drawing/2014/main" id="{616DE01D-927D-4086-922D-5F36FA09C672}"/>
              </a:ext>
            </a:extLst>
          </p:cNvPr>
          <p:cNvSpPr>
            <a:spLocks noGrp="1"/>
          </p:cNvSpPr>
          <p:nvPr>
            <p:ph type="sldNum" sz="quarter" idx="12"/>
          </p:nvPr>
        </p:nvSpPr>
        <p:spPr/>
        <p:txBody>
          <a:bodyPr/>
          <a:lstStyle/>
          <a:p>
            <a:fld id="{A64EBEFE-7BF9-4396-9C40-BD1ADD36E341}" type="slidenum">
              <a:rPr lang="en-US" smtClean="0"/>
              <a:t>10</a:t>
            </a:fld>
            <a:endParaRPr lang="en-US"/>
          </a:p>
        </p:txBody>
      </p:sp>
    </p:spTree>
    <p:extLst>
      <p:ext uri="{BB962C8B-B14F-4D97-AF65-F5344CB8AC3E}">
        <p14:creationId xmlns:p14="http://schemas.microsoft.com/office/powerpoint/2010/main" val="2475999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BB415-95C5-4B90-99E3-1EB4CEF539B9}"/>
              </a:ext>
            </a:extLst>
          </p:cNvPr>
          <p:cNvSpPr>
            <a:spLocks noGrp="1"/>
          </p:cNvSpPr>
          <p:nvPr>
            <p:ph type="title"/>
          </p:nvPr>
        </p:nvSpPr>
        <p:spPr/>
        <p:txBody>
          <a:bodyPr/>
          <a:lstStyle/>
          <a:p>
            <a:r>
              <a:rPr lang="en-US" dirty="0"/>
              <a:t>Annotations</a:t>
            </a:r>
          </a:p>
        </p:txBody>
      </p:sp>
      <p:sp>
        <p:nvSpPr>
          <p:cNvPr id="3" name="Content Placeholder 2">
            <a:extLst>
              <a:ext uri="{FF2B5EF4-FFF2-40B4-BE49-F238E27FC236}">
                <a16:creationId xmlns:a16="http://schemas.microsoft.com/office/drawing/2014/main" id="{3F6DD70A-CB54-481D-A7D5-8DE2121B0905}"/>
              </a:ext>
            </a:extLst>
          </p:cNvPr>
          <p:cNvSpPr>
            <a:spLocks noGrp="1"/>
          </p:cNvSpPr>
          <p:nvPr>
            <p:ph idx="1"/>
          </p:nvPr>
        </p:nvSpPr>
        <p:spPr/>
        <p:txBody>
          <a:bodyPr/>
          <a:lstStyle/>
          <a:p>
            <a:r>
              <a:rPr lang="en-US" sz="2400" b="1" dirty="0">
                <a:highlight>
                  <a:srgbClr val="FFFF00"/>
                </a:highlight>
              </a:rPr>
              <a:t>@Column </a:t>
            </a:r>
            <a:r>
              <a:rPr lang="en-US" sz="2400" dirty="0"/>
              <a:t>- Maps the field to the table column. </a:t>
            </a:r>
          </a:p>
          <a:p>
            <a:r>
              <a:rPr lang="en-US" sz="2400" dirty="0"/>
              <a:t>The @Column annotation has attributes listed below:</a:t>
            </a:r>
          </a:p>
          <a:p>
            <a:pPr marL="863600" lvl="1" indent="-514350">
              <a:buFont typeface="+mj-lt"/>
              <a:buAutoNum type="arabicPeriod"/>
            </a:pPr>
            <a:r>
              <a:rPr lang="en-US" sz="2200" b="1" dirty="0">
                <a:highlight>
                  <a:srgbClr val="FFFF00"/>
                </a:highlight>
              </a:rPr>
              <a:t>name</a:t>
            </a:r>
            <a:r>
              <a:rPr lang="en-US" sz="2200" dirty="0"/>
              <a:t> - used to specify the name of the column. By default, it's assumed the column name and variable name match. This attribute is required if that is not the case.</a:t>
            </a:r>
          </a:p>
          <a:p>
            <a:pPr marL="863600" lvl="1" indent="-514350">
              <a:buFont typeface="+mj-lt"/>
              <a:buAutoNum type="arabicPeriod"/>
            </a:pPr>
            <a:r>
              <a:rPr lang="en-US" sz="2200" b="1" dirty="0">
                <a:highlight>
                  <a:srgbClr val="FFFF00"/>
                </a:highlight>
              </a:rPr>
              <a:t>length</a:t>
            </a:r>
            <a:r>
              <a:rPr lang="en-US" sz="2200" dirty="0"/>
              <a:t> - used to specify the size of the String value</a:t>
            </a:r>
          </a:p>
          <a:p>
            <a:pPr marL="863600" lvl="1" indent="-514350">
              <a:buFont typeface="+mj-lt"/>
              <a:buAutoNum type="arabicPeriod"/>
            </a:pPr>
            <a:r>
              <a:rPr lang="en-US" sz="2200" b="1" dirty="0">
                <a:highlight>
                  <a:srgbClr val="FFFF00"/>
                </a:highlight>
              </a:rPr>
              <a:t>nullable</a:t>
            </a:r>
            <a:r>
              <a:rPr lang="en-US" sz="2200" dirty="0"/>
              <a:t> - used to mark the column as NOT NULL when the schema is generated.</a:t>
            </a:r>
          </a:p>
          <a:p>
            <a:pPr marL="863600" lvl="1" indent="-514350">
              <a:buFont typeface="+mj-lt"/>
              <a:buAutoNum type="arabicPeriod"/>
            </a:pPr>
            <a:r>
              <a:rPr lang="en-US" sz="2200" b="1" dirty="0">
                <a:highlight>
                  <a:srgbClr val="FFFF00"/>
                </a:highlight>
              </a:rPr>
              <a:t>unique</a:t>
            </a:r>
            <a:r>
              <a:rPr lang="en-US" sz="2200" dirty="0"/>
              <a:t> -  used to mark the column as UNIQUE to contain unique values.</a:t>
            </a:r>
          </a:p>
        </p:txBody>
      </p:sp>
      <p:sp>
        <p:nvSpPr>
          <p:cNvPr id="4" name="Slide Number Placeholder 3">
            <a:extLst>
              <a:ext uri="{FF2B5EF4-FFF2-40B4-BE49-F238E27FC236}">
                <a16:creationId xmlns:a16="http://schemas.microsoft.com/office/drawing/2014/main" id="{1C5C06FA-DAF0-44BA-917D-CE8ECD648BCB}"/>
              </a:ext>
            </a:extLst>
          </p:cNvPr>
          <p:cNvSpPr>
            <a:spLocks noGrp="1"/>
          </p:cNvSpPr>
          <p:nvPr>
            <p:ph type="sldNum" sz="quarter" idx="12"/>
          </p:nvPr>
        </p:nvSpPr>
        <p:spPr/>
        <p:txBody>
          <a:bodyPr/>
          <a:lstStyle/>
          <a:p>
            <a:fld id="{A64EBEFE-7BF9-4396-9C40-BD1ADD36E341}" type="slidenum">
              <a:rPr lang="en-US" smtClean="0"/>
              <a:t>11</a:t>
            </a:fld>
            <a:endParaRPr lang="en-US"/>
          </a:p>
        </p:txBody>
      </p:sp>
    </p:spTree>
    <p:extLst>
      <p:ext uri="{BB962C8B-B14F-4D97-AF65-F5344CB8AC3E}">
        <p14:creationId xmlns:p14="http://schemas.microsoft.com/office/powerpoint/2010/main" val="862446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E3F86-263C-4F82-9279-D3C06F4A3C53}"/>
              </a:ext>
            </a:extLst>
          </p:cNvPr>
          <p:cNvSpPr>
            <a:spLocks noGrp="1"/>
          </p:cNvSpPr>
          <p:nvPr>
            <p:ph type="title"/>
          </p:nvPr>
        </p:nvSpPr>
        <p:spPr/>
        <p:txBody>
          <a:bodyPr/>
          <a:lstStyle/>
          <a:p>
            <a:r>
              <a:rPr lang="en-US" dirty="0"/>
              <a:t>Object Relational Mapping (ORM)</a:t>
            </a:r>
          </a:p>
        </p:txBody>
      </p:sp>
      <p:sp>
        <p:nvSpPr>
          <p:cNvPr id="3" name="Content Placeholder 2">
            <a:extLst>
              <a:ext uri="{FF2B5EF4-FFF2-40B4-BE49-F238E27FC236}">
                <a16:creationId xmlns:a16="http://schemas.microsoft.com/office/drawing/2014/main" id="{D4283396-51A8-43CF-905A-05FC0CE32A92}"/>
              </a:ext>
            </a:extLst>
          </p:cNvPr>
          <p:cNvSpPr>
            <a:spLocks noGrp="1"/>
          </p:cNvSpPr>
          <p:nvPr>
            <p:ph idx="1"/>
          </p:nvPr>
        </p:nvSpPr>
        <p:spPr>
          <a:xfrm>
            <a:off x="609600" y="1719263"/>
            <a:ext cx="11506200" cy="4411662"/>
          </a:xfrm>
        </p:spPr>
        <p:txBody>
          <a:bodyPr/>
          <a:lstStyle/>
          <a:p>
            <a:r>
              <a:rPr lang="en-US" sz="2400" dirty="0"/>
              <a:t>Most object-oriented applications use a relational database to store and manage the application data. </a:t>
            </a:r>
          </a:p>
          <a:p>
            <a:r>
              <a:rPr lang="en-US" sz="2400" dirty="0"/>
              <a:t>The relational database represents data in a table, whereas the data in object-oriented applications encapsulated in an object.</a:t>
            </a:r>
          </a:p>
          <a:p>
            <a:r>
              <a:rPr lang="en-US" sz="2400" dirty="0"/>
              <a:t>We can access a class by using its objects. </a:t>
            </a:r>
          </a:p>
          <a:p>
            <a:r>
              <a:rPr lang="en-US" sz="2400" dirty="0"/>
              <a:t>However, to access the tabular data, we need to use a query language. </a:t>
            </a:r>
          </a:p>
          <a:p>
            <a:r>
              <a:rPr lang="en-US" sz="2400" dirty="0"/>
              <a:t>Using tabular data in an object-oriented application requires a conversion between the two types of data.</a:t>
            </a:r>
          </a:p>
          <a:p>
            <a:r>
              <a:rPr lang="en-US" sz="2400" dirty="0"/>
              <a:t>As a result, it is not possible to store the objects directly in a relational database. </a:t>
            </a:r>
          </a:p>
          <a:p>
            <a:r>
              <a:rPr lang="en-US" sz="2400" dirty="0"/>
              <a:t>These differences between object-oriented and relational database paradigms are called impedance mismatch.</a:t>
            </a:r>
          </a:p>
        </p:txBody>
      </p:sp>
      <p:sp>
        <p:nvSpPr>
          <p:cNvPr id="4" name="Slide Number Placeholder 3">
            <a:extLst>
              <a:ext uri="{FF2B5EF4-FFF2-40B4-BE49-F238E27FC236}">
                <a16:creationId xmlns:a16="http://schemas.microsoft.com/office/drawing/2014/main" id="{C5BC5CF1-5CD3-4DC1-826E-3645B620A2C3}"/>
              </a:ext>
            </a:extLst>
          </p:cNvPr>
          <p:cNvSpPr>
            <a:spLocks noGrp="1"/>
          </p:cNvSpPr>
          <p:nvPr>
            <p:ph type="sldNum" sz="quarter" idx="12"/>
          </p:nvPr>
        </p:nvSpPr>
        <p:spPr/>
        <p:txBody>
          <a:bodyPr/>
          <a:lstStyle/>
          <a:p>
            <a:fld id="{A64EBEFE-7BF9-4396-9C40-BD1ADD36E341}" type="slidenum">
              <a:rPr lang="en-US" smtClean="0"/>
              <a:t>2</a:t>
            </a:fld>
            <a:endParaRPr lang="en-US"/>
          </a:p>
        </p:txBody>
      </p:sp>
    </p:spTree>
    <p:extLst>
      <p:ext uri="{BB962C8B-B14F-4D97-AF65-F5344CB8AC3E}">
        <p14:creationId xmlns:p14="http://schemas.microsoft.com/office/powerpoint/2010/main" val="2937531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B0AD9-7C44-4AD7-AA37-8E9CCA43F63C}"/>
              </a:ext>
            </a:extLst>
          </p:cNvPr>
          <p:cNvSpPr>
            <a:spLocks noGrp="1"/>
          </p:cNvSpPr>
          <p:nvPr>
            <p:ph type="title"/>
          </p:nvPr>
        </p:nvSpPr>
        <p:spPr/>
        <p:txBody>
          <a:bodyPr/>
          <a:lstStyle/>
          <a:p>
            <a:r>
              <a:rPr lang="en-US" dirty="0"/>
              <a:t>Impedance Mismatch</a:t>
            </a:r>
          </a:p>
        </p:txBody>
      </p:sp>
      <p:sp>
        <p:nvSpPr>
          <p:cNvPr id="3" name="Content Placeholder 2">
            <a:extLst>
              <a:ext uri="{FF2B5EF4-FFF2-40B4-BE49-F238E27FC236}">
                <a16:creationId xmlns:a16="http://schemas.microsoft.com/office/drawing/2014/main" id="{F759A021-1003-4F47-B7C0-94488EF55199}"/>
              </a:ext>
            </a:extLst>
          </p:cNvPr>
          <p:cNvSpPr>
            <a:spLocks noGrp="1"/>
          </p:cNvSpPr>
          <p:nvPr>
            <p:ph idx="1"/>
          </p:nvPr>
        </p:nvSpPr>
        <p:spPr/>
        <p:txBody>
          <a:bodyPr/>
          <a:lstStyle/>
          <a:p>
            <a:r>
              <a:rPr lang="en-US" sz="2300" b="1" dirty="0"/>
              <a:t>Granularity</a:t>
            </a:r>
            <a:r>
              <a:rPr lang="en-US" sz="2300" dirty="0"/>
              <a:t> - refers to the mismatch in the number of classes that are mapped with a certain number of tables in the database.</a:t>
            </a:r>
          </a:p>
          <a:p>
            <a:r>
              <a:rPr lang="en-US" sz="2300" b="1" dirty="0"/>
              <a:t>Inheritance</a:t>
            </a:r>
            <a:r>
              <a:rPr lang="en-US" sz="2300" dirty="0"/>
              <a:t> - Java classes in the application are commonly related to each other through an inheritance hierarchy. However, the tables within the database can't be represented through an inheritance hierarchy.</a:t>
            </a:r>
          </a:p>
          <a:p>
            <a:r>
              <a:rPr lang="en-US" sz="2300" b="1" dirty="0"/>
              <a:t>Identity</a:t>
            </a:r>
            <a:r>
              <a:rPr lang="en-US" sz="2300" dirty="0"/>
              <a:t> - The relational database distinguishes an object instance on the basis of their primary key. However, an object model distinguishes an object on the basis of object identity and object equality.</a:t>
            </a:r>
          </a:p>
          <a:p>
            <a:r>
              <a:rPr lang="en-US" sz="2300" b="1" dirty="0"/>
              <a:t>Association</a:t>
            </a:r>
            <a:r>
              <a:rPr lang="en-US" sz="2300" dirty="0"/>
              <a:t> - In the object model, two classes are linked by association. However, in relational databases, the linking of tables is achieved with the help of foreign keys.</a:t>
            </a:r>
          </a:p>
          <a:p>
            <a:r>
              <a:rPr lang="en-US" sz="2300" b="1" dirty="0"/>
              <a:t>Navigation</a:t>
            </a:r>
            <a:r>
              <a:rPr lang="en-US" sz="2300" dirty="0"/>
              <a:t> - The ways of accessing objects in Java and in RDBMS are fundamentally different.</a:t>
            </a:r>
          </a:p>
        </p:txBody>
      </p:sp>
      <p:sp>
        <p:nvSpPr>
          <p:cNvPr id="4" name="Slide Number Placeholder 3">
            <a:extLst>
              <a:ext uri="{FF2B5EF4-FFF2-40B4-BE49-F238E27FC236}">
                <a16:creationId xmlns:a16="http://schemas.microsoft.com/office/drawing/2014/main" id="{770A4843-018A-4D8F-8FD5-D09E2DE1DA1E}"/>
              </a:ext>
            </a:extLst>
          </p:cNvPr>
          <p:cNvSpPr>
            <a:spLocks noGrp="1"/>
          </p:cNvSpPr>
          <p:nvPr>
            <p:ph type="sldNum" sz="quarter" idx="12"/>
          </p:nvPr>
        </p:nvSpPr>
        <p:spPr/>
        <p:txBody>
          <a:bodyPr/>
          <a:lstStyle/>
          <a:p>
            <a:fld id="{A64EBEFE-7BF9-4396-9C40-BD1ADD36E341}" type="slidenum">
              <a:rPr lang="en-US" smtClean="0"/>
              <a:t>3</a:t>
            </a:fld>
            <a:endParaRPr lang="en-US"/>
          </a:p>
        </p:txBody>
      </p:sp>
    </p:spTree>
    <p:extLst>
      <p:ext uri="{BB962C8B-B14F-4D97-AF65-F5344CB8AC3E}">
        <p14:creationId xmlns:p14="http://schemas.microsoft.com/office/powerpoint/2010/main" val="1843674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60130-0EFD-48E8-852A-0515F0829629}"/>
              </a:ext>
            </a:extLst>
          </p:cNvPr>
          <p:cNvSpPr>
            <a:spLocks noGrp="1"/>
          </p:cNvSpPr>
          <p:nvPr>
            <p:ph type="title"/>
          </p:nvPr>
        </p:nvSpPr>
        <p:spPr/>
        <p:txBody>
          <a:bodyPr/>
          <a:lstStyle/>
          <a:p>
            <a:r>
              <a:rPr lang="en-US" dirty="0"/>
              <a:t>Impedance Mismatch</a:t>
            </a:r>
          </a:p>
        </p:txBody>
      </p:sp>
      <p:sp>
        <p:nvSpPr>
          <p:cNvPr id="3" name="Content Placeholder 2">
            <a:extLst>
              <a:ext uri="{FF2B5EF4-FFF2-40B4-BE49-F238E27FC236}">
                <a16:creationId xmlns:a16="http://schemas.microsoft.com/office/drawing/2014/main" id="{090E6FD6-DF02-4BCD-8B30-19A7E5A9DBE5}"/>
              </a:ext>
            </a:extLst>
          </p:cNvPr>
          <p:cNvSpPr>
            <a:spLocks noGrp="1"/>
          </p:cNvSpPr>
          <p:nvPr>
            <p:ph idx="1"/>
          </p:nvPr>
        </p:nvSpPr>
        <p:spPr/>
        <p:txBody>
          <a:bodyPr/>
          <a:lstStyle/>
          <a:p>
            <a:r>
              <a:rPr lang="en-US" sz="2400" dirty="0"/>
              <a:t>To solve the impedance mismatch, we use an ORM tool that converts the data between relational databases and object oriented programming languages.</a:t>
            </a:r>
          </a:p>
          <a:p>
            <a:r>
              <a:rPr lang="en-US" sz="2400" dirty="0"/>
              <a:t>ORM stands for Object-Relational Mapping, uses objects to connect the Object-Oriented programming language and the database systems, which facilitates the SQL to work along with the object-oriented programming concepts.</a:t>
            </a:r>
          </a:p>
        </p:txBody>
      </p:sp>
      <p:sp>
        <p:nvSpPr>
          <p:cNvPr id="4" name="Slide Number Placeholder 3">
            <a:extLst>
              <a:ext uri="{FF2B5EF4-FFF2-40B4-BE49-F238E27FC236}">
                <a16:creationId xmlns:a16="http://schemas.microsoft.com/office/drawing/2014/main" id="{84F89CF3-BA5F-4A05-81F1-4AB195AC2352}"/>
              </a:ext>
            </a:extLst>
          </p:cNvPr>
          <p:cNvSpPr>
            <a:spLocks noGrp="1"/>
          </p:cNvSpPr>
          <p:nvPr>
            <p:ph type="sldNum" sz="quarter" idx="12"/>
          </p:nvPr>
        </p:nvSpPr>
        <p:spPr/>
        <p:txBody>
          <a:bodyPr/>
          <a:lstStyle/>
          <a:p>
            <a:fld id="{A64EBEFE-7BF9-4396-9C40-BD1ADD36E341}" type="slidenum">
              <a:rPr lang="en-US" smtClean="0"/>
              <a:t>4</a:t>
            </a:fld>
            <a:endParaRPr lang="en-US"/>
          </a:p>
        </p:txBody>
      </p:sp>
      <p:pic>
        <p:nvPicPr>
          <p:cNvPr id="5" name="Picture 4">
            <a:extLst>
              <a:ext uri="{FF2B5EF4-FFF2-40B4-BE49-F238E27FC236}">
                <a16:creationId xmlns:a16="http://schemas.microsoft.com/office/drawing/2014/main" id="{596E995C-59A7-48AB-9753-1DC139824FBD}"/>
              </a:ext>
            </a:extLst>
          </p:cNvPr>
          <p:cNvPicPr>
            <a:picLocks noChangeAspect="1"/>
          </p:cNvPicPr>
          <p:nvPr/>
        </p:nvPicPr>
        <p:blipFill>
          <a:blip r:embed="rId2"/>
          <a:stretch>
            <a:fillRect/>
          </a:stretch>
        </p:blipFill>
        <p:spPr>
          <a:xfrm>
            <a:off x="2714625" y="4191000"/>
            <a:ext cx="5848350" cy="2286000"/>
          </a:xfrm>
          <a:prstGeom prst="rect">
            <a:avLst/>
          </a:prstGeom>
        </p:spPr>
      </p:pic>
    </p:spTree>
    <p:extLst>
      <p:ext uri="{BB962C8B-B14F-4D97-AF65-F5344CB8AC3E}">
        <p14:creationId xmlns:p14="http://schemas.microsoft.com/office/powerpoint/2010/main" val="2836212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27108-CBB4-4B05-998A-C37E15E66F93}"/>
              </a:ext>
            </a:extLst>
          </p:cNvPr>
          <p:cNvSpPr>
            <a:spLocks noGrp="1"/>
          </p:cNvSpPr>
          <p:nvPr>
            <p:ph type="title"/>
          </p:nvPr>
        </p:nvSpPr>
        <p:spPr/>
        <p:txBody>
          <a:bodyPr/>
          <a:lstStyle/>
          <a:p>
            <a:r>
              <a:rPr lang="en-US" dirty="0"/>
              <a:t>Benefits of ORM</a:t>
            </a:r>
          </a:p>
        </p:txBody>
      </p:sp>
      <p:sp>
        <p:nvSpPr>
          <p:cNvPr id="3" name="Content Placeholder 2">
            <a:extLst>
              <a:ext uri="{FF2B5EF4-FFF2-40B4-BE49-F238E27FC236}">
                <a16:creationId xmlns:a16="http://schemas.microsoft.com/office/drawing/2014/main" id="{C7F2BA63-F39B-41DD-A320-4E69F2E9F227}"/>
              </a:ext>
            </a:extLst>
          </p:cNvPr>
          <p:cNvSpPr>
            <a:spLocks noGrp="1"/>
          </p:cNvSpPr>
          <p:nvPr>
            <p:ph idx="1"/>
          </p:nvPr>
        </p:nvSpPr>
        <p:spPr/>
        <p:txBody>
          <a:bodyPr/>
          <a:lstStyle/>
          <a:p>
            <a:r>
              <a:rPr lang="en-US" sz="2400" dirty="0"/>
              <a:t>ORM maps </a:t>
            </a:r>
            <a:r>
              <a:rPr lang="en-US" sz="2400"/>
              <a:t>an class </a:t>
            </a:r>
            <a:r>
              <a:rPr lang="en-US" sz="2400" dirty="0"/>
              <a:t>to the table.</a:t>
            </a:r>
          </a:p>
          <a:p>
            <a:r>
              <a:rPr lang="en-US" sz="2400" dirty="0"/>
              <a:t>We can hide the details of SQL queries from OO logic. This propagates the idea of data abstraction.</a:t>
            </a:r>
          </a:p>
          <a:p>
            <a:r>
              <a:rPr lang="en-US" sz="2400" dirty="0"/>
              <a:t>It provides methods for automatic versioning and timestamping.</a:t>
            </a:r>
          </a:p>
          <a:p>
            <a:r>
              <a:rPr lang="en-US" sz="2400" dirty="0"/>
              <a:t>It provides caching support for better performance.</a:t>
            </a:r>
          </a:p>
          <a:p>
            <a:r>
              <a:rPr lang="en-US" sz="2400" dirty="0"/>
              <a:t>Best suited for large projects</a:t>
            </a:r>
          </a:p>
          <a:p>
            <a:r>
              <a:rPr lang="en-US" sz="2400" dirty="0"/>
              <a:t>Injected transaction management</a:t>
            </a:r>
          </a:p>
          <a:p>
            <a:r>
              <a:rPr lang="en-US" sz="2400" dirty="0"/>
              <a:t>Configurable logging</a:t>
            </a:r>
          </a:p>
          <a:p>
            <a:r>
              <a:rPr lang="en-US" sz="2400" dirty="0"/>
              <a:t>Faster development of applications</a:t>
            </a:r>
          </a:p>
        </p:txBody>
      </p:sp>
      <p:sp>
        <p:nvSpPr>
          <p:cNvPr id="4" name="Slide Number Placeholder 3">
            <a:extLst>
              <a:ext uri="{FF2B5EF4-FFF2-40B4-BE49-F238E27FC236}">
                <a16:creationId xmlns:a16="http://schemas.microsoft.com/office/drawing/2014/main" id="{98B8699F-77DA-43B0-9F88-C65C637B7170}"/>
              </a:ext>
            </a:extLst>
          </p:cNvPr>
          <p:cNvSpPr>
            <a:spLocks noGrp="1"/>
          </p:cNvSpPr>
          <p:nvPr>
            <p:ph type="sldNum" sz="quarter" idx="12"/>
          </p:nvPr>
        </p:nvSpPr>
        <p:spPr/>
        <p:txBody>
          <a:bodyPr/>
          <a:lstStyle/>
          <a:p>
            <a:fld id="{A64EBEFE-7BF9-4396-9C40-BD1ADD36E341}" type="slidenum">
              <a:rPr lang="en-US" smtClean="0"/>
              <a:t>5</a:t>
            </a:fld>
            <a:endParaRPr lang="en-US"/>
          </a:p>
        </p:txBody>
      </p:sp>
    </p:spTree>
    <p:extLst>
      <p:ext uri="{BB962C8B-B14F-4D97-AF65-F5344CB8AC3E}">
        <p14:creationId xmlns:p14="http://schemas.microsoft.com/office/powerpoint/2010/main" val="2264658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A33E6-53F9-4E76-958B-A24779521FC0}"/>
              </a:ext>
            </a:extLst>
          </p:cNvPr>
          <p:cNvSpPr>
            <a:spLocks noGrp="1"/>
          </p:cNvSpPr>
          <p:nvPr>
            <p:ph type="title"/>
          </p:nvPr>
        </p:nvSpPr>
        <p:spPr/>
        <p:txBody>
          <a:bodyPr/>
          <a:lstStyle/>
          <a:p>
            <a:r>
              <a:rPr lang="en-US" dirty="0"/>
              <a:t>ORM Tools</a:t>
            </a:r>
          </a:p>
        </p:txBody>
      </p:sp>
      <p:sp>
        <p:nvSpPr>
          <p:cNvPr id="3" name="Content Placeholder 2">
            <a:extLst>
              <a:ext uri="{FF2B5EF4-FFF2-40B4-BE49-F238E27FC236}">
                <a16:creationId xmlns:a16="http://schemas.microsoft.com/office/drawing/2014/main" id="{246F4373-2D47-4CB3-90B4-65D83DD3C5C9}"/>
              </a:ext>
            </a:extLst>
          </p:cNvPr>
          <p:cNvSpPr>
            <a:spLocks noGrp="1"/>
          </p:cNvSpPr>
          <p:nvPr>
            <p:ph idx="1"/>
          </p:nvPr>
        </p:nvSpPr>
        <p:spPr/>
        <p:txBody>
          <a:bodyPr/>
          <a:lstStyle/>
          <a:p>
            <a:pPr marL="0" indent="0">
              <a:buNone/>
            </a:pPr>
            <a:r>
              <a:rPr lang="en-US" dirty="0"/>
              <a:t>There are lots of ORM tools available such as </a:t>
            </a:r>
          </a:p>
          <a:p>
            <a:r>
              <a:rPr lang="en-US" dirty="0"/>
              <a:t>Hibernate</a:t>
            </a:r>
          </a:p>
          <a:p>
            <a:r>
              <a:rPr lang="en-US" dirty="0"/>
              <a:t>JPA</a:t>
            </a:r>
          </a:p>
          <a:p>
            <a:r>
              <a:rPr lang="en-US" dirty="0"/>
              <a:t>Active JPA</a:t>
            </a:r>
          </a:p>
          <a:p>
            <a:r>
              <a:rPr lang="en-US" dirty="0" err="1"/>
              <a:t>iBATIS</a:t>
            </a:r>
            <a:endParaRPr lang="en-US" dirty="0"/>
          </a:p>
          <a:p>
            <a:r>
              <a:rPr lang="en-US" dirty="0"/>
              <a:t>IBM Pure Query, etc.</a:t>
            </a:r>
          </a:p>
        </p:txBody>
      </p:sp>
      <p:sp>
        <p:nvSpPr>
          <p:cNvPr id="4" name="Slide Number Placeholder 3">
            <a:extLst>
              <a:ext uri="{FF2B5EF4-FFF2-40B4-BE49-F238E27FC236}">
                <a16:creationId xmlns:a16="http://schemas.microsoft.com/office/drawing/2014/main" id="{E84CB707-B0BC-45B1-8536-5CF13F1D92EB}"/>
              </a:ext>
            </a:extLst>
          </p:cNvPr>
          <p:cNvSpPr>
            <a:spLocks noGrp="1"/>
          </p:cNvSpPr>
          <p:nvPr>
            <p:ph type="sldNum" sz="quarter" idx="12"/>
          </p:nvPr>
        </p:nvSpPr>
        <p:spPr/>
        <p:txBody>
          <a:bodyPr/>
          <a:lstStyle/>
          <a:p>
            <a:fld id="{A64EBEFE-7BF9-4396-9C40-BD1ADD36E341}" type="slidenum">
              <a:rPr lang="en-US" smtClean="0"/>
              <a:t>6</a:t>
            </a:fld>
            <a:endParaRPr lang="en-US"/>
          </a:p>
        </p:txBody>
      </p:sp>
    </p:spTree>
    <p:extLst>
      <p:ext uri="{BB962C8B-B14F-4D97-AF65-F5344CB8AC3E}">
        <p14:creationId xmlns:p14="http://schemas.microsoft.com/office/powerpoint/2010/main" val="2892374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4A067-3122-4ECD-B106-C5401D0E5F4A}"/>
              </a:ext>
            </a:extLst>
          </p:cNvPr>
          <p:cNvSpPr>
            <a:spLocks noGrp="1"/>
          </p:cNvSpPr>
          <p:nvPr>
            <p:ph type="title"/>
          </p:nvPr>
        </p:nvSpPr>
        <p:spPr/>
        <p:txBody>
          <a:bodyPr/>
          <a:lstStyle/>
          <a:p>
            <a:r>
              <a:rPr lang="en-US" dirty="0"/>
              <a:t>Java Persistence API(JPA)</a:t>
            </a:r>
          </a:p>
        </p:txBody>
      </p:sp>
      <p:sp>
        <p:nvSpPr>
          <p:cNvPr id="3" name="Content Placeholder 2">
            <a:extLst>
              <a:ext uri="{FF2B5EF4-FFF2-40B4-BE49-F238E27FC236}">
                <a16:creationId xmlns:a16="http://schemas.microsoft.com/office/drawing/2014/main" id="{9826FFF2-C994-4170-9615-95CA67FD6F61}"/>
              </a:ext>
            </a:extLst>
          </p:cNvPr>
          <p:cNvSpPr>
            <a:spLocks noGrp="1"/>
          </p:cNvSpPr>
          <p:nvPr>
            <p:ph idx="1"/>
          </p:nvPr>
        </p:nvSpPr>
        <p:spPr/>
        <p:txBody>
          <a:bodyPr/>
          <a:lstStyle/>
          <a:p>
            <a:r>
              <a:rPr lang="en-US" dirty="0"/>
              <a:t>The Java Persistence API(JPA) is a standard API for accessing, persisting and managing data between Java objects/classes and a relational database.</a:t>
            </a:r>
          </a:p>
          <a:p>
            <a:r>
              <a:rPr lang="en-US" dirty="0"/>
              <a:t>It is defined in the </a:t>
            </a:r>
            <a:r>
              <a:rPr lang="en-US" dirty="0" err="1"/>
              <a:t>javax.persistence</a:t>
            </a:r>
            <a:r>
              <a:rPr lang="en-US" dirty="0"/>
              <a:t> package. </a:t>
            </a:r>
          </a:p>
          <a:p>
            <a:r>
              <a:rPr lang="en-US" dirty="0"/>
              <a:t>It uses Java Persistence Query Language (JPQL), which is an object-oriented query language to perform database operations. </a:t>
            </a:r>
          </a:p>
          <a:p>
            <a:r>
              <a:rPr lang="en-US" dirty="0"/>
              <a:t>It uses the </a:t>
            </a:r>
            <a:r>
              <a:rPr lang="en-US" dirty="0" err="1"/>
              <a:t>EntityManager</a:t>
            </a:r>
            <a:r>
              <a:rPr lang="en-US" dirty="0"/>
              <a:t> interface to create, read, and delete operations for instances of mapped entity classes.</a:t>
            </a:r>
          </a:p>
        </p:txBody>
      </p:sp>
      <p:sp>
        <p:nvSpPr>
          <p:cNvPr id="4" name="Slide Number Placeholder 3">
            <a:extLst>
              <a:ext uri="{FF2B5EF4-FFF2-40B4-BE49-F238E27FC236}">
                <a16:creationId xmlns:a16="http://schemas.microsoft.com/office/drawing/2014/main" id="{FAF8FCBE-7DB6-4535-B3C4-EC748E8FBE13}"/>
              </a:ext>
            </a:extLst>
          </p:cNvPr>
          <p:cNvSpPr>
            <a:spLocks noGrp="1"/>
          </p:cNvSpPr>
          <p:nvPr>
            <p:ph type="sldNum" sz="quarter" idx="12"/>
          </p:nvPr>
        </p:nvSpPr>
        <p:spPr/>
        <p:txBody>
          <a:bodyPr/>
          <a:lstStyle/>
          <a:p>
            <a:fld id="{A64EBEFE-7BF9-4396-9C40-BD1ADD36E341}" type="slidenum">
              <a:rPr lang="en-US" smtClean="0"/>
              <a:t>7</a:t>
            </a:fld>
            <a:endParaRPr lang="en-US"/>
          </a:p>
        </p:txBody>
      </p:sp>
    </p:spTree>
    <p:extLst>
      <p:ext uri="{BB962C8B-B14F-4D97-AF65-F5344CB8AC3E}">
        <p14:creationId xmlns:p14="http://schemas.microsoft.com/office/powerpoint/2010/main" val="2769712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FEFF5-997E-47C7-988C-86018597526B}"/>
              </a:ext>
            </a:extLst>
          </p:cNvPr>
          <p:cNvSpPr>
            <a:spLocks noGrp="1"/>
          </p:cNvSpPr>
          <p:nvPr>
            <p:ph type="title"/>
          </p:nvPr>
        </p:nvSpPr>
        <p:spPr/>
        <p:txBody>
          <a:bodyPr/>
          <a:lstStyle/>
          <a:p>
            <a:r>
              <a:rPr lang="en-US" dirty="0"/>
              <a:t>Annotations</a:t>
            </a:r>
          </a:p>
        </p:txBody>
      </p:sp>
      <p:sp>
        <p:nvSpPr>
          <p:cNvPr id="3" name="Content Placeholder 2">
            <a:extLst>
              <a:ext uri="{FF2B5EF4-FFF2-40B4-BE49-F238E27FC236}">
                <a16:creationId xmlns:a16="http://schemas.microsoft.com/office/drawing/2014/main" id="{21F20475-46A9-4149-BB1F-7AB564132D8E}"/>
              </a:ext>
            </a:extLst>
          </p:cNvPr>
          <p:cNvSpPr>
            <a:spLocks noGrp="1"/>
          </p:cNvSpPr>
          <p:nvPr>
            <p:ph idx="1"/>
          </p:nvPr>
        </p:nvSpPr>
        <p:spPr/>
        <p:txBody>
          <a:bodyPr/>
          <a:lstStyle/>
          <a:p>
            <a:r>
              <a:rPr lang="en-US" dirty="0"/>
              <a:t>Annotations are used to provide metadata configuration inside the POJO class, so we can understand the table structure and POJO class simultaneously.</a:t>
            </a:r>
          </a:p>
          <a:p>
            <a:r>
              <a:rPr lang="en-US" dirty="0"/>
              <a:t>All the JPA annotations are defined in the </a:t>
            </a:r>
            <a:r>
              <a:rPr lang="en-US" b="1" dirty="0" err="1"/>
              <a:t>javax.persistence</a:t>
            </a:r>
            <a:r>
              <a:rPr lang="en-US" dirty="0"/>
              <a:t> package.</a:t>
            </a:r>
          </a:p>
        </p:txBody>
      </p:sp>
      <p:sp>
        <p:nvSpPr>
          <p:cNvPr id="4" name="Slide Number Placeholder 3">
            <a:extLst>
              <a:ext uri="{FF2B5EF4-FFF2-40B4-BE49-F238E27FC236}">
                <a16:creationId xmlns:a16="http://schemas.microsoft.com/office/drawing/2014/main" id="{76CFC32E-2855-46B0-9D12-A41BAD0C90F5}"/>
              </a:ext>
            </a:extLst>
          </p:cNvPr>
          <p:cNvSpPr>
            <a:spLocks noGrp="1"/>
          </p:cNvSpPr>
          <p:nvPr>
            <p:ph type="sldNum" sz="quarter" idx="12"/>
          </p:nvPr>
        </p:nvSpPr>
        <p:spPr/>
        <p:txBody>
          <a:bodyPr/>
          <a:lstStyle/>
          <a:p>
            <a:fld id="{A64EBEFE-7BF9-4396-9C40-BD1ADD36E341}" type="slidenum">
              <a:rPr lang="en-US" smtClean="0"/>
              <a:t>8</a:t>
            </a:fld>
            <a:endParaRPr lang="en-US"/>
          </a:p>
        </p:txBody>
      </p:sp>
    </p:spTree>
    <p:extLst>
      <p:ext uri="{BB962C8B-B14F-4D97-AF65-F5344CB8AC3E}">
        <p14:creationId xmlns:p14="http://schemas.microsoft.com/office/powerpoint/2010/main" val="1939399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8C52D-D6E2-49F1-BD6E-CB0DE94B6962}"/>
              </a:ext>
            </a:extLst>
          </p:cNvPr>
          <p:cNvSpPr>
            <a:spLocks noGrp="1"/>
          </p:cNvSpPr>
          <p:nvPr>
            <p:ph type="title"/>
          </p:nvPr>
        </p:nvSpPr>
        <p:spPr/>
        <p:txBody>
          <a:bodyPr/>
          <a:lstStyle/>
          <a:p>
            <a:r>
              <a:rPr lang="en-US" dirty="0"/>
              <a:t>Annotations</a:t>
            </a:r>
          </a:p>
        </p:txBody>
      </p:sp>
      <p:pic>
        <p:nvPicPr>
          <p:cNvPr id="6" name="Content Placeholder 5">
            <a:extLst>
              <a:ext uri="{FF2B5EF4-FFF2-40B4-BE49-F238E27FC236}">
                <a16:creationId xmlns:a16="http://schemas.microsoft.com/office/drawing/2014/main" id="{0EF99B9D-A793-40EE-827F-974428F1CE0A}"/>
              </a:ext>
            </a:extLst>
          </p:cNvPr>
          <p:cNvPicPr>
            <a:picLocks noGrp="1" noChangeAspect="1"/>
          </p:cNvPicPr>
          <p:nvPr>
            <p:ph idx="1"/>
          </p:nvPr>
        </p:nvPicPr>
        <p:blipFill>
          <a:blip r:embed="rId2"/>
          <a:stretch>
            <a:fillRect/>
          </a:stretch>
        </p:blipFill>
        <p:spPr>
          <a:xfrm>
            <a:off x="445190" y="1815099"/>
            <a:ext cx="4324350" cy="2152650"/>
          </a:xfrm>
        </p:spPr>
      </p:pic>
      <p:sp>
        <p:nvSpPr>
          <p:cNvPr id="4" name="Slide Number Placeholder 3">
            <a:extLst>
              <a:ext uri="{FF2B5EF4-FFF2-40B4-BE49-F238E27FC236}">
                <a16:creationId xmlns:a16="http://schemas.microsoft.com/office/drawing/2014/main" id="{B66AE808-250B-436E-B7BE-E66945D68CD5}"/>
              </a:ext>
            </a:extLst>
          </p:cNvPr>
          <p:cNvSpPr>
            <a:spLocks noGrp="1"/>
          </p:cNvSpPr>
          <p:nvPr>
            <p:ph type="sldNum" sz="quarter" idx="12"/>
          </p:nvPr>
        </p:nvSpPr>
        <p:spPr/>
        <p:txBody>
          <a:bodyPr/>
          <a:lstStyle/>
          <a:p>
            <a:fld id="{A64EBEFE-7BF9-4396-9C40-BD1ADD36E341}" type="slidenum">
              <a:rPr lang="en-US" smtClean="0"/>
              <a:t>9</a:t>
            </a:fld>
            <a:endParaRPr lang="en-US"/>
          </a:p>
        </p:txBody>
      </p:sp>
      <p:pic>
        <p:nvPicPr>
          <p:cNvPr id="8" name="Picture 7">
            <a:extLst>
              <a:ext uri="{FF2B5EF4-FFF2-40B4-BE49-F238E27FC236}">
                <a16:creationId xmlns:a16="http://schemas.microsoft.com/office/drawing/2014/main" id="{4FCEC7DD-AB0C-4807-A10E-66BA7BD2A2A3}"/>
              </a:ext>
            </a:extLst>
          </p:cNvPr>
          <p:cNvPicPr>
            <a:picLocks noChangeAspect="1"/>
          </p:cNvPicPr>
          <p:nvPr/>
        </p:nvPicPr>
        <p:blipFill>
          <a:blip r:embed="rId3"/>
          <a:stretch>
            <a:fillRect/>
          </a:stretch>
        </p:blipFill>
        <p:spPr>
          <a:xfrm>
            <a:off x="5081600" y="1719849"/>
            <a:ext cx="4425592" cy="4757151"/>
          </a:xfrm>
          <a:prstGeom prst="rect">
            <a:avLst/>
          </a:prstGeom>
        </p:spPr>
      </p:pic>
      <p:sp>
        <p:nvSpPr>
          <p:cNvPr id="9" name="TextBox 8">
            <a:extLst>
              <a:ext uri="{FF2B5EF4-FFF2-40B4-BE49-F238E27FC236}">
                <a16:creationId xmlns:a16="http://schemas.microsoft.com/office/drawing/2014/main" id="{B7171CA5-95A2-4C1C-B3F9-395E6E3399C3}"/>
              </a:ext>
            </a:extLst>
          </p:cNvPr>
          <p:cNvSpPr txBox="1"/>
          <p:nvPr/>
        </p:nvSpPr>
        <p:spPr>
          <a:xfrm>
            <a:off x="8171070" y="4860234"/>
            <a:ext cx="3044423" cy="923330"/>
          </a:xfrm>
          <a:prstGeom prst="rect">
            <a:avLst/>
          </a:prstGeom>
          <a:noFill/>
        </p:spPr>
        <p:txBody>
          <a:bodyPr wrap="none" rtlCol="0">
            <a:spAutoFit/>
          </a:bodyPr>
          <a:lstStyle/>
          <a:p>
            <a:r>
              <a:rPr lang="en-US" b="1" dirty="0">
                <a:solidFill>
                  <a:srgbClr val="FF0000"/>
                </a:solidFill>
              </a:rPr>
              <a:t>Getters / Setters </a:t>
            </a:r>
          </a:p>
          <a:p>
            <a:r>
              <a:rPr lang="en-US" b="1" dirty="0">
                <a:solidFill>
                  <a:srgbClr val="FF0000"/>
                </a:solidFill>
              </a:rPr>
              <a:t>Parametrized constructor </a:t>
            </a:r>
          </a:p>
          <a:p>
            <a:r>
              <a:rPr lang="en-US" b="1" dirty="0">
                <a:solidFill>
                  <a:srgbClr val="FF0000"/>
                </a:solidFill>
              </a:rPr>
              <a:t>To String method </a:t>
            </a:r>
          </a:p>
        </p:txBody>
      </p:sp>
    </p:spTree>
    <p:extLst>
      <p:ext uri="{BB962C8B-B14F-4D97-AF65-F5344CB8AC3E}">
        <p14:creationId xmlns:p14="http://schemas.microsoft.com/office/powerpoint/2010/main" val="2707709439"/>
      </p:ext>
    </p:extLst>
  </p:cSld>
  <p:clrMapOvr>
    <a:masterClrMapping/>
  </p:clrMapOvr>
</p:sld>
</file>

<file path=ppt/theme/theme1.xml><?xml version="1.0" encoding="utf-8"?>
<a:theme xmlns:a="http://schemas.openxmlformats.org/drawingml/2006/main" name="Learner Template">
  <a:themeElements>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1_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1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1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1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1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1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1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1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1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arner Template.potx" id="{AA975DF3-9356-413E-9652-11DC7C59B5AC}" vid="{ED3226D0-769C-4AE7-92F3-ABC6184D9D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Learner Template</Template>
  <TotalTime>42</TotalTime>
  <Words>751</Words>
  <Application>Microsoft Office PowerPoint</Application>
  <PresentationFormat>Widescreen</PresentationFormat>
  <Paragraphs>69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Wingdings</vt:lpstr>
      <vt:lpstr>Learner Template</vt:lpstr>
      <vt:lpstr>Java Persistence API</vt:lpstr>
      <vt:lpstr>Object Relational Mapping (ORM)</vt:lpstr>
      <vt:lpstr>Impedance Mismatch</vt:lpstr>
      <vt:lpstr>Impedance Mismatch</vt:lpstr>
      <vt:lpstr>Benefits of ORM</vt:lpstr>
      <vt:lpstr>ORM Tools</vt:lpstr>
      <vt:lpstr>Java Persistence API(JPA)</vt:lpstr>
      <vt:lpstr>Annotations</vt:lpstr>
      <vt:lpstr>Annotations</vt:lpstr>
      <vt:lpstr>Annotations</vt:lpstr>
      <vt:lpstr>Annotations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Persistence API</dc:title>
  <dc:creator>Jasdhir Singh</dc:creator>
  <cp:lastModifiedBy>Jasdhir Singh</cp:lastModifiedBy>
  <cp:revision>23</cp:revision>
  <dcterms:created xsi:type="dcterms:W3CDTF">2022-04-19T08:45:52Z</dcterms:created>
  <dcterms:modified xsi:type="dcterms:W3CDTF">2022-04-25T16:18:06Z</dcterms:modified>
</cp:coreProperties>
</file>