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9" r:id="rId2"/>
    <p:sldId id="275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300" r:id="rId13"/>
    <p:sldId id="289" r:id="rId14"/>
    <p:sldId id="290" r:id="rId15"/>
    <p:sldId id="293" r:id="rId16"/>
    <p:sldId id="295" r:id="rId17"/>
    <p:sldId id="296" r:id="rId18"/>
    <p:sldId id="297" r:id="rId19"/>
    <p:sldId id="298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A67A-2AC0-4493-95F2-F90E10359CA1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0A1E-CDC7-4F3F-A031-44B1F50B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play an important role in almost all applications and may originate from a variety of sources: properties files, JVM system properties, system environment variables, JNDI, servlet context parameters, ad-hoc Properties objects, Map objects, and 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0A1E-CDC7-4F3F-A031-44B1F50BD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standaloneDataSource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available only in the development profile.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jndiDataSource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available only in the production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0A1E-CDC7-4F3F-A031-44B1F50BDA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F4AF6F4-BB76-43F5-9C0B-9B6AEF43BFE4}" type="datetime1">
              <a:rPr lang="en-US" smtClean="0"/>
              <a:t>7/29/2022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949EB-43E6-4903-8462-DD823353C1F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98176-25A7-48A5-BCA9-9C613277A63C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4C9BD2-E86D-4854-B00F-F884DFFEF1CE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92DA4E-64D4-4707-962B-045FFAA20A9B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B2BC4A-2C40-44B3-B432-9E6AA995183A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A99DF-21DC-48F0-A7AA-442C0168DA58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D704C-BBA4-4116-B00C-11EC7D33B443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02A79-F892-4CBF-9D7B-AB99CEA1C53F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F9E6D-A627-4B51-A504-FFBF6CEA18AB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D6DC5-4EB8-4481-94B0-8E11F069D9DA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0E1C7-8490-45BA-B2CA-F5C11DAA906D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24C9BD2-E86D-4854-B00F-F884DFFEF1CE}" type="datetime1">
              <a:rPr lang="en-US" smtClean="0"/>
              <a:t>7/29/2022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Boot Profiles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Activating a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Activating a profile can be done in several ways, but the most straightforward is to do it programmatically against the Environment API which is available through an </a:t>
            </a:r>
            <a:r>
              <a:rPr lang="en-US" sz="2800" dirty="0" err="1"/>
              <a:t>ApplicationContext</a:t>
            </a:r>
            <a:r>
              <a:rPr lang="en-US" sz="2800" dirty="0"/>
              <a:t>. 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0" y="4151670"/>
            <a:ext cx="786307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25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Default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default profile represents the profile that is enabled by default.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any profile is enabled, the default profile does not apply.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6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Profile-specific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addition to </a:t>
            </a:r>
            <a:r>
              <a:rPr lang="en-US" sz="2400" dirty="0" err="1"/>
              <a:t>application.properties</a:t>
            </a:r>
            <a:r>
              <a:rPr lang="en-US" sz="2400" dirty="0"/>
              <a:t> files, profile-specific properties can also be defined by using the following naming convention: application-{profile}.properties. </a:t>
            </a:r>
          </a:p>
          <a:p>
            <a:r>
              <a:rPr lang="en-US" sz="2400" dirty="0"/>
              <a:t>The Environment has a set of default profiles (by default, [default]) that are used if no active profiles are set. </a:t>
            </a:r>
          </a:p>
          <a:p>
            <a:r>
              <a:rPr lang="en-US" sz="2400" dirty="0"/>
              <a:t>In other words, if no profiles are explicitly activated, then properties from application-</a:t>
            </a:r>
            <a:r>
              <a:rPr lang="en-US" sz="2400" dirty="0" err="1"/>
              <a:t>default.properties</a:t>
            </a:r>
            <a:r>
              <a:rPr lang="en-US" sz="2400" dirty="0"/>
              <a:t> are loaded.</a:t>
            </a:r>
          </a:p>
          <a:p>
            <a:r>
              <a:rPr lang="en-US" sz="2400" dirty="0"/>
              <a:t>Profile-specific properties are loaded from the same locations as standard </a:t>
            </a:r>
            <a:r>
              <a:rPr lang="en-US" sz="2400" dirty="0" err="1"/>
              <a:t>application.properties</a:t>
            </a:r>
            <a:r>
              <a:rPr lang="en-US" sz="2400" dirty="0"/>
              <a:t>, with profile-specific files always overriding the non-specific ones, whether or not the profile-specific files are inside or outside your packaged jar.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- Integration Testing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Spring </a:t>
            </a:r>
            <a:r>
              <a:rPr lang="en-US" dirty="0" err="1"/>
              <a:t>TestContext</a:t>
            </a:r>
            <a:r>
              <a:rPr lang="en-US" dirty="0"/>
              <a:t> Framework supports full integration with </a:t>
            </a:r>
            <a:r>
              <a:rPr lang="en-US" dirty="0" err="1"/>
              <a:t>JUnit</a:t>
            </a:r>
            <a:r>
              <a:rPr lang="en-US" dirty="0"/>
              <a:t> 5 </a:t>
            </a:r>
          </a:p>
          <a:p>
            <a:r>
              <a:rPr lang="en-US" dirty="0"/>
              <a:t>we can have full support of spring context loading and dependency injection of the beans in our tests.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ContextConfiguration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ContextConfiguration</a:t>
            </a:r>
            <a:r>
              <a:rPr lang="en-US" dirty="0"/>
              <a:t> loads an </a:t>
            </a:r>
            <a:r>
              <a:rPr lang="en-US" dirty="0" err="1"/>
              <a:t>ApplicationContext</a:t>
            </a:r>
            <a:r>
              <a:rPr lang="en-US" dirty="0"/>
              <a:t> for Spring integration test. </a:t>
            </a:r>
          </a:p>
          <a:p>
            <a:r>
              <a:rPr lang="en-US" dirty="0"/>
              <a:t>@</a:t>
            </a:r>
            <a:r>
              <a:rPr lang="en-US" dirty="0" err="1"/>
              <a:t>ContextConfiguration</a:t>
            </a:r>
            <a:r>
              <a:rPr lang="en-US" dirty="0"/>
              <a:t> can load </a:t>
            </a:r>
            <a:r>
              <a:rPr lang="en-US" dirty="0" err="1"/>
              <a:t>ApplicationContext</a:t>
            </a:r>
            <a:r>
              <a:rPr lang="en-US" dirty="0"/>
              <a:t> using XML resource or the </a:t>
            </a:r>
            <a:r>
              <a:rPr lang="en-US" dirty="0" err="1"/>
              <a:t>JavaConfig</a:t>
            </a:r>
            <a:r>
              <a:rPr lang="en-US" dirty="0"/>
              <a:t> annotated with @Configuration. </a:t>
            </a:r>
          </a:p>
          <a:p>
            <a:r>
              <a:rPr lang="en-US" dirty="0"/>
              <a:t>The @</a:t>
            </a:r>
            <a:r>
              <a:rPr lang="en-US" dirty="0" err="1"/>
              <a:t>ContextConfiguration</a:t>
            </a:r>
            <a:r>
              <a:rPr lang="en-US" dirty="0"/>
              <a:t> annotation can also load a component annotated with @Component, @Service, @Repository 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DirtiesContext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Spring 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DirtiesContext</a:t>
            </a:r>
            <a:r>
              <a:rPr lang="en-US" dirty="0"/>
              <a:t> removes the dirty </a:t>
            </a:r>
            <a:r>
              <a:rPr lang="en-US" dirty="0" err="1"/>
              <a:t>ApplicationContext</a:t>
            </a:r>
            <a:r>
              <a:rPr lang="en-US" dirty="0"/>
              <a:t> from context cache associated with the test. </a:t>
            </a:r>
          </a:p>
          <a:p>
            <a:r>
              <a:rPr lang="en-US" dirty="0"/>
              <a:t>The test can modify the context such as modifying the state of singleton bean, modifying the state of an embedded database etc. </a:t>
            </a:r>
          </a:p>
          <a:p>
            <a:r>
              <a:rPr lang="en-US" dirty="0"/>
              <a:t>Using @</a:t>
            </a:r>
            <a:r>
              <a:rPr lang="en-US" dirty="0" err="1"/>
              <a:t>DirtiesContext</a:t>
            </a:r>
            <a:r>
              <a:rPr lang="en-US" dirty="0"/>
              <a:t> we can clear the context cache and hence subsequent tests that request the same context will get new context. </a:t>
            </a:r>
          </a:p>
          <a:p>
            <a:r>
              <a:rPr lang="en-US" dirty="0"/>
              <a:t>The @</a:t>
            </a:r>
            <a:r>
              <a:rPr lang="en-US" dirty="0" err="1"/>
              <a:t>DirtiesContext</a:t>
            </a:r>
            <a:r>
              <a:rPr lang="en-US" dirty="0"/>
              <a:t> can be used at class level as well as method level in integration tests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@</a:t>
            </a:r>
            <a:r>
              <a:rPr lang="en-US" sz="4000" dirty="0" err="1"/>
              <a:t>DirtiesContext</a:t>
            </a:r>
            <a:r>
              <a:rPr lang="en-US" sz="4000" dirty="0"/>
              <a:t> </a:t>
            </a:r>
            <a:r>
              <a:rPr lang="en-US" sz="3600" dirty="0"/>
              <a:t>-- the supported test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BEFORE_METHOD</a:t>
            </a:r>
            <a:r>
              <a:rPr lang="en-US" dirty="0"/>
              <a:t>: It is used at method level with </a:t>
            </a:r>
            <a:r>
              <a:rPr lang="en-US" dirty="0" err="1"/>
              <a:t>methodMode</a:t>
            </a:r>
            <a:r>
              <a:rPr lang="en-US" dirty="0"/>
              <a:t>. Current context will be removed and recreated just before this method execution.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AFTER_METHOD</a:t>
            </a:r>
            <a:r>
              <a:rPr lang="en-US" dirty="0"/>
              <a:t>: It is used at method level with </a:t>
            </a:r>
            <a:r>
              <a:rPr lang="en-US" dirty="0" err="1"/>
              <a:t>methodMode</a:t>
            </a:r>
            <a:r>
              <a:rPr lang="en-US" dirty="0"/>
              <a:t>. Current context will be removed and recreated just after this method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@</a:t>
            </a:r>
            <a:r>
              <a:rPr lang="en-US" sz="3600" dirty="0" err="1"/>
              <a:t>DirtiesContext</a:t>
            </a:r>
            <a:r>
              <a:rPr lang="en-US" sz="3600" dirty="0"/>
              <a:t> </a:t>
            </a:r>
            <a:r>
              <a:rPr lang="en-US" sz="3200" dirty="0"/>
              <a:t>-- the supported test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BEFORE_EACH_TEST_METHOD</a:t>
            </a:r>
            <a:r>
              <a:rPr lang="en-US" dirty="0"/>
              <a:t>: It is used at class level with </a:t>
            </a:r>
            <a:r>
              <a:rPr lang="en-US" dirty="0" err="1"/>
              <a:t>classMode</a:t>
            </a:r>
            <a:r>
              <a:rPr lang="en-US" dirty="0"/>
              <a:t>. Current context will be removed and recreated before every test method execution of this integration test class.</a:t>
            </a:r>
          </a:p>
          <a:p>
            <a:r>
              <a:rPr lang="en-US" sz="3500" b="1" dirty="0">
                <a:solidFill>
                  <a:srgbClr val="FF0000"/>
                </a:solidFill>
              </a:rPr>
              <a:t>AFTER_EACH_TEST_METHOD</a:t>
            </a:r>
            <a:r>
              <a:rPr lang="en-US" dirty="0"/>
              <a:t>: It is used at class level with </a:t>
            </a:r>
            <a:r>
              <a:rPr lang="en-US" dirty="0" err="1"/>
              <a:t>classMode</a:t>
            </a:r>
            <a:r>
              <a:rPr lang="en-US" dirty="0"/>
              <a:t>. Current context will be removed and recreated after every test method execution of this integration test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@</a:t>
            </a:r>
            <a:r>
              <a:rPr lang="en-US" sz="3600" dirty="0" err="1"/>
              <a:t>DirtiesContext</a:t>
            </a:r>
            <a:r>
              <a:rPr lang="en-US" sz="3600" dirty="0"/>
              <a:t> </a:t>
            </a:r>
            <a:r>
              <a:rPr lang="en-US" sz="3200" dirty="0"/>
              <a:t>-- the supported test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BEFORE_CLASS</a:t>
            </a:r>
            <a:r>
              <a:rPr lang="en-US" dirty="0"/>
              <a:t>: It is used at class level with </a:t>
            </a:r>
            <a:r>
              <a:rPr lang="en-US" dirty="0" err="1"/>
              <a:t>classMode</a:t>
            </a:r>
            <a:r>
              <a:rPr lang="en-US" dirty="0"/>
              <a:t>. The context will be removed and recreated before current test class execution.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AFTER_CLASS</a:t>
            </a:r>
            <a:r>
              <a:rPr lang="en-US" dirty="0"/>
              <a:t>: It is used at class level with </a:t>
            </a:r>
            <a:r>
              <a:rPr lang="en-US" dirty="0" err="1"/>
              <a:t>classMode</a:t>
            </a:r>
            <a:r>
              <a:rPr lang="en-US" dirty="0"/>
              <a:t>. The context will be removed and recreated after current test class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Sql</a:t>
            </a:r>
            <a:r>
              <a:rPr lang="en-US" dirty="0"/>
              <a:t> 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Sql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/>
              <a:t>annotation executes SQL scripts and SQL statements using </a:t>
            </a:r>
            <a:r>
              <a:rPr lang="en-US" dirty="0" err="1"/>
              <a:t>datasource</a:t>
            </a:r>
            <a:r>
              <a:rPr lang="en-US" dirty="0"/>
              <a:t> for testing.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Environment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representing the environment in which the current application is running. </a:t>
            </a:r>
          </a:p>
          <a:p>
            <a:r>
              <a:rPr lang="en-US" dirty="0"/>
              <a:t>Models two key aspects of the application environment 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/>
              <a:t>Profiles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@</a:t>
            </a:r>
            <a:r>
              <a:rPr lang="en-US" b="0" dirty="0" err="1"/>
              <a:t>ActiveProfiles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ActiveProfiles</a:t>
            </a:r>
            <a:r>
              <a:rPr lang="en-US" dirty="0"/>
              <a:t> is a class-level annotation that is used to activate profiles while loading </a:t>
            </a:r>
            <a:r>
              <a:rPr lang="en-US" dirty="0" err="1"/>
              <a:t>ApplicationContext</a:t>
            </a:r>
            <a:r>
              <a:rPr lang="en-US" dirty="0"/>
              <a:t> in Spring integration test.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profile is a named, logical group of bean definitions to be registered with the container only if the given profile is active. </a:t>
            </a:r>
          </a:p>
          <a:p>
            <a:r>
              <a:rPr lang="en-US" dirty="0"/>
              <a:t>Beans may be assigned to a profile whether defined in XML or with annotations. </a:t>
            </a:r>
          </a:p>
          <a:p>
            <a:r>
              <a:rPr lang="en-US" dirty="0"/>
              <a:t>The role of the Environment object with relation to profiles is in determining which profiles (if any) are currently active, and which profiles (if any) should be active by default.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play an important role in almost all applications and may originate from a variety of sources. </a:t>
            </a:r>
          </a:p>
          <a:p>
            <a:r>
              <a:rPr lang="en-US" dirty="0"/>
              <a:t>The role of the Environment object with relation to properties is to provide the user with a convenient service interface for configuring property sources and resolving properties from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Bean Definition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definition profiles provide a mechanism in the core container that allows for registration of different beans in different environments.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Bean Definition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word, “environment,” can mean different things to different users, and this feature can help with many use cases, including:</a:t>
            </a:r>
          </a:p>
          <a:p>
            <a:pPr lvl="1"/>
            <a:r>
              <a:rPr lang="en-US" dirty="0"/>
              <a:t>Working against an in-memory </a:t>
            </a:r>
            <a:r>
              <a:rPr lang="en-US" dirty="0" err="1"/>
              <a:t>datasource</a:t>
            </a:r>
            <a:r>
              <a:rPr lang="en-US" dirty="0"/>
              <a:t> in development versus looking up that same </a:t>
            </a:r>
            <a:r>
              <a:rPr lang="en-US" dirty="0" err="1"/>
              <a:t>datasource</a:t>
            </a:r>
            <a:r>
              <a:rPr lang="en-US" dirty="0"/>
              <a:t> from JNDI when in QA or production.</a:t>
            </a:r>
          </a:p>
          <a:p>
            <a:pPr lvl="1"/>
            <a:r>
              <a:rPr lang="en-US" dirty="0"/>
              <a:t>Registering monitoring infrastructure only when deploying an application into a performance environment.</a:t>
            </a:r>
          </a:p>
          <a:p>
            <a:pPr lvl="1"/>
            <a:r>
              <a:rPr lang="en-US" dirty="0"/>
              <a:t>Registering customized implementations of beans for customer A versus customer B deployments.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@Profile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@Profile annotation lets you indicate that a component is eligible for registration when one or more specified profiles are active.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7</a:t>
            </a:fld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" y="3200400"/>
            <a:ext cx="446384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267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8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@Profile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@Configuration class is marked with @Profile, all of the @Bean methods and @Import annotations associated with that class are bypassed unless one or more of the specified profiles are active.</a:t>
            </a:r>
          </a:p>
          <a:p>
            <a:r>
              <a:rPr lang="en-US" dirty="0"/>
              <a:t>@Profile can also be declared at the method level to include only one particular bean of a configuration class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@Profile Annotation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67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160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657</TotalTime>
  <Words>1004</Words>
  <Application>Microsoft Office PowerPoint</Application>
  <PresentationFormat>On-screen Show (4:3)</PresentationFormat>
  <Paragraphs>92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Learner Template</vt:lpstr>
      <vt:lpstr>Spring Boot Profiles</vt:lpstr>
      <vt:lpstr>Environment</vt:lpstr>
      <vt:lpstr>Profile</vt:lpstr>
      <vt:lpstr>Properties</vt:lpstr>
      <vt:lpstr>Bean Definition Profiles</vt:lpstr>
      <vt:lpstr>Bean Definition Profiles</vt:lpstr>
      <vt:lpstr>@Profile Annotation</vt:lpstr>
      <vt:lpstr>@Profile Annotation</vt:lpstr>
      <vt:lpstr>@Profile Annotation</vt:lpstr>
      <vt:lpstr>Activating a Profile</vt:lpstr>
      <vt:lpstr>Default Profile</vt:lpstr>
      <vt:lpstr>Profile-specific Properties</vt:lpstr>
      <vt:lpstr>Spring - Integration Testing</vt:lpstr>
      <vt:lpstr>@ContextConfiguration</vt:lpstr>
      <vt:lpstr>@DirtiesContext</vt:lpstr>
      <vt:lpstr>@DirtiesContext -- the supported test phases</vt:lpstr>
      <vt:lpstr>@DirtiesContext -- the supported test phases</vt:lpstr>
      <vt:lpstr>@DirtiesContext -- the supported test phases</vt:lpstr>
      <vt:lpstr>@Sql  Annotation</vt:lpstr>
      <vt:lpstr>@ActiveProfiles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160</cp:revision>
  <dcterms:created xsi:type="dcterms:W3CDTF">2020-06-09T16:21:39Z</dcterms:created>
  <dcterms:modified xsi:type="dcterms:W3CDTF">2022-07-29T15:19:46Z</dcterms:modified>
</cp:coreProperties>
</file>