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BC798-6048-46F4-9F4D-E948F5C3223D}" type="datetimeFigureOut">
              <a:rPr lang="en-US" smtClean="0"/>
              <a:t>4/23/2022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BAC78-0496-4BA3-828C-F9E4017DD47E}" type="slidenum">
              <a:rPr lang="en-US" smtClean="0"/>
              <a:t>‹#›</a:t>
            </a:fld>
            <a:endParaRPr lang="en-US"/>
          </a:p>
        </p:txBody>
      </p:sp>
    </p:spTree>
    <p:extLst>
      <p:ext uri="{BB962C8B-B14F-4D97-AF65-F5344CB8AC3E}">
        <p14:creationId xmlns:p14="http://schemas.microsoft.com/office/powerpoint/2010/main" val="336077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000188D7-3139-49C8-98F5-DD256F53EF2C}" type="datetime1">
              <a:rPr lang="en-US" smtClean="0"/>
              <a:t>4/23/2022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CA434599-675D-4535-BFF4-07DAEA5B488F}"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47764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DB42032-BC77-4CF4-A147-C81F99201F13}" type="datetime1">
              <a:rPr lang="en-US" smtClean="0"/>
              <a:t>4/23/2022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A434599-675D-4535-BFF4-07DAEA5B488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66280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332AB75-CAAA-4CE4-ADA1-004B12BC475B}" type="datetime1">
              <a:rPr lang="en-US" smtClean="0"/>
              <a:t>4/23/2022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A434599-675D-4535-BFF4-07DAEA5B488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52676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1628DA4F-4D86-412B-864A-AEBD2CE155E1}" type="datetime1">
              <a:rPr lang="en-US" smtClean="0"/>
              <a:t>4/23/2022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CA434599-675D-4535-BFF4-07DAEA5B488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1272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C31A3E3-50CC-4FBC-BD79-F00AFE3029B8}" type="datetime1">
              <a:rPr lang="en-US" smtClean="0"/>
              <a:t>4/23/2022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A434599-675D-4535-BFF4-07DAEA5B488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205132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849B111-5EE2-43D6-B253-02E8FACF0318}" type="datetime1">
              <a:rPr lang="en-US" smtClean="0"/>
              <a:t>4/23/2022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A434599-675D-4535-BFF4-07DAEA5B488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96974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14A2A1A2-F8FF-4B09-A9DF-384AF3169531}" type="datetime1">
              <a:rPr lang="en-US" smtClean="0"/>
              <a:t>4/23/2022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A434599-675D-4535-BFF4-07DAEA5B488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5230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56DCBE70-B9C5-427A-BE7C-493F9C8D3332}" type="datetime1">
              <a:rPr lang="en-US" smtClean="0"/>
              <a:t>4/23/2022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A434599-675D-4535-BFF4-07DAEA5B488F}"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96353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D1963034-A290-4272-88D0-DD8758888C62}" type="datetime1">
              <a:rPr lang="en-US" smtClean="0"/>
              <a:t>4/23/2022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434599-675D-4535-BFF4-07DAEA5B488F}"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43275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2E4082D-D5A5-4E10-A300-53916A14899C}" type="datetime1">
              <a:rPr lang="en-US" smtClean="0"/>
              <a:t>4/23/2022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A434599-675D-4535-BFF4-07DAEA5B488F}"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5058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C53AF88-5B18-4283-9235-A625AC0E5426}" type="datetime1">
              <a:rPr lang="en-US" smtClean="0"/>
              <a:t>4/23/2022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A434599-675D-4535-BFF4-07DAEA5B488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07970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781F868-2E22-4A03-B2BE-52D43BE9B193}" type="datetime1">
              <a:rPr lang="en-US" smtClean="0"/>
              <a:t>4/23/2022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A434599-675D-4535-BFF4-07DAEA5B488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9346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1047A53C-032A-4817-A241-AEC078F8C355}" type="datetime1">
              <a:rPr lang="en-US" smtClean="0"/>
              <a:t>4/23/2022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CA434599-675D-4535-BFF4-07DAEA5B488F}"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700096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336F-6C33-461F-A6B0-07E832886387}"/>
              </a:ext>
            </a:extLst>
          </p:cNvPr>
          <p:cNvSpPr>
            <a:spLocks noGrp="1"/>
          </p:cNvSpPr>
          <p:nvPr>
            <p:ph type="ctrTitle"/>
          </p:nvPr>
        </p:nvSpPr>
        <p:spPr/>
        <p:txBody>
          <a:bodyPr/>
          <a:lstStyle/>
          <a:p>
            <a:r>
              <a:rPr lang="en-US" dirty="0"/>
              <a:t>Linux Commands</a:t>
            </a:r>
          </a:p>
        </p:txBody>
      </p:sp>
      <p:sp>
        <p:nvSpPr>
          <p:cNvPr id="3" name="Subtitle 2">
            <a:extLst>
              <a:ext uri="{FF2B5EF4-FFF2-40B4-BE49-F238E27FC236}">
                <a16:creationId xmlns:a16="http://schemas.microsoft.com/office/drawing/2014/main" id="{8E81FEF4-6B79-4E9B-A909-00ADBA0E11BF}"/>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4383C84-899E-443E-B6A6-6E057CBBB350}"/>
              </a:ext>
            </a:extLst>
          </p:cNvPr>
          <p:cNvSpPr>
            <a:spLocks noGrp="1"/>
          </p:cNvSpPr>
          <p:nvPr>
            <p:ph type="sldNum" sz="quarter" idx="4"/>
          </p:nvPr>
        </p:nvSpPr>
        <p:spPr/>
        <p:txBody>
          <a:bodyPr/>
          <a:lstStyle/>
          <a:p>
            <a:fld id="{CA434599-675D-4535-BFF4-07DAEA5B488F}" type="slidenum">
              <a:rPr lang="en-US" smtClean="0"/>
              <a:t>1</a:t>
            </a:fld>
            <a:endParaRPr lang="en-US"/>
          </a:p>
        </p:txBody>
      </p:sp>
    </p:spTree>
    <p:extLst>
      <p:ext uri="{BB962C8B-B14F-4D97-AF65-F5344CB8AC3E}">
        <p14:creationId xmlns:p14="http://schemas.microsoft.com/office/powerpoint/2010/main" val="202040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6E36-0F76-4A29-A7EF-C9A19C29C616}"/>
              </a:ext>
            </a:extLst>
          </p:cNvPr>
          <p:cNvSpPr>
            <a:spLocks noGrp="1"/>
          </p:cNvSpPr>
          <p:nvPr>
            <p:ph type="title"/>
          </p:nvPr>
        </p:nvSpPr>
        <p:spPr/>
        <p:txBody>
          <a:bodyPr/>
          <a:lstStyle/>
          <a:p>
            <a:r>
              <a:rPr lang="en-US" dirty="0"/>
              <a:t>Linux Commands</a:t>
            </a:r>
          </a:p>
        </p:txBody>
      </p:sp>
      <p:sp>
        <p:nvSpPr>
          <p:cNvPr id="3" name="Content Placeholder 2">
            <a:extLst>
              <a:ext uri="{FF2B5EF4-FFF2-40B4-BE49-F238E27FC236}">
                <a16:creationId xmlns:a16="http://schemas.microsoft.com/office/drawing/2014/main" id="{9F69A495-DDFE-46E2-990F-023356ECCDE7}"/>
              </a:ext>
            </a:extLst>
          </p:cNvPr>
          <p:cNvSpPr>
            <a:spLocks noGrp="1"/>
          </p:cNvSpPr>
          <p:nvPr>
            <p:ph idx="1"/>
          </p:nvPr>
        </p:nvSpPr>
        <p:spPr/>
        <p:txBody>
          <a:bodyPr/>
          <a:lstStyle/>
          <a:p>
            <a:r>
              <a:rPr lang="en-US" dirty="0"/>
              <a:t>The Linux command is a utility of the Linux operating system. </a:t>
            </a:r>
          </a:p>
          <a:p>
            <a:r>
              <a:rPr lang="en-US" dirty="0"/>
              <a:t>All basic and advanced tasks can be done by executing commands. </a:t>
            </a:r>
          </a:p>
          <a:p>
            <a:r>
              <a:rPr lang="en-US" dirty="0"/>
              <a:t>The commands are executed on the Linux terminal. </a:t>
            </a:r>
          </a:p>
          <a:p>
            <a:r>
              <a:rPr lang="en-US" dirty="0"/>
              <a:t>The terminal is a command-line interface to interact with the system, which is similar to the command prompt in the Windows OS. </a:t>
            </a:r>
          </a:p>
          <a:p>
            <a:r>
              <a:rPr lang="en-US" dirty="0"/>
              <a:t>Commands in Linux are case-sensitive.</a:t>
            </a:r>
          </a:p>
        </p:txBody>
      </p:sp>
      <p:sp>
        <p:nvSpPr>
          <p:cNvPr id="4" name="Slide Number Placeholder 3">
            <a:extLst>
              <a:ext uri="{FF2B5EF4-FFF2-40B4-BE49-F238E27FC236}">
                <a16:creationId xmlns:a16="http://schemas.microsoft.com/office/drawing/2014/main" id="{D067A72C-9F21-404E-AB8F-CB35327CDB34}"/>
              </a:ext>
            </a:extLst>
          </p:cNvPr>
          <p:cNvSpPr>
            <a:spLocks noGrp="1"/>
          </p:cNvSpPr>
          <p:nvPr>
            <p:ph type="sldNum" sz="quarter" idx="12"/>
          </p:nvPr>
        </p:nvSpPr>
        <p:spPr/>
        <p:txBody>
          <a:bodyPr/>
          <a:lstStyle/>
          <a:p>
            <a:fld id="{CA434599-675D-4535-BFF4-07DAEA5B488F}" type="slidenum">
              <a:rPr lang="en-US" smtClean="0"/>
              <a:t>2</a:t>
            </a:fld>
            <a:endParaRPr lang="en-US"/>
          </a:p>
        </p:txBody>
      </p:sp>
    </p:spTree>
    <p:extLst>
      <p:ext uri="{BB962C8B-B14F-4D97-AF65-F5344CB8AC3E}">
        <p14:creationId xmlns:p14="http://schemas.microsoft.com/office/powerpoint/2010/main" val="303882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56B3-3FEF-405B-9BCE-E2811415DD88}"/>
              </a:ext>
            </a:extLst>
          </p:cNvPr>
          <p:cNvSpPr>
            <a:spLocks noGrp="1"/>
          </p:cNvSpPr>
          <p:nvPr>
            <p:ph type="title"/>
          </p:nvPr>
        </p:nvSpPr>
        <p:spPr/>
        <p:txBody>
          <a:bodyPr/>
          <a:lstStyle/>
          <a:p>
            <a:r>
              <a:rPr lang="en-US" dirty="0"/>
              <a:t>Linux Directory Commands</a:t>
            </a:r>
          </a:p>
        </p:txBody>
      </p:sp>
      <p:sp>
        <p:nvSpPr>
          <p:cNvPr id="3" name="Content Placeholder 2">
            <a:extLst>
              <a:ext uri="{FF2B5EF4-FFF2-40B4-BE49-F238E27FC236}">
                <a16:creationId xmlns:a16="http://schemas.microsoft.com/office/drawing/2014/main" id="{B5857DEC-BE26-4A44-ABB1-AD43990B31A6}"/>
              </a:ext>
            </a:extLst>
          </p:cNvPr>
          <p:cNvSpPr>
            <a:spLocks noGrp="1"/>
          </p:cNvSpPr>
          <p:nvPr>
            <p:ph idx="1"/>
          </p:nvPr>
        </p:nvSpPr>
        <p:spPr/>
        <p:txBody>
          <a:bodyPr/>
          <a:lstStyle/>
          <a:p>
            <a:r>
              <a:rPr lang="en-US" sz="2800" dirty="0"/>
              <a:t> </a:t>
            </a:r>
            <a:r>
              <a:rPr lang="en-US" sz="2800" b="1" dirty="0" err="1">
                <a:solidFill>
                  <a:srgbClr val="FF0000"/>
                </a:solidFill>
                <a:highlight>
                  <a:srgbClr val="FFFF00"/>
                </a:highlight>
              </a:rPr>
              <a:t>pwd</a:t>
            </a:r>
            <a:r>
              <a:rPr lang="en-US" sz="2800" dirty="0"/>
              <a:t> : is used to display the location of the current working directory.</a:t>
            </a:r>
          </a:p>
          <a:p>
            <a:r>
              <a:rPr lang="en-US" sz="2800" dirty="0"/>
              <a:t> </a:t>
            </a:r>
            <a:r>
              <a:rPr lang="en-US" sz="2800" b="1" dirty="0" err="1">
                <a:solidFill>
                  <a:srgbClr val="FF0000"/>
                </a:solidFill>
                <a:highlight>
                  <a:srgbClr val="FFFF00"/>
                </a:highlight>
              </a:rPr>
              <a:t>mkdir</a:t>
            </a:r>
            <a:r>
              <a:rPr lang="en-US" sz="2800" dirty="0"/>
              <a:t> : is used to create a new directory under any directory.</a:t>
            </a:r>
          </a:p>
          <a:p>
            <a:r>
              <a:rPr lang="en-US" sz="2800" dirty="0"/>
              <a:t> </a:t>
            </a:r>
            <a:r>
              <a:rPr lang="en-US" sz="2800" b="1" dirty="0" err="1">
                <a:solidFill>
                  <a:srgbClr val="FF0000"/>
                </a:solidFill>
                <a:highlight>
                  <a:srgbClr val="FFFF00"/>
                </a:highlight>
              </a:rPr>
              <a:t>rmdir</a:t>
            </a:r>
            <a:r>
              <a:rPr lang="en-US" sz="2800" dirty="0"/>
              <a:t> : is used to delete a directory.</a:t>
            </a:r>
          </a:p>
          <a:p>
            <a:r>
              <a:rPr lang="en-US" sz="2800" b="1" dirty="0">
                <a:solidFill>
                  <a:srgbClr val="FF0000"/>
                </a:solidFill>
                <a:highlight>
                  <a:srgbClr val="FFFF00"/>
                </a:highlight>
              </a:rPr>
              <a:t> ls </a:t>
            </a:r>
            <a:r>
              <a:rPr lang="en-US" sz="2800" dirty="0"/>
              <a:t>: is used to display a list of content of a directory.</a:t>
            </a:r>
          </a:p>
          <a:p>
            <a:r>
              <a:rPr lang="en-US" sz="2800" b="1" dirty="0">
                <a:solidFill>
                  <a:srgbClr val="FF0000"/>
                </a:solidFill>
                <a:highlight>
                  <a:srgbClr val="FFFF00"/>
                </a:highlight>
              </a:rPr>
              <a:t>cd</a:t>
            </a:r>
            <a:r>
              <a:rPr lang="en-US" sz="2800" dirty="0"/>
              <a:t> : is used to change the current directory.</a:t>
            </a:r>
          </a:p>
          <a:p>
            <a:r>
              <a:rPr lang="en-US" sz="2800" b="1" dirty="0">
                <a:solidFill>
                  <a:srgbClr val="FF0000"/>
                </a:solidFill>
                <a:highlight>
                  <a:srgbClr val="FFFF00"/>
                </a:highlight>
              </a:rPr>
              <a:t>touch</a:t>
            </a:r>
            <a:r>
              <a:rPr lang="en-US" sz="2800" dirty="0"/>
              <a:t> : is used to create empty files. We can create multiple empty files by executing it once.</a:t>
            </a:r>
          </a:p>
        </p:txBody>
      </p:sp>
      <p:sp>
        <p:nvSpPr>
          <p:cNvPr id="4" name="Slide Number Placeholder 3">
            <a:extLst>
              <a:ext uri="{FF2B5EF4-FFF2-40B4-BE49-F238E27FC236}">
                <a16:creationId xmlns:a16="http://schemas.microsoft.com/office/drawing/2014/main" id="{7A50C9BC-DB3D-4389-BD2F-862A480DD323}"/>
              </a:ext>
            </a:extLst>
          </p:cNvPr>
          <p:cNvSpPr>
            <a:spLocks noGrp="1"/>
          </p:cNvSpPr>
          <p:nvPr>
            <p:ph type="sldNum" sz="quarter" idx="12"/>
          </p:nvPr>
        </p:nvSpPr>
        <p:spPr/>
        <p:txBody>
          <a:bodyPr/>
          <a:lstStyle/>
          <a:p>
            <a:fld id="{CA434599-675D-4535-BFF4-07DAEA5B488F}" type="slidenum">
              <a:rPr lang="en-US" smtClean="0"/>
              <a:t>3</a:t>
            </a:fld>
            <a:endParaRPr lang="en-US"/>
          </a:p>
        </p:txBody>
      </p:sp>
    </p:spTree>
    <p:extLst>
      <p:ext uri="{BB962C8B-B14F-4D97-AF65-F5344CB8AC3E}">
        <p14:creationId xmlns:p14="http://schemas.microsoft.com/office/powerpoint/2010/main" val="312129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7E50-3A07-491B-B4AD-8C1F989D2EF6}"/>
              </a:ext>
            </a:extLst>
          </p:cNvPr>
          <p:cNvSpPr>
            <a:spLocks noGrp="1"/>
          </p:cNvSpPr>
          <p:nvPr>
            <p:ph type="title"/>
          </p:nvPr>
        </p:nvSpPr>
        <p:spPr/>
        <p:txBody>
          <a:bodyPr/>
          <a:lstStyle/>
          <a:p>
            <a:r>
              <a:rPr lang="en-US" dirty="0"/>
              <a:t>Linux Directory Commands</a:t>
            </a:r>
          </a:p>
        </p:txBody>
      </p:sp>
      <p:sp>
        <p:nvSpPr>
          <p:cNvPr id="3" name="Content Placeholder 2">
            <a:extLst>
              <a:ext uri="{FF2B5EF4-FFF2-40B4-BE49-F238E27FC236}">
                <a16:creationId xmlns:a16="http://schemas.microsoft.com/office/drawing/2014/main" id="{DD21D13D-D7B2-4CC2-8F75-7F632192E09E}"/>
              </a:ext>
            </a:extLst>
          </p:cNvPr>
          <p:cNvSpPr>
            <a:spLocks noGrp="1"/>
          </p:cNvSpPr>
          <p:nvPr>
            <p:ph idx="1"/>
          </p:nvPr>
        </p:nvSpPr>
        <p:spPr/>
        <p:txBody>
          <a:bodyPr/>
          <a:lstStyle/>
          <a:p>
            <a:r>
              <a:rPr lang="en-US" dirty="0"/>
              <a:t> </a:t>
            </a:r>
            <a:r>
              <a:rPr lang="en-US" b="1" dirty="0">
                <a:solidFill>
                  <a:srgbClr val="FF0000"/>
                </a:solidFill>
                <a:highlight>
                  <a:srgbClr val="FFFF00"/>
                </a:highlight>
              </a:rPr>
              <a:t>cat</a:t>
            </a:r>
            <a:r>
              <a:rPr lang="en-US" dirty="0"/>
              <a:t> : is a multi-purpose utility in the Linux system. It can be used to create a file, display content of the file, copy the content of one file to another file, and more.</a:t>
            </a:r>
          </a:p>
          <a:p>
            <a:r>
              <a:rPr lang="en-US" dirty="0"/>
              <a:t> </a:t>
            </a:r>
            <a:r>
              <a:rPr lang="en-US" b="1" dirty="0">
                <a:solidFill>
                  <a:srgbClr val="FF0000"/>
                </a:solidFill>
                <a:highlight>
                  <a:srgbClr val="FFFF00"/>
                </a:highlight>
              </a:rPr>
              <a:t>rm</a:t>
            </a:r>
            <a:r>
              <a:rPr lang="en-US" dirty="0"/>
              <a:t> : is used to remove a file.</a:t>
            </a:r>
          </a:p>
          <a:p>
            <a:r>
              <a:rPr lang="en-US" b="1" dirty="0">
                <a:solidFill>
                  <a:srgbClr val="FF0000"/>
                </a:solidFill>
                <a:highlight>
                  <a:srgbClr val="FFFF00"/>
                </a:highlight>
              </a:rPr>
              <a:t>cp</a:t>
            </a:r>
            <a:r>
              <a:rPr lang="en-US" dirty="0"/>
              <a:t> : is used to copy a file or directory.</a:t>
            </a:r>
          </a:p>
          <a:p>
            <a:r>
              <a:rPr lang="en-US" b="1" dirty="0">
                <a:solidFill>
                  <a:srgbClr val="FF0000"/>
                </a:solidFill>
                <a:highlight>
                  <a:srgbClr val="FFFF00"/>
                </a:highlight>
              </a:rPr>
              <a:t>mv</a:t>
            </a:r>
            <a:r>
              <a:rPr lang="en-US" dirty="0"/>
              <a:t> : is used to move a file or a directory form one location to another location.</a:t>
            </a:r>
          </a:p>
          <a:p>
            <a:r>
              <a:rPr lang="en-US" dirty="0"/>
              <a:t> </a:t>
            </a:r>
            <a:r>
              <a:rPr lang="en-US" b="1" dirty="0">
                <a:solidFill>
                  <a:srgbClr val="FF0000"/>
                </a:solidFill>
                <a:highlight>
                  <a:srgbClr val="FFFF00"/>
                </a:highlight>
              </a:rPr>
              <a:t>rename</a:t>
            </a:r>
            <a:r>
              <a:rPr lang="en-US" dirty="0"/>
              <a:t> : is used to rename files. It is useful for renaming a large group of files.</a:t>
            </a:r>
          </a:p>
        </p:txBody>
      </p:sp>
      <p:sp>
        <p:nvSpPr>
          <p:cNvPr id="4" name="Slide Number Placeholder 3">
            <a:extLst>
              <a:ext uri="{FF2B5EF4-FFF2-40B4-BE49-F238E27FC236}">
                <a16:creationId xmlns:a16="http://schemas.microsoft.com/office/drawing/2014/main" id="{35E8DC7D-0744-43C0-AFAE-26C9A6518ECC}"/>
              </a:ext>
            </a:extLst>
          </p:cNvPr>
          <p:cNvSpPr>
            <a:spLocks noGrp="1"/>
          </p:cNvSpPr>
          <p:nvPr>
            <p:ph type="sldNum" sz="quarter" idx="12"/>
          </p:nvPr>
        </p:nvSpPr>
        <p:spPr/>
        <p:txBody>
          <a:bodyPr/>
          <a:lstStyle/>
          <a:p>
            <a:fld id="{CA434599-675D-4535-BFF4-07DAEA5B488F}" type="slidenum">
              <a:rPr lang="en-US" smtClean="0"/>
              <a:t>4</a:t>
            </a:fld>
            <a:endParaRPr lang="en-US"/>
          </a:p>
        </p:txBody>
      </p:sp>
    </p:spTree>
    <p:extLst>
      <p:ext uri="{BB962C8B-B14F-4D97-AF65-F5344CB8AC3E}">
        <p14:creationId xmlns:p14="http://schemas.microsoft.com/office/powerpoint/2010/main" val="210039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7E43-9083-446E-A665-83C8FF07EEBC}"/>
              </a:ext>
            </a:extLst>
          </p:cNvPr>
          <p:cNvSpPr>
            <a:spLocks noGrp="1"/>
          </p:cNvSpPr>
          <p:nvPr>
            <p:ph type="title"/>
          </p:nvPr>
        </p:nvSpPr>
        <p:spPr/>
        <p:txBody>
          <a:bodyPr/>
          <a:lstStyle/>
          <a:p>
            <a:r>
              <a:rPr lang="en-US" dirty="0"/>
              <a:t>Linux File Content Commands</a:t>
            </a:r>
          </a:p>
        </p:txBody>
      </p:sp>
      <p:sp>
        <p:nvSpPr>
          <p:cNvPr id="3" name="Content Placeholder 2">
            <a:extLst>
              <a:ext uri="{FF2B5EF4-FFF2-40B4-BE49-F238E27FC236}">
                <a16:creationId xmlns:a16="http://schemas.microsoft.com/office/drawing/2014/main" id="{CA86AC39-EED6-436C-A42C-69A288AD16B6}"/>
              </a:ext>
            </a:extLst>
          </p:cNvPr>
          <p:cNvSpPr>
            <a:spLocks noGrp="1"/>
          </p:cNvSpPr>
          <p:nvPr>
            <p:ph idx="1"/>
          </p:nvPr>
        </p:nvSpPr>
        <p:spPr/>
        <p:txBody>
          <a:bodyPr/>
          <a:lstStyle/>
          <a:p>
            <a:r>
              <a:rPr lang="en-US" sz="2200" b="1" dirty="0">
                <a:solidFill>
                  <a:srgbClr val="FF0000"/>
                </a:solidFill>
                <a:highlight>
                  <a:srgbClr val="FFFF00"/>
                </a:highlight>
              </a:rPr>
              <a:t>head</a:t>
            </a:r>
            <a:r>
              <a:rPr lang="en-US" sz="2200" dirty="0"/>
              <a:t> : is used to display the content of a file. It displays the first 10 lines of a file.</a:t>
            </a:r>
          </a:p>
          <a:p>
            <a:r>
              <a:rPr lang="en-US" sz="2200" dirty="0"/>
              <a:t> </a:t>
            </a:r>
            <a:r>
              <a:rPr lang="en-US" sz="2200" b="1" dirty="0">
                <a:solidFill>
                  <a:srgbClr val="FF0000"/>
                </a:solidFill>
                <a:highlight>
                  <a:srgbClr val="FFFF00"/>
                </a:highlight>
              </a:rPr>
              <a:t>tail</a:t>
            </a:r>
            <a:r>
              <a:rPr lang="en-US" sz="2200" dirty="0"/>
              <a:t> : is similar to the head command. The difference between both commands is that it displays the last ten lines of the file content. It is useful for reading the error message.</a:t>
            </a:r>
          </a:p>
          <a:p>
            <a:r>
              <a:rPr lang="en-US" sz="2200" b="1" dirty="0">
                <a:solidFill>
                  <a:srgbClr val="FF0000"/>
                </a:solidFill>
                <a:highlight>
                  <a:srgbClr val="FFFF00"/>
                </a:highlight>
              </a:rPr>
              <a:t>tac</a:t>
            </a:r>
            <a:r>
              <a:rPr lang="en-US" sz="2200" dirty="0"/>
              <a:t> : is the reverse of cat command, as its name specified. It displays the file content in reverse order (from the last line).</a:t>
            </a:r>
          </a:p>
          <a:p>
            <a:r>
              <a:rPr lang="en-US" sz="2200" b="1" dirty="0">
                <a:solidFill>
                  <a:srgbClr val="FF0000"/>
                </a:solidFill>
                <a:highlight>
                  <a:srgbClr val="FFFF00"/>
                </a:highlight>
              </a:rPr>
              <a:t>more</a:t>
            </a:r>
            <a:r>
              <a:rPr lang="en-US" sz="2200" dirty="0"/>
              <a:t> :  is quite similar to the cat command, as it is used to display the file content in the same way that the cat command does. The only difference between both commands is that, in case of larger files, the more command displays screenful output at a time.</a:t>
            </a:r>
          </a:p>
          <a:p>
            <a:r>
              <a:rPr lang="en-US" sz="2200" b="1" dirty="0">
                <a:solidFill>
                  <a:srgbClr val="FF0000"/>
                </a:solidFill>
                <a:highlight>
                  <a:srgbClr val="FFFF00"/>
                </a:highlight>
              </a:rPr>
              <a:t>less </a:t>
            </a:r>
            <a:r>
              <a:rPr lang="en-US" sz="2200" dirty="0"/>
              <a:t>: is similar to the more command. It also includes some extra features such as 'adjustment in width and height of the terminal.' Comparatively, the more command cuts the output in the width of the terminal.</a:t>
            </a:r>
          </a:p>
        </p:txBody>
      </p:sp>
      <p:sp>
        <p:nvSpPr>
          <p:cNvPr id="4" name="Slide Number Placeholder 3">
            <a:extLst>
              <a:ext uri="{FF2B5EF4-FFF2-40B4-BE49-F238E27FC236}">
                <a16:creationId xmlns:a16="http://schemas.microsoft.com/office/drawing/2014/main" id="{7DCE2D6D-7A91-4791-BEB5-AE37D9256B31}"/>
              </a:ext>
            </a:extLst>
          </p:cNvPr>
          <p:cNvSpPr>
            <a:spLocks noGrp="1"/>
          </p:cNvSpPr>
          <p:nvPr>
            <p:ph type="sldNum" sz="quarter" idx="12"/>
          </p:nvPr>
        </p:nvSpPr>
        <p:spPr/>
        <p:txBody>
          <a:bodyPr/>
          <a:lstStyle/>
          <a:p>
            <a:fld id="{CA434599-675D-4535-BFF4-07DAEA5B488F}" type="slidenum">
              <a:rPr lang="en-US" smtClean="0"/>
              <a:t>5</a:t>
            </a:fld>
            <a:endParaRPr lang="en-US"/>
          </a:p>
        </p:txBody>
      </p:sp>
    </p:spTree>
    <p:extLst>
      <p:ext uri="{BB962C8B-B14F-4D97-AF65-F5344CB8AC3E}">
        <p14:creationId xmlns:p14="http://schemas.microsoft.com/office/powerpoint/2010/main" val="404425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4A93-62F6-4FEF-B62C-4CBC05A443C3}"/>
              </a:ext>
            </a:extLst>
          </p:cNvPr>
          <p:cNvSpPr>
            <a:spLocks noGrp="1"/>
          </p:cNvSpPr>
          <p:nvPr>
            <p:ph type="title"/>
          </p:nvPr>
        </p:nvSpPr>
        <p:spPr/>
        <p:txBody>
          <a:bodyPr/>
          <a:lstStyle/>
          <a:p>
            <a:r>
              <a:rPr lang="en-US" dirty="0"/>
              <a:t>Linux User Commands</a:t>
            </a:r>
          </a:p>
        </p:txBody>
      </p:sp>
      <p:sp>
        <p:nvSpPr>
          <p:cNvPr id="3" name="Content Placeholder 2">
            <a:extLst>
              <a:ext uri="{FF2B5EF4-FFF2-40B4-BE49-F238E27FC236}">
                <a16:creationId xmlns:a16="http://schemas.microsoft.com/office/drawing/2014/main" id="{934EFBC9-AB9F-4A6D-AA7E-82CCEC14815E}"/>
              </a:ext>
            </a:extLst>
          </p:cNvPr>
          <p:cNvSpPr>
            <a:spLocks noGrp="1"/>
          </p:cNvSpPr>
          <p:nvPr>
            <p:ph idx="1"/>
          </p:nvPr>
        </p:nvSpPr>
        <p:spPr>
          <a:xfrm>
            <a:off x="609600" y="1719263"/>
            <a:ext cx="11297478" cy="4411662"/>
          </a:xfrm>
        </p:spPr>
        <p:txBody>
          <a:bodyPr/>
          <a:lstStyle/>
          <a:p>
            <a:r>
              <a:rPr lang="en-US" b="1" dirty="0" err="1">
                <a:solidFill>
                  <a:srgbClr val="FF0000"/>
                </a:solidFill>
                <a:highlight>
                  <a:srgbClr val="FFFF00"/>
                </a:highlight>
              </a:rPr>
              <a:t>su</a:t>
            </a:r>
            <a:r>
              <a:rPr lang="en-US" dirty="0"/>
              <a:t> : provides administrative access to another user. In other words, it allows access of the Linux shell to another user.</a:t>
            </a:r>
          </a:p>
          <a:p>
            <a:r>
              <a:rPr lang="en-US" b="1" dirty="0">
                <a:solidFill>
                  <a:srgbClr val="FF0000"/>
                </a:solidFill>
                <a:highlight>
                  <a:srgbClr val="FFFF00"/>
                </a:highlight>
              </a:rPr>
              <a:t>id</a:t>
            </a:r>
            <a:r>
              <a:rPr lang="en-US" dirty="0"/>
              <a:t> : is used to display the user ID (UID) and group ID (GID).</a:t>
            </a:r>
          </a:p>
          <a:p>
            <a:r>
              <a:rPr lang="en-US" b="1" dirty="0" err="1">
                <a:solidFill>
                  <a:srgbClr val="FF0000"/>
                </a:solidFill>
                <a:highlight>
                  <a:srgbClr val="FFFF00"/>
                </a:highlight>
              </a:rPr>
              <a:t>useradd</a:t>
            </a:r>
            <a:r>
              <a:rPr lang="en-US" dirty="0"/>
              <a:t> : is used to add a user on a Linux server.</a:t>
            </a:r>
          </a:p>
          <a:p>
            <a:r>
              <a:rPr lang="en-US" b="1" dirty="0">
                <a:solidFill>
                  <a:srgbClr val="FF0000"/>
                </a:solidFill>
                <a:highlight>
                  <a:srgbClr val="FFFF00"/>
                </a:highlight>
              </a:rPr>
              <a:t>passwd</a:t>
            </a:r>
            <a:r>
              <a:rPr lang="en-US" dirty="0"/>
              <a:t> : is used to create and change the password for a user.</a:t>
            </a:r>
          </a:p>
          <a:p>
            <a:r>
              <a:rPr lang="en-US" b="1" dirty="0" err="1">
                <a:solidFill>
                  <a:srgbClr val="FF0000"/>
                </a:solidFill>
                <a:highlight>
                  <a:srgbClr val="FFFF00"/>
                </a:highlight>
              </a:rPr>
              <a:t>groupadd</a:t>
            </a:r>
            <a:r>
              <a:rPr lang="en-US" b="1" dirty="0">
                <a:solidFill>
                  <a:srgbClr val="FF0000"/>
                </a:solidFill>
                <a:highlight>
                  <a:srgbClr val="FFFF00"/>
                </a:highlight>
              </a:rPr>
              <a:t> </a:t>
            </a:r>
            <a:r>
              <a:rPr lang="en-US" dirty="0"/>
              <a:t>: is used to create a user group.</a:t>
            </a:r>
          </a:p>
        </p:txBody>
      </p:sp>
      <p:sp>
        <p:nvSpPr>
          <p:cNvPr id="4" name="Slide Number Placeholder 3">
            <a:extLst>
              <a:ext uri="{FF2B5EF4-FFF2-40B4-BE49-F238E27FC236}">
                <a16:creationId xmlns:a16="http://schemas.microsoft.com/office/drawing/2014/main" id="{B769C4B0-053A-4708-906D-D1F605C6A9FE}"/>
              </a:ext>
            </a:extLst>
          </p:cNvPr>
          <p:cNvSpPr>
            <a:spLocks noGrp="1"/>
          </p:cNvSpPr>
          <p:nvPr>
            <p:ph type="sldNum" sz="quarter" idx="12"/>
          </p:nvPr>
        </p:nvSpPr>
        <p:spPr/>
        <p:txBody>
          <a:bodyPr/>
          <a:lstStyle/>
          <a:p>
            <a:fld id="{CA434599-675D-4535-BFF4-07DAEA5B488F}" type="slidenum">
              <a:rPr lang="en-US" smtClean="0"/>
              <a:t>6</a:t>
            </a:fld>
            <a:endParaRPr lang="en-US"/>
          </a:p>
        </p:txBody>
      </p:sp>
    </p:spTree>
    <p:extLst>
      <p:ext uri="{BB962C8B-B14F-4D97-AF65-F5344CB8AC3E}">
        <p14:creationId xmlns:p14="http://schemas.microsoft.com/office/powerpoint/2010/main" val="78432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2596-3758-4E86-8CE6-524657D5AEE4}"/>
              </a:ext>
            </a:extLst>
          </p:cNvPr>
          <p:cNvSpPr>
            <a:spLocks noGrp="1"/>
          </p:cNvSpPr>
          <p:nvPr>
            <p:ph type="title"/>
          </p:nvPr>
        </p:nvSpPr>
        <p:spPr/>
        <p:txBody>
          <a:bodyPr/>
          <a:lstStyle/>
          <a:p>
            <a:r>
              <a:rPr lang="en-US" dirty="0"/>
              <a:t>Linux Filter Commands</a:t>
            </a:r>
          </a:p>
        </p:txBody>
      </p:sp>
      <p:sp>
        <p:nvSpPr>
          <p:cNvPr id="3" name="Content Placeholder 2">
            <a:extLst>
              <a:ext uri="{FF2B5EF4-FFF2-40B4-BE49-F238E27FC236}">
                <a16:creationId xmlns:a16="http://schemas.microsoft.com/office/drawing/2014/main" id="{7A1846ED-67CA-4A94-AD31-E5CBA12D98F1}"/>
              </a:ext>
            </a:extLst>
          </p:cNvPr>
          <p:cNvSpPr>
            <a:spLocks noGrp="1"/>
          </p:cNvSpPr>
          <p:nvPr>
            <p:ph idx="1"/>
          </p:nvPr>
        </p:nvSpPr>
        <p:spPr/>
        <p:txBody>
          <a:bodyPr/>
          <a:lstStyle/>
          <a:p>
            <a:r>
              <a:rPr lang="en-US" sz="2600" b="1" dirty="0">
                <a:solidFill>
                  <a:srgbClr val="FF0000"/>
                </a:solidFill>
                <a:highlight>
                  <a:srgbClr val="FFFF00"/>
                </a:highlight>
              </a:rPr>
              <a:t>cut</a:t>
            </a:r>
            <a:r>
              <a:rPr lang="en-US" sz="2600" dirty="0"/>
              <a:t> : is used to select a specific column of a file. The '-d' option is used as a delimiter, and it can be a space (' '), a slash (/), a hyphen (-), or anything else. And, the '-f' option is used to specify a column number.</a:t>
            </a:r>
          </a:p>
          <a:p>
            <a:r>
              <a:rPr lang="en-US" sz="2600" b="1" dirty="0">
                <a:solidFill>
                  <a:srgbClr val="FF0000"/>
                </a:solidFill>
                <a:highlight>
                  <a:srgbClr val="FFFF00"/>
                </a:highlight>
              </a:rPr>
              <a:t>grep</a:t>
            </a:r>
            <a:r>
              <a:rPr lang="en-US" sz="2600" dirty="0"/>
              <a:t> : is the most powerful and used filter in a Linux system. The 'grep' stands for "global regular expression print." It is useful for searching the content from a file. Generally, it is used with the pipe.</a:t>
            </a:r>
          </a:p>
          <a:p>
            <a:r>
              <a:rPr lang="en-US" sz="2600" b="1" dirty="0" err="1">
                <a:solidFill>
                  <a:srgbClr val="FF0000"/>
                </a:solidFill>
                <a:highlight>
                  <a:srgbClr val="FFFF00"/>
                </a:highlight>
              </a:rPr>
              <a:t>gzip</a:t>
            </a:r>
            <a:r>
              <a:rPr lang="en-US" sz="2600" dirty="0"/>
              <a:t> : is used to truncate the file size. It is a compressing tool. It replaces the original file by the compressed file having '.</a:t>
            </a:r>
            <a:r>
              <a:rPr lang="en-US" sz="2600" dirty="0" err="1"/>
              <a:t>gz</a:t>
            </a:r>
            <a:r>
              <a:rPr lang="en-US" sz="2600" dirty="0"/>
              <a:t>' extension.</a:t>
            </a:r>
          </a:p>
          <a:p>
            <a:r>
              <a:rPr lang="en-US" sz="2600" b="1" dirty="0" err="1">
                <a:solidFill>
                  <a:srgbClr val="FF0000"/>
                </a:solidFill>
                <a:highlight>
                  <a:srgbClr val="FFFF00"/>
                </a:highlight>
              </a:rPr>
              <a:t>gunzip</a:t>
            </a:r>
            <a:r>
              <a:rPr lang="en-US" sz="2600" b="1" dirty="0">
                <a:solidFill>
                  <a:srgbClr val="FF0000"/>
                </a:solidFill>
                <a:highlight>
                  <a:srgbClr val="FFFF00"/>
                </a:highlight>
              </a:rPr>
              <a:t> </a:t>
            </a:r>
            <a:r>
              <a:rPr lang="en-US" sz="2600" dirty="0"/>
              <a:t>: is used to decompress a file. It is a reverse operation of </a:t>
            </a:r>
            <a:r>
              <a:rPr lang="en-US" sz="2600" dirty="0" err="1"/>
              <a:t>gzip</a:t>
            </a:r>
            <a:r>
              <a:rPr lang="en-US" sz="2600" dirty="0"/>
              <a:t> command.</a:t>
            </a:r>
          </a:p>
          <a:p>
            <a:endParaRPr lang="en-US" sz="2600" dirty="0"/>
          </a:p>
        </p:txBody>
      </p:sp>
      <p:sp>
        <p:nvSpPr>
          <p:cNvPr id="4" name="Slide Number Placeholder 3">
            <a:extLst>
              <a:ext uri="{FF2B5EF4-FFF2-40B4-BE49-F238E27FC236}">
                <a16:creationId xmlns:a16="http://schemas.microsoft.com/office/drawing/2014/main" id="{F8A3B6A4-00F4-4843-A791-354F0AC72AF7}"/>
              </a:ext>
            </a:extLst>
          </p:cNvPr>
          <p:cNvSpPr>
            <a:spLocks noGrp="1"/>
          </p:cNvSpPr>
          <p:nvPr>
            <p:ph type="sldNum" sz="quarter" idx="12"/>
          </p:nvPr>
        </p:nvSpPr>
        <p:spPr/>
        <p:txBody>
          <a:bodyPr/>
          <a:lstStyle/>
          <a:p>
            <a:fld id="{CA434599-675D-4535-BFF4-07DAEA5B488F}" type="slidenum">
              <a:rPr lang="en-US" smtClean="0"/>
              <a:t>7</a:t>
            </a:fld>
            <a:endParaRPr lang="en-US"/>
          </a:p>
        </p:txBody>
      </p:sp>
    </p:spTree>
    <p:extLst>
      <p:ext uri="{BB962C8B-B14F-4D97-AF65-F5344CB8AC3E}">
        <p14:creationId xmlns:p14="http://schemas.microsoft.com/office/powerpoint/2010/main" val="422688724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25</TotalTime>
  <Words>685</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Learner Template</vt:lpstr>
      <vt:lpstr>Linux Commands</vt:lpstr>
      <vt:lpstr>Linux Commands</vt:lpstr>
      <vt:lpstr>Linux Directory Commands</vt:lpstr>
      <vt:lpstr>Linux Directory Commands</vt:lpstr>
      <vt:lpstr>Linux File Content Commands</vt:lpstr>
      <vt:lpstr>Linux User Commands</vt:lpstr>
      <vt:lpstr>Linux Filter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Commands</dc:title>
  <dc:creator>Jasdhir Singh</dc:creator>
  <cp:lastModifiedBy>Jasdhir Singh</cp:lastModifiedBy>
  <cp:revision>18</cp:revision>
  <dcterms:created xsi:type="dcterms:W3CDTF">2022-04-23T07:56:52Z</dcterms:created>
  <dcterms:modified xsi:type="dcterms:W3CDTF">2022-04-23T08:21:57Z</dcterms:modified>
</cp:coreProperties>
</file>