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66" r:id="rId14"/>
    <p:sldId id="268" r:id="rId15"/>
    <p:sldId id="269" r:id="rId16"/>
    <p:sldId id="274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8" name="Picture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-91440" y="-65405"/>
            <a:ext cx="12306300" cy="7037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s 5"/>
          <p:cNvSpPr/>
          <p:nvPr/>
        </p:nvSpPr>
        <p:spPr>
          <a:xfrm>
            <a:off x="-473075" y="-796290"/>
            <a:ext cx="13288010" cy="8035290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58215" y="2408555"/>
            <a:ext cx="104254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0">
                <a:solidFill>
                  <a:schemeClr val="bg1"/>
                </a:solidFill>
                <a:latin typeface="Akira Expanded" panose="02000800000000000000" charset="0"/>
                <a:cs typeface="Akira Expanded" panose="02000800000000000000" charset="0"/>
              </a:rPr>
              <a:t>agriculture</a:t>
            </a:r>
            <a:endParaRPr lang="en-US" sz="8000">
              <a:solidFill>
                <a:schemeClr val="bg1"/>
              </a:solidFill>
              <a:latin typeface="Akira Expanded" panose="02000800000000000000" charset="0"/>
              <a:cs typeface="Akira Expanded" panose="02000800000000000000" charset="0"/>
            </a:endParaRPr>
          </a:p>
          <a:p>
            <a:pPr algn="ctr"/>
            <a:r>
              <a:rPr lang="en-US" sz="8000">
                <a:solidFill>
                  <a:schemeClr val="bg1"/>
                </a:solidFill>
                <a:latin typeface="Akira Expanded" panose="02000800000000000000" charset="0"/>
                <a:cs typeface="Akira Expanded" panose="02000800000000000000" charset="0"/>
              </a:rPr>
              <a:t>in</a:t>
            </a:r>
            <a:endParaRPr lang="en-US" sz="8000">
              <a:solidFill>
                <a:schemeClr val="bg1"/>
              </a:solidFill>
              <a:latin typeface="Akira Expanded" panose="02000800000000000000" charset="0"/>
              <a:cs typeface="Akira Expanded" panose="02000800000000000000" charset="0"/>
            </a:endParaRPr>
          </a:p>
          <a:p>
            <a:pPr algn="ctr"/>
            <a:r>
              <a:rPr lang="en-US" sz="8000">
                <a:solidFill>
                  <a:schemeClr val="bg1"/>
                </a:solidFill>
                <a:latin typeface="Akira Expanded" panose="02000800000000000000" charset="0"/>
                <a:cs typeface="Akira Expanded" panose="02000800000000000000" charset="0"/>
              </a:rPr>
              <a:t>TELANGANA</a:t>
            </a:r>
            <a:endParaRPr lang="en-US" sz="8000">
              <a:solidFill>
                <a:schemeClr val="bg1"/>
              </a:solidFill>
              <a:latin typeface="Akira Expanded" panose="02000800000000000000" charset="0"/>
              <a:cs typeface="Akira Expanded" panose="020008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9015" y="3001010"/>
            <a:ext cx="10689590" cy="2627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75485" y="848360"/>
            <a:ext cx="76796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>
                <a:latin typeface="Akira Expanded" panose="02000800000000000000" charset="0"/>
                <a:cs typeface="Akira Expanded" panose="02000800000000000000" charset="0"/>
              </a:rPr>
              <a:t>STANDALONE CONTRIBUTION</a:t>
            </a:r>
            <a:endParaRPr lang="en-US" sz="6000">
              <a:latin typeface="Akira Expanded" panose="02000800000000000000" charset="0"/>
              <a:cs typeface="Akira Expanded" panose="020008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7337425" y="1228090"/>
            <a:ext cx="4100195" cy="41001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952500" y="2308860"/>
            <a:ext cx="88544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>
                <a:latin typeface="Akira Expanded" panose="02000800000000000000" charset="0"/>
                <a:cs typeface="Akira Expanded" panose="02000800000000000000" charset="0"/>
              </a:rPr>
              <a:t>ADDITIONAL ANALYSIS</a:t>
            </a:r>
            <a:endParaRPr lang="en-US" sz="6000" b="1">
              <a:latin typeface="Akira Expanded" panose="02000800000000000000" charset="0"/>
              <a:cs typeface="Akira Expanded" panose="020008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5720" y="2081530"/>
            <a:ext cx="16479520" cy="2694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18135" y="1581150"/>
            <a:ext cx="15897225" cy="361442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990" y="2081530"/>
            <a:ext cx="16479520" cy="2694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9840" y="161925"/>
            <a:ext cx="8224520" cy="6633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915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11455" y="1053465"/>
            <a:ext cx="64909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 i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“The soul of India lives in its villages.”</a:t>
            </a:r>
            <a:endParaRPr lang="en-US" sz="4800" b="1" i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700530" y="2681605"/>
            <a:ext cx="2218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b="1">
                <a:solidFill>
                  <a:schemeClr val="bg1"/>
                </a:solidFill>
              </a:rPr>
              <a:t>-Mahathma Gandhi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16935" y="751205"/>
            <a:ext cx="5358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latin typeface="Akira Expanded" panose="02000800000000000000" charset="0"/>
                <a:cs typeface="Akira Expanded" panose="02000800000000000000" charset="0"/>
              </a:rPr>
              <a:t>data RESOURCES</a:t>
            </a:r>
            <a:endParaRPr lang="en-US" sz="3200" b="1">
              <a:latin typeface="Akira Expanded" panose="02000800000000000000" charset="0"/>
              <a:cs typeface="Akira Expanded" panose="020008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81355" y="1540510"/>
            <a:ext cx="105365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https://www.researchgate.net/publication/335716740_Paddy_Production_in_Telangana_State_Current_and_Future_Trends_Statistics_Keywords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https://horticulture.tg.nic.in/downloads/TelanganaStateStatisticalAbstract_19_Jan_2022.pdf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https://www.newindianexpress.com/states/telangana/2020/may/28/telangana-emerges-as-indias-highest-paddy-contributor-2148894.html#:~:text=According%20to%20FCI%20Chairman%20and,tonnes%20in%20the%20same%20season.</a:t>
            </a:r>
            <a:endParaRPr lang="en-US"/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9403080"/>
            <a:ext cx="12192000" cy="9150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6" name="Picture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6441440" y="1645920"/>
            <a:ext cx="4279900" cy="3566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2252345" y="1847850"/>
            <a:ext cx="3785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latin typeface="Akira Expanded" panose="02000800000000000000" charset="0"/>
                <a:cs typeface="Akira Expanded" panose="02000800000000000000" charset="0"/>
              </a:rPr>
              <a:t>TOOLS USED</a:t>
            </a:r>
            <a:endParaRPr lang="en-US" sz="3200" b="1">
              <a:latin typeface="Akira Expanded" panose="02000800000000000000" charset="0"/>
              <a:cs typeface="Akira Expanded" panose="020008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65985" y="2967990"/>
            <a:ext cx="3959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kira Expanded" panose="02000800000000000000" charset="0"/>
                <a:cs typeface="Akira Expanded" panose="02000800000000000000" charset="0"/>
              </a:rPr>
              <a:t>PowerBI</a:t>
            </a:r>
            <a:endParaRPr lang="en-US">
              <a:latin typeface="Akira Expanded" panose="02000800000000000000" charset="0"/>
              <a:cs typeface="Akira Expanded" panose="020008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kira Expanded" panose="02000800000000000000" charset="0"/>
                <a:cs typeface="Akira Expanded" panose="02000800000000000000" charset="0"/>
              </a:rPr>
              <a:t>PowerPoint</a:t>
            </a:r>
            <a:endParaRPr lang="en-US">
              <a:latin typeface="Akira Expanded" panose="02000800000000000000" charset="0"/>
              <a:cs typeface="Akira Expanded" panose="020008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kira Expanded" panose="02000800000000000000" charset="0"/>
                <a:cs typeface="Akira Expanded" panose="02000800000000000000" charset="0"/>
              </a:rPr>
              <a:t>ChatGPT</a:t>
            </a:r>
            <a:endParaRPr lang="en-US">
              <a:latin typeface="Akira Expanded" panose="02000800000000000000" charset="0"/>
              <a:cs typeface="Akira Expanded" panose="020008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kira Expanded" panose="02000800000000000000" charset="0"/>
                <a:cs typeface="Akira Expanded" panose="02000800000000000000" charset="0"/>
              </a:rPr>
              <a:t>GOOGLE</a:t>
            </a:r>
            <a:endParaRPr lang="en-US">
              <a:latin typeface="Akira Expanded" panose="02000800000000000000" charset="0"/>
              <a:cs typeface="Akira Expanded" panose="020008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8" name="Picture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-91440" y="-65405"/>
            <a:ext cx="12306300" cy="7037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557530" y="2713990"/>
            <a:ext cx="85356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0">
                <a:solidFill>
                  <a:schemeClr val="bg1"/>
                </a:solidFill>
                <a:latin typeface="Akira Expanded" panose="02000800000000000000" charset="0"/>
                <a:cs typeface="Akira Expanded" panose="02000800000000000000" charset="0"/>
              </a:rPr>
              <a:t>THANK</a:t>
            </a:r>
            <a:endParaRPr lang="en-US" sz="12000">
              <a:solidFill>
                <a:schemeClr val="bg1"/>
              </a:solidFill>
              <a:latin typeface="Akira Expanded" panose="02000800000000000000" charset="0"/>
              <a:cs typeface="Akira Expanded" panose="02000800000000000000" charset="0"/>
            </a:endParaRPr>
          </a:p>
          <a:p>
            <a:r>
              <a:rPr lang="en-US" sz="12000">
                <a:solidFill>
                  <a:schemeClr val="bg1"/>
                </a:solidFill>
                <a:latin typeface="Akira Expanded" panose="02000800000000000000" charset="0"/>
                <a:cs typeface="Akira Expanded" panose="02000800000000000000" charset="0"/>
              </a:rPr>
              <a:t>YOU.</a:t>
            </a:r>
            <a:endParaRPr lang="en-US" sz="12000">
              <a:solidFill>
                <a:schemeClr val="bg1"/>
              </a:solidFill>
              <a:latin typeface="Akira Expanded" panose="02000800000000000000" charset="0"/>
              <a:cs typeface="Akira Expanded" panose="020008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Picture 100"/>
          <p:cNvPicPr/>
          <p:nvPr/>
        </p:nvPicPr>
        <p:blipFill>
          <a:blip r:embed="rId1">
            <a:alphaModFix amt="73000"/>
          </a:blip>
          <a:stretch>
            <a:fillRect/>
          </a:stretch>
        </p:blipFill>
        <p:spPr>
          <a:xfrm>
            <a:off x="0" y="314325"/>
            <a:ext cx="12192000" cy="6543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864870" y="2898775"/>
            <a:ext cx="100609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Telangana is India's highest contributor to paddy production. In 2020, Telangana supplied 52.23 lakh tonnes of paddy, which was more than the 83.01 lakh tonnes procured nationwide.</a:t>
            </a:r>
            <a:endParaRPr lang="en-US" sz="28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472180" y="1595120"/>
            <a:ext cx="58527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latin typeface="Akira Expanded" panose="02000800000000000000" charset="0"/>
                <a:cs typeface="Akira Expanded" panose="02000800000000000000" charset="0"/>
              </a:rPr>
              <a:t>Quick Fact</a:t>
            </a:r>
            <a:endParaRPr lang="en-US" sz="4400" b="1">
              <a:latin typeface="Akira Expanded" panose="02000800000000000000" charset="0"/>
              <a:cs typeface="Akira Expanded" panose="020008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7" name="Picture 106"/>
          <p:cNvPicPr/>
          <p:nvPr/>
        </p:nvPicPr>
        <p:blipFill>
          <a:blip r:embed="rId1">
            <a:alphaModFix amt="46000"/>
          </a:blip>
          <a:stretch>
            <a:fillRect/>
          </a:stretch>
        </p:blipFill>
        <p:spPr>
          <a:xfrm>
            <a:off x="0" y="0"/>
            <a:ext cx="12192000" cy="7556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9420"/>
            <a:ext cx="10515600" cy="1325563"/>
          </a:xfrm>
        </p:spPr>
        <p:txBody>
          <a:bodyPr/>
          <a:p>
            <a:r>
              <a:rPr lang="en-US" b="1">
                <a:latin typeface="Akira Expanded" panose="02000800000000000000" charset="0"/>
                <a:cs typeface="Akira Expanded" panose="02000800000000000000" charset="0"/>
                <a:sym typeface="+mn-ea"/>
              </a:rPr>
              <a:t>Key Economic Contributor</a:t>
            </a:r>
            <a:endParaRPr lang="en-US" b="1">
              <a:latin typeface="Akira Expanded" panose="02000800000000000000" charset="0"/>
              <a:cs typeface="Akira Expanded" panose="02000800000000000000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300"/>
            <a:ext cx="10515600" cy="4329430"/>
          </a:xfrm>
        </p:spPr>
        <p:txBody>
          <a:bodyPr>
            <a:noAutofit/>
          </a:bodyPr>
          <a:p>
            <a:r>
              <a:rPr lang="en-US"/>
              <a:t>Telangana's agricultural sector is the backbone of the rural economy, engaging over half of the state's population.</a:t>
            </a:r>
            <a:endParaRPr lang="en-US"/>
          </a:p>
          <a:p>
            <a:endParaRPr lang="en-US"/>
          </a:p>
          <a:p>
            <a:r>
              <a:rPr lang="en-US"/>
              <a:t>The sector's significant contribution to the Gross State Value Added has steadily increased from 16.3% in 2014-15 to 20.5% in 2020-21, showcasing consistent growth.</a:t>
            </a:r>
            <a:endParaRPr lang="en-US"/>
          </a:p>
          <a:p>
            <a:endParaRPr lang="en-US"/>
          </a:p>
          <a:p>
            <a:r>
              <a:rPr lang="en-US"/>
              <a:t>Comprising crop cultivation, livestock, forestry, and fishing, this sector plays a pivotal role in shaping Telangana's economic landscape.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u"/>
      </p:transition>
    </mc:Choice>
    <mc:Fallback>
      <p:transition spd="slow">
        <p:cover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>
            <a:alphaModFix amt="46000"/>
          </a:blip>
          <a:stretch>
            <a:fillRect/>
          </a:stretch>
        </p:blipFill>
        <p:spPr>
          <a:xfrm>
            <a:off x="0" y="0"/>
            <a:ext cx="12192000" cy="7556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975" y="493395"/>
            <a:ext cx="10515600" cy="1325563"/>
          </a:xfrm>
        </p:spPr>
        <p:txBody>
          <a:bodyPr>
            <a:normAutofit/>
          </a:bodyPr>
          <a:p>
            <a:r>
              <a:rPr lang="en-US" sz="3600" b="1">
                <a:latin typeface="Akira Expanded" panose="02000800000000000000" charset="0"/>
                <a:cs typeface="Akira Expanded" panose="02000800000000000000" charset="0"/>
                <a:sym typeface="+mn-ea"/>
              </a:rPr>
              <a:t>Government Initiatives </a:t>
            </a:r>
            <a:br>
              <a:rPr lang="en-US" sz="3600" b="1">
                <a:latin typeface="Akira Expanded" panose="02000800000000000000" charset="0"/>
                <a:cs typeface="Akira Expanded" panose="02000800000000000000" charset="0"/>
                <a:sym typeface="+mn-ea"/>
              </a:rPr>
            </a:br>
            <a:r>
              <a:rPr lang="en-US" sz="3600" b="1">
                <a:latin typeface="Akira Expanded" panose="02000800000000000000" charset="0"/>
                <a:cs typeface="Akira Expanded" panose="02000800000000000000" charset="0"/>
                <a:sym typeface="+mn-ea"/>
              </a:rPr>
              <a:t>and Support</a:t>
            </a:r>
            <a:endParaRPr lang="en-US" sz="3600" b="1">
              <a:latin typeface="Akira Expanded" panose="02000800000000000000" charset="0"/>
              <a:cs typeface="Akira Expanded" panose="02000800000000000000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090" y="1819275"/>
            <a:ext cx="10515600" cy="4554220"/>
          </a:xfrm>
        </p:spPr>
        <p:txBody>
          <a:bodyPr>
            <a:noAutofit/>
          </a:bodyPr>
          <a:p>
            <a:r>
              <a:rPr lang="en-US"/>
              <a:t>Government initiatives like Kaleshwaram and Mission Kakatiya focus on improving irrigation infrastructure, crucial for agricultural growth.</a:t>
            </a:r>
            <a:endParaRPr lang="en-US"/>
          </a:p>
          <a:p>
            <a:endParaRPr lang="en-US"/>
          </a:p>
          <a:p>
            <a:r>
              <a:rPr lang="en-US"/>
              <a:t>The Rythu Bandhu scheme offers investment support to farmers through measures like free power supply and facilitating access to markets, inputs, and credit.</a:t>
            </a:r>
            <a:endParaRPr lang="en-US"/>
          </a:p>
          <a:p>
            <a:endParaRPr lang="en-US"/>
          </a:p>
          <a:p>
            <a:r>
              <a:rPr lang="en-US"/>
              <a:t>Comprehensive farmer welfare is evident through schemes like Rythu Bima, providing life insurance coverage, showcasing the government's holistic support for farmers' well-being.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>
            <a:alphaModFix amt="46000"/>
          </a:blip>
          <a:stretch>
            <a:fillRect/>
          </a:stretch>
        </p:blipFill>
        <p:spPr>
          <a:xfrm>
            <a:off x="0" y="0"/>
            <a:ext cx="12192000" cy="7556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5145"/>
            <a:ext cx="10515600" cy="1325563"/>
          </a:xfrm>
        </p:spPr>
        <p:txBody>
          <a:bodyPr>
            <a:noAutofit/>
          </a:bodyPr>
          <a:p>
            <a:r>
              <a:rPr lang="en-US" sz="3600" b="1">
                <a:latin typeface="Akira Expanded" panose="02000800000000000000" charset="0"/>
                <a:cs typeface="Akira Expanded" panose="02000800000000000000" charset="0"/>
                <a:sym typeface="+mn-ea"/>
              </a:rPr>
              <a:t>Insightful Data and Analysis</a:t>
            </a:r>
            <a:endParaRPr lang="en-US" sz="3600" b="1">
              <a:latin typeface="Akira Expanded" panose="02000800000000000000" charset="0"/>
              <a:cs typeface="Akira Expanded" panose="02000800000000000000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880"/>
            <a:ext cx="10515600" cy="3562985"/>
          </a:xfrm>
        </p:spPr>
        <p:txBody>
          <a:bodyPr>
            <a:noAutofit/>
          </a:bodyPr>
          <a:p>
            <a:pPr marL="0" indent="0">
              <a:buNone/>
            </a:pPr>
            <a:endParaRPr lang="en-US"/>
          </a:p>
          <a:p>
            <a:r>
              <a:rPr lang="en-US"/>
              <a:t>Detailed data on soil types, land use, and crop/livestock statistics serves as a vital resource for understanding agricultural dynamics.</a:t>
            </a:r>
            <a:endParaRPr lang="en-US"/>
          </a:p>
          <a:p>
            <a:endParaRPr lang="en-US"/>
          </a:p>
          <a:p>
            <a:r>
              <a:rPr lang="en-US"/>
              <a:t>This information offers valuable insights into the performance and trends of agriculture and related sectors.</a:t>
            </a:r>
            <a:endParaRPr lang="en-US"/>
          </a:p>
          <a:p>
            <a:endParaRPr lang="en-US"/>
          </a:p>
          <a:p>
            <a:r>
              <a:rPr lang="en-US"/>
              <a:t>The subsequent analysis provides key observations derived from this data, enhancing comprehension of the sector's trends and performance metrics.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4665" y="68580"/>
            <a:ext cx="11202035" cy="6785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340" y="0"/>
            <a:ext cx="11657965" cy="6849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11430"/>
            <a:ext cx="11494135" cy="6845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95" y="-38100"/>
            <a:ext cx="11149965" cy="6895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2173</Words>
  <Application>WPS Presentation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Arial Black</vt:lpstr>
      <vt:lpstr>Bookman Old Style</vt:lpstr>
      <vt:lpstr>Accidental Presidency</vt:lpstr>
      <vt:lpstr>Abeganshi</vt:lpstr>
      <vt:lpstr>Aerovias Brasil NF</vt:lpstr>
      <vt:lpstr>Aero</vt:lpstr>
      <vt:lpstr>Adventure Script</vt:lpstr>
      <vt:lpstr>Akira Expanded</vt:lpstr>
      <vt:lpstr>Century Gothic</vt:lpstr>
      <vt:lpstr>11S01 Black Tuesday Italic</vt:lpstr>
      <vt:lpstr>Ace Records</vt:lpstr>
      <vt:lpstr>Abscissa</vt:lpstr>
      <vt:lpstr>Action Man</vt:lpstr>
      <vt:lpstr>Alice and the Wicked Monster</vt:lpstr>
      <vt:lpstr>Alien Encounters Solid</vt:lpstr>
      <vt:lpstr>Office Theme</vt:lpstr>
      <vt:lpstr>PowerPoint 演示文稿</vt:lpstr>
      <vt:lpstr>PowerPoint 演示文稿</vt:lpstr>
      <vt:lpstr>PowerPoint 演示文稿</vt:lpstr>
      <vt:lpstr>Key Economic Contributor</vt:lpstr>
      <vt:lpstr>Government Initiatives  and Support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madhavmadupu</dc:creator>
  <cp:lastModifiedBy>madhavmadupu</cp:lastModifiedBy>
  <cp:revision>41</cp:revision>
  <dcterms:created xsi:type="dcterms:W3CDTF">2023-11-22T16:55:24Z</dcterms:created>
  <dcterms:modified xsi:type="dcterms:W3CDTF">2023-11-22T18:35:05Z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16BECEEE5F2E4BDA9CBA8973D566B8BE_11</vt:lpwstr>
  </property>
  <property fmtid="{D5CDD505-2E9C-101B-9397-08002B2CF9AE}" pid="3" name="KSOProductBuildVer">
    <vt:lpwstr>1033-12.2.0.13306</vt:lpwstr>
  </property>
</Properties>
</file>