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2" d="100"/>
          <a:sy n="82" d="100"/>
        </p:scale>
        <p:origin x="6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187260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899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803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758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3247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11/29/2019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684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11/29/2019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7246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11/29/2019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155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014146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11/29/2019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60502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11/29/2019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09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61BEF0D-F0BB-DE4B-95CE-6DB70DBA9567}" type="datetimeFigureOut">
              <a:rPr lang="en-US" smtClean="0"/>
              <a:pPr/>
              <a:t>11/29/2019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593185"/>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7057-743E-4100-A315-B8B08A2C82A7}"/>
              </a:ext>
            </a:extLst>
          </p:cNvPr>
          <p:cNvSpPr>
            <a:spLocks noGrp="1"/>
          </p:cNvSpPr>
          <p:nvPr>
            <p:ph type="ctrTitle"/>
          </p:nvPr>
        </p:nvSpPr>
        <p:spPr/>
        <p:txBody>
          <a:bodyPr/>
          <a:lstStyle/>
          <a:p>
            <a:r>
              <a:rPr lang="en-US" dirty="0"/>
              <a:t>CONSISTENT HASHING</a:t>
            </a:r>
            <a:endParaRPr lang="en-IN" dirty="0"/>
          </a:p>
        </p:txBody>
      </p:sp>
      <p:sp>
        <p:nvSpPr>
          <p:cNvPr id="3" name="Subtitle 2">
            <a:extLst>
              <a:ext uri="{FF2B5EF4-FFF2-40B4-BE49-F238E27FC236}">
                <a16:creationId xmlns:a16="http://schemas.microsoft.com/office/drawing/2014/main" id="{3F3126FD-745C-44FF-B638-DDE230B2D2A5}"/>
              </a:ext>
            </a:extLst>
          </p:cNvPr>
          <p:cNvSpPr>
            <a:spLocks noGrp="1"/>
          </p:cNvSpPr>
          <p:nvPr>
            <p:ph type="subTitle" idx="1"/>
          </p:nvPr>
        </p:nvSpPr>
        <p:spPr/>
        <p:txBody>
          <a:bodyPr>
            <a:normAutofit fontScale="32500" lnSpcReduction="20000"/>
          </a:bodyPr>
          <a:lstStyle/>
          <a:p>
            <a:r>
              <a:rPr lang="en-US" dirty="0"/>
              <a:t>Advanced Algorithms Project</a:t>
            </a:r>
          </a:p>
          <a:p>
            <a:r>
              <a:rPr lang="en-US" dirty="0"/>
              <a:t>PES</a:t>
            </a:r>
          </a:p>
          <a:p>
            <a:r>
              <a:rPr lang="en-US" dirty="0"/>
              <a:t>PES</a:t>
            </a:r>
          </a:p>
          <a:p>
            <a:r>
              <a:rPr lang="en-US" dirty="0"/>
              <a:t>PES</a:t>
            </a:r>
            <a:endParaRPr lang="en-IN" dirty="0"/>
          </a:p>
        </p:txBody>
      </p:sp>
    </p:spTree>
    <p:extLst>
      <p:ext uri="{BB962C8B-B14F-4D97-AF65-F5344CB8AC3E}">
        <p14:creationId xmlns:p14="http://schemas.microsoft.com/office/powerpoint/2010/main" val="1349774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FC2E-1304-4E16-BE59-65DC6DD41A66}"/>
              </a:ext>
            </a:extLst>
          </p:cNvPr>
          <p:cNvSpPr>
            <a:spLocks noGrp="1"/>
          </p:cNvSpPr>
          <p:nvPr>
            <p:ph type="title"/>
          </p:nvPr>
        </p:nvSpPr>
        <p:spPr/>
        <p:txBody>
          <a:bodyPr/>
          <a:lstStyle/>
          <a:p>
            <a:r>
              <a:rPr lang="en-US" dirty="0"/>
              <a:t>Distributed hashing</a:t>
            </a:r>
            <a:endParaRPr lang="en-IN" dirty="0"/>
          </a:p>
        </p:txBody>
      </p:sp>
      <p:sp>
        <p:nvSpPr>
          <p:cNvPr id="3" name="Content Placeholder 2">
            <a:extLst>
              <a:ext uri="{FF2B5EF4-FFF2-40B4-BE49-F238E27FC236}">
                <a16:creationId xmlns:a16="http://schemas.microsoft.com/office/drawing/2014/main" id="{25F91DEA-2F7A-4348-9945-CA4414E28F8F}"/>
              </a:ext>
            </a:extLst>
          </p:cNvPr>
          <p:cNvSpPr>
            <a:spLocks noGrp="1"/>
          </p:cNvSpPr>
          <p:nvPr>
            <p:ph idx="1"/>
          </p:nvPr>
        </p:nvSpPr>
        <p:spPr/>
        <p:txBody>
          <a:bodyPr/>
          <a:lstStyle/>
          <a:p>
            <a:r>
              <a:rPr lang="en-US" dirty="0"/>
              <a:t>In some situations, it may be necessary or desirable to split a hash table into several parts, hosted by different servers due to memory limitation</a:t>
            </a:r>
          </a:p>
          <a:p>
            <a:r>
              <a:rPr lang="en-US" dirty="0"/>
              <a:t>In such a scenario, the objects (and their keys) are distributed among several servers.</a:t>
            </a:r>
          </a:p>
          <a:p>
            <a:r>
              <a:rPr lang="en-US" dirty="0"/>
              <a:t>(DHT) is a decentralized storage system that provides lookup and storage schemes similar to a hash table, storing key-value pairs.</a:t>
            </a:r>
          </a:p>
          <a:p>
            <a:r>
              <a:rPr lang="en-US" dirty="0"/>
              <a:t>Each node in a DHT is responsible for keys along with the mapped values. </a:t>
            </a:r>
          </a:p>
          <a:p>
            <a:r>
              <a:rPr lang="en-US" dirty="0"/>
              <a:t>Any node can efficiently retrieve the value associated with a given key.</a:t>
            </a:r>
          </a:p>
          <a:p>
            <a:r>
              <a:rPr lang="en-US" dirty="0"/>
              <a:t>Properties:</a:t>
            </a:r>
          </a:p>
          <a:p>
            <a:pPr lvl="1"/>
            <a:r>
              <a:rPr lang="en-IN" dirty="0"/>
              <a:t>Decentralised &amp; Autonomous</a:t>
            </a:r>
          </a:p>
          <a:p>
            <a:pPr lvl="1"/>
            <a:r>
              <a:rPr lang="en-IN" dirty="0"/>
              <a:t>Fault-Tolerant</a:t>
            </a:r>
          </a:p>
          <a:p>
            <a:pPr lvl="1"/>
            <a:r>
              <a:rPr lang="en-IN" dirty="0"/>
              <a:t>Scalable</a:t>
            </a:r>
            <a:endParaRPr lang="en-US" dirty="0"/>
          </a:p>
          <a:p>
            <a:endParaRPr lang="en-IN" dirty="0"/>
          </a:p>
        </p:txBody>
      </p:sp>
    </p:spTree>
    <p:extLst>
      <p:ext uri="{BB962C8B-B14F-4D97-AF65-F5344CB8AC3E}">
        <p14:creationId xmlns:p14="http://schemas.microsoft.com/office/powerpoint/2010/main" val="310108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F5C2E-D099-439F-A6B1-E7F8900D6900}"/>
              </a:ext>
            </a:extLst>
          </p:cNvPr>
          <p:cNvSpPr>
            <a:spLocks noGrp="1"/>
          </p:cNvSpPr>
          <p:nvPr>
            <p:ph type="title"/>
          </p:nvPr>
        </p:nvSpPr>
        <p:spPr/>
        <p:txBody>
          <a:bodyPr/>
          <a:lstStyle/>
          <a:p>
            <a:r>
              <a:rPr lang="en-US" dirty="0"/>
              <a:t>Problems with Naïve Modulo Hashing</a:t>
            </a:r>
            <a:endParaRPr lang="en-IN" dirty="0"/>
          </a:p>
        </p:txBody>
      </p:sp>
      <p:sp>
        <p:nvSpPr>
          <p:cNvPr id="3" name="Content Placeholder 2">
            <a:extLst>
              <a:ext uri="{FF2B5EF4-FFF2-40B4-BE49-F238E27FC236}">
                <a16:creationId xmlns:a16="http://schemas.microsoft.com/office/drawing/2014/main" id="{A8B2CF4D-7BE9-414B-A5E8-D15487728D3B}"/>
              </a:ext>
            </a:extLst>
          </p:cNvPr>
          <p:cNvSpPr>
            <a:spLocks noGrp="1"/>
          </p:cNvSpPr>
          <p:nvPr>
            <p:ph idx="1"/>
          </p:nvPr>
        </p:nvSpPr>
        <p:spPr>
          <a:xfrm>
            <a:off x="3869268" y="-40969"/>
            <a:ext cx="7315200" cy="5120640"/>
          </a:xfrm>
        </p:spPr>
        <p:txBody>
          <a:bodyPr/>
          <a:lstStyle/>
          <a:p>
            <a:r>
              <a:rPr lang="en-US" dirty="0"/>
              <a:t>Let’s suppose we change the number of nodes by adding/deleting nodes. </a:t>
            </a:r>
          </a:p>
          <a:p>
            <a:r>
              <a:rPr lang="en-US" dirty="0"/>
              <a:t>Since the keys are distributed depending on the number of nodes, and the number of nodes has changed; the hash value of the new nodes are completely different from the previous node hash values.</a:t>
            </a:r>
          </a:p>
          <a:p>
            <a:r>
              <a:rPr lang="en-US" dirty="0"/>
              <a:t>As we can see, almost 90-98 % of the data IDs change their nodes </a:t>
            </a:r>
          </a:p>
          <a:p>
            <a:r>
              <a:rPr lang="en-US" dirty="0"/>
              <a:t>This shifting of data IDs results in a huge performance hit in large scale distributed applications.</a:t>
            </a:r>
            <a:endParaRPr lang="en-IN" dirty="0"/>
          </a:p>
          <a:p>
            <a:r>
              <a:rPr lang="en-US" dirty="0"/>
              <a:t>  </a:t>
            </a:r>
          </a:p>
        </p:txBody>
      </p:sp>
      <p:pic>
        <p:nvPicPr>
          <p:cNvPr id="1030" name="Picture 6">
            <a:extLst>
              <a:ext uri="{FF2B5EF4-FFF2-40B4-BE49-F238E27FC236}">
                <a16:creationId xmlns:a16="http://schemas.microsoft.com/office/drawing/2014/main" id="{AAC67731-2159-48CC-8E46-731FC02C1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479" y="3858337"/>
            <a:ext cx="42862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07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0C05-4A9A-4D1F-BFAB-0F2B48F86BAC}"/>
              </a:ext>
            </a:extLst>
          </p:cNvPr>
          <p:cNvSpPr>
            <a:spLocks noGrp="1"/>
          </p:cNvSpPr>
          <p:nvPr>
            <p:ph type="title"/>
          </p:nvPr>
        </p:nvSpPr>
        <p:spPr/>
        <p:txBody>
          <a:bodyPr/>
          <a:lstStyle/>
          <a:p>
            <a:r>
              <a:rPr lang="en-IN" dirty="0"/>
              <a:t>Consistent Hashing</a:t>
            </a:r>
          </a:p>
        </p:txBody>
      </p:sp>
      <p:sp>
        <p:nvSpPr>
          <p:cNvPr id="3" name="Content Placeholder 2">
            <a:extLst>
              <a:ext uri="{FF2B5EF4-FFF2-40B4-BE49-F238E27FC236}">
                <a16:creationId xmlns:a16="http://schemas.microsoft.com/office/drawing/2014/main" id="{B50D10A7-C916-49CA-8CB5-770EE357ED5E}"/>
              </a:ext>
            </a:extLst>
          </p:cNvPr>
          <p:cNvSpPr>
            <a:spLocks noGrp="1"/>
          </p:cNvSpPr>
          <p:nvPr>
            <p:ph idx="1"/>
          </p:nvPr>
        </p:nvSpPr>
        <p:spPr>
          <a:xfrm>
            <a:off x="3869268" y="0"/>
            <a:ext cx="7315200" cy="5120640"/>
          </a:xfrm>
        </p:spPr>
        <p:txBody>
          <a:bodyPr/>
          <a:lstStyle/>
          <a:p>
            <a:r>
              <a:rPr lang="en-US" dirty="0"/>
              <a:t>It uses a method called “Collision Hashing“ which calculates the Hash function of each node independently of the Number of Nodes in the ring. This avoids repositioning</a:t>
            </a:r>
          </a:p>
          <a:p>
            <a:r>
              <a:rPr lang="en-US" dirty="0"/>
              <a:t>The Data IDs are mapped onto the next Node they find in Clockwise direction of the ring.</a:t>
            </a:r>
          </a:p>
          <a:p>
            <a:r>
              <a:rPr lang="en-US" dirty="0"/>
              <a:t>Whenever a Node is added, only the load balance of the 2 servers which the new server is added in between is affected.</a:t>
            </a:r>
          </a:p>
          <a:p>
            <a:r>
              <a:rPr lang="en-US" dirty="0"/>
              <a:t>Similarly, when a node is deleted, only the server which lies next in the clockwise direction will be affected.</a:t>
            </a:r>
          </a:p>
          <a:p>
            <a:br>
              <a:rPr lang="en-US" dirty="0"/>
            </a:br>
            <a:endParaRPr lang="en-IN" dirty="0"/>
          </a:p>
        </p:txBody>
      </p:sp>
      <p:pic>
        <p:nvPicPr>
          <p:cNvPr id="2054" name="Picture 6">
            <a:extLst>
              <a:ext uri="{FF2B5EF4-FFF2-40B4-BE49-F238E27FC236}">
                <a16:creationId xmlns:a16="http://schemas.microsoft.com/office/drawing/2014/main" id="{E87E5490-9C1D-448D-9FF4-17216650F7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474" t="34838" r="19337" b="26786"/>
          <a:stretch/>
        </p:blipFill>
        <p:spPr bwMode="auto">
          <a:xfrm>
            <a:off x="4338735" y="3805024"/>
            <a:ext cx="2827175" cy="2631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23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1789-B062-4B78-872F-B9E8294DCDDE}"/>
              </a:ext>
            </a:extLst>
          </p:cNvPr>
          <p:cNvSpPr>
            <a:spLocks noGrp="1"/>
          </p:cNvSpPr>
          <p:nvPr>
            <p:ph type="title"/>
          </p:nvPr>
        </p:nvSpPr>
        <p:spPr/>
        <p:txBody>
          <a:bodyPr/>
          <a:lstStyle/>
          <a:p>
            <a:r>
              <a:rPr lang="en-US" dirty="0"/>
              <a:t>Problems with Naive Consistent Hashing</a:t>
            </a:r>
            <a:endParaRPr lang="en-IN" dirty="0"/>
          </a:p>
        </p:txBody>
      </p:sp>
      <p:sp>
        <p:nvSpPr>
          <p:cNvPr id="3" name="Content Placeholder 2">
            <a:extLst>
              <a:ext uri="{FF2B5EF4-FFF2-40B4-BE49-F238E27FC236}">
                <a16:creationId xmlns:a16="http://schemas.microsoft.com/office/drawing/2014/main" id="{A1D14D0A-7E79-45A2-8A4F-82B03CEA1441}"/>
              </a:ext>
            </a:extLst>
          </p:cNvPr>
          <p:cNvSpPr>
            <a:spLocks noGrp="1"/>
          </p:cNvSpPr>
          <p:nvPr>
            <p:ph idx="1"/>
          </p:nvPr>
        </p:nvSpPr>
        <p:spPr>
          <a:xfrm>
            <a:off x="3852863" y="677491"/>
            <a:ext cx="7315200" cy="5120640"/>
          </a:xfrm>
        </p:spPr>
        <p:txBody>
          <a:bodyPr>
            <a:normAutofit fontScale="92500" lnSpcReduction="20000"/>
          </a:bodyPr>
          <a:lstStyle/>
          <a:p>
            <a:r>
              <a:rPr lang="en-US" dirty="0"/>
              <a:t>Although Average theoretical load of each node still remains: </a:t>
            </a:r>
            <a:r>
              <a:rPr lang="en-IN" dirty="0"/>
              <a:t>1/N</a:t>
            </a:r>
            <a:r>
              <a:rPr lang="en-US" dirty="0"/>
              <a:t> </a:t>
            </a:r>
          </a:p>
          <a:p>
            <a:r>
              <a:rPr lang="en-US" dirty="0"/>
              <a:t>The load balances of individual nodes can be skewed very heavily above/below the expected average load balance.</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a:p>
            <a:endParaRPr lang="en-US" dirty="0"/>
          </a:p>
          <a:p>
            <a:r>
              <a:rPr lang="en-US" dirty="0"/>
              <a:t> Removing continuous nodes in the ring makes transfers the load of the previous ‘n’ servers onto the next server clockwise. This makes the next server’s load increase disproportionately compared to the other nodes.</a:t>
            </a:r>
            <a:endParaRPr lang="en-IN" dirty="0"/>
          </a:p>
        </p:txBody>
      </p:sp>
      <p:pic>
        <p:nvPicPr>
          <p:cNvPr id="3074" name="Picture 2">
            <a:extLst>
              <a:ext uri="{FF2B5EF4-FFF2-40B4-BE49-F238E27FC236}">
                <a16:creationId xmlns:a16="http://schemas.microsoft.com/office/drawing/2014/main" id="{9666C8DD-2B6D-4EA2-8885-B5B109AB4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0814" y="1572004"/>
            <a:ext cx="5067094" cy="313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31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4858-1BB9-4F54-BF87-E81A1542FE20}"/>
              </a:ext>
            </a:extLst>
          </p:cNvPr>
          <p:cNvSpPr>
            <a:spLocks noGrp="1"/>
          </p:cNvSpPr>
          <p:nvPr>
            <p:ph type="title"/>
          </p:nvPr>
        </p:nvSpPr>
        <p:spPr/>
        <p:txBody>
          <a:bodyPr/>
          <a:lstStyle/>
          <a:p>
            <a:r>
              <a:rPr lang="en-US" dirty="0"/>
              <a:t>Consistent Hashing with Virtual Nodes</a:t>
            </a:r>
            <a:endParaRPr lang="en-IN" dirty="0"/>
          </a:p>
        </p:txBody>
      </p:sp>
      <p:sp>
        <p:nvSpPr>
          <p:cNvPr id="3" name="Content Placeholder 2">
            <a:extLst>
              <a:ext uri="{FF2B5EF4-FFF2-40B4-BE49-F238E27FC236}">
                <a16:creationId xmlns:a16="http://schemas.microsoft.com/office/drawing/2014/main" id="{3C11D8AD-BC76-4169-B872-D9C3A3D354DE}"/>
              </a:ext>
            </a:extLst>
          </p:cNvPr>
          <p:cNvSpPr>
            <a:spLocks noGrp="1"/>
          </p:cNvSpPr>
          <p:nvPr>
            <p:ph idx="1"/>
          </p:nvPr>
        </p:nvSpPr>
        <p:spPr>
          <a:xfrm>
            <a:off x="3869268" y="145651"/>
            <a:ext cx="7315200" cy="5120640"/>
          </a:xfrm>
        </p:spPr>
        <p:txBody>
          <a:bodyPr>
            <a:normAutofit/>
          </a:bodyPr>
          <a:lstStyle/>
          <a:p>
            <a:r>
              <a:rPr lang="en-US" dirty="0"/>
              <a:t>Multiple virtual nodes are mapped to the same node.</a:t>
            </a:r>
            <a:br>
              <a:rPr lang="en-US" dirty="0"/>
            </a:br>
            <a:r>
              <a:rPr lang="en-US" dirty="0"/>
              <a:t>(For </a:t>
            </a:r>
            <a:r>
              <a:rPr lang="en-US" dirty="0" err="1"/>
              <a:t>eg.</a:t>
            </a:r>
            <a:r>
              <a:rPr lang="en-US" dirty="0"/>
              <a:t> A1, A2.. An all map to node A)</a:t>
            </a:r>
          </a:p>
          <a:p>
            <a:pPr fontAlgn="base"/>
            <a:r>
              <a:rPr lang="en-US" dirty="0"/>
              <a:t>If we delete A, we actually delete all the virtual nodes from A1 to An. The extra load of deleting A is shared by N other virtual nodes.</a:t>
            </a:r>
          </a:p>
          <a:p>
            <a:pPr fontAlgn="base"/>
            <a:r>
              <a:rPr lang="en-US" dirty="0"/>
              <a:t>Therefore, there is insignificant skewing of data IDs in case of addition/deletion of nodes.</a:t>
            </a:r>
            <a:br>
              <a:rPr lang="en-US" dirty="0"/>
            </a:br>
            <a:br>
              <a:rPr lang="en-US" dirty="0"/>
            </a:br>
            <a:br>
              <a:rPr lang="en-US" dirty="0"/>
            </a:br>
            <a:br>
              <a:rPr lang="en-US" dirty="0"/>
            </a:br>
            <a:endParaRPr lang="en-US" dirty="0"/>
          </a:p>
          <a:p>
            <a:pPr fontAlgn="base"/>
            <a:endParaRPr lang="en-US" dirty="0"/>
          </a:p>
          <a:p>
            <a:endParaRPr lang="en-IN" dirty="0"/>
          </a:p>
        </p:txBody>
      </p:sp>
      <p:pic>
        <p:nvPicPr>
          <p:cNvPr id="4098" name="Picture 2">
            <a:extLst>
              <a:ext uri="{FF2B5EF4-FFF2-40B4-BE49-F238E27FC236}">
                <a16:creationId xmlns:a16="http://schemas.microsoft.com/office/drawing/2014/main" id="{A83C55AC-0FA7-4DD1-BDA3-E8999EBF4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46" t="35782" r="43720" b="27347"/>
          <a:stretch/>
        </p:blipFill>
        <p:spPr bwMode="auto">
          <a:xfrm>
            <a:off x="4251822" y="2705971"/>
            <a:ext cx="3613884" cy="3506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81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4858-1BB9-4F54-BF87-E81A1542FE20}"/>
              </a:ext>
            </a:extLst>
          </p:cNvPr>
          <p:cNvSpPr>
            <a:spLocks noGrp="1"/>
          </p:cNvSpPr>
          <p:nvPr>
            <p:ph type="title"/>
          </p:nvPr>
        </p:nvSpPr>
        <p:spPr/>
        <p:txBody>
          <a:bodyPr/>
          <a:lstStyle/>
          <a:p>
            <a:r>
              <a:rPr lang="en-US" dirty="0"/>
              <a:t>Consistent Hashing with Virtual Nodes</a:t>
            </a:r>
            <a:endParaRPr lang="en-IN" dirty="0"/>
          </a:p>
        </p:txBody>
      </p:sp>
      <p:sp>
        <p:nvSpPr>
          <p:cNvPr id="3" name="Content Placeholder 2">
            <a:extLst>
              <a:ext uri="{FF2B5EF4-FFF2-40B4-BE49-F238E27FC236}">
                <a16:creationId xmlns:a16="http://schemas.microsoft.com/office/drawing/2014/main" id="{3C11D8AD-BC76-4169-B872-D9C3A3D354DE}"/>
              </a:ext>
            </a:extLst>
          </p:cNvPr>
          <p:cNvSpPr>
            <a:spLocks noGrp="1"/>
          </p:cNvSpPr>
          <p:nvPr>
            <p:ph idx="1"/>
          </p:nvPr>
        </p:nvSpPr>
        <p:spPr>
          <a:xfrm>
            <a:off x="3869268" y="677496"/>
            <a:ext cx="7315200" cy="5120640"/>
          </a:xfrm>
        </p:spPr>
        <p:txBody>
          <a:bodyPr>
            <a:normAutofit/>
          </a:bodyPr>
          <a:lstStyle/>
          <a:p>
            <a:r>
              <a:rPr lang="en-US" dirty="0"/>
              <a:t>The percentage of reshuffling is only in the range of ( 0.5% to 0.9% ) whereas, in the case of Distributed hashing, it was in the ( 90% to 98% ) range. </a:t>
            </a:r>
            <a:r>
              <a:rPr lang="en-US" b="1" dirty="0"/>
              <a:t>When adding/deleting nodes, Consistent hashing with Virtual nodes perform 100 times faster than Distributed Hashing.</a:t>
            </a:r>
            <a:br>
              <a:rPr lang="en-US" b="1" dirty="0"/>
            </a:br>
            <a:br>
              <a:rPr lang="en-US" b="1" dirty="0"/>
            </a:br>
            <a:br>
              <a:rPr lang="en-US" b="1" dirty="0"/>
            </a:br>
            <a:br>
              <a:rPr lang="en-US" b="1" dirty="0"/>
            </a:br>
            <a:br>
              <a:rPr lang="en-US" b="1" dirty="0"/>
            </a:br>
            <a:br>
              <a:rPr lang="en-US" b="1" dirty="0"/>
            </a:br>
            <a:endParaRPr lang="en-US" dirty="0"/>
          </a:p>
          <a:p>
            <a:pPr fontAlgn="base"/>
            <a:endParaRPr lang="en-US" dirty="0"/>
          </a:p>
          <a:p>
            <a:endParaRPr lang="en-IN" dirty="0"/>
          </a:p>
        </p:txBody>
      </p:sp>
      <p:pic>
        <p:nvPicPr>
          <p:cNvPr id="4100" name="Picture 4">
            <a:extLst>
              <a:ext uri="{FF2B5EF4-FFF2-40B4-BE49-F238E27FC236}">
                <a16:creationId xmlns:a16="http://schemas.microsoft.com/office/drawing/2014/main" id="{57FD2736-83F5-42FE-ACA6-13545CD33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267" y="2719372"/>
            <a:ext cx="5377369" cy="3335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24405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52</TotalTime>
  <Words>544</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Wingdings 2</vt:lpstr>
      <vt:lpstr>Frame</vt:lpstr>
      <vt:lpstr>CONSISTENT HASHING</vt:lpstr>
      <vt:lpstr>Distributed hashing</vt:lpstr>
      <vt:lpstr>Problems with Naïve Modulo Hashing</vt:lpstr>
      <vt:lpstr>Consistent Hashing</vt:lpstr>
      <vt:lpstr>Problems with Naive Consistent Hashing</vt:lpstr>
      <vt:lpstr>Consistent Hashing with Virtual Nodes</vt:lpstr>
      <vt:lpstr>Consistent Hashing with Virtual Nodes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CONSISTENT HASHING</dc:title>
  <dc:creator>Madhav Kashyap</dc:creator>
  <cp:lastModifiedBy>Madhav Kashyap</cp:lastModifiedBy>
  <cp:revision>38</cp:revision>
  <dcterms:created xsi:type="dcterms:W3CDTF">2019-11-29T13:00:20Z</dcterms:created>
  <dcterms:modified xsi:type="dcterms:W3CDTF">2019-11-29T13:52:29Z</dcterms:modified>
</cp:coreProperties>
</file>