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PROJECT TITLE</a:t>
            </a:r>
            <a:endParaRPr dirty="0"/>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latin typeface="Arial"/>
                <a:ea typeface="Arial"/>
                <a:cs typeface="Arial"/>
                <a:sym typeface="Arial"/>
              </a:rPr>
              <a:t>COLLAGE CHATBOT</a:t>
            </a:r>
            <a:endParaRPr dirty="0"/>
          </a:p>
        </p:txBody>
      </p:sp>
      <p:sp>
        <p:nvSpPr>
          <p:cNvPr id="111" name="Google Shape;111;p13"/>
          <p:cNvSpPr txBox="1"/>
          <p:nvPr/>
        </p:nvSpPr>
        <p:spPr>
          <a:xfrm>
            <a:off x="3117529" y="4586365"/>
            <a:ext cx="798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000" b="1" dirty="0">
                <a:solidFill>
                  <a:srgbClr val="1482AB"/>
                </a:solidFill>
              </a:rPr>
              <a:t>		Madhav Phad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5" name="Google Shape;165;p22"/>
          <p:cNvSpPr txBox="1">
            <a:spLocks noGrp="1"/>
          </p:cNvSpPr>
          <p:nvPr>
            <p:ph type="body" idx="1"/>
          </p:nvPr>
        </p:nvSpPr>
        <p:spPr>
          <a:xfrm>
            <a:off x="581191" y="1302026"/>
            <a:ext cx="8945363" cy="4673400"/>
          </a:xfrm>
          <a:prstGeom prst="rect">
            <a:avLst/>
          </a:prstGeom>
          <a:noFill/>
          <a:ln>
            <a:noFill/>
          </a:ln>
        </p:spPr>
        <p:txBody>
          <a:bodyPr spcFirstLastPara="1" wrap="square" lIns="91425" tIns="45700" rIns="91425" bIns="45700" anchor="ctr" anchorCtr="0">
            <a:normAutofit lnSpcReduction="10000"/>
          </a:bodyPr>
          <a:lstStyle/>
          <a:p>
            <a:pPr marL="285750" indent="-285750">
              <a:spcBef>
                <a:spcPts val="0"/>
              </a:spcBef>
              <a:buSzPts val="2208"/>
            </a:pPr>
            <a:r>
              <a:rPr lang="en-IN" sz="1800" dirty="0">
                <a:latin typeface="Times New Roman" panose="02020603050405020304" pitchFamily="18" charset="0"/>
                <a:cs typeface="Times New Roman" panose="02020603050405020304" pitchFamily="18" charset="0"/>
              </a:rPr>
              <a:t>IBM Watson Assistant Documentation:</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Official documentation provided by IBM for Watson Assistant.</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Website: IBM Watson Assistant Documentation</a:t>
            </a:r>
          </a:p>
          <a:p>
            <a:pPr marL="285750" indent="-285750">
              <a:spcBef>
                <a:spcPts val="0"/>
              </a:spcBef>
              <a:buSzPts val="2208"/>
            </a:pPr>
            <a:endParaRPr lang="en-IN" sz="1800" dirty="0">
              <a:latin typeface="Times New Roman" panose="02020603050405020304" pitchFamily="18" charset="0"/>
              <a:cs typeface="Times New Roman" panose="02020603050405020304" pitchFamily="18" charset="0"/>
            </a:endParaRPr>
          </a:p>
          <a:p>
            <a:pPr marL="285750" indent="-285750">
              <a:spcBef>
                <a:spcPts val="0"/>
              </a:spcBef>
              <a:buSzPts val="2208"/>
            </a:pPr>
            <a:r>
              <a:rPr lang="en-IN" sz="1800" dirty="0">
                <a:latin typeface="Times New Roman" panose="02020603050405020304" pitchFamily="18" charset="0"/>
                <a:cs typeface="Times New Roman" panose="02020603050405020304" pitchFamily="18" charset="0"/>
              </a:rPr>
              <a:t>IBM Watson Assistant Tutorials:</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Step-by-step tutorials and guides for building chatbots using Watson Assistant.</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Website: IBM Watson Assistant Tutorials</a:t>
            </a:r>
          </a:p>
          <a:p>
            <a:pPr marL="285750" indent="-285750">
              <a:spcBef>
                <a:spcPts val="0"/>
              </a:spcBef>
              <a:buSzPts val="2208"/>
            </a:pPr>
            <a:endParaRPr lang="en-IN" sz="1800" dirty="0">
              <a:latin typeface="Times New Roman" panose="02020603050405020304" pitchFamily="18" charset="0"/>
              <a:cs typeface="Times New Roman" panose="02020603050405020304" pitchFamily="18" charset="0"/>
            </a:endParaRPr>
          </a:p>
          <a:p>
            <a:pPr marL="285750" indent="-285750">
              <a:spcBef>
                <a:spcPts val="0"/>
              </a:spcBef>
              <a:buSzPts val="2208"/>
            </a:pPr>
            <a:r>
              <a:rPr lang="en-IN" sz="1800" dirty="0">
                <a:latin typeface="Times New Roman" panose="02020603050405020304" pitchFamily="18" charset="0"/>
                <a:cs typeface="Times New Roman" panose="02020603050405020304" pitchFamily="18" charset="0"/>
              </a:rPr>
              <a:t>IBM Cloud Documentation:</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Blog posts and articles on IBM Cloud services and chatbot development.</a:t>
            </a:r>
          </a:p>
          <a:p>
            <a:pPr marL="285750" indent="-285750">
              <a:spcBef>
                <a:spcPts val="0"/>
              </a:spcBef>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Website: IBM Cloud Blog</a:t>
            </a:r>
          </a:p>
          <a:p>
            <a:pPr marL="0" lvl="0" indent="0" algn="l" rtl="0">
              <a:lnSpc>
                <a:spcPct val="110000"/>
              </a:lnSpc>
              <a:spcBef>
                <a:spcPts val="0"/>
              </a:spcBef>
              <a:spcAft>
                <a:spcPts val="0"/>
              </a:spcAft>
              <a:buSzPts val="2208"/>
              <a:buNone/>
            </a:pPr>
            <a:endParaRPr lang="en-IN" sz="1800" dirty="0">
              <a:latin typeface="Times New Roman" panose="02020603050405020304" pitchFamily="18" charset="0"/>
              <a:cs typeface="Times New Roman" panose="02020603050405020304" pitchFamily="18" charset="0"/>
            </a:endParaRPr>
          </a:p>
          <a:p>
            <a:pPr marL="285750" indent="-285750">
              <a:spcBef>
                <a:spcPts val="0"/>
              </a:spcBef>
              <a:buSzPts val="2208"/>
            </a:pPr>
            <a:r>
              <a:rPr lang="en-IN" sz="1800" dirty="0">
                <a:latin typeface="Times New Roman" panose="02020603050405020304" pitchFamily="18" charset="0"/>
                <a:cs typeface="Times New Roman" panose="02020603050405020304" pitchFamily="18" charset="0"/>
              </a:rPr>
              <a:t>IBM Cloud YouTube Channel:</a:t>
            </a:r>
          </a:p>
          <a:p>
            <a:pPr marL="285750" lvl="0" indent="-285750" algn="l" rtl="0">
              <a:lnSpc>
                <a:spcPct val="110000"/>
              </a:lnSpc>
              <a:spcBef>
                <a:spcPts val="0"/>
              </a:spcBef>
              <a:spcAft>
                <a:spcPts val="0"/>
              </a:spcAft>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Video tutorials and demonstrations on using IBM Cloud services, including Watson Assistant.</a:t>
            </a:r>
          </a:p>
          <a:p>
            <a:pPr marL="285750" lvl="0" indent="-285750" algn="l" rtl="0">
              <a:lnSpc>
                <a:spcPct val="110000"/>
              </a:lnSpc>
              <a:spcBef>
                <a:spcPts val="0"/>
              </a:spcBef>
              <a:spcAft>
                <a:spcPts val="0"/>
              </a:spcAft>
              <a:buSzPts val="2208"/>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Website: IBM Cloud YouTube Channel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B0F0"/>
              </a:buClr>
              <a:buSzPts val="3200"/>
              <a:buFont typeface="Arial"/>
              <a:buNone/>
            </a:pPr>
            <a:r>
              <a:rPr lang="en-IN" sz="3200" b="1">
                <a:solidFill>
                  <a:srgbClr val="00B0F0"/>
                </a:solidFill>
                <a:latin typeface="Arial"/>
                <a:ea typeface="Arial"/>
                <a:cs typeface="Arial"/>
                <a:sym typeface="Arial"/>
              </a:rPr>
              <a:t>COURSE CERTIFICATE 1 </a:t>
            </a:r>
            <a:endParaRPr/>
          </a:p>
        </p:txBody>
      </p:sp>
      <p:graphicFrame>
        <p:nvGraphicFramePr>
          <p:cNvPr id="4" name="Object 3">
            <a:extLst>
              <a:ext uri="{FF2B5EF4-FFF2-40B4-BE49-F238E27FC236}">
                <a16:creationId xmlns:a16="http://schemas.microsoft.com/office/drawing/2014/main" id="{89FC76F5-6A50-4F62-BEDE-BA5BC55F9121}"/>
              </a:ext>
            </a:extLst>
          </p:cNvPr>
          <p:cNvGraphicFramePr>
            <a:graphicFrameLocks noChangeAspect="1"/>
          </p:cNvGraphicFramePr>
          <p:nvPr>
            <p:extLst>
              <p:ext uri="{D42A27DB-BD31-4B8C-83A1-F6EECF244321}">
                <p14:modId xmlns:p14="http://schemas.microsoft.com/office/powerpoint/2010/main" val="2414916553"/>
              </p:ext>
            </p:extLst>
          </p:nvPr>
        </p:nvGraphicFramePr>
        <p:xfrm>
          <a:off x="2088826" y="1232556"/>
          <a:ext cx="7534275" cy="5448162"/>
        </p:xfrm>
        <a:graphic>
          <a:graphicData uri="http://schemas.openxmlformats.org/presentationml/2006/ole">
            <mc:AlternateContent xmlns:mc="http://schemas.openxmlformats.org/markup-compatibility/2006">
              <mc:Choice xmlns:v="urn:schemas-microsoft-com:vml" Requires="v">
                <p:oleObj spid="_x0000_s1030" name="Acrobat Document" r:id="rId4" imgW="7534195" imgH="5829300" progId="Acrobat.Document.DC">
                  <p:embed/>
                </p:oleObj>
              </mc:Choice>
              <mc:Fallback>
                <p:oleObj name="Acrobat Document" r:id="rId4" imgW="7534195" imgH="5829300" progId="Acrobat.Document.DC">
                  <p:embed/>
                  <p:pic>
                    <p:nvPicPr>
                      <p:cNvPr id="0" name=""/>
                      <p:cNvPicPr/>
                      <p:nvPr/>
                    </p:nvPicPr>
                    <p:blipFill>
                      <a:blip r:embed="rId5"/>
                      <a:stretch>
                        <a:fillRect/>
                      </a:stretch>
                    </p:blipFill>
                    <p:spPr>
                      <a:xfrm>
                        <a:off x="2088826" y="1232556"/>
                        <a:ext cx="7534275" cy="5448162"/>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596432" y="71739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B0F0"/>
              </a:buClr>
              <a:buSzPts val="3200"/>
              <a:buFont typeface="Arial"/>
              <a:buNone/>
            </a:pPr>
            <a:r>
              <a:rPr lang="en-IN" sz="3200" b="1">
                <a:solidFill>
                  <a:srgbClr val="00B0F0"/>
                </a:solidFill>
                <a:latin typeface="Arial"/>
                <a:ea typeface="Arial"/>
                <a:cs typeface="Arial"/>
                <a:sym typeface="Arial"/>
              </a:rPr>
              <a:t>COURSE CERTIFICATE 2</a:t>
            </a:r>
            <a:endParaRPr sz="3200" b="1">
              <a:solidFill>
                <a:srgbClr val="00B0F0"/>
              </a:solidFill>
              <a:latin typeface="Arial"/>
              <a:ea typeface="Arial"/>
              <a:cs typeface="Arial"/>
              <a:sym typeface="Arial"/>
            </a:endParaRPr>
          </a:p>
        </p:txBody>
      </p:sp>
      <p:graphicFrame>
        <p:nvGraphicFramePr>
          <p:cNvPr id="4" name="Object 3">
            <a:extLst>
              <a:ext uri="{FF2B5EF4-FFF2-40B4-BE49-F238E27FC236}">
                <a16:creationId xmlns:a16="http://schemas.microsoft.com/office/drawing/2014/main" id="{C95DC112-5ADA-44C2-8B06-7A62C03C9F44}"/>
              </a:ext>
            </a:extLst>
          </p:cNvPr>
          <p:cNvGraphicFramePr>
            <a:graphicFrameLocks noChangeAspect="1"/>
          </p:cNvGraphicFramePr>
          <p:nvPr>
            <p:extLst>
              <p:ext uri="{D42A27DB-BD31-4B8C-83A1-F6EECF244321}">
                <p14:modId xmlns:p14="http://schemas.microsoft.com/office/powerpoint/2010/main" val="1915214341"/>
              </p:ext>
            </p:extLst>
          </p:nvPr>
        </p:nvGraphicFramePr>
        <p:xfrm>
          <a:off x="1790247" y="1247796"/>
          <a:ext cx="7534275" cy="5460914"/>
        </p:xfrm>
        <a:graphic>
          <a:graphicData uri="http://schemas.openxmlformats.org/presentationml/2006/ole">
            <mc:AlternateContent xmlns:mc="http://schemas.openxmlformats.org/markup-compatibility/2006">
              <mc:Choice xmlns:v="urn:schemas-microsoft-com:vml" Requires="v">
                <p:oleObj spid="_x0000_s2054" name="Acrobat Document" r:id="rId4" imgW="7534195" imgH="5829300" progId="Acrobat.Document.DC">
                  <p:embed/>
                </p:oleObj>
              </mc:Choice>
              <mc:Fallback>
                <p:oleObj name="Acrobat Document" r:id="rId4" imgW="7534195" imgH="5829300" progId="Acrobat.Document.DC">
                  <p:embed/>
                  <p:pic>
                    <p:nvPicPr>
                      <p:cNvPr id="0" name=""/>
                      <p:cNvPicPr/>
                      <p:nvPr/>
                    </p:nvPicPr>
                    <p:blipFill>
                      <a:blip r:embed="rId5"/>
                      <a:stretch>
                        <a:fillRect/>
                      </a:stretch>
                    </p:blipFill>
                    <p:spPr>
                      <a:xfrm>
                        <a:off x="1790247" y="1247796"/>
                        <a:ext cx="7534275" cy="5460914"/>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r>
              <a:rPr lang="en-IN" sz="2000" dirty="0">
                <a:latin typeface="Arial"/>
                <a:ea typeface="Arial"/>
                <a:cs typeface="Arial"/>
                <a:sym typeface="Arial"/>
              </a:rPr>
              <a:t>(Should not include solution)</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r>
              <a:rPr lang="en-IN" sz="2000" dirty="0">
                <a:latin typeface="Arial"/>
                <a:ea typeface="Arial"/>
                <a:cs typeface="Arial"/>
                <a:sym typeface="Arial"/>
              </a:rPr>
              <a:t>(Technology Used) </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Result</a:t>
            </a:r>
            <a:endParaRPr dirty="0"/>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6000" lvl="0" indent="-306000"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6000" lvl="0" indent="-206686"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3200" dirty="0">
                <a:solidFill>
                  <a:srgbClr val="0F0F0F"/>
                </a:solidFill>
              </a:rPr>
              <a:t>Example:</a:t>
            </a:r>
            <a:r>
              <a:rPr lang="en-IN" sz="2800" dirty="0">
                <a:solidFill>
                  <a:srgbClr val="0F0F0F"/>
                </a:solidFill>
              </a:rPr>
              <a:t> </a:t>
            </a:r>
            <a:r>
              <a:rPr lang="en-US" sz="2400" dirty="0">
                <a:solidFill>
                  <a:srgbClr val="0F0F0F"/>
                </a:solidFill>
              </a:rPr>
              <a:t>The 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students Perspective</a:t>
            </a:r>
          </a:p>
          <a:p>
            <a:pPr marL="0" lvl="0" indent="0" algn="l" rtl="0">
              <a:lnSpc>
                <a:spcPct val="110000"/>
              </a:lnSpc>
              <a:spcBef>
                <a:spcPts val="0"/>
              </a:spcBef>
              <a:spcAft>
                <a:spcPts val="0"/>
              </a:spcAft>
              <a:buSzPts val="2944"/>
              <a:buNone/>
            </a:pPr>
            <a:endParaRPr sz="2400" dirty="0"/>
          </a:p>
          <a:p>
            <a:pPr marL="305435" lvl="0" indent="-206121" algn="l" rtl="0">
              <a:lnSpc>
                <a:spcPct val="110000"/>
              </a:lnSpc>
              <a:spcBef>
                <a:spcPts val="940"/>
              </a:spcBef>
              <a:spcAft>
                <a:spcPts val="0"/>
              </a:spcAft>
              <a:buSzPts val="1564"/>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355855" indent="-285750">
              <a:spcBef>
                <a:spcPts val="0"/>
              </a:spcBef>
              <a:buSzPts val="1104"/>
            </a:pPr>
            <a:r>
              <a:rPr lang="en-US" sz="1600" b="1" dirty="0">
                <a:latin typeface="Arial" panose="020B0604020202020204" pitchFamily="34" charset="0"/>
                <a:ea typeface="Calibri"/>
                <a:cs typeface="Arial" panose="020B0604020202020204" pitchFamily="34" charset="0"/>
                <a:sym typeface="Calibri"/>
              </a:rPr>
              <a:t>Proposed Solution:</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Introduce the College Communication and Information Retrieval System (CCIRS).</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A centralized platform to address communication and information retrieval needs.</a:t>
            </a:r>
          </a:p>
          <a:p>
            <a:pPr marL="305435" lvl="0" indent="-235330" algn="l" rtl="0">
              <a:lnSpc>
                <a:spcPct val="110000"/>
              </a:lnSpc>
              <a:spcBef>
                <a:spcPts val="0"/>
              </a:spcBef>
              <a:spcAft>
                <a:spcPts val="0"/>
              </a:spcAft>
              <a:buSzPts val="1104"/>
              <a:buNone/>
            </a:pPr>
            <a:endParaRPr lang="en-US" sz="1600" b="1" dirty="0">
              <a:latin typeface="Arial" panose="020B0604020202020204" pitchFamily="34" charset="0"/>
              <a:ea typeface="Calibri"/>
              <a:cs typeface="Arial" panose="020B0604020202020204" pitchFamily="34" charset="0"/>
              <a:sym typeface="Calibri"/>
            </a:endParaRPr>
          </a:p>
          <a:p>
            <a:pPr marL="355855" indent="-285750">
              <a:spcBef>
                <a:spcPts val="0"/>
              </a:spcBef>
              <a:buSzPts val="1104"/>
            </a:pPr>
            <a:r>
              <a:rPr lang="en-US" sz="1600" b="1" dirty="0">
                <a:latin typeface="Arial" panose="020B0604020202020204" pitchFamily="34" charset="0"/>
                <a:ea typeface="Calibri"/>
                <a:cs typeface="Arial" panose="020B0604020202020204" pitchFamily="34" charset="0"/>
                <a:sym typeface="Calibri"/>
              </a:rPr>
              <a:t>Key Features:</a:t>
            </a:r>
          </a:p>
          <a:p>
            <a:pPr marL="355855" indent="-285750">
              <a:spcBef>
                <a:spcPts val="0"/>
              </a:spcBef>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Centralized Information Hub</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User-friendly Interface</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Real-time Communication</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Advanced Search and Retrieval Tools</a:t>
            </a:r>
          </a:p>
          <a:p>
            <a:pPr marL="70105" lvl="0" indent="0" algn="l" rtl="0">
              <a:lnSpc>
                <a:spcPct val="110000"/>
              </a:lnSpc>
              <a:spcBef>
                <a:spcPts val="0"/>
              </a:spcBef>
              <a:spcAft>
                <a:spcPts val="0"/>
              </a:spcAft>
              <a:buSzPts val="1104"/>
              <a:buNone/>
            </a:pPr>
            <a:endParaRPr lang="en-US" sz="1600" b="1" dirty="0">
              <a:latin typeface="Arial" panose="020B0604020202020204" pitchFamily="34" charset="0"/>
              <a:ea typeface="Calibri"/>
              <a:cs typeface="Arial" panose="020B0604020202020204" pitchFamily="34" charset="0"/>
              <a:sym typeface="Calibri"/>
            </a:endParaRPr>
          </a:p>
          <a:p>
            <a:pPr marL="355855" indent="-285750">
              <a:spcBef>
                <a:spcPts val="0"/>
              </a:spcBef>
              <a:buSzPts val="1104"/>
            </a:pPr>
            <a:r>
              <a:rPr lang="en-US" sz="1600" b="1" dirty="0">
                <a:latin typeface="Arial" panose="020B0604020202020204" pitchFamily="34" charset="0"/>
                <a:ea typeface="Calibri"/>
                <a:cs typeface="Arial" panose="020B0604020202020204" pitchFamily="34" charset="0"/>
                <a:sym typeface="Calibri"/>
              </a:rPr>
              <a:t>Benefits:</a:t>
            </a:r>
          </a:p>
          <a:p>
            <a:pPr marL="355855" indent="-285750">
              <a:spcBef>
                <a:spcPts val="0"/>
              </a:spcBef>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Improved Accessibility</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Enhanced Efficiency</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Increased Engagement</a:t>
            </a:r>
          </a:p>
          <a:p>
            <a:pPr marL="70105" lvl="0" indent="0" algn="l" rtl="0">
              <a:lnSpc>
                <a:spcPct val="110000"/>
              </a:lnSpc>
              <a:spcBef>
                <a:spcPts val="0"/>
              </a:spcBef>
              <a:spcAft>
                <a:spcPts val="0"/>
              </a:spcAft>
              <a:buSzPts val="1104"/>
              <a:buNone/>
            </a:pPr>
            <a:endParaRPr lang="en-US" sz="1600" b="1" dirty="0">
              <a:latin typeface="Arial" panose="020B0604020202020204" pitchFamily="34" charset="0"/>
              <a:ea typeface="Calibri"/>
              <a:cs typeface="Arial" panose="020B0604020202020204" pitchFamily="34" charset="0"/>
              <a:sym typeface="Calibri"/>
            </a:endParaRPr>
          </a:p>
          <a:p>
            <a:pPr marL="355855" indent="-285750">
              <a:spcBef>
                <a:spcPts val="0"/>
              </a:spcBef>
              <a:buSzPts val="1104"/>
            </a:pPr>
            <a:r>
              <a:rPr lang="en-US" sz="1600" b="1" dirty="0">
                <a:latin typeface="Arial" panose="020B0604020202020204" pitchFamily="34" charset="0"/>
                <a:ea typeface="Calibri"/>
                <a:cs typeface="Arial" panose="020B0604020202020204" pitchFamily="34" charset="0"/>
                <a:sym typeface="Calibri"/>
              </a:rPr>
              <a:t>Implementation Plan:</a:t>
            </a:r>
          </a:p>
          <a:p>
            <a:pPr marL="355855" indent="-285750">
              <a:spcBef>
                <a:spcPts val="0"/>
              </a:spcBef>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Requirements Gathering</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Development</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Testing</a:t>
            </a:r>
          </a:p>
          <a:p>
            <a:pPr marL="355855" lvl="0" indent="-285750" algn="l" rtl="0">
              <a:lnSpc>
                <a:spcPct val="110000"/>
              </a:lnSpc>
              <a:spcBef>
                <a:spcPts val="0"/>
              </a:spcBef>
              <a:spcAft>
                <a:spcPts val="0"/>
              </a:spcAft>
              <a:buSzPts val="1104"/>
              <a:buFont typeface="Wingdings" panose="05000000000000000000" pitchFamily="2" charset="2"/>
              <a:buChar char="v"/>
            </a:pPr>
            <a:r>
              <a:rPr lang="en-US" sz="1600" dirty="0">
                <a:latin typeface="Arial" panose="020B0604020202020204" pitchFamily="34" charset="0"/>
                <a:ea typeface="Calibri"/>
                <a:cs typeface="Arial" panose="020B0604020202020204" pitchFamily="34" charset="0"/>
                <a:sym typeface="Calibri"/>
              </a:rPr>
              <a:t>Deployment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dirty="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726162"/>
            <a:ext cx="11029500" cy="4739951"/>
          </a:xfrm>
          <a:prstGeom prst="rect">
            <a:avLst/>
          </a:prstGeom>
          <a:noFill/>
          <a:ln>
            <a:noFill/>
          </a:ln>
        </p:spPr>
        <p:txBody>
          <a:bodyPr spcFirstLastPara="1" wrap="square" lIns="91425" tIns="45700" rIns="91425" bIns="45700" anchor="ctr" anchorCtr="0">
            <a:normAutofit fontScale="85000" lnSpcReduction="10000"/>
          </a:bodyPr>
          <a:lstStyle/>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System Identification:</a:t>
            </a:r>
          </a:p>
          <a:p>
            <a:pPr marL="285750" lvl="0" indent="-285750" algn="l" rtl="0">
              <a:lnSpc>
                <a:spcPct val="110000"/>
              </a:lnSpc>
              <a:spcBef>
                <a:spcPts val="0"/>
              </a:spcBef>
              <a:spcAft>
                <a:spcPts val="0"/>
              </a:spcAft>
              <a:buSzPts val="1656"/>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Define system scope and stakeholders.</a:t>
            </a:r>
          </a:p>
          <a:p>
            <a:pPr marL="0" lvl="0" indent="0" algn="l" rtl="0">
              <a:lnSpc>
                <a:spcPct val="110000"/>
              </a:lnSpc>
              <a:spcBef>
                <a:spcPts val="0"/>
              </a:spcBef>
              <a:spcAft>
                <a:spcPts val="0"/>
              </a:spcAft>
              <a:buSzPts val="1656"/>
              <a:buNone/>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Requirements Analysis:</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Gather and analyze requirements.</a:t>
            </a:r>
          </a:p>
          <a:p>
            <a:pPr marL="285750" indent="-285750">
              <a:spcBef>
                <a:spcPts val="0"/>
              </a:spcBef>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System Design:</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Develop architecture and design.</a:t>
            </a:r>
          </a:p>
          <a:p>
            <a:pPr marL="285750" indent="-285750">
              <a:spcBef>
                <a:spcPts val="0"/>
              </a:spcBef>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Implementation:</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Code and integrate system components.</a:t>
            </a:r>
          </a:p>
          <a:p>
            <a:pPr marL="285750" indent="-285750">
              <a:spcBef>
                <a:spcPts val="0"/>
              </a:spcBef>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Testing:</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Conduct testing activities.</a:t>
            </a:r>
          </a:p>
          <a:p>
            <a:pPr marL="285750" indent="-285750">
              <a:spcBef>
                <a:spcPts val="0"/>
              </a:spcBef>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Deployment:</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Prepare and roll out the system.</a:t>
            </a:r>
          </a:p>
          <a:p>
            <a:pPr marL="285750" indent="-285750">
              <a:spcBef>
                <a:spcPts val="0"/>
              </a:spcBef>
            </a:pPr>
            <a:endParaRPr lang="en-US" sz="1800" dirty="0">
              <a:solidFill>
                <a:srgbClr val="0F0F0F"/>
              </a:solidFill>
              <a:latin typeface="Times New Roman" panose="02020603050405020304" pitchFamily="18" charset="0"/>
              <a:cs typeface="Times New Roman" panose="02020603050405020304" pitchFamily="18" charset="0"/>
            </a:endParaRPr>
          </a:p>
          <a:p>
            <a:pPr marL="285750" indent="-285750">
              <a:spcBef>
                <a:spcPts val="0"/>
              </a:spcBef>
            </a:pPr>
            <a:r>
              <a:rPr lang="en-US" sz="1800" dirty="0">
                <a:solidFill>
                  <a:srgbClr val="0F0F0F"/>
                </a:solidFill>
                <a:latin typeface="Times New Roman" panose="02020603050405020304" pitchFamily="18" charset="0"/>
                <a:cs typeface="Times New Roman" panose="02020603050405020304" pitchFamily="18" charset="0"/>
              </a:rPr>
              <a:t>Maintenance and Support:</a:t>
            </a:r>
          </a:p>
          <a:p>
            <a:pPr marL="285750" indent="-285750">
              <a:spcBef>
                <a:spcPts val="0"/>
              </a:spcBef>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Provide ongoing maintenance and support.</a:t>
            </a:r>
            <a:endParaRPr lang="en-US" sz="1800" b="1" dirty="0">
              <a:solidFill>
                <a:srgbClr val="0F0F0F"/>
              </a:solidFill>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1656"/>
              <a:buNone/>
            </a:pPr>
            <a:endParaRPr lang="en-US" sz="1800" b="1" dirty="0">
              <a:solidFill>
                <a:srgbClr val="0F0F0F"/>
              </a:solidFill>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1656"/>
              <a:buNone/>
            </a:pPr>
            <a:endParaRPr lang="en-US" sz="18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41" name="Google Shape;141;p18"/>
          <p:cNvSpPr txBox="1">
            <a:spLocks noGrp="1"/>
          </p:cNvSpPr>
          <p:nvPr>
            <p:ph type="body" idx="1"/>
          </p:nvPr>
        </p:nvSpPr>
        <p:spPr>
          <a:xfrm>
            <a:off x="581192" y="1302026"/>
            <a:ext cx="4774579" cy="4673400"/>
          </a:xfrm>
          <a:prstGeom prst="rect">
            <a:avLst/>
          </a:prstGeom>
          <a:noFill/>
          <a:ln>
            <a:noFill/>
          </a:ln>
        </p:spPr>
        <p:txBody>
          <a:bodyPr spcFirstLastPara="1" wrap="square" lIns="91425" tIns="45700" rIns="91425" bIns="45700" anchor="ctr" anchorCtr="0">
            <a:noAutofit/>
          </a:bodyPr>
          <a:lstStyle/>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Algorithm Design:</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Intents and Entities:</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Define main user goals (intents) and key information (entities).</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Dialog Flow:</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Create conversation flow with dialog nodes.</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Implement branching logic for different scenarios.</a:t>
            </a:r>
          </a:p>
          <a:p>
            <a:pPr marL="305435" lvl="0" indent="-206121" algn="l" rtl="0">
              <a:lnSpc>
                <a:spcPct val="110000"/>
              </a:lnSpc>
              <a:spcBef>
                <a:spcPts val="940"/>
              </a:spcBef>
              <a:spcAft>
                <a:spcPts val="0"/>
              </a:spcAft>
              <a:buSzPts val="1564"/>
              <a:buNone/>
            </a:pPr>
            <a:r>
              <a:rPr lang="en-IN" sz="1500" dirty="0">
                <a:latin typeface="Times New Roman" panose="02020603050405020304" pitchFamily="18" charset="0"/>
                <a:cs typeface="Times New Roman" panose="02020603050405020304" pitchFamily="18" charset="0"/>
              </a:rPr>
              <a:t>Deployment:</a:t>
            </a:r>
          </a:p>
        </p:txBody>
      </p:sp>
      <p:sp>
        <p:nvSpPr>
          <p:cNvPr id="5" name="TextBox 4">
            <a:extLst>
              <a:ext uri="{FF2B5EF4-FFF2-40B4-BE49-F238E27FC236}">
                <a16:creationId xmlns:a16="http://schemas.microsoft.com/office/drawing/2014/main" id="{4B1A82B3-5811-4EFE-974B-79E3ED2EA773}"/>
              </a:ext>
            </a:extLst>
          </p:cNvPr>
          <p:cNvSpPr txBox="1"/>
          <p:nvPr/>
        </p:nvSpPr>
        <p:spPr>
          <a:xfrm>
            <a:off x="5931936" y="1377050"/>
            <a:ext cx="6097554" cy="5245860"/>
          </a:xfrm>
          <a:prstGeom prst="rect">
            <a:avLst/>
          </a:prstGeom>
          <a:noFill/>
        </p:spPr>
        <p:txBody>
          <a:bodyPr wrap="square">
            <a:spAutoFit/>
          </a:bodyPr>
          <a:lstStyle/>
          <a:p>
            <a:pPr marL="305435" lvl="0" indent="-206121" algn="l" rtl="0">
              <a:lnSpc>
                <a:spcPct val="110000"/>
              </a:lnSpc>
              <a:spcBef>
                <a:spcPts val="940"/>
              </a:spcBef>
              <a:spcAft>
                <a:spcPts val="0"/>
              </a:spcAft>
              <a:buSzPts val="1564"/>
              <a:buNone/>
            </a:pPr>
            <a:endParaRPr lang="en-IN" sz="1400" dirty="0">
              <a:latin typeface="Times New Roman" panose="02020603050405020304" pitchFamily="18" charset="0"/>
              <a:cs typeface="Times New Roman" panose="02020603050405020304" pitchFamily="18" charset="0"/>
            </a:endParaRP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Deployment:</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IBM Cloud Setup:</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Create Watson Assistant instance on IBM Cloud.</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Export and Import:</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Export trained chatbot from Watson Assistant.</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Import chatbot skill into Watson Assistant instance on IBM Cloud.</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Integration:</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Integrate chatbot with preferred platform or application.</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Testing and Monitoring:</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Test chatbot functionality and monitor performance.</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Continuous Improvement:</a:t>
            </a:r>
          </a:p>
          <a:p>
            <a:pPr marL="305435" lvl="0" indent="-206121" algn="l" rtl="0">
              <a:lnSpc>
                <a:spcPct val="110000"/>
              </a:lnSpc>
              <a:spcBef>
                <a:spcPts val="940"/>
              </a:spcBef>
              <a:spcAft>
                <a:spcPts val="0"/>
              </a:spcAft>
              <a:buSzPts val="1564"/>
              <a:buNone/>
            </a:pPr>
            <a:r>
              <a:rPr lang="en-IN" sz="1400" dirty="0">
                <a:latin typeface="Times New Roman" panose="02020603050405020304" pitchFamily="18" charset="0"/>
                <a:cs typeface="Times New Roman" panose="02020603050405020304" pitchFamily="18" charset="0"/>
              </a:rPr>
              <a:t>Gather feedback and update chatbot iteratively.</a:t>
            </a:r>
          </a:p>
          <a:p>
            <a:pPr marL="305435" lvl="0" indent="-206121" algn="l" rtl="0">
              <a:lnSpc>
                <a:spcPct val="110000"/>
              </a:lnSpc>
              <a:spcBef>
                <a:spcPts val="940"/>
              </a:spcBef>
              <a:spcAft>
                <a:spcPts val="0"/>
              </a:spcAft>
              <a:buSzPts val="1564"/>
              <a:buNone/>
            </a:pPr>
            <a:endParaRPr lang="en-IN" sz="1400" dirty="0">
              <a:latin typeface="Times New Roman" panose="02020603050405020304" pitchFamily="18" charset="0"/>
              <a:cs typeface="Times New Roman" panose="02020603050405020304" pitchFamily="18" charset="0"/>
            </a:endParaRPr>
          </a:p>
          <a:p>
            <a:pPr marL="305435" lvl="0" indent="-206121" algn="l" rtl="0">
              <a:lnSpc>
                <a:spcPct val="110000"/>
              </a:lnSpc>
              <a:spcBef>
                <a:spcPts val="940"/>
              </a:spcBef>
              <a:spcAft>
                <a:spcPts val="0"/>
              </a:spcAft>
              <a:buSzPts val="1564"/>
              <a:buNone/>
            </a:pP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RESULT</a:t>
            </a:r>
            <a:endParaRPr dirty="0"/>
          </a:p>
        </p:txBody>
      </p:sp>
      <p:pic>
        <p:nvPicPr>
          <p:cNvPr id="4" name="Picture 3">
            <a:extLst>
              <a:ext uri="{FF2B5EF4-FFF2-40B4-BE49-F238E27FC236}">
                <a16:creationId xmlns:a16="http://schemas.microsoft.com/office/drawing/2014/main" id="{E6009049-B087-4685-B4AF-284543E53DD3}"/>
              </a:ext>
            </a:extLst>
          </p:cNvPr>
          <p:cNvPicPr>
            <a:picLocks noChangeAspect="1"/>
          </p:cNvPicPr>
          <p:nvPr/>
        </p:nvPicPr>
        <p:blipFill>
          <a:blip r:embed="rId3"/>
          <a:stretch>
            <a:fillRect/>
          </a:stretch>
        </p:blipFill>
        <p:spPr>
          <a:xfrm>
            <a:off x="743562" y="1232556"/>
            <a:ext cx="2186250" cy="3409443"/>
          </a:xfrm>
          <a:prstGeom prst="rect">
            <a:avLst/>
          </a:prstGeom>
        </p:spPr>
      </p:pic>
      <p:pic>
        <p:nvPicPr>
          <p:cNvPr id="6" name="Picture 5">
            <a:extLst>
              <a:ext uri="{FF2B5EF4-FFF2-40B4-BE49-F238E27FC236}">
                <a16:creationId xmlns:a16="http://schemas.microsoft.com/office/drawing/2014/main" id="{42039293-5023-4996-9FAA-1E0665543FD1}"/>
              </a:ext>
            </a:extLst>
          </p:cNvPr>
          <p:cNvPicPr>
            <a:picLocks noChangeAspect="1"/>
          </p:cNvPicPr>
          <p:nvPr/>
        </p:nvPicPr>
        <p:blipFill>
          <a:blip r:embed="rId4"/>
          <a:stretch>
            <a:fillRect/>
          </a:stretch>
        </p:blipFill>
        <p:spPr>
          <a:xfrm>
            <a:off x="3092182" y="1232556"/>
            <a:ext cx="2440479" cy="3409443"/>
          </a:xfrm>
          <a:prstGeom prst="rect">
            <a:avLst/>
          </a:prstGeom>
        </p:spPr>
      </p:pic>
      <p:pic>
        <p:nvPicPr>
          <p:cNvPr id="8" name="Picture 7">
            <a:extLst>
              <a:ext uri="{FF2B5EF4-FFF2-40B4-BE49-F238E27FC236}">
                <a16:creationId xmlns:a16="http://schemas.microsoft.com/office/drawing/2014/main" id="{9190302D-0BF2-416C-BC53-77A6E8C4CA69}"/>
              </a:ext>
            </a:extLst>
          </p:cNvPr>
          <p:cNvPicPr>
            <a:picLocks noChangeAspect="1"/>
          </p:cNvPicPr>
          <p:nvPr/>
        </p:nvPicPr>
        <p:blipFill>
          <a:blip r:embed="rId5"/>
          <a:stretch>
            <a:fillRect/>
          </a:stretch>
        </p:blipFill>
        <p:spPr>
          <a:xfrm>
            <a:off x="5695032" y="1232556"/>
            <a:ext cx="2186250" cy="3412821"/>
          </a:xfrm>
          <a:prstGeom prst="rect">
            <a:avLst/>
          </a:prstGeom>
        </p:spPr>
      </p:pic>
      <p:pic>
        <p:nvPicPr>
          <p:cNvPr id="10" name="Picture 9">
            <a:extLst>
              <a:ext uri="{FF2B5EF4-FFF2-40B4-BE49-F238E27FC236}">
                <a16:creationId xmlns:a16="http://schemas.microsoft.com/office/drawing/2014/main" id="{DE6B0E25-FD25-45B2-9CE5-553EBBD5103A}"/>
              </a:ext>
            </a:extLst>
          </p:cNvPr>
          <p:cNvPicPr>
            <a:picLocks noChangeAspect="1"/>
          </p:cNvPicPr>
          <p:nvPr/>
        </p:nvPicPr>
        <p:blipFill>
          <a:blip r:embed="rId6"/>
          <a:stretch>
            <a:fillRect/>
          </a:stretch>
        </p:blipFill>
        <p:spPr>
          <a:xfrm>
            <a:off x="8043653" y="1232556"/>
            <a:ext cx="2186251" cy="3432301"/>
          </a:xfrm>
          <a:prstGeom prst="rect">
            <a:avLst/>
          </a:prstGeom>
        </p:spPr>
      </p:pic>
      <p:sp>
        <p:nvSpPr>
          <p:cNvPr id="14" name="TextBox 13">
            <a:extLst>
              <a:ext uri="{FF2B5EF4-FFF2-40B4-BE49-F238E27FC236}">
                <a16:creationId xmlns:a16="http://schemas.microsoft.com/office/drawing/2014/main" id="{F305AAF2-5045-4215-858B-4CE713B84480}"/>
              </a:ext>
            </a:extLst>
          </p:cNvPr>
          <p:cNvSpPr txBox="1"/>
          <p:nvPr/>
        </p:nvSpPr>
        <p:spPr>
          <a:xfrm>
            <a:off x="858416" y="4898571"/>
            <a:ext cx="6502782" cy="307777"/>
          </a:xfrm>
          <a:prstGeom prst="rect">
            <a:avLst/>
          </a:prstGeom>
          <a:noFill/>
        </p:spPr>
        <p:txBody>
          <a:bodyPr wrap="square">
            <a:spAutoFit/>
          </a:bodyPr>
          <a:lstStyle/>
          <a:p>
            <a:r>
              <a:rPr lang="en-IN" sz="1400" b="1" dirty="0">
                <a:solidFill>
                  <a:schemeClr val="accent1"/>
                </a:solidFill>
                <a:latin typeface="Arial"/>
                <a:ea typeface="Arial"/>
                <a:cs typeface="Arial"/>
                <a:sym typeface="Arial"/>
              </a:rPr>
              <a:t>DEPLOYED LINK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581192" y="1302026"/>
            <a:ext cx="11029500" cy="4221696"/>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1800" dirty="0">
                <a:solidFill>
                  <a:srgbClr val="0F0F0F"/>
                </a:solidFill>
                <a:latin typeface="Times New Roman" panose="02020603050405020304" pitchFamily="18" charset="0"/>
                <a:cs typeface="Times New Roman" panose="02020603050405020304" pitchFamily="18" charset="0"/>
              </a:rPr>
              <a:t>Addressed Problem:</a:t>
            </a:r>
          </a:p>
          <a:p>
            <a:pPr marL="342900" lvl="0" indent="-342900" algn="l" rtl="0">
              <a:lnSpc>
                <a:spcPct val="110000"/>
              </a:lnSpc>
              <a:spcBef>
                <a:spcPts val="0"/>
              </a:spcBef>
              <a:spcAft>
                <a:spcPts val="0"/>
              </a:spcAft>
              <a:buSzPts val="1840"/>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Proposed solution addresses outdated communication and information retrieval systems in the college.</a:t>
            </a:r>
          </a:p>
          <a:p>
            <a:pPr marL="0" lvl="0" indent="0" algn="l" rtl="0">
              <a:lnSpc>
                <a:spcPct val="110000"/>
              </a:lnSpc>
              <a:spcBef>
                <a:spcPts val="0"/>
              </a:spcBef>
              <a:spcAft>
                <a:spcPts val="0"/>
              </a:spcAft>
              <a:buSzPts val="1840"/>
              <a:buNone/>
            </a:pPr>
            <a:endParaRPr lang="en-US" sz="1800" dirty="0">
              <a:solidFill>
                <a:srgbClr val="0F0F0F"/>
              </a:solidFill>
              <a:latin typeface="Times New Roman" panose="02020603050405020304" pitchFamily="18" charset="0"/>
              <a:cs typeface="Times New Roman" panose="02020603050405020304" pitchFamily="18" charset="0"/>
            </a:endParaRPr>
          </a:p>
          <a:p>
            <a:pPr marL="305435" lvl="0" indent="-305435" algn="l" rtl="0">
              <a:lnSpc>
                <a:spcPct val="110000"/>
              </a:lnSpc>
              <a:spcBef>
                <a:spcPts val="0"/>
              </a:spcBef>
              <a:spcAft>
                <a:spcPts val="0"/>
              </a:spcAft>
              <a:buSzPts val="1840"/>
              <a:buChar char="◼"/>
            </a:pPr>
            <a:r>
              <a:rPr lang="en-US" sz="1800" dirty="0">
                <a:solidFill>
                  <a:srgbClr val="0F0F0F"/>
                </a:solidFill>
                <a:latin typeface="Times New Roman" panose="02020603050405020304" pitchFamily="18" charset="0"/>
                <a:cs typeface="Times New Roman" panose="02020603050405020304" pitchFamily="18" charset="0"/>
              </a:rPr>
              <a:t>Proposed Solution:</a:t>
            </a:r>
          </a:p>
          <a:p>
            <a:pPr marL="342900" lvl="0" indent="-342900" algn="l" rtl="0">
              <a:lnSpc>
                <a:spcPct val="110000"/>
              </a:lnSpc>
              <a:spcBef>
                <a:spcPts val="0"/>
              </a:spcBef>
              <a:spcAft>
                <a:spcPts val="0"/>
              </a:spcAft>
              <a:buSzPts val="1840"/>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College Communication and Information Retrieval System (CCIRS) offers centralized access and efficient retrieval of information.</a:t>
            </a:r>
          </a:p>
          <a:p>
            <a:pPr marL="0" lvl="0" indent="0" algn="l" rtl="0">
              <a:lnSpc>
                <a:spcPct val="110000"/>
              </a:lnSpc>
              <a:spcBef>
                <a:spcPts val="0"/>
              </a:spcBef>
              <a:spcAft>
                <a:spcPts val="0"/>
              </a:spcAft>
              <a:buSzPts val="1840"/>
              <a:buNone/>
            </a:pPr>
            <a:endParaRPr lang="en-US" sz="1800" dirty="0">
              <a:solidFill>
                <a:srgbClr val="0F0F0F"/>
              </a:solidFill>
              <a:latin typeface="Times New Roman" panose="02020603050405020304" pitchFamily="18" charset="0"/>
              <a:cs typeface="Times New Roman" panose="02020603050405020304" pitchFamily="18" charset="0"/>
            </a:endParaRPr>
          </a:p>
          <a:p>
            <a:pPr marL="305435" lvl="0" indent="-305435" algn="l" rtl="0">
              <a:lnSpc>
                <a:spcPct val="110000"/>
              </a:lnSpc>
              <a:spcBef>
                <a:spcPts val="0"/>
              </a:spcBef>
              <a:spcAft>
                <a:spcPts val="0"/>
              </a:spcAft>
              <a:buSzPts val="1840"/>
              <a:buChar char="◼"/>
            </a:pPr>
            <a:r>
              <a:rPr lang="en-US" sz="1800" dirty="0">
                <a:solidFill>
                  <a:srgbClr val="0F0F0F"/>
                </a:solidFill>
                <a:latin typeface="Times New Roman" panose="02020603050405020304" pitchFamily="18" charset="0"/>
                <a:cs typeface="Times New Roman" panose="02020603050405020304" pitchFamily="18" charset="0"/>
              </a:rPr>
              <a:t>Key Benefits:</a:t>
            </a:r>
          </a:p>
          <a:p>
            <a:pPr marL="342900" indent="-342900">
              <a:spcBef>
                <a:spcPts val="0"/>
              </a:spcBef>
              <a:buSzPts val="1840"/>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Improved accessibility, enhanced efficiency, and increased engagement for the college community.</a:t>
            </a:r>
          </a:p>
          <a:p>
            <a:pPr marL="0" indent="0">
              <a:spcBef>
                <a:spcPts val="0"/>
              </a:spcBef>
              <a:buSzPts val="1840"/>
              <a:buNone/>
            </a:pPr>
            <a:endParaRPr lang="en-US" sz="1800" dirty="0">
              <a:solidFill>
                <a:srgbClr val="0F0F0F"/>
              </a:solidFill>
              <a:latin typeface="Times New Roman" panose="02020603050405020304" pitchFamily="18" charset="0"/>
              <a:cs typeface="Times New Roman" panose="02020603050405020304" pitchFamily="18" charset="0"/>
            </a:endParaRPr>
          </a:p>
          <a:p>
            <a:pPr marL="305435" lvl="0" indent="-305435" algn="l" rtl="0">
              <a:lnSpc>
                <a:spcPct val="110000"/>
              </a:lnSpc>
              <a:spcBef>
                <a:spcPts val="0"/>
              </a:spcBef>
              <a:spcAft>
                <a:spcPts val="0"/>
              </a:spcAft>
              <a:buSzPts val="1840"/>
              <a:buChar char="◼"/>
            </a:pPr>
            <a:r>
              <a:rPr lang="en-US" sz="1800" dirty="0">
                <a:solidFill>
                  <a:srgbClr val="0F0F0F"/>
                </a:solidFill>
                <a:latin typeface="Times New Roman" panose="02020603050405020304" pitchFamily="18" charset="0"/>
                <a:cs typeface="Times New Roman" panose="02020603050405020304" pitchFamily="18" charset="0"/>
              </a:rPr>
              <a:t>Next Steps:</a:t>
            </a:r>
          </a:p>
          <a:p>
            <a:pPr marL="342900" lvl="0" indent="-342900" algn="l" rtl="0">
              <a:lnSpc>
                <a:spcPct val="110000"/>
              </a:lnSpc>
              <a:spcBef>
                <a:spcPts val="0"/>
              </a:spcBef>
              <a:spcAft>
                <a:spcPts val="0"/>
              </a:spcAft>
              <a:buSzPts val="1840"/>
              <a:buFont typeface="Wingdings" panose="05000000000000000000" pitchFamily="2" charset="2"/>
              <a:buChar char="v"/>
            </a:pPr>
            <a:r>
              <a:rPr lang="en-US" sz="1800" dirty="0">
                <a:solidFill>
                  <a:srgbClr val="0F0F0F"/>
                </a:solidFill>
                <a:latin typeface="Times New Roman" panose="02020603050405020304" pitchFamily="18" charset="0"/>
                <a:cs typeface="Times New Roman" panose="02020603050405020304" pitchFamily="18" charset="0"/>
              </a:rPr>
              <a:t>Implement CCIRS to enhance communication and information retrieval processes.</a:t>
            </a:r>
          </a:p>
          <a:p>
            <a:pPr marL="305435" lvl="0" indent="-305435" algn="l" rtl="0">
              <a:lnSpc>
                <a:spcPct val="110000"/>
              </a:lnSpc>
              <a:spcBef>
                <a:spcPts val="0"/>
              </a:spcBef>
              <a:spcAft>
                <a:spcPts val="0"/>
              </a:spcAft>
              <a:buSzPts val="1840"/>
              <a:buChar char="◼"/>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581192" y="1302026"/>
            <a:ext cx="11029500" cy="4417639"/>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10000"/>
              </a:lnSpc>
              <a:spcBef>
                <a:spcPts val="0"/>
              </a:spcBef>
              <a:spcAft>
                <a:spcPts val="0"/>
              </a:spcAft>
              <a:buSzPts val="1840"/>
              <a:buNone/>
            </a:pPr>
            <a:endParaRPr sz="2000" b="1" dirty="0"/>
          </a:p>
          <a:p>
            <a:pPr marL="305435" lvl="0" indent="-305435" algn="l" rtl="0">
              <a:lnSpc>
                <a:spcPct val="110000"/>
              </a:lnSpc>
              <a:spcBef>
                <a:spcPts val="1000"/>
              </a:spcBef>
              <a:spcAft>
                <a:spcPts val="0"/>
              </a:spcAft>
              <a:buSzPts val="1840"/>
              <a:buChar char="◼"/>
            </a:pPr>
            <a:r>
              <a:rPr lang="en-US" sz="2000" dirty="0">
                <a:latin typeface="Times New Roman" panose="02020603050405020304" pitchFamily="18" charset="0"/>
                <a:cs typeface="Times New Roman" panose="02020603050405020304" pitchFamily="18" charset="0"/>
              </a:rPr>
              <a:t>Advanced Features:</a:t>
            </a:r>
          </a:p>
          <a:p>
            <a:pPr marL="342900" lvl="0" indent="-342900" algn="l" rtl="0">
              <a:lnSpc>
                <a:spcPct val="110000"/>
              </a:lnSpc>
              <a:spcBef>
                <a:spcPts val="1000"/>
              </a:spcBef>
              <a:spcAft>
                <a:spcPts val="0"/>
              </a:spcAft>
              <a:buSzPts val="18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Implement AI-driven features like natural language understanding for more intuitive interactions.</a:t>
            </a:r>
          </a:p>
          <a:p>
            <a:pPr marL="305435" lvl="0" indent="-305435" algn="l" rtl="0">
              <a:lnSpc>
                <a:spcPct val="110000"/>
              </a:lnSpc>
              <a:spcBef>
                <a:spcPts val="1000"/>
              </a:spcBef>
              <a:spcAft>
                <a:spcPts val="0"/>
              </a:spcAft>
              <a:buSzPts val="1840"/>
              <a:buChar char="◼"/>
            </a:pPr>
            <a:r>
              <a:rPr lang="en-US" sz="2000" dirty="0">
                <a:latin typeface="Times New Roman" panose="02020603050405020304" pitchFamily="18" charset="0"/>
                <a:cs typeface="Times New Roman" panose="02020603050405020304" pitchFamily="18" charset="0"/>
              </a:rPr>
              <a:t>Integration with IoT:</a:t>
            </a:r>
          </a:p>
          <a:p>
            <a:pPr marL="342900" lvl="0" indent="-342900" algn="l" rtl="0">
              <a:lnSpc>
                <a:spcPct val="110000"/>
              </a:lnSpc>
              <a:spcBef>
                <a:spcPts val="1000"/>
              </a:spcBef>
              <a:spcAft>
                <a:spcPts val="0"/>
              </a:spcAft>
              <a:buSzPts val="18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Integrate with Internet of Things (IoT) devices to provide seamless access to information.</a:t>
            </a:r>
          </a:p>
          <a:p>
            <a:pPr marL="305435" lvl="0" indent="-305435" algn="l" rtl="0">
              <a:lnSpc>
                <a:spcPct val="110000"/>
              </a:lnSpc>
              <a:spcBef>
                <a:spcPts val="1000"/>
              </a:spcBef>
              <a:spcAft>
                <a:spcPts val="0"/>
              </a:spcAft>
              <a:buSzPts val="1840"/>
              <a:buChar char="◼"/>
            </a:pPr>
            <a:r>
              <a:rPr lang="en-US" sz="2000" dirty="0">
                <a:latin typeface="Times New Roman" panose="02020603050405020304" pitchFamily="18" charset="0"/>
                <a:cs typeface="Times New Roman" panose="02020603050405020304" pitchFamily="18" charset="0"/>
              </a:rPr>
              <a:t>Personalization:</a:t>
            </a:r>
          </a:p>
          <a:p>
            <a:pPr marL="342900" lvl="0" indent="-342900" algn="l" rtl="0">
              <a:lnSpc>
                <a:spcPct val="110000"/>
              </a:lnSpc>
              <a:spcBef>
                <a:spcPts val="1000"/>
              </a:spcBef>
              <a:spcAft>
                <a:spcPts val="0"/>
              </a:spcAft>
              <a:buSzPts val="18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Enhance user experience through personalized recommendations and tailored content delivery.</a:t>
            </a:r>
          </a:p>
          <a:p>
            <a:pPr marL="305435" lvl="0" indent="-305435" algn="l" rtl="0">
              <a:lnSpc>
                <a:spcPct val="110000"/>
              </a:lnSpc>
              <a:spcBef>
                <a:spcPts val="1000"/>
              </a:spcBef>
              <a:spcAft>
                <a:spcPts val="0"/>
              </a:spcAft>
              <a:buSzPts val="1840"/>
              <a:buChar char="◼"/>
            </a:pPr>
            <a:r>
              <a:rPr lang="en-US" sz="2000" dirty="0">
                <a:latin typeface="Times New Roman" panose="02020603050405020304" pitchFamily="18" charset="0"/>
                <a:cs typeface="Times New Roman" panose="02020603050405020304" pitchFamily="18" charset="0"/>
              </a:rPr>
              <a:t>Analytics and Insights:</a:t>
            </a:r>
          </a:p>
          <a:p>
            <a:pPr marL="342900" lvl="0" indent="-342900" algn="l" rtl="0">
              <a:lnSpc>
                <a:spcPct val="110000"/>
              </a:lnSpc>
              <a:spcBef>
                <a:spcPts val="1000"/>
              </a:spcBef>
              <a:spcAft>
                <a:spcPts val="0"/>
              </a:spcAft>
              <a:buSzPts val="18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Utilize data analytics to gain insights into user behavior and preferences for continuous improvement.</a:t>
            </a:r>
          </a:p>
          <a:p>
            <a:pPr marL="305435" lvl="0" indent="-305435" algn="l" rtl="0">
              <a:lnSpc>
                <a:spcPct val="110000"/>
              </a:lnSpc>
              <a:spcBef>
                <a:spcPts val="1000"/>
              </a:spcBef>
              <a:spcAft>
                <a:spcPts val="0"/>
              </a:spcAft>
              <a:buSzPts val="1840"/>
              <a:buChar char="◼"/>
            </a:pPr>
            <a:r>
              <a:rPr lang="en-US" sz="2000" dirty="0">
                <a:latin typeface="Times New Roman" panose="02020603050405020304" pitchFamily="18" charset="0"/>
                <a:cs typeface="Times New Roman" panose="02020603050405020304" pitchFamily="18" charset="0"/>
              </a:rPr>
              <a:t>Expansion:</a:t>
            </a:r>
          </a:p>
          <a:p>
            <a:pPr marL="342900" lvl="0" indent="-342900" algn="l" rtl="0">
              <a:lnSpc>
                <a:spcPct val="110000"/>
              </a:lnSpc>
              <a:spcBef>
                <a:spcPts val="1000"/>
              </a:spcBef>
              <a:spcAft>
                <a:spcPts val="0"/>
              </a:spcAft>
              <a:buSzPts val="18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Extend the system to other departments or institutions to facilitate broader communication and collaboration.</a:t>
            </a:r>
            <a:endParaRPr dirty="0">
              <a:latin typeface="Times New Roman" panose="02020603050405020304" pitchFamily="18" charset="0"/>
              <a:cs typeface="Times New Roman" panose="02020603050405020304" pitchFamily="18" charset="0"/>
            </a:endParaRPr>
          </a:p>
        </p:txBody>
      </p:sp>
      <p:sp>
        <p:nvSpPr>
          <p:cNvPr id="159" name="Google Shape;159;p21"/>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578</Words>
  <Application>Microsoft Office PowerPoint</Application>
  <PresentationFormat>Widescreen</PresentationFormat>
  <Paragraphs>124</Paragraphs>
  <Slides>13</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Franklin Gothic</vt:lpstr>
      <vt:lpstr>Libre Franklin</vt:lpstr>
      <vt:lpstr>Noto Sans Symbols</vt:lpstr>
      <vt:lpstr>Times New Roman</vt:lpstr>
      <vt:lpstr>Wingdings</vt:lpstr>
      <vt:lpstr>DividendVTI</vt:lpstr>
      <vt:lpstr>Adobe Acrobat Document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USER</dc:creator>
  <cp:lastModifiedBy>Madhav Phad</cp:lastModifiedBy>
  <cp:revision>9</cp:revision>
  <dcterms:modified xsi:type="dcterms:W3CDTF">2024-03-19T10:23:15Z</dcterms:modified>
</cp:coreProperties>
</file>