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3" r:id="rId2"/>
    <p:sldMasterId id="2147483678" r:id="rId3"/>
    <p:sldMasterId id="2147483683" r:id="rId4"/>
    <p:sldMasterId id="2147483688" r:id="rId5"/>
  </p:sldMasterIdLst>
  <p:notesMasterIdLst>
    <p:notesMasterId r:id="rId50"/>
  </p:notesMasterIdLst>
  <p:sldIdLst>
    <p:sldId id="349" r:id="rId6"/>
    <p:sldId id="643" r:id="rId7"/>
    <p:sldId id="644" r:id="rId8"/>
    <p:sldId id="300" r:id="rId9"/>
    <p:sldId id="317" r:id="rId10"/>
    <p:sldId id="303" r:id="rId11"/>
    <p:sldId id="318" r:id="rId12"/>
    <p:sldId id="655" r:id="rId13"/>
    <p:sldId id="320" r:id="rId14"/>
    <p:sldId id="321" r:id="rId15"/>
    <p:sldId id="656" r:id="rId16"/>
    <p:sldId id="323" r:id="rId17"/>
    <p:sldId id="324" r:id="rId18"/>
    <p:sldId id="654" r:id="rId19"/>
    <p:sldId id="395" r:id="rId20"/>
    <p:sldId id="404" r:id="rId21"/>
    <p:sldId id="668" r:id="rId22"/>
    <p:sldId id="667" r:id="rId23"/>
    <p:sldId id="589" r:id="rId24"/>
    <p:sldId id="669" r:id="rId25"/>
    <p:sldId id="670" r:id="rId26"/>
    <p:sldId id="657" r:id="rId27"/>
    <p:sldId id="326" r:id="rId28"/>
    <p:sldId id="652" r:id="rId29"/>
    <p:sldId id="329" r:id="rId30"/>
    <p:sldId id="336" r:id="rId31"/>
    <p:sldId id="653" r:id="rId32"/>
    <p:sldId id="338" r:id="rId33"/>
    <p:sldId id="337" r:id="rId34"/>
    <p:sldId id="658" r:id="rId35"/>
    <p:sldId id="674" r:id="rId36"/>
    <p:sldId id="673" r:id="rId37"/>
    <p:sldId id="660" r:id="rId38"/>
    <p:sldId id="662" r:id="rId39"/>
    <p:sldId id="663" r:id="rId40"/>
    <p:sldId id="664" r:id="rId41"/>
    <p:sldId id="661" r:id="rId42"/>
    <p:sldId id="340" r:id="rId43"/>
    <p:sldId id="562" r:id="rId44"/>
    <p:sldId id="331" r:id="rId45"/>
    <p:sldId id="330" r:id="rId46"/>
    <p:sldId id="288" r:id="rId47"/>
    <p:sldId id="666" r:id="rId48"/>
    <p:sldId id="565" r:id="rId49"/>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1" d="100"/>
          <a:sy n="91" d="100"/>
        </p:scale>
        <p:origin x="1195"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171825" cy="481013"/>
          </a:xfrm>
          <a:prstGeom prst="rect">
            <a:avLst/>
          </a:prstGeom>
          <a:noFill/>
          <a:ln w="9525">
            <a:noFill/>
            <a:miter lim="800000"/>
          </a:ln>
          <a:effectLst/>
        </p:spPr>
        <p:txBody>
          <a:bodyPr vert="horz" wrap="square" lIns="91408" tIns="45704" rIns="91408" bIns="45704" numCol="1" anchor="t"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4141791" y="3"/>
            <a:ext cx="3171825" cy="481013"/>
          </a:xfrm>
          <a:prstGeom prst="rect">
            <a:avLst/>
          </a:prstGeom>
          <a:noFill/>
          <a:ln w="9525">
            <a:noFill/>
            <a:miter lim="800000"/>
          </a:ln>
          <a:effectLst/>
        </p:spPr>
        <p:txBody>
          <a:bodyPr vert="horz" wrap="square" lIns="91408" tIns="45704" rIns="91408" bIns="45704" numCol="1" anchor="t" anchorCtr="0" compatLnSpc="1"/>
          <a:lstStyle>
            <a:lvl1pPr algn="r">
              <a:defRPr sz="1200">
                <a:solidFill>
                  <a:schemeClr val="tx1"/>
                </a:solidFill>
                <a:latin typeface="Arial" panose="020B0604020202020204" pitchFamily="34" charset="0"/>
                <a:ea typeface="+mn-ea"/>
                <a:cs typeface="+mn-cs"/>
              </a:defRPr>
            </a:lvl1pPr>
          </a:lstStyle>
          <a:p>
            <a:pPr>
              <a:defRPr/>
            </a:pPr>
            <a:fld id="{359EE361-C4F1-4342-B028-006FB78D7A8B}" type="datetime1">
              <a:rPr lang="en-US"/>
              <a:t>4/6/2024</a:t>
            </a:fld>
            <a:endParaRPr lang="en-US"/>
          </a:p>
        </p:txBody>
      </p:sp>
      <p:sp>
        <p:nvSpPr>
          <p:cNvPr id="430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ln>
        </p:spPr>
      </p:sp>
      <p:sp>
        <p:nvSpPr>
          <p:cNvPr id="322565" name="Rectangle 5"/>
          <p:cNvSpPr>
            <a:spLocks noGrp="1" noChangeArrowheads="1"/>
          </p:cNvSpPr>
          <p:nvPr>
            <p:ph type="body" sz="quarter" idx="3"/>
          </p:nvPr>
        </p:nvSpPr>
        <p:spPr bwMode="auto">
          <a:xfrm>
            <a:off x="730252" y="4560892"/>
            <a:ext cx="5854700" cy="4319587"/>
          </a:xfrm>
          <a:prstGeom prst="rect">
            <a:avLst/>
          </a:prstGeom>
          <a:noFill/>
          <a:ln w="9525">
            <a:noFill/>
            <a:miter lim="800000"/>
          </a:ln>
          <a:effectLst/>
        </p:spPr>
        <p:txBody>
          <a:bodyPr vert="horz" wrap="square" lIns="91408" tIns="45704" rIns="91408" bIns="45704"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9118603"/>
            <a:ext cx="3171825" cy="481013"/>
          </a:xfrm>
          <a:prstGeom prst="rect">
            <a:avLst/>
          </a:prstGeom>
          <a:noFill/>
          <a:ln w="9525">
            <a:noFill/>
            <a:miter lim="800000"/>
          </a:ln>
          <a:effectLst/>
        </p:spPr>
        <p:txBody>
          <a:bodyPr vert="horz" wrap="square" lIns="91408" tIns="45704" rIns="91408" bIns="45704" numCol="1" anchor="b"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4141791" y="9118603"/>
            <a:ext cx="3171825" cy="481013"/>
          </a:xfrm>
          <a:prstGeom prst="rect">
            <a:avLst/>
          </a:prstGeom>
          <a:noFill/>
          <a:ln w="9525">
            <a:noFill/>
            <a:miter lim="800000"/>
          </a:ln>
          <a:effectLst/>
        </p:spPr>
        <p:txBody>
          <a:bodyPr vert="horz" wrap="square" lIns="91408" tIns="45704" rIns="91408" bIns="45704" numCol="1" anchor="b" anchorCtr="0" compatLnSpc="1"/>
          <a:lstStyle>
            <a:lvl1pPr algn="r">
              <a:defRPr sz="1200">
                <a:solidFill>
                  <a:schemeClr val="tx1"/>
                </a:solidFill>
                <a:latin typeface="Arial" panose="020B0604020202020204" pitchFamily="34" charset="0"/>
                <a:ea typeface="+mn-ea"/>
                <a:cs typeface="+mn-cs"/>
              </a:defRPr>
            </a:lvl1pPr>
          </a:lstStyle>
          <a:p>
            <a:pPr>
              <a:defRPr/>
            </a:pPr>
            <a:fld id="{67998F51-7187-4090-9CAB-E171F69C7EA2}" type="slidenum">
              <a:rPr lang="en-US"/>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CDD908FA-78B7-4B29-9A40-B62328B865DC}" type="datetime5">
              <a:rPr lang="en-US"/>
              <a:t>6-Apr-24</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1E87DEA-1929-4DFA-BCB0-2AC438293E9D}" type="slidenum">
              <a:rPr lang="en-US"/>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775C806E-F6AA-440A-B444-7A46E1BBF15E}" type="datetime5">
              <a:rPr lang="en-US"/>
              <a:t>6-Apr-24</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BA5E535-EB81-4656-8C91-8D8FD9F14301}" type="slidenum">
              <a:rPr lang="en-US"/>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647D47E8-CD58-486B-864B-63CAF0BCDE1A}" type="datetime5">
              <a:rPr lang="en-US"/>
              <a:t>6-Apr-24</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0FCB8599-86B7-4D7E-99FA-FAAB520B35A6}" type="slidenum">
              <a:rPr lang="en-US"/>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48BF9499-C23C-4B8C-8977-F9EE39F453AC}" type="datetime5">
              <a:rPr lang="en-US"/>
              <a:t>6-Apr-24</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B9A37242-22DB-4743-88F0-CDF2C6375226}" type="slidenum">
              <a:rPr lang="en-US"/>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EDAF45-A1ED-443F-B7DC-99AC8969684E}" type="slidenum">
              <a:rPr lang="en-US"/>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C9E8333-71C2-4DC6-B430-940BC8F3F786}" type="slidenum">
              <a:rPr lang="en-US"/>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E60E7C-9340-4E78-8FF1-5B9A5C8058C3}"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EDAF45-A1ED-443F-B7DC-99AC8969684E}" type="slidenum">
              <a:rPr lang="en-US"/>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C9E8333-71C2-4DC6-B430-940BC8F3F786}"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CECF6B73-7E50-4A5A-B24D-F4AE97F3F616}" type="datetime5">
              <a:rPr lang="en-US"/>
              <a:t>6-Apr-24</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1EDAF45-A1ED-443F-B7DC-99AC8969684E}" type="slidenum">
              <a:rPr lang="en-US"/>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E60E7C-9340-4E78-8FF1-5B9A5C8058C3}"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EDAF45-A1ED-443F-B7DC-99AC8969684E}" type="slidenum">
              <a:rPr lang="en-US"/>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C9E8333-71C2-4DC6-B430-940BC8F3F786}" type="slidenum">
              <a:rPr lang="en-US"/>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E60E7C-9340-4E78-8FF1-5B9A5C8058C3}" type="slidenum">
              <a:rPr lang="en-US" smtClean="0"/>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1EDAF45-A1ED-443F-B7DC-99AC8969684E}" type="slidenum">
              <a:rPr lang="en-US"/>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C9E8333-71C2-4DC6-B430-940BC8F3F786}" type="slidenum">
              <a:rPr lang="en-US"/>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xfrm>
            <a:off x="3124200" y="6400800"/>
            <a:ext cx="3694113"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p:spPr>
        <p:txBody>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E60E7C-9340-4E78-8FF1-5B9A5C8058C3}"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EA7EEFD7-F0D9-45C9-B6AD-7CA00CD20847}" type="datetime5">
              <a:rPr lang="en-US"/>
              <a:t>6-Apr-24</a:t>
            </a:fld>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C9E8333-71C2-4DC6-B430-940BC8F3F786}"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1087BD3A-5267-4F31-AAE1-BB0EA24BF2BB}" type="datetime5">
              <a:rPr lang="en-US"/>
              <a:t>6-Apr-24</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CA702117-61B5-4D5A-92FE-390351477704}"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fld id="{375DCF4C-185B-40B2-A4B7-094F0AFB77A6}" type="datetime5">
              <a:rPr lang="en-US"/>
              <a:t>6-Apr-24</a:t>
            </a:fld>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4AEB4C38-FD78-4A80-BF54-94252640DD84}"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DAABDAC2-5166-469C-8983-D607E52D2455}" type="datetime5">
              <a:rPr lang="en-US"/>
              <a:t>6-Apr-24</a:t>
            </a:fld>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08C398C-333C-4FCB-8B11-585B095AB6FE}"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D01474FF-C8D4-4993-B339-BE6B55D0AC10}" type="datetime5">
              <a:rPr lang="en-US"/>
              <a:t>6-Apr-24</a:t>
            </a:fld>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CE60E7C-9340-4E78-8FF1-5B9A5C8058C3}" type="slidenum">
              <a:rPr lang="en-US"/>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FD3078C7-35C2-4D07-BEAC-9DEB01495BAB}" type="datetime5">
              <a:rPr lang="en-US"/>
              <a:t>6-Apr-24</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9D389F8-6142-4CCE-ABA4-71FF5E07ACF3}"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40260BE2-1DBF-463D-8C0A-A6B5D4CD887C}" type="datetime5">
              <a:rPr lang="en-US"/>
              <a:t>6-Apr-24</a:t>
            </a:fld>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10DC6185-D414-41A3-A58D-EF14A5C4FF1F}"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image" Target="../media/image2.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23.xml"/><Relationship Id="rId7" Type="http://schemas.openxmlformats.org/officeDocument/2006/relationships/image" Target="../media/image2.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jpe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image" Target="../media/image2.jpe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485775" y="6515100"/>
            <a:ext cx="1905000" cy="457200"/>
          </a:xfrm>
          <a:prstGeom prst="rect">
            <a:avLst/>
          </a:prstGeom>
          <a:ln>
            <a:miter lim="800000"/>
          </a:ln>
        </p:spPr>
        <p:txBody>
          <a:bodyPr vert="horz" wrap="square" lIns="91440" tIns="45720" rIns="91440" bIns="45720" numCol="1" anchor="t" anchorCtr="0" compatLnSpc="1"/>
          <a:lstStyle>
            <a:defPPr>
              <a:defRPr lang="en-US"/>
            </a:defPPr>
            <a:lvl1pPr algn="l" rtl="0" eaLnBrk="0" fontAlgn="base" hangingPunct="0">
              <a:spcBef>
                <a:spcPct val="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defRPr/>
            </a:pPr>
            <a:fld id="{196E0A6A-AE9C-410F-8F10-77822D894F2F}" type="datetime5">
              <a:rPr lang="en-US"/>
              <a:t>6-Apr-24</a:t>
            </a:fld>
            <a:endParaRPr lang="en-US"/>
          </a:p>
        </p:txBody>
      </p:sp>
      <p:sp>
        <p:nvSpPr>
          <p:cNvPr id="8" name="Rectangle 5"/>
          <p:cNvSpPr>
            <a:spLocks noGrp="1" noChangeArrowheads="1"/>
          </p:cNvSpPr>
          <p:nvPr>
            <p:ph type="ftr" sz="quarter" idx="3"/>
          </p:nvPr>
        </p:nvSpPr>
        <p:spPr bwMode="auto">
          <a:xfrm>
            <a:off x="3124201" y="6400800"/>
            <a:ext cx="3694113" cy="457200"/>
          </a:xfrm>
          <a:prstGeom prst="rect">
            <a:avLst/>
          </a:prstGeom>
          <a:ln>
            <a:miter lim="800000"/>
          </a:ln>
        </p:spPr>
        <p:txBody>
          <a:bodyPr vert="horz" wrap="square" lIns="91440" tIns="45720" rIns="91440" bIns="45720" numCol="1" anchor="t" anchorCtr="0" compatLnSpc="1"/>
          <a:lstStyle>
            <a:defPPr>
              <a:defRPr lang="en-US"/>
            </a:defPPr>
            <a:lvl1pPr algn="ctr" rtl="0" eaLnBrk="0" fontAlgn="base" hangingPunct="0">
              <a:spcBef>
                <a:spcPct val="0"/>
              </a:spcBef>
              <a:spcAft>
                <a:spcPct val="0"/>
              </a:spcAft>
              <a:defRPr sz="1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defRPr/>
            </a:pPr>
            <a:endParaRPr lang="en-US"/>
          </a:p>
        </p:txBody>
      </p:sp>
      <p:sp>
        <p:nvSpPr>
          <p:cNvPr id="9" name="Rectangle 6"/>
          <p:cNvSpPr>
            <a:spLocks noGrp="1" noChangeArrowheads="1"/>
          </p:cNvSpPr>
          <p:nvPr>
            <p:ph type="sldNum" sz="quarter" idx="4"/>
          </p:nvPr>
        </p:nvSpPr>
        <p:spPr bwMode="auto">
          <a:xfrm>
            <a:off x="7239000" y="6415090"/>
            <a:ext cx="1905000" cy="314325"/>
          </a:xfrm>
          <a:prstGeom prst="rect">
            <a:avLst/>
          </a:prstGeom>
          <a:ln>
            <a:miter lim="800000"/>
          </a:ln>
        </p:spPr>
        <p:txBody>
          <a:bodyPr vert="horz" wrap="square" lIns="91440" tIns="45720" rIns="91440" bIns="45720" numCol="1" anchor="t" anchorCtr="0" compatLnSpc="1"/>
          <a:lstStyle>
            <a:defPPr>
              <a:defRPr lang="en-US"/>
            </a:defPPr>
            <a:lvl1pPr algn="r" rtl="0" eaLnBrk="0" fontAlgn="base" hangingPunct="0">
              <a:spcBef>
                <a:spcPct val="0"/>
              </a:spcBef>
              <a:spcAft>
                <a:spcPct val="0"/>
              </a:spcAft>
              <a:defRPr sz="1400" kern="1200">
                <a:solidFill>
                  <a:schemeClr val="tx1"/>
                </a:solidFill>
                <a:latin typeface="+mn-lt"/>
                <a:ea typeface="+mn-ea"/>
                <a:cs typeface="+mn-cs"/>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defRPr/>
            </a:pPr>
            <a:fld id="{6C723483-8931-49CD-9AA0-B24267BC7617}" type="slidenum">
              <a:rPr lang="en-US"/>
              <a:t>‹#›</a:t>
            </a:fld>
            <a:endParaRPr lang="en-US"/>
          </a:p>
        </p:txBody>
      </p:sp>
      <p:pic>
        <p:nvPicPr>
          <p:cNvPr id="1031" name="Picture 16"/>
          <p:cNvPicPr>
            <a:picLocks noChangeAspect="1" noChangeArrowheads="1"/>
          </p:cNvPicPr>
          <p:nvPr/>
        </p:nvPicPr>
        <p:blipFill>
          <a:blip r:embed="rId16"/>
          <a:stretch>
            <a:fillRect/>
          </a:stretch>
        </p:blipFill>
        <p:spPr bwMode="auto">
          <a:xfrm>
            <a:off x="7415395" y="56820"/>
            <a:ext cx="1654175" cy="576262"/>
          </a:xfrm>
          <a:prstGeom prst="rect">
            <a:avLst/>
          </a:prstGeom>
          <a:noFill/>
          <a:ln w="9525">
            <a:noFill/>
            <a:miter lim="800000"/>
            <a:headEnd/>
            <a:tailEnd/>
          </a:ln>
        </p:spPr>
      </p:pic>
      <p:sp>
        <p:nvSpPr>
          <p:cNvPr id="115720" name="Rectangle 8"/>
          <p:cNvSpPr>
            <a:spLocks noChangeArrowheads="1"/>
          </p:cNvSpPr>
          <p:nvPr/>
        </p:nvSpPr>
        <p:spPr bwMode="auto">
          <a:xfrm>
            <a:off x="0" y="685800"/>
            <a:ext cx="381000" cy="6180138"/>
          </a:xfrm>
          <a:prstGeom prst="rect">
            <a:avLst/>
          </a:prstGeom>
          <a:solidFill>
            <a:srgbClr val="003399"/>
          </a:solidFill>
          <a:ln w="9525" algn="ctr">
            <a:noFill/>
            <a:miter lim="800000"/>
          </a:ln>
          <a:effectLst/>
        </p:spPr>
        <p:txBody>
          <a:bodyPr wrap="none" anchor="ct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defRPr/>
            </a:pPr>
            <a:endParaRPr lang="en-US" sz="2400">
              <a:ea typeface="+mn-ea"/>
              <a:cs typeface="+mn-cs"/>
            </a:endParaRPr>
          </a:p>
        </p:txBody>
      </p:sp>
      <p:sp>
        <p:nvSpPr>
          <p:cNvPr id="115721" name="Text Box 9"/>
          <p:cNvSpPr txBox="1">
            <a:spLocks noChangeArrowheads="1"/>
          </p:cNvSpPr>
          <p:nvPr/>
        </p:nvSpPr>
        <p:spPr bwMode="auto">
          <a:xfrm rot="-5400000">
            <a:off x="-2711450" y="3396735"/>
            <a:ext cx="5791200" cy="369332"/>
          </a:xfrm>
          <a:prstGeom prst="rect">
            <a:avLst/>
          </a:prstGeom>
          <a:solidFill>
            <a:srgbClr val="004282"/>
          </a:solidFill>
          <a:ln w="9525" algn="ctr">
            <a:noFill/>
            <a:miter lim="800000"/>
          </a:ln>
          <a:effectLst/>
        </p:spPr>
        <p:txBody>
          <a:bodyPr>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spcBef>
                <a:spcPct val="50000"/>
              </a:spcBef>
              <a:defRPr/>
            </a:pPr>
            <a:r>
              <a:rPr lang="en-US" sz="1800" b="0">
                <a:solidFill>
                  <a:schemeClr val="bg1"/>
                </a:solidFill>
                <a:latin typeface="Verdana" panose="020B0604030504040204" pitchFamily="34" charset="0"/>
              </a:rPr>
              <a:t>GMR Institute of Technology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6"/>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7"/>
          <a:srcRect t="19157" b="25415"/>
          <a:stretch>
            <a:fillRect/>
          </a:stretch>
        </p:blipFill>
        <p:spPr bwMode="auto">
          <a:xfrm>
            <a:off x="0" y="0"/>
            <a:ext cx="9145588" cy="688975"/>
          </a:xfrm>
          <a:prstGeom prst="rect">
            <a:avLst/>
          </a:prstGeom>
          <a:noFill/>
          <a:ln w="9525">
            <a:noFill/>
            <a:miter lim="800000"/>
            <a:headEnd/>
            <a:tailEnd/>
          </a:ln>
        </p:spPr>
      </p:pic>
      <p:pic>
        <p:nvPicPr>
          <p:cNvPr id="1031" name="Picture 16"/>
          <p:cNvPicPr>
            <a:picLocks noChangeAspect="1" noChangeArrowheads="1"/>
          </p:cNvPicPr>
          <p:nvPr/>
        </p:nvPicPr>
        <p:blipFill>
          <a:blip r:embed="rId8"/>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6"/>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7"/>
          <a:srcRect t="19157" b="25415"/>
          <a:stretch>
            <a:fillRect/>
          </a:stretch>
        </p:blipFill>
        <p:spPr bwMode="auto">
          <a:xfrm>
            <a:off x="0" y="0"/>
            <a:ext cx="9145588" cy="688975"/>
          </a:xfrm>
          <a:prstGeom prst="rect">
            <a:avLst/>
          </a:prstGeom>
          <a:noFill/>
          <a:ln w="9525">
            <a:noFill/>
            <a:miter lim="800000"/>
            <a:headEnd/>
            <a:tailEnd/>
          </a:ln>
        </p:spPr>
      </p:pic>
      <p:pic>
        <p:nvPicPr>
          <p:cNvPr id="1031" name="Picture 16"/>
          <p:cNvPicPr>
            <a:picLocks noChangeAspect="1" noChangeArrowheads="1"/>
          </p:cNvPicPr>
          <p:nvPr/>
        </p:nvPicPr>
        <p:blipFill>
          <a:blip r:embed="rId8"/>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6"/>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7"/>
          <a:srcRect t="19157" b="25415"/>
          <a:stretch>
            <a:fillRect/>
          </a:stretch>
        </p:blipFill>
        <p:spPr bwMode="auto">
          <a:xfrm>
            <a:off x="0" y="0"/>
            <a:ext cx="9145588" cy="688975"/>
          </a:xfrm>
          <a:prstGeom prst="rect">
            <a:avLst/>
          </a:prstGeom>
          <a:noFill/>
          <a:ln w="9525">
            <a:noFill/>
            <a:miter lim="800000"/>
            <a:headEnd/>
            <a:tailEnd/>
          </a:ln>
        </p:spPr>
      </p:pic>
      <p:pic>
        <p:nvPicPr>
          <p:cNvPr id="1031" name="Picture 16"/>
          <p:cNvPicPr>
            <a:picLocks noChangeAspect="1" noChangeArrowheads="1"/>
          </p:cNvPicPr>
          <p:nvPr/>
        </p:nvPicPr>
        <p:blipFill>
          <a:blip r:embed="rId8"/>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6"/>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7"/>
          <a:srcRect t="19157" b="25415"/>
          <a:stretch>
            <a:fillRect/>
          </a:stretch>
        </p:blipFill>
        <p:spPr bwMode="auto">
          <a:xfrm>
            <a:off x="0" y="0"/>
            <a:ext cx="9145588" cy="688975"/>
          </a:xfrm>
          <a:prstGeom prst="rect">
            <a:avLst/>
          </a:prstGeom>
          <a:noFill/>
          <a:ln w="9525">
            <a:noFill/>
            <a:miter lim="800000"/>
            <a:headEnd/>
            <a:tailEnd/>
          </a:ln>
        </p:spPr>
      </p:pic>
      <p:pic>
        <p:nvPicPr>
          <p:cNvPr id="1031" name="Picture 16"/>
          <p:cNvPicPr>
            <a:picLocks noChangeAspect="1" noChangeArrowheads="1"/>
          </p:cNvPicPr>
          <p:nvPr/>
        </p:nvPicPr>
        <p:blipFill>
          <a:blip r:embed="rId8"/>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5887" y="3594346"/>
            <a:ext cx="6180074" cy="369332"/>
          </a:xfrm>
          <a:prstGeom prst="rect">
            <a:avLst/>
          </a:prstGeom>
          <a:solidFill>
            <a:srgbClr val="004282"/>
          </a:solidFill>
          <a:ln w="9525" algn="ctr">
            <a:noFill/>
            <a:miter lim="800000"/>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transition/>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 Id="rId5" Type="http://schemas.openxmlformats.org/officeDocument/2006/relationships/image" Target="../media/image17.png"/><Relationship Id="rId4" Type="http://schemas.openxmlformats.org/officeDocument/2006/relationships/image" Target="../media/image121.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2" Type="http://schemas.openxmlformats.org/officeDocument/2006/relationships/hyperlink" Target="https://doi.org/10.1038/nnano.2012.240" TargetMode="Externa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t>1</a:t>
            </a:fld>
            <a:endParaRPr lang="en-US"/>
          </a:p>
        </p:txBody>
      </p:sp>
      <p:pic>
        <p:nvPicPr>
          <p:cNvPr id="5" name="Picture 11" descr="PPTmainpage"/>
          <p:cNvPicPr>
            <a:picLocks noChangeAspect="1" noChangeArrowheads="1"/>
          </p:cNvPicPr>
          <p:nvPr/>
        </p:nvPicPr>
        <p:blipFill>
          <a:blip r:embed="rId2"/>
          <a:stretch>
            <a:fillRect/>
          </a:stretch>
        </p:blipFill>
        <p:spPr bwMode="auto">
          <a:xfrm>
            <a:off x="12267" y="685800"/>
            <a:ext cx="9131733" cy="6186982"/>
          </a:xfrm>
          <a:prstGeom prst="rect">
            <a:avLst/>
          </a:prstGeom>
          <a:noFill/>
          <a:ln w="9525">
            <a:noFill/>
            <a:miter lim="800000"/>
            <a:headEnd/>
            <a:tailEnd/>
          </a:ln>
        </p:spPr>
      </p:pic>
      <p:sp>
        <p:nvSpPr>
          <p:cNvPr id="7" name="Title 1"/>
          <p:cNvSpPr txBox="1"/>
          <p:nvPr/>
        </p:nvSpPr>
        <p:spPr>
          <a:xfrm>
            <a:off x="180021" y="548641"/>
            <a:ext cx="6055044" cy="542925"/>
          </a:xfrm>
          <a:prstGeom prst="rect">
            <a:avLst/>
          </a:prstGeom>
        </p:spPr>
        <p:txBody>
          <a:bodyPr>
            <a:noAutofit/>
          </a:bodyPr>
          <a:lstStyle>
            <a:defPPr>
              <a:defRPr lang="en-US"/>
            </a:defPPr>
            <a:lvl1pPr marL="0" algn="ctr" defTabSz="914400" rtl="0" eaLnBrk="0" fontAlgn="base" latinLnBrk="0" hangingPunct="0">
              <a:spcBef>
                <a:spcPct val="0"/>
              </a:spcBef>
              <a:spcAft>
                <a:spcPct val="0"/>
              </a:spcAft>
              <a:defRPr sz="4400" kern="1200">
                <a:solidFill>
                  <a:schemeClr val="tx2"/>
                </a:solidFill>
                <a:latin typeface="+mj-lt"/>
                <a:ea typeface="+mj-ea"/>
                <a:cs typeface="+mj-cs"/>
              </a:defRPr>
            </a:lvl1pPr>
            <a:lvl2pPr marL="4572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2pPr>
            <a:lvl3pPr marL="9144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3pPr>
            <a:lvl4pPr marL="13716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4pPr>
            <a:lvl5pPr marL="18288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9pPr>
          </a:lstStyle>
          <a:p>
            <a:pPr algn="l"/>
            <a:endParaRPr lang="en-US" sz="2400" b="1" kern="0">
              <a:solidFill>
                <a:srgbClr val="FFC000"/>
              </a:solidFill>
              <a:latin typeface="Bookman Old Style" panose="02050604050505020204" pitchFamily="18" charset="0"/>
              <a:cs typeface="Times New Roman" panose="02020603050405020304" pitchFamily="18" charset="0"/>
            </a:endParaRPr>
          </a:p>
          <a:p>
            <a:pPr algn="l"/>
            <a:endParaRPr lang="en-US" sz="2400" b="1" kern="0">
              <a:solidFill>
                <a:srgbClr val="FFC000"/>
              </a:solidFill>
              <a:latin typeface="Bookman Old Style" panose="02050604050505020204" pitchFamily="18" charset="0"/>
              <a:cs typeface="Times New Roman" panose="02020603050405020304" pitchFamily="18" charset="0"/>
            </a:endParaRPr>
          </a:p>
        </p:txBody>
      </p:sp>
      <p:sp>
        <p:nvSpPr>
          <p:cNvPr id="9" name="Title 1"/>
          <p:cNvSpPr txBox="1"/>
          <p:nvPr/>
        </p:nvSpPr>
        <p:spPr>
          <a:xfrm>
            <a:off x="-13855" y="1217815"/>
            <a:ext cx="9145588" cy="2963484"/>
          </a:xfrm>
          <a:prstGeom prst="rect">
            <a:avLst/>
          </a:prstGeom>
        </p:spPr>
        <p:txBody>
          <a:bodyPr/>
          <a:lstStyle>
            <a:defPPr>
              <a:defRPr lang="en-US"/>
            </a:defPPr>
            <a:lvl1pPr marL="0" algn="ctr" defTabSz="914400" rtl="0" eaLnBrk="0" fontAlgn="base" latinLnBrk="0" hangingPunct="0">
              <a:spcBef>
                <a:spcPct val="0"/>
              </a:spcBef>
              <a:spcAft>
                <a:spcPct val="0"/>
              </a:spcAft>
              <a:defRPr sz="4400" kern="1200">
                <a:solidFill>
                  <a:schemeClr val="tx2"/>
                </a:solidFill>
                <a:latin typeface="+mj-lt"/>
                <a:ea typeface="+mj-ea"/>
                <a:cs typeface="+mj-cs"/>
              </a:defRPr>
            </a:lvl1pPr>
            <a:lvl2pPr marL="4572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2pPr>
            <a:lvl3pPr marL="9144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3pPr>
            <a:lvl4pPr marL="13716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4pPr>
            <a:lvl5pPr marL="18288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9pPr>
          </a:lstStyle>
          <a:p>
            <a:pPr>
              <a:lnSpc>
                <a:spcPct val="300000"/>
              </a:lnSpc>
              <a:spcAft>
                <a:spcPts val="800"/>
              </a:spcAft>
            </a:pPr>
            <a:endParaRPr lang="en-US" sz="1800" b="1" dirty="0">
              <a:solidFill>
                <a:schemeClr val="bg1"/>
              </a:solidFill>
              <a:effectLst/>
              <a:latin typeface="Times New Roman" panose="02020603050405020304" pitchFamily="18" charset="0"/>
              <a:ea typeface="Times New Roman" panose="02020603050405020304" pitchFamily="18" charset="0"/>
            </a:endParaRPr>
          </a:p>
        </p:txBody>
      </p:sp>
      <p:sp>
        <p:nvSpPr>
          <p:cNvPr id="8" name="Google Shape;194;p28"/>
          <p:cNvSpPr txBox="1"/>
          <p:nvPr/>
        </p:nvSpPr>
        <p:spPr>
          <a:xfrm>
            <a:off x="6324600" y="3410174"/>
            <a:ext cx="7752456" cy="2501097"/>
          </a:xfrm>
          <a:prstGeom prst="rect">
            <a:avLst/>
          </a:prstGeom>
          <a:noFill/>
          <a:ln>
            <a:noFill/>
          </a:ln>
        </p:spPr>
        <p:txBody>
          <a:bodyPr spcFirstLastPara="1" wrap="square" lIns="104225" tIns="52100" rIns="104225" bIns="52100" anchor="t"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6pPr>
            <a:lvl7pPr marL="2743200" marR="0" lvl="6"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7pPr>
            <a:lvl8pPr marL="3200400" marR="0" lvl="7"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8pPr>
            <a:lvl9pPr marL="3657600" marR="0" lvl="8"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9pPr>
          </a:lstStyle>
          <a:p>
            <a:pPr>
              <a:lnSpc>
                <a:spcPct val="200000"/>
              </a:lnSpc>
            </a:pPr>
            <a:r>
              <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p>
          <a:p>
            <a:pPr>
              <a:lnSpc>
                <a:spcPct val="200000"/>
              </a:lnSpc>
            </a:pPr>
            <a:r>
              <a:rPr 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Internal Supervisor                                                                              </a:t>
            </a:r>
          </a:p>
          <a:p>
            <a:r>
              <a:rPr lang="en-US" altLang="en-US"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Mrs. P. Revathi</a:t>
            </a:r>
            <a:r>
              <a:rPr lang="en-US" alt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p>
          <a:p>
            <a:r>
              <a:rPr lang="en-IN" alt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Assistant Professor</a:t>
            </a:r>
            <a:r>
              <a:rPr lang="en-IN" alt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lang="zh-CN" altLang="en-US" dirty="0"/>
          </a:p>
          <a:p>
            <a:r>
              <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(Dept of ECE)				            </a:t>
            </a:r>
          </a:p>
          <a:p>
            <a:endParaRPr lang="en-US" sz="1800" dirty="0">
              <a:solidFill>
                <a:schemeClr val="bg1"/>
              </a:solidFill>
              <a:latin typeface="Times New Roman" panose="02020603050405020304"/>
              <a:ea typeface="Times New Roman" panose="02020603050405020304"/>
              <a:cs typeface="Times New Roman" panose="02020603050405020304"/>
            </a:endParaRPr>
          </a:p>
          <a:p>
            <a:pPr lvl="0"/>
            <a:endPar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r>
              <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p>
          <a:p>
            <a:pPr lvl="0"/>
            <a:endPar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lvl="0"/>
            <a:r>
              <a:rPr lang="en-US"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rPr>
              <a:t>                 						</a:t>
            </a:r>
            <a:endParaRPr sz="18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r" rtl="0">
              <a:spcBef>
                <a:spcPct val="0"/>
              </a:spcBef>
              <a:spcAft>
                <a:spcPct val="0"/>
              </a:spcAft>
              <a:buNone/>
            </a:pPr>
            <a:endParaRPr sz="1800" dirty="0">
              <a:solidFill>
                <a:srgbClr val="FFFFFF"/>
              </a:solidFill>
              <a:latin typeface="Cambria" panose="02040503050406030204"/>
              <a:ea typeface="Cambria" panose="02040503050406030204"/>
              <a:cs typeface="Cambria" panose="02040503050406030204"/>
              <a:sym typeface="Cambria" panose="02040503050406030204"/>
            </a:endParaRPr>
          </a:p>
        </p:txBody>
      </p:sp>
      <p:sp>
        <p:nvSpPr>
          <p:cNvPr id="6" name="Title 1"/>
          <p:cNvSpPr txBox="1"/>
          <p:nvPr/>
        </p:nvSpPr>
        <p:spPr>
          <a:xfrm>
            <a:off x="-900430" y="807952"/>
            <a:ext cx="9119466" cy="772245"/>
          </a:xfrm>
          <a:prstGeom prst="rect">
            <a:avLst/>
          </a:prstGeom>
        </p:spPr>
        <p:txBody>
          <a:bodyPr/>
          <a:lstStyle>
            <a:defPPr>
              <a:defRPr lang="en-US"/>
            </a:defPPr>
            <a:lvl1pPr marL="0" algn="ctr" defTabSz="914400" rtl="0" eaLnBrk="0" fontAlgn="base" latinLnBrk="0" hangingPunct="0">
              <a:spcBef>
                <a:spcPct val="0"/>
              </a:spcBef>
              <a:spcAft>
                <a:spcPct val="0"/>
              </a:spcAft>
              <a:defRPr sz="4400" kern="1200">
                <a:solidFill>
                  <a:schemeClr val="tx2"/>
                </a:solidFill>
                <a:latin typeface="+mj-lt"/>
                <a:ea typeface="+mj-ea"/>
                <a:cs typeface="+mj-cs"/>
              </a:defRPr>
            </a:lvl1pPr>
            <a:lvl2pPr marL="4572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2pPr>
            <a:lvl3pPr marL="9144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3pPr>
            <a:lvl4pPr marL="13716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4pPr>
            <a:lvl5pPr marL="1828800" algn="ctr" defTabSz="914400" rtl="0" eaLnBrk="0" fontAlgn="base" latinLnBrk="0" hangingPunct="0">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defTabSz="914400" rtl="0" eaLnBrk="1" fontAlgn="base" latinLnBrk="0" hangingPunct="1">
              <a:spcBef>
                <a:spcPct val="0"/>
              </a:spcBef>
              <a:spcAft>
                <a:spcPct val="0"/>
              </a:spcAft>
              <a:defRPr sz="4400" kern="1200">
                <a:solidFill>
                  <a:schemeClr val="tx2"/>
                </a:solidFill>
                <a:latin typeface="Arial" panose="020B0604020202020204" pitchFamily="34" charset="0"/>
                <a:ea typeface="MS PGothic" panose="020B0600070205080204" charset="-128"/>
                <a:cs typeface="MS PGothic" panose="020B0600070205080204" charset="-128"/>
              </a:defRPr>
            </a:lvl9pPr>
          </a:lstStyle>
          <a:p>
            <a:r>
              <a:rPr lang="en-US" sz="2000" kern="0" dirty="0">
                <a:solidFill>
                  <a:schemeClr val="bg1"/>
                </a:solidFill>
                <a:latin typeface="Times New Roman" panose="02020603050405020304" pitchFamily="18" charset="0"/>
                <a:cs typeface="Times New Roman" panose="02020603050405020304" pitchFamily="18" charset="0"/>
              </a:rPr>
              <a:t>                        Department of Electronics and Communication Engineering, GMRIT</a:t>
            </a:r>
          </a:p>
        </p:txBody>
      </p:sp>
      <p:sp>
        <p:nvSpPr>
          <p:cNvPr id="10" name="Google Shape;194;p28"/>
          <p:cNvSpPr txBox="1"/>
          <p:nvPr/>
        </p:nvSpPr>
        <p:spPr>
          <a:xfrm>
            <a:off x="76200" y="5116402"/>
            <a:ext cx="7443153" cy="1663811"/>
          </a:xfrm>
          <a:prstGeom prst="rect">
            <a:avLst/>
          </a:prstGeom>
          <a:noFill/>
          <a:ln>
            <a:noFill/>
          </a:ln>
        </p:spPr>
        <p:txBody>
          <a:bodyPr spcFirstLastPara="1" wrap="square" lIns="104225" tIns="52100" rIns="104225" bIns="52100" anchor="t" anchorCtr="0">
            <a:noAutofit/>
          </a:bodyPr>
          <a:lstStyle>
            <a:defPPr marR="0" lvl="0" algn="l" rtl="0">
              <a:lnSpc>
                <a:spcPct val="100000"/>
              </a:lnSpc>
              <a:spcBef>
                <a:spcPct val="0"/>
              </a:spcBef>
              <a:spcAft>
                <a:spcPct val="0"/>
              </a:spcAft>
              <a:defRPr lang="en-US"/>
            </a:defPPr>
            <a:lvl1pPr marL="0" marR="0" lvl="0"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1pPr>
            <a:lvl2pPr marL="457200" marR="0" lvl="1"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2pPr>
            <a:lvl3pPr marL="914400" marR="0" lvl="2"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3pPr>
            <a:lvl4pPr marL="1371600" marR="0" lvl="3"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4pPr>
            <a:lvl5pPr marL="1828800" marR="0" lvl="4"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5pPr>
            <a:lvl6pPr marL="2286000" marR="0" lvl="5"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6pPr>
            <a:lvl7pPr marL="2743200" marR="0" lvl="6"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7pPr>
            <a:lvl8pPr marL="3200400" marR="0" lvl="7"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8pPr>
            <a:lvl9pPr marL="3657600" marR="0" lvl="8" algn="l" defTabSz="914400" rtl="0" eaLnBrk="1" latinLnBrk="0" hangingPunct="1">
              <a:lnSpc>
                <a:spcPct val="100000"/>
              </a:lnSpc>
              <a:spcBef>
                <a:spcPct val="0"/>
              </a:spcBef>
              <a:spcAft>
                <a:spcPct val="0"/>
              </a:spcAft>
              <a:buClr>
                <a:srgbClr val="000000"/>
              </a:buClr>
              <a:buFont typeface="Arial" panose="020B0604020202020204"/>
              <a:defRPr sz="1400" b="0" i="0" u="none" strike="noStrike" kern="1200"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1800" b="1" dirty="0">
                <a:solidFill>
                  <a:schemeClr val="bg1"/>
                </a:solidFill>
                <a:latin typeface="Times New Roman" panose="02020603050405020304"/>
                <a:ea typeface="Times New Roman" panose="02020603050405020304"/>
                <a:cs typeface="Times New Roman" panose="02020603050405020304"/>
                <a:sym typeface="Times New Roman" panose="02020603050405020304"/>
              </a:rPr>
              <a:t>Presented by : </a:t>
            </a:r>
          </a:p>
          <a:p>
            <a:r>
              <a:rPr lang="en-IN" sz="1800" b="1"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M. Lokesh                      (20341A04B3)</a:t>
            </a:r>
          </a:p>
          <a:p>
            <a:r>
              <a:rPr 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N. Manoj Kumar</a:t>
            </a:r>
            <a:r>
              <a:rPr lang="en-US" alt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           </a:t>
            </a:r>
            <a:r>
              <a:rPr 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(20341A04C7)</a:t>
            </a:r>
          </a:p>
          <a:p>
            <a:r>
              <a:rPr 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S.  Anvesh </a:t>
            </a:r>
            <a:r>
              <a:rPr lang="en-US" alt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                      (20</a:t>
            </a:r>
            <a:r>
              <a:rPr lang="en-IN" sz="1800" b="1" dirty="0">
                <a:solidFill>
                  <a:srgbClr val="002060"/>
                </a:solidFill>
                <a:latin typeface="Times New Roman" panose="02020603050405020304"/>
                <a:ea typeface="Cambria" panose="02040503050406030204"/>
                <a:cs typeface="Times New Roman" panose="02020603050405020304"/>
                <a:sym typeface="Times New Roman" panose="02020603050405020304"/>
              </a:rPr>
              <a:t>341A04G7)</a:t>
            </a:r>
          </a:p>
          <a:p>
            <a:endParaRPr lang="en-IN" sz="1800" b="1" dirty="0">
              <a:solidFill>
                <a:srgbClr val="002060"/>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endParaRPr sz="1800" b="1" dirty="0">
              <a:solidFill>
                <a:srgbClr val="FFFFFF"/>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p:txBody>
      </p:sp>
      <p:pic>
        <p:nvPicPr>
          <p:cNvPr id="13" name="image1.jpeg"/>
          <p:cNvPicPr>
            <a:picLocks noChangeAspect="1"/>
          </p:cNvPicPr>
          <p:nvPr/>
        </p:nvPicPr>
        <p:blipFill>
          <a:blip r:embed="rId3"/>
          <a:stretch>
            <a:fillRect/>
          </a:stretch>
        </p:blipFill>
        <p:spPr>
          <a:xfrm>
            <a:off x="-1905" y="63500"/>
            <a:ext cx="9145905" cy="670560"/>
          </a:xfrm>
          <a:prstGeom prst="rect">
            <a:avLst/>
          </a:prstGeom>
        </p:spPr>
      </p:pic>
      <p:sp>
        <p:nvSpPr>
          <p:cNvPr id="2" name="TextBox 1">
            <a:extLst>
              <a:ext uri="{FF2B5EF4-FFF2-40B4-BE49-F238E27FC236}">
                <a16:creationId xmlns:a16="http://schemas.microsoft.com/office/drawing/2014/main" id="{8339AA66-C5AF-AE90-03A4-603B1104C70E}"/>
              </a:ext>
            </a:extLst>
          </p:cNvPr>
          <p:cNvSpPr txBox="1"/>
          <p:nvPr/>
        </p:nvSpPr>
        <p:spPr>
          <a:xfrm>
            <a:off x="76201" y="1412776"/>
            <a:ext cx="9029410" cy="873252"/>
          </a:xfrm>
          <a:prstGeom prst="rect">
            <a:avLst/>
          </a:prstGeom>
          <a:noFill/>
        </p:spPr>
        <p:txBody>
          <a:bodyPr wrap="square" rtlCol="0">
            <a:spAutoFit/>
          </a:bodyPr>
          <a:lstStyle/>
          <a:p>
            <a:pPr algn="ctr">
              <a:lnSpc>
                <a:spcPct val="150000"/>
              </a:lnSpc>
            </a:pPr>
            <a:r>
              <a:rPr lang="en-US" sz="1800" b="1" dirty="0">
                <a:solidFill>
                  <a:schemeClr val="bg1"/>
                </a:solidFill>
                <a:effectLst/>
                <a:latin typeface="Times New Roman" panose="02020603050405020304" pitchFamily="18" charset="0"/>
                <a:ea typeface="Times New Roman" panose="02020603050405020304" pitchFamily="18" charset="0"/>
              </a:rPr>
              <a:t>DESIGN OF LOW POWER DIGITAL CIRCUITS USING MEMRISTOR WITH CMOS LOGIC IN COMPARISION WITH FINFET &amp; CMOS TECHOLOGY</a:t>
            </a:r>
            <a:endParaRPr lang="en-IN" dirty="0">
              <a:solidFill>
                <a:schemeClr val="bg1"/>
              </a:solidFill>
            </a:endParaRPr>
          </a:p>
        </p:txBody>
      </p:sp>
      <p:sp>
        <p:nvSpPr>
          <p:cNvPr id="11" name="TextBox 10">
            <a:extLst>
              <a:ext uri="{FF2B5EF4-FFF2-40B4-BE49-F238E27FC236}">
                <a16:creationId xmlns:a16="http://schemas.microsoft.com/office/drawing/2014/main" id="{2E60FD95-C8F9-7F19-7108-1718FACD94BC}"/>
              </a:ext>
            </a:extLst>
          </p:cNvPr>
          <p:cNvSpPr txBox="1"/>
          <p:nvPr/>
        </p:nvSpPr>
        <p:spPr>
          <a:xfrm>
            <a:off x="2195735" y="2492896"/>
            <a:ext cx="5323617" cy="1477328"/>
          </a:xfrm>
          <a:prstGeom prst="rect">
            <a:avLst/>
          </a:prstGeom>
          <a:noFill/>
        </p:spPr>
        <p:txBody>
          <a:bodyPr wrap="square" rtlCol="0">
            <a:spAutoFit/>
          </a:bodyPr>
          <a:lstStyle/>
          <a:p>
            <a:pPr algn="ctr"/>
            <a:r>
              <a:rPr lang="en-IN" sz="3000" dirty="0">
                <a:solidFill>
                  <a:schemeClr val="bg1"/>
                </a:solidFill>
                <a:latin typeface="Times" panose="02020603050405020304" pitchFamily="18" charset="0"/>
                <a:cs typeface="Times" panose="02020603050405020304" pitchFamily="18" charset="0"/>
              </a:rPr>
              <a:t>INTERNSHIP COMPLETED</a:t>
            </a:r>
          </a:p>
          <a:p>
            <a:pPr algn="ctr"/>
            <a:r>
              <a:rPr lang="en-IN" sz="3000" dirty="0">
                <a:solidFill>
                  <a:schemeClr val="bg1"/>
                </a:solidFill>
                <a:latin typeface="Times" panose="02020603050405020304" pitchFamily="18" charset="0"/>
                <a:cs typeface="Times" panose="02020603050405020304" pitchFamily="18" charset="0"/>
              </a:rPr>
              <a:t>AT</a:t>
            </a:r>
          </a:p>
          <a:p>
            <a:pPr algn="ctr"/>
            <a:r>
              <a:rPr lang="en-IN" sz="3000" dirty="0">
                <a:solidFill>
                  <a:schemeClr val="bg1"/>
                </a:solidFill>
                <a:latin typeface="Times" panose="02020603050405020304" pitchFamily="18" charset="0"/>
                <a:cs typeface="Times" panose="02020603050405020304" pitchFamily="18" charset="0"/>
              </a:rPr>
              <a:t>MAHINDRA UNIVERSITY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rPr>
              <a:t>Different configurations of finFET Inverter: -</a:t>
            </a:r>
          </a:p>
          <a:p>
            <a:pPr algn="just">
              <a:lnSpc>
                <a:spcPct val="150000"/>
              </a:lnSpc>
            </a:pPr>
            <a:r>
              <a:rPr lang="en-IN" sz="1800" spc="5" dirty="0">
                <a:effectLst/>
                <a:latin typeface="Times New Roman" panose="02020603050405020304" pitchFamily="18" charset="0"/>
                <a:ea typeface="Times New Roman" panose="02020603050405020304" pitchFamily="18" charset="0"/>
              </a:rPr>
              <a:t>There are 3 different kinds of basic configurations of finFET are available [4].</a:t>
            </a:r>
            <a:br>
              <a:rPr lang="en-IN" sz="1800" spc="5" dirty="0">
                <a:effectLst/>
                <a:latin typeface="Times New Roman" panose="02020603050405020304" pitchFamily="18" charset="0"/>
                <a:ea typeface="Times New Roman" panose="02020603050405020304" pitchFamily="18" charset="0"/>
              </a:rPr>
            </a:br>
            <a:r>
              <a:rPr lang="en-IN" sz="1800" spc="5" dirty="0">
                <a:effectLst/>
                <a:latin typeface="Times New Roman" panose="02020603050405020304" pitchFamily="18" charset="0"/>
                <a:ea typeface="Times New Roman" panose="02020603050405020304" pitchFamily="18" charset="0"/>
              </a:rPr>
              <a:t>	 1. </a:t>
            </a:r>
            <a:r>
              <a:rPr lang="en-IN" sz="1800" dirty="0">
                <a:effectLst/>
                <a:latin typeface="Times New Roman" panose="02020603050405020304" pitchFamily="18" charset="0"/>
                <a:ea typeface="Times New Roman" panose="02020603050405020304" pitchFamily="18" charset="0"/>
              </a:rPr>
              <a:t>Shorted gate configuration (SG)</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2. Low Power Configuration (LP)</a:t>
            </a:r>
          </a:p>
          <a:p>
            <a:pPr indent="0">
              <a:lnSpc>
                <a:spcPct val="150000"/>
              </a:lnSpc>
              <a:buNone/>
            </a:pPr>
            <a:r>
              <a:rPr lang="en-IN" sz="1800" spc="5" dirty="0">
                <a:effectLst/>
                <a:latin typeface="Times New Roman" panose="02020603050405020304" pitchFamily="18" charset="0"/>
                <a:ea typeface="Times New Roman" panose="02020603050405020304" pitchFamily="18" charset="0"/>
              </a:rPr>
              <a:t> 	 3. </a:t>
            </a:r>
            <a:r>
              <a:rPr lang="en-IN" sz="1800" dirty="0">
                <a:effectLst/>
                <a:latin typeface="Times New Roman" panose="02020603050405020304" pitchFamily="18" charset="0"/>
                <a:ea typeface="Times New Roman" panose="02020603050405020304" pitchFamily="18" charset="0"/>
              </a:rPr>
              <a:t>Independent Gate Configuration (IG)</a:t>
            </a: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10</a:t>
            </a:fld>
            <a:endParaRPr lang="en-US" dirty="0"/>
          </a:p>
        </p:txBody>
      </p:sp>
      <p:sp>
        <p:nvSpPr>
          <p:cNvPr id="7" name="TextBox 6">
            <a:extLst>
              <a:ext uri="{FF2B5EF4-FFF2-40B4-BE49-F238E27FC236}">
                <a16:creationId xmlns:a16="http://schemas.microsoft.com/office/drawing/2014/main" id="{CB8A9D59-317C-BFE3-421B-4EE3F8C3DFD4}"/>
              </a:ext>
            </a:extLst>
          </p:cNvPr>
          <p:cNvSpPr txBox="1"/>
          <p:nvPr/>
        </p:nvSpPr>
        <p:spPr>
          <a:xfrm>
            <a:off x="3347864" y="83003"/>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30050125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Shorted gate configuration (SG) inverter: -</a:t>
            </a: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11</a:t>
            </a:fld>
            <a:endParaRPr lang="en-US" dirty="0"/>
          </a:p>
        </p:txBody>
      </p:sp>
      <p:pic>
        <p:nvPicPr>
          <p:cNvPr id="9" name="Picture 8">
            <a:extLst>
              <a:ext uri="{FF2B5EF4-FFF2-40B4-BE49-F238E27FC236}">
                <a16:creationId xmlns:a16="http://schemas.microsoft.com/office/drawing/2014/main" id="{08E9CF1C-884C-F5E4-E9B7-C38FE64DE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864" y="1159452"/>
            <a:ext cx="1828800" cy="2355418"/>
          </a:xfrm>
          <a:prstGeom prst="rect">
            <a:avLst/>
          </a:prstGeom>
        </p:spPr>
      </p:pic>
      <p:sp>
        <p:nvSpPr>
          <p:cNvPr id="11" name="TextBox 10">
            <a:extLst>
              <a:ext uri="{FF2B5EF4-FFF2-40B4-BE49-F238E27FC236}">
                <a16:creationId xmlns:a16="http://schemas.microsoft.com/office/drawing/2014/main" id="{7BDC6B7C-997D-1D48-42CE-49B71154ACB5}"/>
              </a:ext>
            </a:extLst>
          </p:cNvPr>
          <p:cNvSpPr txBox="1"/>
          <p:nvPr/>
        </p:nvSpPr>
        <p:spPr>
          <a:xfrm>
            <a:off x="190500" y="3991302"/>
            <a:ext cx="8763000" cy="2120068"/>
          </a:xfrm>
          <a:prstGeom prst="rect">
            <a:avLst/>
          </a:prstGeom>
          <a:noFill/>
        </p:spPr>
        <p:txBody>
          <a:bodyPr wrap="square">
            <a:spAutoFit/>
          </a:bodyPr>
          <a:lstStyle/>
          <a:p>
            <a:pPr marL="514350" indent="-285750" algn="just">
              <a:lnSpc>
                <a:spcPct val="150000"/>
              </a:lnSpc>
              <a:buFont typeface="Arial" panose="020B0604020202020204" pitchFamily="34" charset="0"/>
              <a:buChar char="•"/>
            </a:pPr>
            <a:r>
              <a:rPr lang="en-IN" sz="1800" spc="5" dirty="0">
                <a:effectLst/>
                <a:latin typeface="Times New Roman" panose="02020603050405020304" pitchFamily="18" charset="0"/>
                <a:ea typeface="Times New Roman" panose="02020603050405020304" pitchFamily="18" charset="0"/>
              </a:rPr>
              <a:t>In this configuration, the back gate and front gate for the n-channel finFET and p-channel finFET will be shorted means that both the gates will be given a common voltage.</a:t>
            </a:r>
          </a:p>
          <a:p>
            <a:pPr marL="514350" indent="-285750" algn="just">
              <a:lnSpc>
                <a:spcPct val="150000"/>
              </a:lnSpc>
              <a:buFont typeface="Arial" panose="020B0604020202020204" pitchFamily="34" charset="0"/>
              <a:buChar char="•"/>
            </a:pPr>
            <a:r>
              <a:rPr lang="en-IN" sz="1800" spc="5" dirty="0">
                <a:effectLst/>
                <a:latin typeface="Times New Roman" panose="02020603050405020304" pitchFamily="18" charset="0"/>
                <a:ea typeface="Times New Roman" panose="02020603050405020304" pitchFamily="18" charset="0"/>
              </a:rPr>
              <a:t>Since it is like having a single gate, the leakage and switching power consumption is more.</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6C575C1A-075D-88F7-21F6-DDD1C0596BC5}"/>
              </a:ext>
            </a:extLst>
          </p:cNvPr>
          <p:cNvSpPr txBox="1"/>
          <p:nvPr/>
        </p:nvSpPr>
        <p:spPr>
          <a:xfrm>
            <a:off x="2884133" y="3469618"/>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Fig.4 Shorted gate Configuration</a:t>
            </a:r>
            <a:endParaRPr lang="en-IN"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092AA8AF-DDD6-7F50-8C87-D144CFF4781C}"/>
              </a:ext>
            </a:extLst>
          </p:cNvPr>
          <p:cNvSpPr txBox="1"/>
          <p:nvPr/>
        </p:nvSpPr>
        <p:spPr>
          <a:xfrm>
            <a:off x="3347864" y="83003"/>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36264382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Low Power Configuration (LP):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12</a:t>
            </a:fld>
            <a:endParaRPr lang="en-US" dirty="0"/>
          </a:p>
        </p:txBody>
      </p:sp>
      <p:sp>
        <p:nvSpPr>
          <p:cNvPr id="11" name="TextBox 10">
            <a:extLst>
              <a:ext uri="{FF2B5EF4-FFF2-40B4-BE49-F238E27FC236}">
                <a16:creationId xmlns:a16="http://schemas.microsoft.com/office/drawing/2014/main" id="{7BDC6B7C-997D-1D48-42CE-49B71154ACB5}"/>
              </a:ext>
            </a:extLst>
          </p:cNvPr>
          <p:cNvSpPr txBox="1"/>
          <p:nvPr/>
        </p:nvSpPr>
        <p:spPr>
          <a:xfrm>
            <a:off x="190500" y="4191000"/>
            <a:ext cx="8763000" cy="873572"/>
          </a:xfrm>
          <a:prstGeom prst="rect">
            <a:avLst/>
          </a:prstGeom>
          <a:noFill/>
        </p:spPr>
        <p:txBody>
          <a:bodyPr wrap="square">
            <a:spAutoFit/>
          </a:bodyPr>
          <a:lstStyle/>
          <a:p>
            <a:pPr marL="514350" indent="-285750" algn="just">
              <a:lnSpc>
                <a:spcPct val="150000"/>
              </a:lnSpc>
              <a:buFont typeface="Arial" panose="020B0604020202020204" pitchFamily="34" charset="0"/>
              <a:buChar char="•"/>
            </a:pPr>
            <a:r>
              <a:rPr lang="en-IN" sz="1800" spc="5" dirty="0">
                <a:effectLst/>
                <a:latin typeface="Times New Roman" panose="02020603050405020304" pitchFamily="18" charset="0"/>
                <a:ea typeface="Times New Roman" panose="02020603050405020304" pitchFamily="18" charset="0"/>
              </a:rPr>
              <a:t>In this configuration, the back gate and front gate for the n-channel finFET and p-channel finFET are connected to voltage levels HIGH and LOW respectively.</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3217D1A-A8E2-2751-0955-6F80930C2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5836" y="1112685"/>
            <a:ext cx="2112328" cy="2537347"/>
          </a:xfrm>
          <a:prstGeom prst="rect">
            <a:avLst/>
          </a:prstGeom>
        </p:spPr>
      </p:pic>
      <p:sp>
        <p:nvSpPr>
          <p:cNvPr id="7" name="TextBox 6">
            <a:extLst>
              <a:ext uri="{FF2B5EF4-FFF2-40B4-BE49-F238E27FC236}">
                <a16:creationId xmlns:a16="http://schemas.microsoft.com/office/drawing/2014/main" id="{340824F1-720A-2F47-429F-0017526D2F1F}"/>
              </a:ext>
            </a:extLst>
          </p:cNvPr>
          <p:cNvSpPr txBox="1"/>
          <p:nvPr/>
        </p:nvSpPr>
        <p:spPr>
          <a:xfrm>
            <a:off x="2915816" y="3565156"/>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Fig.5 Low Power Configuration</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7B92D89-31F0-4ED7-94F9-C08109CD6463}"/>
              </a:ext>
            </a:extLst>
          </p:cNvPr>
          <p:cNvSpPr txBox="1"/>
          <p:nvPr/>
        </p:nvSpPr>
        <p:spPr>
          <a:xfrm>
            <a:off x="3203848" y="101937"/>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237206612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Independent Gate Configuration (IG):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13</a:t>
            </a:fld>
            <a:endParaRPr lang="en-US" dirty="0"/>
          </a:p>
        </p:txBody>
      </p:sp>
      <p:sp>
        <p:nvSpPr>
          <p:cNvPr id="11" name="TextBox 10">
            <a:extLst>
              <a:ext uri="{FF2B5EF4-FFF2-40B4-BE49-F238E27FC236}">
                <a16:creationId xmlns:a16="http://schemas.microsoft.com/office/drawing/2014/main" id="{7BDC6B7C-997D-1D48-42CE-49B71154ACB5}"/>
              </a:ext>
            </a:extLst>
          </p:cNvPr>
          <p:cNvSpPr txBox="1"/>
          <p:nvPr/>
        </p:nvSpPr>
        <p:spPr>
          <a:xfrm>
            <a:off x="381000" y="4639982"/>
            <a:ext cx="8686800" cy="12890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spc="5" dirty="0">
                <a:effectLst/>
                <a:latin typeface="Times New Roman" panose="02020603050405020304" pitchFamily="18" charset="0"/>
                <a:ea typeface="Times New Roman" panose="02020603050405020304" pitchFamily="18" charset="0"/>
              </a:rPr>
              <a:t>This configuration is similar to CMOS configurations. The front gate and back gate will be connected independently. Leaking currents are almost equal to that of SG configuration but the dynamic power is less than that of SG configuration.</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9F8A5482-C71C-0848-C451-6B2A5ECE3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1219200"/>
            <a:ext cx="2362200" cy="2685940"/>
          </a:xfrm>
          <a:prstGeom prst="rect">
            <a:avLst/>
          </a:prstGeom>
        </p:spPr>
      </p:pic>
      <p:sp>
        <p:nvSpPr>
          <p:cNvPr id="7" name="TextBox 6">
            <a:extLst>
              <a:ext uri="{FF2B5EF4-FFF2-40B4-BE49-F238E27FC236}">
                <a16:creationId xmlns:a16="http://schemas.microsoft.com/office/drawing/2014/main" id="{47D2B1C1-33E1-272B-D45C-A91F20A8B68A}"/>
              </a:ext>
            </a:extLst>
          </p:cNvPr>
          <p:cNvSpPr txBox="1"/>
          <p:nvPr/>
        </p:nvSpPr>
        <p:spPr>
          <a:xfrm>
            <a:off x="2915816" y="3933101"/>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Fig.6 Independent gate Configuration</a:t>
            </a:r>
            <a:endParaRPr lang="en-IN"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2D814B2-ECE2-67D5-8E0A-413049F9D863}"/>
              </a:ext>
            </a:extLst>
          </p:cNvPr>
          <p:cNvSpPr txBox="1"/>
          <p:nvPr/>
        </p:nvSpPr>
        <p:spPr>
          <a:xfrm>
            <a:off x="3347864" y="83003"/>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25439045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dirty="0"/>
              <a:t>             </a:t>
            </a:r>
            <a:fld id="{51EDAF45-A1ED-443F-B7DC-99AC8969684E}" type="slidenum">
              <a:rPr lang="en-US" smtClean="0"/>
              <a:t>14</a:t>
            </a:fld>
            <a:endParaRPr lang="en-US" dirty="0"/>
          </a:p>
        </p:txBody>
      </p:sp>
      <p:sp>
        <p:nvSpPr>
          <p:cNvPr id="5" name="Content Placeholder 4"/>
          <p:cNvSpPr>
            <a:spLocks noGrp="1"/>
          </p:cNvSpPr>
          <p:nvPr>
            <p:ph idx="1"/>
          </p:nvPr>
        </p:nvSpPr>
        <p:spPr>
          <a:xfrm>
            <a:off x="457200" y="823912"/>
            <a:ext cx="8534400" cy="5653088"/>
          </a:xfrm>
        </p:spPr>
        <p:txBody>
          <a:bodyPr/>
          <a:lstStyle/>
          <a:p>
            <a:pPr marL="0" indent="0">
              <a:buNone/>
            </a:pP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1800" b="1" dirty="0">
              <a:latin typeface="Times New Roman" panose="02020603050405020304" pitchFamily="18" charset="0"/>
              <a:ea typeface="Times New Roman" panose="02020603050405020304" pitchFamily="18" charset="0"/>
            </a:endParaRPr>
          </a:p>
          <a:p>
            <a:pPr marL="0" indent="0">
              <a:buNone/>
            </a:pPr>
            <a:endParaRPr lang="en-GB" dirty="0"/>
          </a:p>
        </p:txBody>
      </p:sp>
      <p:sp>
        <p:nvSpPr>
          <p:cNvPr id="3" name="TextBox 2">
            <a:extLst>
              <a:ext uri="{FF2B5EF4-FFF2-40B4-BE49-F238E27FC236}">
                <a16:creationId xmlns:a16="http://schemas.microsoft.com/office/drawing/2014/main" id="{639366AA-1B48-D1A5-81C1-0EA33833AAA9}"/>
              </a:ext>
            </a:extLst>
          </p:cNvPr>
          <p:cNvSpPr txBox="1"/>
          <p:nvPr/>
        </p:nvSpPr>
        <p:spPr>
          <a:xfrm>
            <a:off x="533400" y="914400"/>
            <a:ext cx="8153400" cy="21197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Capacitor, resistor and inductor are three fundamental circuit elements. These circuit elements are defined by the relation between two of the four fundamental circuit variables current, voltage, charge and flux.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Prof. Leon Chua [15] proposed that there should be a fourth fundamental circuit element which gives the relation between flux and charge. </a:t>
            </a:r>
            <a:endParaRPr lang="en-IN" dirty="0"/>
          </a:p>
        </p:txBody>
      </p:sp>
      <p:pic>
        <p:nvPicPr>
          <p:cNvPr id="8" name="Picture 7">
            <a:extLst>
              <a:ext uri="{FF2B5EF4-FFF2-40B4-BE49-F238E27FC236}">
                <a16:creationId xmlns:a16="http://schemas.microsoft.com/office/drawing/2014/main" id="{A078CCC2-A3F3-08F6-2D25-4EFCB421D111}"/>
              </a:ext>
            </a:extLst>
          </p:cNvPr>
          <p:cNvPicPr>
            <a:picLocks noChangeAspect="1"/>
          </p:cNvPicPr>
          <p:nvPr/>
        </p:nvPicPr>
        <p:blipFill rotWithShape="1">
          <a:blip r:embed="rId2">
            <a:extLst>
              <a:ext uri="{28A0092B-C50C-407E-A947-70E740481C1C}">
                <a14:useLocalDpi xmlns:a14="http://schemas.microsoft.com/office/drawing/2010/main" val="0"/>
              </a:ext>
            </a:extLst>
          </a:blip>
          <a:srcRect t="1039"/>
          <a:stretch/>
        </p:blipFill>
        <p:spPr bwMode="auto">
          <a:xfrm>
            <a:off x="2698072" y="3389313"/>
            <a:ext cx="3638550" cy="302577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FA1E6376-4D55-6E9D-40C4-14CEDF1FF4A6}"/>
              </a:ext>
            </a:extLst>
          </p:cNvPr>
          <p:cNvSpPr txBox="1"/>
          <p:nvPr/>
        </p:nvSpPr>
        <p:spPr>
          <a:xfrm>
            <a:off x="2127309" y="6349774"/>
            <a:ext cx="5194182" cy="374077"/>
          </a:xfrm>
          <a:prstGeom prst="rect">
            <a:avLst/>
          </a:prstGeom>
          <a:noFill/>
        </p:spPr>
        <p:txBody>
          <a:bodyPr wrap="square">
            <a:spAutoFit/>
          </a:bodyPr>
          <a:lstStyle/>
          <a:p>
            <a:pPr marL="180340" marR="254635" algn="ct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Fig.7 Relation between electrical parameters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358B755-A6A9-F421-0756-4120187CB017}"/>
              </a:ext>
            </a:extLst>
          </p:cNvPr>
          <p:cNvSpPr txBox="1"/>
          <p:nvPr/>
        </p:nvSpPr>
        <p:spPr>
          <a:xfrm>
            <a:off x="3347864" y="83003"/>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30750267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9B695A-8791-E4A5-ED98-4FCE937768EC}"/>
              </a:ext>
            </a:extLst>
          </p:cNvPr>
          <p:cNvSpPr>
            <a:spLocks noGrp="1"/>
          </p:cNvSpPr>
          <p:nvPr>
            <p:ph type="sldNum" sz="quarter" idx="12"/>
          </p:nvPr>
        </p:nvSpPr>
        <p:spPr/>
        <p:txBody>
          <a:bodyPr/>
          <a:lstStyle/>
          <a:p>
            <a:pPr>
              <a:defRPr/>
            </a:pPr>
            <a:fld id="{51EDAF45-A1ED-443F-B7DC-99AC8969684E}" type="slidenum">
              <a:rPr lang="en-US" smtClean="0"/>
              <a:t>15</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EC330A1-3B6D-4697-5C7D-89A17320E063}"/>
                  </a:ext>
                </a:extLst>
              </p:cNvPr>
              <p:cNvSpPr txBox="1"/>
              <p:nvPr/>
            </p:nvSpPr>
            <p:spPr>
              <a:xfrm>
                <a:off x="2658612" y="3233209"/>
                <a:ext cx="4580388" cy="391582"/>
              </a:xfrm>
              <a:prstGeom prst="rect">
                <a:avLst/>
              </a:prstGeom>
              <a:noFill/>
            </p:spPr>
            <p:txBody>
              <a:bodyPr wrap="square">
                <a:spAutoFit/>
              </a:bodyPr>
              <a:lstStyle/>
              <a:p>
                <a14:m>
                  <m:oMath xmlns:m="http://schemas.openxmlformats.org/officeDocument/2006/math">
                    <m:sSub>
                      <m:sSubPr>
                        <m:ctrlPr>
                          <a:rPr lang="en-IN"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𝑚𝑒𝑚</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𝑜𝑛</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𝑜𝑓𝑓</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800"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__________ </a:t>
                </a:r>
                <a:r>
                  <a:rPr lang="en-IN" sz="1600" kern="100" dirty="0">
                    <a:latin typeface="Cambria Math" panose="02040503050406030204" pitchFamily="18" charset="0"/>
                    <a:ea typeface="Times New Roman" panose="02020603050405020304" pitchFamily="18" charset="0"/>
                    <a:cs typeface="Times New Roman" panose="02020603050405020304" pitchFamily="18" charset="0"/>
                  </a:rPr>
                  <a:t>(2)</a:t>
                </a:r>
                <a:endParaRPr lang="en-IN" dirty="0"/>
              </a:p>
            </p:txBody>
          </p:sp>
        </mc:Choice>
        <mc:Fallback xmlns="">
          <p:sp>
            <p:nvSpPr>
              <p:cNvPr id="7" name="TextBox 6">
                <a:extLst>
                  <a:ext uri="{FF2B5EF4-FFF2-40B4-BE49-F238E27FC236}">
                    <a16:creationId xmlns:a16="http://schemas.microsoft.com/office/drawing/2014/main" id="{0EC330A1-3B6D-4697-5C7D-89A17320E063}"/>
                  </a:ext>
                </a:extLst>
              </p:cNvPr>
              <p:cNvSpPr txBox="1">
                <a:spLocks noRot="1" noChangeAspect="1" noMove="1" noResize="1" noEditPoints="1" noAdjustHandles="1" noChangeArrowheads="1" noChangeShapeType="1" noTextEdit="1"/>
              </p:cNvSpPr>
              <p:nvPr/>
            </p:nvSpPr>
            <p:spPr>
              <a:xfrm>
                <a:off x="2658612" y="3233209"/>
                <a:ext cx="4580388" cy="391582"/>
              </a:xfrm>
              <a:prstGeom prst="rect">
                <a:avLst/>
              </a:prstGeom>
              <a:blipFill>
                <a:blip r:embed="rId2"/>
                <a:stretch>
                  <a:fillRect t="-7692" b="-16923"/>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9FDD2347-3BB4-DF70-A026-C5A5EE5471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889375"/>
            <a:ext cx="1950720" cy="948055"/>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E8101E-7F6F-9737-B33B-E3B50825F4C4}"/>
                  </a:ext>
                </a:extLst>
              </p:cNvPr>
              <p:cNvSpPr txBox="1"/>
              <p:nvPr/>
            </p:nvSpPr>
            <p:spPr>
              <a:xfrm>
                <a:off x="685800" y="2237897"/>
                <a:ext cx="8382000" cy="878895"/>
              </a:xfrm>
              <a:prstGeom prst="rect">
                <a:avLst/>
              </a:prstGeom>
              <a:noFill/>
            </p:spPr>
            <p:txBody>
              <a:bodyPr wrap="square">
                <a:spAutoFit/>
              </a:bodyPr>
              <a:lstStyle/>
              <a:p>
                <a:pPr marL="180340" marR="254635"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Memristor can be implemented by two layers of </a:t>
                </a:r>
                <a14:m>
                  <m:oMath xmlns:m="http://schemas.openxmlformats.org/officeDocument/2006/math">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𝑇𝑖𝑂</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𝑜𝑟</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IN" sz="1400" i="1" kern="100">
                        <a:solidFill>
                          <a:srgbClr val="202122"/>
                        </a:solidFill>
                        <a:effectLst/>
                        <a:latin typeface="Cambria Math" panose="02040503050406030204" pitchFamily="18" charset="0"/>
                        <a:ea typeface="Calibri" panose="020F0502020204030204" pitchFamily="34" charset="0"/>
                        <a:cs typeface="Arial" panose="020B0604020202020204" pitchFamily="34" charset="0"/>
                      </a:rPr>
                      <m:t> </m:t>
                    </m:r>
                  </m:oMath>
                </a14:m>
                <a:r>
                  <a:rPr lang="en-IN" sz="1600" kern="100" dirty="0">
                    <a:effectLst/>
                    <a:latin typeface="Times New Roman" panose="02020603050405020304" pitchFamily="18" charset="0"/>
                    <a:ea typeface="Times New Roman" panose="02020603050405020304" pitchFamily="18" charset="0"/>
                    <a:cs typeface="Times New Roman" panose="02020603050405020304" pitchFamily="18" charset="0"/>
                  </a:rPr>
                  <a:t>ferroelectric etc.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which one layer is doped with oxygen vacancies and the other layer is undoped.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5E8101E-7F6F-9737-B33B-E3B50825F4C4}"/>
                  </a:ext>
                </a:extLst>
              </p:cNvPr>
              <p:cNvSpPr txBox="1">
                <a:spLocks noRot="1" noChangeAspect="1" noMove="1" noResize="1" noEditPoints="1" noAdjustHandles="1" noChangeArrowheads="1" noChangeShapeType="1" noTextEdit="1"/>
              </p:cNvSpPr>
              <p:nvPr/>
            </p:nvSpPr>
            <p:spPr>
              <a:xfrm>
                <a:off x="685800" y="2237897"/>
                <a:ext cx="8382000" cy="878895"/>
              </a:xfrm>
              <a:prstGeom prst="rect">
                <a:avLst/>
              </a:prstGeom>
              <a:blipFill>
                <a:blip r:embed="rId4"/>
                <a:stretch>
                  <a:fillRect b="-9722"/>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3FCCEE33-373F-839F-F0C2-1E4A5FA53015}"/>
              </a:ext>
            </a:extLst>
          </p:cNvPr>
          <p:cNvSpPr txBox="1"/>
          <p:nvPr/>
        </p:nvSpPr>
        <p:spPr>
          <a:xfrm>
            <a:off x="1981200" y="1787367"/>
            <a:ext cx="4580388" cy="374077"/>
          </a:xfrm>
          <a:prstGeom prst="rect">
            <a:avLst/>
          </a:prstGeom>
          <a:noFill/>
        </p:spPr>
        <p:txBody>
          <a:bodyPr wrap="square">
            <a:spAutoFit/>
          </a:bodyPr>
          <a:lstStyle/>
          <a:p>
            <a:pPr marL="180340" marR="254635" algn="ctr">
              <a:lnSpc>
                <a:spcPct val="107000"/>
              </a:lnSpc>
              <a:spcAft>
                <a:spcPts val="800"/>
              </a:spcAft>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Fig.8 HP memristor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BAD25F0-2632-1363-82D3-DE7EB93E17B3}"/>
                  </a:ext>
                </a:extLst>
              </p:cNvPr>
              <p:cNvSpPr txBox="1"/>
              <p:nvPr/>
            </p:nvSpPr>
            <p:spPr>
              <a:xfrm>
                <a:off x="685800" y="3617101"/>
                <a:ext cx="8686800" cy="2341282"/>
              </a:xfrm>
              <a:prstGeom prst="rect">
                <a:avLst/>
              </a:prstGeom>
              <a:noFill/>
            </p:spPr>
            <p:txBody>
              <a:bodyPr wrap="square">
                <a:spAutoFit/>
              </a:bodyPr>
              <a:lstStyle/>
              <a:p>
                <a:pPr marL="180340" marR="254635">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sSub>
                      <m:sSubPr>
                        <m:ctrlP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𝑜𝑛</m:t>
                        </m:r>
                      </m:sub>
                    </m:sSub>
                  </m:oMath>
                </a14:m>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is the resistance in the doped region, </a:t>
                </a:r>
                <a14:m>
                  <m:oMath xmlns:m="http://schemas.openxmlformats.org/officeDocument/2006/math">
                    <m:sSub>
                      <m:sSubPr>
                        <m:ctrlP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𝑜𝑓𝑓</m:t>
                        </m:r>
                      </m:sub>
                    </m:sSub>
                  </m:oMath>
                </a14:m>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the resistance in the undoped region, w is the width of the doped region and D is the memristor width.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254635" algn="ctr">
                  <a:lnSpc>
                    <a:spcPct val="107000"/>
                  </a:lnSpc>
                  <a:spcAft>
                    <a:spcPts val="800"/>
                  </a:spcAft>
                </a:pPr>
                <a14:m>
                  <m:oMath xmlns:m="http://schemas.openxmlformats.org/officeDocument/2006/math">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𝑥</m:t>
                    </m:r>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𝑤</m:t>
                        </m:r>
                      </m:num>
                      <m:den>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𝐷</m:t>
                        </m:r>
                      </m:den>
                    </m:f>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_________ (3)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254635">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Where x is the state variable of the device which is the ratio between the width of the doped region to the width of the memristor.</a:t>
                </a:r>
                <a:r>
                  <a:rPr lang="en-IN" sz="1800" i="1" kern="100" dirty="0">
                    <a:effectLst/>
                    <a:latin typeface="Cambria Math" panose="020405030504060302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ABAD25F0-2632-1363-82D3-DE7EB93E17B3}"/>
                  </a:ext>
                </a:extLst>
              </p:cNvPr>
              <p:cNvSpPr txBox="1">
                <a:spLocks noRot="1" noChangeAspect="1" noMove="1" noResize="1" noEditPoints="1" noAdjustHandles="1" noChangeArrowheads="1" noChangeShapeType="1" noTextEdit="1"/>
              </p:cNvSpPr>
              <p:nvPr/>
            </p:nvSpPr>
            <p:spPr>
              <a:xfrm>
                <a:off x="685800" y="3617101"/>
                <a:ext cx="8686800" cy="2341282"/>
              </a:xfrm>
              <a:prstGeom prst="rect">
                <a:avLst/>
              </a:prstGeom>
              <a:blipFill>
                <a:blip r:embed="rId5"/>
                <a:stretch>
                  <a:fillRect b="-3125"/>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8F105ED9-0679-634B-0D84-715FFD9B5A92}"/>
              </a:ext>
            </a:extLst>
          </p:cNvPr>
          <p:cNvSpPr txBox="1"/>
          <p:nvPr/>
        </p:nvSpPr>
        <p:spPr>
          <a:xfrm>
            <a:off x="1981200" y="162189"/>
            <a:ext cx="4698274" cy="461665"/>
          </a:xfrm>
          <a:prstGeom prst="rect">
            <a:avLst/>
          </a:prstGeom>
          <a:noFill/>
        </p:spPr>
        <p:txBody>
          <a:bodyPr wrap="square">
            <a:spAutoFit/>
          </a:bodyPr>
          <a:lstStyle/>
          <a:p>
            <a:pPr algn="ctr"/>
            <a:r>
              <a:rPr kumimoji="0" lang="en-US" sz="2400" b="0" i="0" u="none" strike="noStrike" kern="0" cap="none" spc="0" normalizeH="0" baseline="0" noProof="0" dirty="0">
                <a:ln>
                  <a:noFill/>
                </a:ln>
                <a:solidFill>
                  <a:srgbClr val="FFC000"/>
                </a:solidFill>
                <a:effectLst/>
                <a:uLnTx/>
                <a:uFillTx/>
                <a:latin typeface="Times New Roman" panose="02020603050405020304" pitchFamily="18" charset="0"/>
                <a:ea typeface="ＭＳ Ｐゴシック"/>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499609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824C-92EA-847B-3412-1EFC660BF759}"/>
              </a:ext>
            </a:extLst>
          </p:cNvPr>
          <p:cNvSpPr>
            <a:spLocks noGrp="1"/>
          </p:cNvSpPr>
          <p:nvPr>
            <p:ph idx="1"/>
          </p:nvPr>
        </p:nvSpPr>
        <p:spPr>
          <a:xfrm>
            <a:off x="381000" y="685800"/>
            <a:ext cx="8763000" cy="5791200"/>
          </a:xfrm>
        </p:spPr>
        <p:txBody>
          <a:bodyPr/>
          <a:lstStyle/>
          <a:p>
            <a:pPr algn="just">
              <a:buFont typeface="Wingdings" panose="05000000000000000000" pitchFamily="2" charset="2"/>
              <a:buChar char="Ø"/>
            </a:pPr>
            <a:endPar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DB329-A75E-AD8C-DF50-9941FD1D02A5}"/>
              </a:ext>
            </a:extLst>
          </p:cNvPr>
          <p:cNvSpPr>
            <a:spLocks noGrp="1"/>
          </p:cNvSpPr>
          <p:nvPr>
            <p:ph type="sldNum" sz="quarter" idx="12"/>
          </p:nvPr>
        </p:nvSpPr>
        <p:spPr/>
        <p:txBody>
          <a:bodyPr/>
          <a:lstStyle/>
          <a:p>
            <a:pPr>
              <a:defRPr/>
            </a:pPr>
            <a:fld id="{51EDAF45-A1ED-443F-B7DC-99AC8969684E}" type="slidenum">
              <a:rPr lang="en-US" smtClean="0"/>
              <a:t>16</a:t>
            </a:fld>
            <a:endParaRPr lang="en-US" dirty="0"/>
          </a:p>
        </p:txBody>
      </p:sp>
      <p:sp>
        <p:nvSpPr>
          <p:cNvPr id="9" name="TextBox 8">
            <a:extLst>
              <a:ext uri="{FF2B5EF4-FFF2-40B4-BE49-F238E27FC236}">
                <a16:creationId xmlns:a16="http://schemas.microsoft.com/office/drawing/2014/main" id="{495E05BD-BB21-5718-A486-84955586560B}"/>
              </a:ext>
            </a:extLst>
          </p:cNvPr>
          <p:cNvSpPr txBox="1"/>
          <p:nvPr/>
        </p:nvSpPr>
        <p:spPr>
          <a:xfrm>
            <a:off x="611560" y="2350896"/>
            <a:ext cx="8382000" cy="1294393"/>
          </a:xfrm>
          <a:prstGeom prst="rect">
            <a:avLst/>
          </a:prstGeom>
          <a:noFill/>
        </p:spPr>
        <p:txBody>
          <a:bodyPr wrap="square">
            <a:spAutoFit/>
          </a:bodyPr>
          <a:lstStyle/>
          <a:p>
            <a:pPr algn="just">
              <a:lnSpc>
                <a:spcPct val="150000"/>
              </a:lnSpc>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 memristor dark colour thick line represents the polarity of the device. When the current flows into the device conductivity increases i.e., resistance decreases and when current flows out of the device conductivity decreases i.e., resistance increases.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Content Placeholder 5">
            <a:extLst>
              <a:ext uri="{FF2B5EF4-FFF2-40B4-BE49-F238E27FC236}">
                <a16:creationId xmlns:a16="http://schemas.microsoft.com/office/drawing/2014/main" id="{C3837AFD-A5A4-C7FE-93A9-B3902C0E7C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807334"/>
            <a:ext cx="2656044" cy="877035"/>
          </a:xfrm>
          <a:prstGeom prst="rect">
            <a:avLst/>
          </a:prstGeom>
        </p:spPr>
      </p:pic>
      <p:sp>
        <p:nvSpPr>
          <p:cNvPr id="14" name="TextBox 13">
            <a:extLst>
              <a:ext uri="{FF2B5EF4-FFF2-40B4-BE49-F238E27FC236}">
                <a16:creationId xmlns:a16="http://schemas.microsoft.com/office/drawing/2014/main" id="{9E4C2654-33E1-03EA-2D2E-88DBD3A036EC}"/>
              </a:ext>
            </a:extLst>
          </p:cNvPr>
          <p:cNvSpPr txBox="1"/>
          <p:nvPr/>
        </p:nvSpPr>
        <p:spPr>
          <a:xfrm>
            <a:off x="2857150" y="1800552"/>
            <a:ext cx="4580388" cy="369332"/>
          </a:xfrm>
          <a:prstGeom prst="rect">
            <a:avLst/>
          </a:prstGeom>
          <a:noFill/>
        </p:spPr>
        <p:txBody>
          <a:bodyPr wrap="square">
            <a:spAutoFit/>
          </a:bodyPr>
          <a:lstStyle/>
          <a:p>
            <a:r>
              <a:rPr lang="en-IN" sz="1800" kern="0" dirty="0">
                <a:solidFill>
                  <a:srgbClr val="222222"/>
                </a:solidFill>
                <a:effectLst/>
                <a:latin typeface="Times New Roman" panose="02020603050405020304" pitchFamily="18" charset="0"/>
                <a:ea typeface="Times New Roman" panose="02020603050405020304" pitchFamily="18" charset="0"/>
              </a:rPr>
              <a:t>Fig.</a:t>
            </a:r>
            <a:r>
              <a:rPr lang="en-IN" kern="0" dirty="0">
                <a:solidFill>
                  <a:srgbClr val="222222"/>
                </a:solidFill>
                <a:latin typeface="Times New Roman" panose="02020603050405020304" pitchFamily="18" charset="0"/>
                <a:ea typeface="Times New Roman" panose="02020603050405020304" pitchFamily="18" charset="0"/>
              </a:rPr>
              <a:t>9</a:t>
            </a:r>
            <a:r>
              <a:rPr lang="en-IN" sz="1800" kern="0" dirty="0">
                <a:solidFill>
                  <a:srgbClr val="222222"/>
                </a:solidFill>
                <a:effectLst/>
                <a:latin typeface="Times New Roman" panose="02020603050405020304" pitchFamily="18" charset="0"/>
                <a:ea typeface="Times New Roman" panose="02020603050405020304" pitchFamily="18" charset="0"/>
              </a:rPr>
              <a:t> Symbol of Memristor</a:t>
            </a:r>
            <a:endParaRPr lang="en-IN" dirty="0"/>
          </a:p>
        </p:txBody>
      </p:sp>
      <p:pic>
        <p:nvPicPr>
          <p:cNvPr id="15" name="Picture 14">
            <a:extLst>
              <a:ext uri="{FF2B5EF4-FFF2-40B4-BE49-F238E27FC236}">
                <a16:creationId xmlns:a16="http://schemas.microsoft.com/office/drawing/2014/main" id="{208F7F45-6B5A-67CA-8ACA-6E85BCB0F903}"/>
              </a:ext>
            </a:extLst>
          </p:cNvPr>
          <p:cNvPicPr>
            <a:picLocks noChangeAspect="1"/>
          </p:cNvPicPr>
          <p:nvPr/>
        </p:nvPicPr>
        <p:blipFill rotWithShape="1">
          <a:blip r:embed="rId3">
            <a:extLst>
              <a:ext uri="{28A0092B-C50C-407E-A947-70E740481C1C}">
                <a14:useLocalDpi xmlns:a14="http://schemas.microsoft.com/office/drawing/2010/main" val="0"/>
              </a:ext>
            </a:extLst>
          </a:blip>
          <a:srcRect r="51520" b="47987"/>
          <a:stretch/>
        </p:blipFill>
        <p:spPr bwMode="auto">
          <a:xfrm>
            <a:off x="3347864" y="3562063"/>
            <a:ext cx="2308860" cy="2461260"/>
          </a:xfrm>
          <a:prstGeom prst="rect">
            <a:avLst/>
          </a:prstGeom>
          <a:noFill/>
          <a:ln>
            <a:noFill/>
          </a:ln>
          <a:extLst>
            <a:ext uri="{53640926-AAD7-44D8-BBD7-CCE9431645EC}">
              <a14:shadowObscured xmlns:a14="http://schemas.microsoft.com/office/drawing/2010/main"/>
            </a:ext>
          </a:extLst>
        </p:spPr>
      </p:pic>
      <p:sp>
        <p:nvSpPr>
          <p:cNvPr id="17" name="TextBox 16">
            <a:extLst>
              <a:ext uri="{FF2B5EF4-FFF2-40B4-BE49-F238E27FC236}">
                <a16:creationId xmlns:a16="http://schemas.microsoft.com/office/drawing/2014/main" id="{665F87D8-E672-4639-E861-3B9AD9CE2F2B}"/>
              </a:ext>
            </a:extLst>
          </p:cNvPr>
          <p:cNvSpPr txBox="1"/>
          <p:nvPr/>
        </p:nvSpPr>
        <p:spPr>
          <a:xfrm>
            <a:off x="2411760" y="5976858"/>
            <a:ext cx="4580388" cy="390684"/>
          </a:xfrm>
          <a:prstGeom prst="rect">
            <a:avLst/>
          </a:prstGeom>
          <a:noFill/>
        </p:spPr>
        <p:txBody>
          <a:bodyPr wrap="square">
            <a:spAutoFit/>
          </a:bodyPr>
          <a:lstStyle/>
          <a:p>
            <a:pPr marL="180340" marR="254635" algn="ctr">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a:t>
            </a:r>
            <a:r>
              <a:rPr lang="en-IN" kern="100" dirty="0">
                <a:latin typeface="Times New Roman" panose="02020603050405020304" pitchFamily="18" charset="0"/>
                <a:ea typeface="Calibri" panose="020F0502020204030204" pitchFamily="34" charset="0"/>
                <a:cs typeface="Times New Roman" panose="02020603050405020304" pitchFamily="18" charset="0"/>
              </a:rPr>
              <a:t>10</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Hysteresis curve of the memristor</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179331A-ABC8-742C-4B2C-7EC221210C0A}"/>
              </a:ext>
            </a:extLst>
          </p:cNvPr>
          <p:cNvSpPr txBox="1"/>
          <p:nvPr/>
        </p:nvSpPr>
        <p:spPr>
          <a:xfrm>
            <a:off x="3491880" y="182035"/>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INTRODUCTION</a:t>
            </a:r>
            <a:endParaRPr lang="en-IN" sz="2400" dirty="0"/>
          </a:p>
        </p:txBody>
      </p:sp>
    </p:spTree>
    <p:extLst>
      <p:ext uri="{BB962C8B-B14F-4D97-AF65-F5344CB8AC3E}">
        <p14:creationId xmlns:p14="http://schemas.microsoft.com/office/powerpoint/2010/main" val="34798761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C26AF3-F687-6280-4CF5-2A1CDCA78BEA}"/>
              </a:ext>
            </a:extLst>
          </p:cNvPr>
          <p:cNvSpPr>
            <a:spLocks noGrp="1"/>
          </p:cNvSpPr>
          <p:nvPr>
            <p:ph type="sldNum" sz="quarter" idx="12"/>
          </p:nvPr>
        </p:nvSpPr>
        <p:spPr/>
        <p:txBody>
          <a:bodyPr/>
          <a:lstStyle/>
          <a:p>
            <a:pPr>
              <a:defRPr/>
            </a:pPr>
            <a:fld id="{51EDAF45-A1ED-443F-B7DC-99AC8969684E}" type="slidenum">
              <a:rPr lang="en-US" smtClean="0"/>
              <a:t>17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6A8DC5A-7261-1B87-71D4-AF7DBFD4D905}"/>
                  </a:ext>
                </a:extLst>
              </p:cNvPr>
              <p:cNvSpPr txBox="1"/>
              <p:nvPr/>
            </p:nvSpPr>
            <p:spPr>
              <a:xfrm>
                <a:off x="282352" y="692696"/>
                <a:ext cx="8579296" cy="4197752"/>
              </a:xfrm>
              <a:prstGeom prst="rect">
                <a:avLst/>
              </a:prstGeom>
              <a:noFill/>
            </p:spPr>
            <p:txBody>
              <a:bodyPr wrap="square">
                <a:spAutoFit/>
              </a:bodyPr>
              <a:lstStyle/>
              <a:p>
                <a:pPr marL="466090" marR="254635" indent="-285750" algn="just">
                  <a:lnSpc>
                    <a:spcPct val="150000"/>
                  </a:lnSpc>
                  <a:spcAft>
                    <a:spcPts val="800"/>
                  </a:spcAft>
                  <a:buFont typeface="Arial" panose="020B0604020202020204" pitchFamily="34" charset="0"/>
                  <a:buChar char="•"/>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nature of the nonlinearity can be seen clearly by tracing the response of the device to a sinusoidal signal. </a:t>
                </a:r>
              </a:p>
              <a:p>
                <a:pPr marL="466090" marR="254635" indent="-285750" algn="just">
                  <a:lnSpc>
                    <a:spcPct val="150000"/>
                  </a:lnSpc>
                  <a:spcAft>
                    <a:spcPts val="800"/>
                  </a:spcAft>
                  <a:buFont typeface="Arial" panose="020B0604020202020204" pitchFamily="34" charset="0"/>
                  <a:buChar char="•"/>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plot starts at zero volts and zero amperes. As the voltage steadily increases, current rises at an accelerating rate reflecting the nonlinear </a:t>
                </a:r>
                <a:r>
                  <a:rPr lang="en-IN" sz="1800" kern="0" dirty="0" err="1">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memristance</a:t>
                </a: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466090" marR="254635" indent="-285750" algn="just">
                  <a:lnSpc>
                    <a:spcPct val="150000"/>
                  </a:lnSpc>
                  <a:spcAft>
                    <a:spcPts val="800"/>
                  </a:spcAft>
                  <a:buFont typeface="Arial" panose="020B0604020202020204" pitchFamily="34" charset="0"/>
                  <a:buChar char="•"/>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Then, after the voltage reaches its maximum and starts to fall again, the current continues to rise briefly because the resistance of the </a:t>
                </a:r>
                <a14:m>
                  <m:oMath xmlns:m="http://schemas.openxmlformats.org/officeDocument/2006/math">
                    <m:sSub>
                      <m:sSubPr>
                        <m:ctrlP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𝑇𝑖𝑂</m:t>
                        </m:r>
                      </m:e>
                      <m:sub>
                        <m:r>
                          <a:rPr lang="en-IN" sz="1800" i="1" kern="0">
                            <a:solidFill>
                              <a:srgbClr val="222222"/>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film is still diminishing.</a:t>
                </a:r>
              </a:p>
              <a:p>
                <a:pPr marL="466090" marR="254635" indent="-285750" algn="just">
                  <a:lnSpc>
                    <a:spcPct val="150000"/>
                  </a:lnSpc>
                  <a:spcAft>
                    <a:spcPts val="800"/>
                  </a:spcAft>
                  <a:buFont typeface="Arial" panose="020B0604020202020204" pitchFamily="34" charset="0"/>
                  <a:buChar char="•"/>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When the current finally does pull back, the descending branch of the curve does not retrace the path of the ascending branch.</a:t>
                </a:r>
              </a:p>
              <a:p>
                <a:pPr marL="466090" marR="254635" indent="-285750" algn="just">
                  <a:lnSpc>
                    <a:spcPct val="150000"/>
                  </a:lnSpc>
                  <a:spcAft>
                    <a:spcPts val="800"/>
                  </a:spcAft>
                  <a:buFont typeface="Arial" panose="020B0604020202020204" pitchFamily="34" charset="0"/>
                  <a:buChar char="•"/>
                </a:pPr>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Instead, it forms a loop, called a hysteresis loop [17].</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86A8DC5A-7261-1B87-71D4-AF7DBFD4D905}"/>
                  </a:ext>
                </a:extLst>
              </p:cNvPr>
              <p:cNvSpPr txBox="1">
                <a:spLocks noRot="1" noChangeAspect="1" noMove="1" noResize="1" noEditPoints="1" noAdjustHandles="1" noChangeArrowheads="1" noChangeShapeType="1" noTextEdit="1"/>
              </p:cNvSpPr>
              <p:nvPr/>
            </p:nvSpPr>
            <p:spPr>
              <a:xfrm>
                <a:off x="282352" y="692696"/>
                <a:ext cx="8579296" cy="4197752"/>
              </a:xfrm>
              <a:prstGeom prst="rect">
                <a:avLst/>
              </a:prstGeom>
              <a:blipFill>
                <a:blip r:embed="rId2"/>
                <a:stretch>
                  <a:fillRect b="-1308"/>
                </a:stretch>
              </a:blipFill>
            </p:spPr>
            <p:txBody>
              <a:bodyPr/>
              <a:lstStyle/>
              <a:p>
                <a:r>
                  <a:rPr lang="en-IN">
                    <a:noFill/>
                  </a:rPr>
                  <a:t> </a:t>
                </a:r>
              </a:p>
            </p:txBody>
          </p:sp>
        </mc:Fallback>
      </mc:AlternateContent>
    </p:spTree>
    <p:extLst>
      <p:ext uri="{BB962C8B-B14F-4D97-AF65-F5344CB8AC3E}">
        <p14:creationId xmlns:p14="http://schemas.microsoft.com/office/powerpoint/2010/main" val="30068310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824C-92EA-847B-3412-1EFC660BF759}"/>
              </a:ext>
            </a:extLst>
          </p:cNvPr>
          <p:cNvSpPr>
            <a:spLocks noGrp="1"/>
          </p:cNvSpPr>
          <p:nvPr>
            <p:ph idx="1"/>
          </p:nvPr>
        </p:nvSpPr>
        <p:spPr>
          <a:xfrm>
            <a:off x="381000" y="685800"/>
            <a:ext cx="8763000" cy="5791200"/>
          </a:xfrm>
        </p:spPr>
        <p:txBody>
          <a:bodyPr/>
          <a:lstStyle/>
          <a:p>
            <a:pPr algn="just">
              <a:buFont typeface="Wingdings" panose="05000000000000000000" pitchFamily="2" charset="2"/>
              <a:buChar char="Ø"/>
            </a:pPr>
            <a:endPar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DB329-A75E-AD8C-DF50-9941FD1D02A5}"/>
              </a:ext>
            </a:extLst>
          </p:cNvPr>
          <p:cNvSpPr>
            <a:spLocks noGrp="1"/>
          </p:cNvSpPr>
          <p:nvPr>
            <p:ph type="sldNum" sz="quarter" idx="12"/>
          </p:nvPr>
        </p:nvSpPr>
        <p:spPr/>
        <p:txBody>
          <a:bodyPr/>
          <a:lstStyle/>
          <a:p>
            <a:pPr>
              <a:defRPr/>
            </a:pPr>
            <a:fld id="{51EDAF45-A1ED-443F-B7DC-99AC8969684E}" type="slidenum">
              <a:rPr lang="en-US" smtClean="0"/>
              <a:t>18</a:t>
            </a:fld>
            <a:endParaRPr lang="en-US" dirty="0"/>
          </a:p>
        </p:txBody>
      </p:sp>
      <p:sp>
        <p:nvSpPr>
          <p:cNvPr id="13" name="TextBox 12">
            <a:extLst>
              <a:ext uri="{FF2B5EF4-FFF2-40B4-BE49-F238E27FC236}">
                <a16:creationId xmlns:a16="http://schemas.microsoft.com/office/drawing/2014/main" id="{46E6A9DD-5962-1FB2-DCEA-A32DEFAC8800}"/>
              </a:ext>
            </a:extLst>
          </p:cNvPr>
          <p:cNvSpPr txBox="1"/>
          <p:nvPr/>
        </p:nvSpPr>
        <p:spPr>
          <a:xfrm>
            <a:off x="827584" y="5913492"/>
            <a:ext cx="8136904" cy="369332"/>
          </a:xfrm>
          <a:prstGeom prst="rect">
            <a:avLst/>
          </a:prstGeom>
          <a:noFill/>
        </p:spPr>
        <p:txBody>
          <a:bodyPr wrap="square">
            <a:spAutoFit/>
          </a:bodyPr>
          <a:lstStyle/>
          <a:p>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Fig.13 NAND gate using memristors              Fig.14 NOR gate using memristors</a:t>
            </a:r>
            <a:endParaRPr lang="en-IN" dirty="0"/>
          </a:p>
        </p:txBody>
      </p:sp>
      <p:sp>
        <p:nvSpPr>
          <p:cNvPr id="5" name="TextBox 4">
            <a:extLst>
              <a:ext uri="{FF2B5EF4-FFF2-40B4-BE49-F238E27FC236}">
                <a16:creationId xmlns:a16="http://schemas.microsoft.com/office/drawing/2014/main" id="{AE715C69-CB4D-46EF-590B-2C5E645C2E74}"/>
              </a:ext>
            </a:extLst>
          </p:cNvPr>
          <p:cNvSpPr txBox="1"/>
          <p:nvPr/>
        </p:nvSpPr>
        <p:spPr>
          <a:xfrm>
            <a:off x="3131840" y="91871"/>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METHODOLOGY</a:t>
            </a:r>
            <a:endParaRPr lang="en-IN" sz="2400" dirty="0"/>
          </a:p>
        </p:txBody>
      </p:sp>
      <p:pic>
        <p:nvPicPr>
          <p:cNvPr id="2" name="Picture 1">
            <a:extLst>
              <a:ext uri="{FF2B5EF4-FFF2-40B4-BE49-F238E27FC236}">
                <a16:creationId xmlns:a16="http://schemas.microsoft.com/office/drawing/2014/main" id="{086DDF68-1C39-A895-4F46-F13AE54259D5}"/>
              </a:ext>
            </a:extLst>
          </p:cNvPr>
          <p:cNvPicPr>
            <a:picLocks noChangeAspect="1"/>
          </p:cNvPicPr>
          <p:nvPr/>
        </p:nvPicPr>
        <p:blipFill rotWithShape="1">
          <a:blip r:embed="rId2">
            <a:extLst>
              <a:ext uri="{28A0092B-C50C-407E-A947-70E740481C1C}">
                <a14:useLocalDpi xmlns:a14="http://schemas.microsoft.com/office/drawing/2010/main" val="0"/>
              </a:ext>
            </a:extLst>
          </a:blip>
          <a:srcRect t="3623"/>
          <a:stretch/>
        </p:blipFill>
        <p:spPr bwMode="auto">
          <a:xfrm>
            <a:off x="1907704" y="3849561"/>
            <a:ext cx="2087880" cy="202692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C672698-356F-D088-58D1-8BB3C5955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929027"/>
            <a:ext cx="2133600" cy="1965960"/>
          </a:xfrm>
          <a:prstGeom prst="rect">
            <a:avLst/>
          </a:prstGeom>
        </p:spPr>
      </p:pic>
      <p:pic>
        <p:nvPicPr>
          <p:cNvPr id="9" name="Picture 8">
            <a:extLst>
              <a:ext uri="{FF2B5EF4-FFF2-40B4-BE49-F238E27FC236}">
                <a16:creationId xmlns:a16="http://schemas.microsoft.com/office/drawing/2014/main" id="{09A229F1-8263-9F52-453F-82965C826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1293162"/>
            <a:ext cx="1664970" cy="1386840"/>
          </a:xfrm>
          <a:prstGeom prst="rect">
            <a:avLst/>
          </a:prstGeom>
        </p:spPr>
      </p:pic>
      <p:pic>
        <p:nvPicPr>
          <p:cNvPr id="10" name="Picture 9">
            <a:extLst>
              <a:ext uri="{FF2B5EF4-FFF2-40B4-BE49-F238E27FC236}">
                <a16:creationId xmlns:a16="http://schemas.microsoft.com/office/drawing/2014/main" id="{77987710-416D-A1BA-EE11-3F3CE3BF80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3895" y="1188387"/>
            <a:ext cx="1910080" cy="1491615"/>
          </a:xfrm>
          <a:prstGeom prst="rect">
            <a:avLst/>
          </a:prstGeom>
        </p:spPr>
      </p:pic>
      <p:sp>
        <p:nvSpPr>
          <p:cNvPr id="12" name="TextBox 11">
            <a:extLst>
              <a:ext uri="{FF2B5EF4-FFF2-40B4-BE49-F238E27FC236}">
                <a16:creationId xmlns:a16="http://schemas.microsoft.com/office/drawing/2014/main" id="{46E6A9DD-5962-1FB2-DCEA-A32DEFAC8800}"/>
              </a:ext>
            </a:extLst>
          </p:cNvPr>
          <p:cNvSpPr txBox="1"/>
          <p:nvPr/>
        </p:nvSpPr>
        <p:spPr>
          <a:xfrm>
            <a:off x="1155576" y="3025910"/>
            <a:ext cx="7607424" cy="369332"/>
          </a:xfrm>
          <a:prstGeom prst="rect">
            <a:avLst/>
          </a:prstGeom>
          <a:noFill/>
        </p:spPr>
        <p:txBody>
          <a:bodyPr wrap="square">
            <a:spAutoFit/>
          </a:bodyPr>
          <a:lstStyle/>
          <a:p>
            <a:r>
              <a:rPr lang="en-IN"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Fig.11 AND gate using memristors              Fig.12 OR gate using memristors</a:t>
            </a:r>
            <a:endParaRPr lang="en-IN" dirty="0"/>
          </a:p>
        </p:txBody>
      </p:sp>
    </p:spTree>
    <p:extLst>
      <p:ext uri="{BB962C8B-B14F-4D97-AF65-F5344CB8AC3E}">
        <p14:creationId xmlns:p14="http://schemas.microsoft.com/office/powerpoint/2010/main" val="37191844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824C-92EA-847B-3412-1EFC660BF759}"/>
              </a:ext>
            </a:extLst>
          </p:cNvPr>
          <p:cNvSpPr>
            <a:spLocks noGrp="1"/>
          </p:cNvSpPr>
          <p:nvPr>
            <p:ph idx="1"/>
          </p:nvPr>
        </p:nvSpPr>
        <p:spPr>
          <a:xfrm>
            <a:off x="381000" y="685800"/>
            <a:ext cx="8763000" cy="5791200"/>
          </a:xfrm>
        </p:spPr>
        <p:txBody>
          <a:bodyPr/>
          <a:lstStyle/>
          <a:p>
            <a:pPr algn="just">
              <a:buFont typeface="Wingdings" panose="05000000000000000000" pitchFamily="2" charset="2"/>
              <a:buChar char="Ø"/>
            </a:pPr>
            <a:endPar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DB329-A75E-AD8C-DF50-9941FD1D02A5}"/>
              </a:ext>
            </a:extLst>
          </p:cNvPr>
          <p:cNvSpPr>
            <a:spLocks noGrp="1"/>
          </p:cNvSpPr>
          <p:nvPr>
            <p:ph type="sldNum" sz="quarter" idx="12"/>
          </p:nvPr>
        </p:nvSpPr>
        <p:spPr/>
        <p:txBody>
          <a:bodyPr/>
          <a:lstStyle/>
          <a:p>
            <a:pPr>
              <a:defRPr/>
            </a:pPr>
            <a:fld id="{51EDAF45-A1ED-443F-B7DC-99AC8969684E}" type="slidenum">
              <a:rPr lang="en-US" smtClean="0"/>
              <a:t>19</a:t>
            </a:fld>
            <a:endParaRPr lang="en-US" dirty="0"/>
          </a:p>
        </p:txBody>
      </p:sp>
      <p:sp>
        <p:nvSpPr>
          <p:cNvPr id="5" name="TextBox 4">
            <a:extLst>
              <a:ext uri="{FF2B5EF4-FFF2-40B4-BE49-F238E27FC236}">
                <a16:creationId xmlns:a16="http://schemas.microsoft.com/office/drawing/2014/main" id="{AE715C69-CB4D-46EF-590B-2C5E645C2E74}"/>
              </a:ext>
            </a:extLst>
          </p:cNvPr>
          <p:cNvSpPr txBox="1"/>
          <p:nvPr/>
        </p:nvSpPr>
        <p:spPr>
          <a:xfrm>
            <a:off x="3131840" y="91871"/>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METHODOLOGY</a:t>
            </a:r>
            <a:endParaRPr lang="en-IN" sz="2400" dirty="0"/>
          </a:p>
        </p:txBody>
      </p:sp>
      <p:sp>
        <p:nvSpPr>
          <p:cNvPr id="2" name="TextBox 1">
            <a:extLst>
              <a:ext uri="{FF2B5EF4-FFF2-40B4-BE49-F238E27FC236}">
                <a16:creationId xmlns:a16="http://schemas.microsoft.com/office/drawing/2014/main" id="{C1D79F26-36E9-1F59-262F-08AFBF516A7A}"/>
              </a:ext>
            </a:extLst>
          </p:cNvPr>
          <p:cNvSpPr txBox="1"/>
          <p:nvPr/>
        </p:nvSpPr>
        <p:spPr>
          <a:xfrm>
            <a:off x="467544" y="818998"/>
            <a:ext cx="5760640" cy="369332"/>
          </a:xfrm>
          <a:prstGeom prst="rect">
            <a:avLst/>
          </a:prstGeom>
          <a:noFill/>
        </p:spPr>
        <p:txBody>
          <a:bodyPr wrap="square" rtlCol="0">
            <a:spAutoFit/>
          </a:bodyPr>
          <a:lstStyle/>
          <a:p>
            <a:r>
              <a:rPr lang="en-IN" dirty="0"/>
              <a:t>Memristor Symbol :- </a:t>
            </a:r>
          </a:p>
        </p:txBody>
      </p:sp>
      <p:pic>
        <p:nvPicPr>
          <p:cNvPr id="8" name="Picture 7">
            <a:extLst>
              <a:ext uri="{FF2B5EF4-FFF2-40B4-BE49-F238E27FC236}">
                <a16:creationId xmlns:a16="http://schemas.microsoft.com/office/drawing/2014/main" id="{CE111B86-9B4A-A5FD-50F1-2D24337C41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0957" t="17157" r="22415" b="7933"/>
          <a:stretch/>
        </p:blipFill>
        <p:spPr bwMode="auto">
          <a:xfrm>
            <a:off x="2267744" y="1484784"/>
            <a:ext cx="4086122" cy="3692582"/>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53B53673-B155-AB9C-4E10-720E8D25DBFD}"/>
              </a:ext>
            </a:extLst>
          </p:cNvPr>
          <p:cNvSpPr txBox="1"/>
          <p:nvPr/>
        </p:nvSpPr>
        <p:spPr>
          <a:xfrm>
            <a:off x="2915816" y="5244783"/>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Fig.15 Memristor Symbol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507454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16523"/>
            <a:ext cx="8229600" cy="11430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1007745"/>
            <a:ext cx="8229600" cy="5118735"/>
          </a:xfrm>
        </p:spPr>
        <p:txBody>
          <a:bodyPr/>
          <a:lstStyle/>
          <a:p>
            <a:pPr>
              <a:lnSpc>
                <a:spcPct val="150000"/>
              </a:lnSpc>
            </a:pPr>
            <a:r>
              <a:rPr lang="en-US" sz="2000" dirty="0">
                <a:latin typeface="Times New Roman" panose="02020603050405020304" pitchFamily="18" charset="0"/>
                <a:cs typeface="Times New Roman" panose="02020603050405020304" pitchFamily="18" charset="0"/>
              </a:rPr>
              <a:t>Abstract</a:t>
            </a:r>
          </a:p>
          <a:p>
            <a:pPr>
              <a:lnSpc>
                <a:spcPct val="150000"/>
              </a:lnSpc>
            </a:pPr>
            <a:r>
              <a:rPr lang="en-US" sz="2000" dirty="0">
                <a:latin typeface="Times New Roman" panose="02020603050405020304" pitchFamily="18" charset="0"/>
                <a:cs typeface="Times New Roman" panose="02020603050405020304" pitchFamily="18" charset="0"/>
              </a:rPr>
              <a:t>Introduction</a:t>
            </a:r>
          </a:p>
          <a:p>
            <a:pPr>
              <a:lnSpc>
                <a:spcPct val="150000"/>
              </a:lnSpc>
            </a:pPr>
            <a:r>
              <a:rPr lang="en-US" sz="2000" dirty="0">
                <a:latin typeface="Times New Roman" panose="02020603050405020304" pitchFamily="18" charset="0"/>
                <a:cs typeface="Times New Roman" panose="02020603050405020304" pitchFamily="18" charset="0"/>
              </a:rPr>
              <a:t>Methodology</a:t>
            </a:r>
          </a:p>
          <a:p>
            <a:pPr>
              <a:lnSpc>
                <a:spcPct val="150000"/>
              </a:lnSpc>
            </a:pPr>
            <a:r>
              <a:rPr lang="en-US" sz="2000" dirty="0">
                <a:latin typeface="Times New Roman" panose="02020603050405020304" pitchFamily="18" charset="0"/>
                <a:cs typeface="Times New Roman" panose="02020603050405020304" pitchFamily="18" charset="0"/>
              </a:rPr>
              <a:t>Results</a:t>
            </a:r>
          </a:p>
          <a:p>
            <a:pPr>
              <a:lnSpc>
                <a:spcPct val="150000"/>
              </a:lnSpc>
            </a:pPr>
            <a:r>
              <a:rPr lang="en-US" sz="2000" dirty="0">
                <a:latin typeface="Times New Roman" panose="02020603050405020304" pitchFamily="18" charset="0"/>
                <a:cs typeface="Times New Roman" panose="02020603050405020304" pitchFamily="18" charset="0"/>
              </a:rPr>
              <a:t>Conclusion</a:t>
            </a:r>
          </a:p>
          <a:p>
            <a:pPr>
              <a:lnSpc>
                <a:spcPct val="150000"/>
              </a:lnSpc>
            </a:pPr>
            <a:r>
              <a:rPr lang="en-US" sz="2000" dirty="0">
                <a:latin typeface="Times New Roman" panose="020206030504050203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a:defRPr/>
            </a:pPr>
            <a:fld id="{51EDAF45-A1ED-443F-B7DC-99AC8969684E}" type="slidenum">
              <a:rPr lang="en-US"/>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824C-92EA-847B-3412-1EFC660BF759}"/>
              </a:ext>
            </a:extLst>
          </p:cNvPr>
          <p:cNvSpPr>
            <a:spLocks noGrp="1"/>
          </p:cNvSpPr>
          <p:nvPr>
            <p:ph idx="1"/>
          </p:nvPr>
        </p:nvSpPr>
        <p:spPr>
          <a:xfrm>
            <a:off x="381000" y="685800"/>
            <a:ext cx="8763000" cy="5791200"/>
          </a:xfrm>
        </p:spPr>
        <p:txBody>
          <a:bodyPr/>
          <a:lstStyle/>
          <a:p>
            <a:pPr algn="just">
              <a:buFont typeface="Wingdings" panose="05000000000000000000" pitchFamily="2" charset="2"/>
              <a:buChar char="Ø"/>
            </a:pPr>
            <a:endPar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DB329-A75E-AD8C-DF50-9941FD1D02A5}"/>
              </a:ext>
            </a:extLst>
          </p:cNvPr>
          <p:cNvSpPr>
            <a:spLocks noGrp="1"/>
          </p:cNvSpPr>
          <p:nvPr>
            <p:ph type="sldNum" sz="quarter" idx="12"/>
          </p:nvPr>
        </p:nvSpPr>
        <p:spPr/>
        <p:txBody>
          <a:bodyPr/>
          <a:lstStyle/>
          <a:p>
            <a:pPr>
              <a:defRPr/>
            </a:pPr>
            <a:fld id="{51EDAF45-A1ED-443F-B7DC-99AC8969684E}" type="slidenum">
              <a:rPr lang="en-US" smtClean="0"/>
              <a:t>20</a:t>
            </a:fld>
            <a:endParaRPr lang="en-US" dirty="0"/>
          </a:p>
        </p:txBody>
      </p:sp>
      <p:sp>
        <p:nvSpPr>
          <p:cNvPr id="5" name="TextBox 4">
            <a:extLst>
              <a:ext uri="{FF2B5EF4-FFF2-40B4-BE49-F238E27FC236}">
                <a16:creationId xmlns:a16="http://schemas.microsoft.com/office/drawing/2014/main" id="{AE715C69-CB4D-46EF-590B-2C5E645C2E74}"/>
              </a:ext>
            </a:extLst>
          </p:cNvPr>
          <p:cNvSpPr txBox="1"/>
          <p:nvPr/>
        </p:nvSpPr>
        <p:spPr>
          <a:xfrm>
            <a:off x="3131840" y="91871"/>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METHODOLOGY</a:t>
            </a:r>
            <a:endParaRPr lang="en-IN" sz="2400" dirty="0"/>
          </a:p>
        </p:txBody>
      </p:sp>
      <p:sp>
        <p:nvSpPr>
          <p:cNvPr id="2" name="TextBox 1">
            <a:extLst>
              <a:ext uri="{FF2B5EF4-FFF2-40B4-BE49-F238E27FC236}">
                <a16:creationId xmlns:a16="http://schemas.microsoft.com/office/drawing/2014/main" id="{C1D79F26-36E9-1F59-262F-08AFBF516A7A}"/>
              </a:ext>
            </a:extLst>
          </p:cNvPr>
          <p:cNvSpPr txBox="1"/>
          <p:nvPr/>
        </p:nvSpPr>
        <p:spPr>
          <a:xfrm>
            <a:off x="467544" y="818998"/>
            <a:ext cx="5760640" cy="369332"/>
          </a:xfrm>
          <a:prstGeom prst="rect">
            <a:avLst/>
          </a:prstGeom>
          <a:noFill/>
        </p:spPr>
        <p:txBody>
          <a:bodyPr wrap="square" rtlCol="0">
            <a:spAutoFit/>
          </a:bodyPr>
          <a:lstStyle/>
          <a:p>
            <a:r>
              <a:rPr lang="en-IN" dirty="0"/>
              <a:t>OR gate:- </a:t>
            </a:r>
          </a:p>
        </p:txBody>
      </p:sp>
      <p:pic>
        <p:nvPicPr>
          <p:cNvPr id="6" name="Picture 5">
            <a:extLst>
              <a:ext uri="{FF2B5EF4-FFF2-40B4-BE49-F238E27FC236}">
                <a16:creationId xmlns:a16="http://schemas.microsoft.com/office/drawing/2014/main" id="{B9DE46B9-19DA-A935-6505-1F2C60911E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3090" y="1262194"/>
            <a:ext cx="8332774" cy="4687086"/>
          </a:xfrm>
          <a:prstGeom prst="rect">
            <a:avLst/>
          </a:prstGeom>
        </p:spPr>
      </p:pic>
      <p:sp>
        <p:nvSpPr>
          <p:cNvPr id="9" name="TextBox 8">
            <a:extLst>
              <a:ext uri="{FF2B5EF4-FFF2-40B4-BE49-F238E27FC236}">
                <a16:creationId xmlns:a16="http://schemas.microsoft.com/office/drawing/2014/main" id="{974A8879-06C0-5C19-5AD7-533AE3B9241F}"/>
              </a:ext>
            </a:extLst>
          </p:cNvPr>
          <p:cNvSpPr txBox="1"/>
          <p:nvPr/>
        </p:nvSpPr>
        <p:spPr>
          <a:xfrm>
            <a:off x="3993015" y="5890882"/>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Fig.16 OR Gate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89681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0B824C-92EA-847B-3412-1EFC660BF759}"/>
              </a:ext>
            </a:extLst>
          </p:cNvPr>
          <p:cNvSpPr>
            <a:spLocks noGrp="1"/>
          </p:cNvSpPr>
          <p:nvPr>
            <p:ph idx="1"/>
          </p:nvPr>
        </p:nvSpPr>
        <p:spPr>
          <a:xfrm>
            <a:off x="381000" y="685800"/>
            <a:ext cx="8763000" cy="5791200"/>
          </a:xfrm>
        </p:spPr>
        <p:txBody>
          <a:bodyPr/>
          <a:lstStyle/>
          <a:p>
            <a:pPr algn="just">
              <a:buFont typeface="Wingdings" panose="05000000000000000000" pitchFamily="2" charset="2"/>
              <a:buChar char="Ø"/>
            </a:pPr>
            <a:endParaRPr lang="en-IN"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DB329-A75E-AD8C-DF50-9941FD1D02A5}"/>
              </a:ext>
            </a:extLst>
          </p:cNvPr>
          <p:cNvSpPr>
            <a:spLocks noGrp="1"/>
          </p:cNvSpPr>
          <p:nvPr>
            <p:ph type="sldNum" sz="quarter" idx="12"/>
          </p:nvPr>
        </p:nvSpPr>
        <p:spPr/>
        <p:txBody>
          <a:bodyPr/>
          <a:lstStyle/>
          <a:p>
            <a:pPr>
              <a:defRPr/>
            </a:pPr>
            <a:fld id="{51EDAF45-A1ED-443F-B7DC-99AC8969684E}" type="slidenum">
              <a:rPr lang="en-US" smtClean="0"/>
              <a:t>21</a:t>
            </a:fld>
            <a:endParaRPr lang="en-US" dirty="0"/>
          </a:p>
        </p:txBody>
      </p:sp>
      <p:sp>
        <p:nvSpPr>
          <p:cNvPr id="5" name="TextBox 4">
            <a:extLst>
              <a:ext uri="{FF2B5EF4-FFF2-40B4-BE49-F238E27FC236}">
                <a16:creationId xmlns:a16="http://schemas.microsoft.com/office/drawing/2014/main" id="{AE715C69-CB4D-46EF-590B-2C5E645C2E74}"/>
              </a:ext>
            </a:extLst>
          </p:cNvPr>
          <p:cNvSpPr txBox="1"/>
          <p:nvPr/>
        </p:nvSpPr>
        <p:spPr>
          <a:xfrm>
            <a:off x="3131840" y="91871"/>
            <a:ext cx="4585062" cy="461665"/>
          </a:xfrm>
          <a:prstGeom prst="rect">
            <a:avLst/>
          </a:prstGeom>
          <a:noFill/>
        </p:spPr>
        <p:txBody>
          <a:bodyPr wrap="square">
            <a:spAutoFit/>
          </a:bodyPr>
          <a:lstStyle/>
          <a:p>
            <a:r>
              <a:rPr lang="en-US" sz="2400" dirty="0">
                <a:solidFill>
                  <a:srgbClr val="FFC000"/>
                </a:solidFill>
                <a:latin typeface="Times New Roman" panose="02020603050405020304" pitchFamily="18" charset="0"/>
                <a:cs typeface="Times New Roman" panose="02020603050405020304" pitchFamily="18" charset="0"/>
              </a:rPr>
              <a:t>METHODOLOGY</a:t>
            </a:r>
            <a:endParaRPr lang="en-IN" sz="2400" dirty="0"/>
          </a:p>
        </p:txBody>
      </p:sp>
      <p:sp>
        <p:nvSpPr>
          <p:cNvPr id="2" name="TextBox 1">
            <a:extLst>
              <a:ext uri="{FF2B5EF4-FFF2-40B4-BE49-F238E27FC236}">
                <a16:creationId xmlns:a16="http://schemas.microsoft.com/office/drawing/2014/main" id="{C1D79F26-36E9-1F59-262F-08AFBF516A7A}"/>
              </a:ext>
            </a:extLst>
          </p:cNvPr>
          <p:cNvSpPr txBox="1"/>
          <p:nvPr/>
        </p:nvSpPr>
        <p:spPr>
          <a:xfrm>
            <a:off x="467544" y="818998"/>
            <a:ext cx="5760640" cy="369332"/>
          </a:xfrm>
          <a:prstGeom prst="rect">
            <a:avLst/>
          </a:prstGeom>
          <a:noFill/>
        </p:spPr>
        <p:txBody>
          <a:bodyPr wrap="square" rtlCol="0">
            <a:spAutoFit/>
          </a:bodyPr>
          <a:lstStyle/>
          <a:p>
            <a:r>
              <a:rPr lang="en-IN" dirty="0"/>
              <a:t>AND gate:- </a:t>
            </a:r>
          </a:p>
        </p:txBody>
      </p:sp>
      <p:pic>
        <p:nvPicPr>
          <p:cNvPr id="7" name="Picture 6">
            <a:extLst>
              <a:ext uri="{FF2B5EF4-FFF2-40B4-BE49-F238E27FC236}">
                <a16:creationId xmlns:a16="http://schemas.microsoft.com/office/drawing/2014/main" id="{EB266A60-1378-0D82-D46B-D786FB0C0F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971" y="1569005"/>
            <a:ext cx="7963058" cy="4479125"/>
          </a:xfrm>
          <a:prstGeom prst="rect">
            <a:avLst/>
          </a:prstGeom>
        </p:spPr>
      </p:pic>
      <p:sp>
        <p:nvSpPr>
          <p:cNvPr id="9" name="TextBox 8">
            <a:extLst>
              <a:ext uri="{FF2B5EF4-FFF2-40B4-BE49-F238E27FC236}">
                <a16:creationId xmlns:a16="http://schemas.microsoft.com/office/drawing/2014/main" id="{04BAEA25-8A56-3C6A-C840-A1BDB61B5A51}"/>
              </a:ext>
            </a:extLst>
          </p:cNvPr>
          <p:cNvSpPr txBox="1"/>
          <p:nvPr/>
        </p:nvSpPr>
        <p:spPr>
          <a:xfrm>
            <a:off x="4067944" y="6053787"/>
            <a:ext cx="4585062"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Fig.17 AND gate</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186100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METHODOLOGY</a:t>
            </a:r>
            <a:br>
              <a:rPr lang="en-IN" sz="2000" dirty="0"/>
            </a:br>
            <a:endParaRPr lang="en-US" sz="2000" dirty="0">
              <a:solidFill>
                <a:srgbClr val="FFC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111"/>
                <a:ext cx="8686800" cy="5500688"/>
              </a:xfrm>
            </p:spPr>
            <p:txBody>
              <a:bodyPr/>
              <a:lstStyle/>
              <a:p>
                <a:pPr marL="0" indent="0" algn="just">
                  <a:lnSpc>
                    <a:spcPct val="150000"/>
                  </a:lnSpc>
                  <a:buNone/>
                </a:pPr>
                <a:r>
                  <a:rPr lang="en-IN" sz="1800" b="1" spc="5" dirty="0">
                    <a:effectLst/>
                    <a:latin typeface="Times New Roman" panose="02020603050405020304" pitchFamily="18" charset="0"/>
                    <a:ea typeface="Times New Roman" panose="02020603050405020304" pitchFamily="18" charset="0"/>
                  </a:rPr>
                  <a:t>Total Power and Propagation delay analysis: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 The total power of a circuit is the sum of Static power dissipation, short circuit power and Dynamic power [7].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𝑡𝑜𝑡𝑎𝑙</m:t>
                        </m:r>
                      </m:sub>
                    </m:sSub>
                    <m:r>
                      <a:rPr lang="en-IN" sz="1800" i="1" spc="5">
                        <a:effectLst/>
                        <a:latin typeface="Cambria Math" panose="02040503050406030204" pitchFamily="18" charset="0"/>
                        <a:ea typeface="Times New Roman" panose="02020603050405020304" pitchFamily="18" charset="0"/>
                      </a:rPr>
                      <m:t>= </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𝑠𝑡𝑎𝑡𝑖𝑐</m:t>
                        </m:r>
                      </m:sub>
                    </m:sSub>
                    <m:r>
                      <a:rPr lang="en-IN" sz="1800" i="1" spc="5">
                        <a:effectLst/>
                        <a:latin typeface="Cambria Math" panose="02040503050406030204" pitchFamily="18" charset="0"/>
                        <a:ea typeface="Times New Roman" panose="02020603050405020304" pitchFamily="18" charset="0"/>
                      </a:rPr>
                      <m:t>+ </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𝐷𝑦𝑛𝑎𝑚𝑖𝑐</m:t>
                        </m:r>
                      </m:sub>
                    </m:sSub>
                    <m:r>
                      <a:rPr lang="en-IN" sz="1800" i="1" spc="5">
                        <a:effectLst/>
                        <a:latin typeface="Cambria Math" panose="02040503050406030204" pitchFamily="18" charset="0"/>
                        <a:ea typeface="Times New Roman" panose="02020603050405020304" pitchFamily="18" charset="0"/>
                      </a:rPr>
                      <m:t>+</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 </m:t>
                        </m:r>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𝑠h𝑜𝑟𝑡</m:t>
                        </m:r>
                        <m:r>
                          <a:rPr lang="en-IN" sz="1800" i="1" spc="5">
                            <a:effectLst/>
                            <a:latin typeface="Cambria Math" panose="02040503050406030204" pitchFamily="18" charset="0"/>
                            <a:ea typeface="Times New Roman" panose="02020603050405020304" pitchFamily="18" charset="0"/>
                          </a:rPr>
                          <m:t>_</m:t>
                        </m:r>
                        <m:r>
                          <a:rPr lang="en-IN" sz="1800" i="1" spc="5">
                            <a:effectLst/>
                            <a:latin typeface="Cambria Math" panose="02040503050406030204" pitchFamily="18" charset="0"/>
                            <a:ea typeface="Times New Roman" panose="02020603050405020304" pitchFamily="18" charset="0"/>
                          </a:rPr>
                          <m:t>𝑐𝑖𝑟𝑐𝑢𝑖𝑡</m:t>
                        </m:r>
                      </m:sub>
                    </m:sSub>
                  </m:oMath>
                </a14:m>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Static power: - The power that is dissipated across the output node when the finFETs are in OFF state.</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𝑠𝑡𝑎𝑡𝑖𝑐</m:t>
                        </m:r>
                      </m:sub>
                    </m:sSub>
                    <m:r>
                      <a:rPr lang="en-IN" sz="1800" i="1" spc="5">
                        <a:effectLst/>
                        <a:latin typeface="Cambria Math" panose="02040503050406030204" pitchFamily="18" charset="0"/>
                        <a:ea typeface="Times New Roman" panose="02020603050405020304" pitchFamily="18" charset="0"/>
                      </a:rPr>
                      <m:t>=</m:t>
                    </m:r>
                  </m:oMath>
                </a14:m>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𝑉</m:t>
                        </m:r>
                      </m:e>
                      <m:sub>
                        <m:r>
                          <a:rPr lang="en-IN" sz="1800" i="1" spc="5">
                            <a:effectLst/>
                            <a:latin typeface="Cambria Math" panose="02040503050406030204" pitchFamily="18" charset="0"/>
                            <a:ea typeface="Times New Roman" panose="02020603050405020304" pitchFamily="18" charset="0"/>
                          </a:rPr>
                          <m:t>𝑑𝑑</m:t>
                        </m:r>
                      </m:sub>
                    </m:sSub>
                    <m:r>
                      <a:rPr lang="en-IN" sz="1800" i="1" spc="5">
                        <a:effectLst/>
                        <a:latin typeface="Cambria Math" panose="02040503050406030204" pitchFamily="18" charset="0"/>
                        <a:ea typeface="Times New Roman" panose="02020603050405020304" pitchFamily="18" charset="0"/>
                      </a:rPr>
                      <m:t>×</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𝐼</m:t>
                        </m:r>
                      </m:e>
                      <m:sub>
                        <m:r>
                          <a:rPr lang="en-IN" sz="1800" i="1" spc="5">
                            <a:effectLst/>
                            <a:latin typeface="Cambria Math" panose="02040503050406030204" pitchFamily="18" charset="0"/>
                            <a:ea typeface="Times New Roman" panose="02020603050405020304" pitchFamily="18" charset="0"/>
                          </a:rPr>
                          <m:t>𝑙𝑒𝑎𝑘</m:t>
                        </m:r>
                      </m:sub>
                    </m:sSub>
                  </m:oMath>
                </a14:m>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Dynamic power: - The power that is dissipated during the switching operation.</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𝐷𝑦𝑛𝑎𝑚𝑖𝑐</m:t>
                        </m:r>
                      </m:sub>
                    </m:sSub>
                    <m:r>
                      <a:rPr lang="en-IN" sz="1800" i="1" spc="5">
                        <a:effectLst/>
                        <a:latin typeface="Cambria Math" panose="02040503050406030204" pitchFamily="18" charset="0"/>
                        <a:ea typeface="Times New Roman" panose="02020603050405020304" pitchFamily="18" charset="0"/>
                      </a:rPr>
                      <m:t>=</m:t>
                    </m:r>
                  </m:oMath>
                </a14:m>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𝑓</m:t>
                        </m:r>
                      </m:e>
                      <m:sub>
                        <m:r>
                          <a:rPr lang="en-IN" sz="1800" i="1" spc="5">
                            <a:effectLst/>
                            <a:latin typeface="Cambria Math" panose="02040503050406030204" pitchFamily="18" charset="0"/>
                            <a:ea typeface="Times New Roman" panose="02020603050405020304" pitchFamily="18" charset="0"/>
                          </a:rPr>
                          <m:t>𝑠𝑤𝑖𝑡𝑐h</m:t>
                        </m:r>
                      </m:sub>
                    </m:sSub>
                    <m:r>
                      <a:rPr lang="en-IN" sz="1800" i="1" spc="5">
                        <a:effectLst/>
                        <a:latin typeface="Cambria Math" panose="02040503050406030204" pitchFamily="18" charset="0"/>
                        <a:ea typeface="Times New Roman" panose="02020603050405020304" pitchFamily="18" charset="0"/>
                      </a:rPr>
                      <m:t>×</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𝐶</m:t>
                        </m:r>
                      </m:e>
                      <m:sub>
                        <m:r>
                          <a:rPr lang="en-IN" sz="1800" i="1" spc="5">
                            <a:effectLst/>
                            <a:latin typeface="Cambria Math" panose="02040503050406030204" pitchFamily="18" charset="0"/>
                            <a:ea typeface="Times New Roman" panose="02020603050405020304" pitchFamily="18" charset="0"/>
                          </a:rPr>
                          <m:t>𝑙</m:t>
                        </m:r>
                      </m:sub>
                    </m:sSub>
                    <m:r>
                      <a:rPr lang="en-IN" sz="1800" i="1" spc="5">
                        <a:effectLst/>
                        <a:latin typeface="Cambria Math" panose="02040503050406030204" pitchFamily="18" charset="0"/>
                        <a:ea typeface="Times New Roman" panose="02020603050405020304" pitchFamily="18" charset="0"/>
                      </a:rPr>
                      <m:t>×</m:t>
                    </m:r>
                    <m:sSubSup>
                      <m:sSubSupPr>
                        <m:ctrlPr>
                          <a:rPr lang="en-IN" sz="1800" i="1" spc="5">
                            <a:effectLst/>
                            <a:latin typeface="Cambria Math" panose="02040503050406030204" pitchFamily="18" charset="0"/>
                            <a:ea typeface="Times New Roman" panose="02020603050405020304" pitchFamily="18" charset="0"/>
                          </a:rPr>
                        </m:ctrlPr>
                      </m:sSubSupPr>
                      <m:e>
                        <m:r>
                          <a:rPr lang="en-IN" sz="1800" i="1" spc="5">
                            <a:effectLst/>
                            <a:latin typeface="Cambria Math" panose="02040503050406030204" pitchFamily="18" charset="0"/>
                            <a:ea typeface="Times New Roman" panose="02020603050405020304" pitchFamily="18" charset="0"/>
                          </a:rPr>
                          <m:t> </m:t>
                        </m:r>
                        <m:r>
                          <a:rPr lang="en-IN" sz="1800" i="1" spc="5">
                            <a:effectLst/>
                            <a:latin typeface="Cambria Math" panose="02040503050406030204" pitchFamily="18" charset="0"/>
                            <a:ea typeface="Times New Roman" panose="02020603050405020304" pitchFamily="18" charset="0"/>
                          </a:rPr>
                          <m:t>𝑉</m:t>
                        </m:r>
                      </m:e>
                      <m:sub>
                        <m:r>
                          <a:rPr lang="en-IN" sz="1800" i="1" spc="5">
                            <a:effectLst/>
                            <a:latin typeface="Cambria Math" panose="02040503050406030204" pitchFamily="18" charset="0"/>
                            <a:ea typeface="Times New Roman" panose="02020603050405020304" pitchFamily="18" charset="0"/>
                          </a:rPr>
                          <m:t>𝑑𝑑</m:t>
                        </m:r>
                      </m:sub>
                      <m:sup>
                        <m:r>
                          <a:rPr lang="en-IN" sz="1800" i="1" spc="5">
                            <a:effectLst/>
                            <a:latin typeface="Cambria Math" panose="02040503050406030204" pitchFamily="18" charset="0"/>
                            <a:ea typeface="Times New Roman" panose="02020603050405020304" pitchFamily="18" charset="0"/>
                          </a:rPr>
                          <m:t>2</m:t>
                        </m:r>
                      </m:sup>
                    </m:sSubSup>
                  </m:oMath>
                </a14:m>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Short circuit power: - There will be a direct current between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𝑉</m:t>
                        </m:r>
                      </m:e>
                      <m:sub>
                        <m:r>
                          <a:rPr lang="en-IN" sz="1800" i="1" spc="5">
                            <a:effectLst/>
                            <a:latin typeface="Cambria Math" panose="02040503050406030204" pitchFamily="18" charset="0"/>
                            <a:ea typeface="Times New Roman" panose="02020603050405020304" pitchFamily="18" charset="0"/>
                          </a:rPr>
                          <m:t>𝑑𝑑</m:t>
                        </m:r>
                      </m:sub>
                    </m:sSub>
                  </m:oMath>
                </a14:m>
                <a:r>
                  <a:rPr lang="en-IN" sz="1800" spc="5" dirty="0">
                    <a:effectLst/>
                    <a:latin typeface="Times New Roman" panose="02020603050405020304" pitchFamily="18" charset="0"/>
                    <a:ea typeface="Times New Roman" panose="02020603050405020304" pitchFamily="18" charset="0"/>
                  </a:rPr>
                  <a:t> and ground for small                  amount of time, this is the power that is dissipated during the time.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 </m:t>
                        </m:r>
                        <m:r>
                          <a:rPr lang="en-IN" sz="1800" i="1" spc="5">
                            <a:effectLst/>
                            <a:latin typeface="Cambria Math" panose="02040503050406030204" pitchFamily="18" charset="0"/>
                            <a:ea typeface="Times New Roman" panose="02020603050405020304" pitchFamily="18" charset="0"/>
                          </a:rPr>
                          <m:t>𝑃</m:t>
                        </m:r>
                      </m:e>
                      <m:sub>
                        <m:r>
                          <a:rPr lang="en-IN" sz="1800" i="1" spc="5">
                            <a:effectLst/>
                            <a:latin typeface="Cambria Math" panose="02040503050406030204" pitchFamily="18" charset="0"/>
                            <a:ea typeface="Times New Roman" panose="02020603050405020304" pitchFamily="18" charset="0"/>
                          </a:rPr>
                          <m:t>𝑠h𝑜𝑟𝑡</m:t>
                        </m:r>
                        <m:r>
                          <a:rPr lang="en-IN" sz="1800" i="1" spc="5">
                            <a:effectLst/>
                            <a:latin typeface="Cambria Math" panose="02040503050406030204" pitchFamily="18" charset="0"/>
                            <a:ea typeface="Times New Roman" panose="02020603050405020304" pitchFamily="18" charset="0"/>
                          </a:rPr>
                          <m:t>_</m:t>
                        </m:r>
                        <m:r>
                          <a:rPr lang="en-IN" sz="1800" i="1" spc="5">
                            <a:effectLst/>
                            <a:latin typeface="Cambria Math" panose="02040503050406030204" pitchFamily="18" charset="0"/>
                            <a:ea typeface="Times New Roman" panose="02020603050405020304" pitchFamily="18" charset="0"/>
                          </a:rPr>
                          <m:t>𝑐𝑖𝑟𝑐𝑢𝑖𝑡</m:t>
                        </m:r>
                      </m:sub>
                    </m:sSub>
                    <m:r>
                      <a:rPr lang="en-IN" sz="1800" i="1" spc="5">
                        <a:effectLst/>
                        <a:latin typeface="Cambria Math" panose="02040503050406030204" pitchFamily="18" charset="0"/>
                        <a:ea typeface="Times New Roman" panose="02020603050405020304" pitchFamily="18" charset="0"/>
                      </a:rPr>
                      <m:t>=</m:t>
                    </m:r>
                  </m:oMath>
                </a14:m>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𝑉</m:t>
                        </m:r>
                      </m:e>
                      <m:sub>
                        <m:r>
                          <a:rPr lang="en-IN" sz="1800" i="1" spc="5">
                            <a:effectLst/>
                            <a:latin typeface="Cambria Math" panose="02040503050406030204" pitchFamily="18" charset="0"/>
                            <a:ea typeface="Times New Roman" panose="02020603050405020304" pitchFamily="18" charset="0"/>
                          </a:rPr>
                          <m:t>𝑑𝑑</m:t>
                        </m:r>
                      </m:sub>
                    </m:sSub>
                    <m:r>
                      <a:rPr lang="en-IN" sz="1800" i="1" spc="5">
                        <a:effectLst/>
                        <a:latin typeface="Cambria Math" panose="02040503050406030204" pitchFamily="18" charset="0"/>
                        <a:ea typeface="Times New Roman" panose="02020603050405020304" pitchFamily="18" charset="0"/>
                      </a:rPr>
                      <m:t>×</m:t>
                    </m:r>
                  </m:oMath>
                </a14:m>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𝐼</m:t>
                        </m:r>
                      </m:e>
                      <m:sub>
                        <m:r>
                          <a:rPr lang="en-IN" sz="1800" i="1" spc="5">
                            <a:effectLst/>
                            <a:latin typeface="Cambria Math" panose="02040503050406030204" pitchFamily="18" charset="0"/>
                            <a:ea typeface="Times New Roman" panose="02020603050405020304" pitchFamily="18" charset="0"/>
                          </a:rPr>
                          <m:t>𝑆𝐶</m:t>
                        </m:r>
                      </m:sub>
                    </m:sSub>
                  </m:oMath>
                </a14:m>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where </a:t>
                </a:r>
                <a:r>
                  <a:rPr lang="en-IN" sz="1800" dirty="0" err="1">
                    <a:effectLst/>
                    <a:latin typeface="Times New Roman" panose="02020603050405020304" pitchFamily="18" charset="0"/>
                    <a:ea typeface="Times New Roman" panose="02020603050405020304" pitchFamily="18" charset="0"/>
                  </a:rPr>
                  <a:t>Vdd</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Isc</a:t>
                </a:r>
                <a:r>
                  <a:rPr lang="en-IN" sz="1800" dirty="0">
                    <a:effectLst/>
                    <a:latin typeface="Times New Roman" panose="02020603050405020304" pitchFamily="18" charset="0"/>
                    <a:ea typeface="Times New Roman" panose="02020603050405020304" pitchFamily="18" charset="0"/>
                  </a:rPr>
                  <a:t> are the voltage supply and short circuit current, respectively</a:t>
                </a: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111"/>
                <a:ext cx="8686800" cy="5500688"/>
              </a:xfrm>
              <a:blipFill>
                <a:blip r:embed="rId2"/>
                <a:stretch>
                  <a:fillRect l="-561" r="-561" b="-942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22</a:t>
            </a:fld>
            <a:endParaRPr lang="en-US" dirty="0"/>
          </a:p>
        </p:txBody>
      </p:sp>
    </p:spTree>
    <p:extLst>
      <p:ext uri="{BB962C8B-B14F-4D97-AF65-F5344CB8AC3E}">
        <p14:creationId xmlns:p14="http://schemas.microsoft.com/office/powerpoint/2010/main" val="271259707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METHODOLOGY</a:t>
            </a:r>
            <a:br>
              <a:rPr lang="en-IN" sz="2000" dirty="0"/>
            </a:br>
            <a:endParaRPr lang="en-US" sz="2000" dirty="0">
              <a:solidFill>
                <a:srgbClr val="FFC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09111"/>
                <a:ext cx="8686800" cy="5500688"/>
              </a:xfrm>
            </p:spPr>
            <p:txBody>
              <a:bodyPr/>
              <a:lstStyle/>
              <a:p>
                <a:pPr marL="0" indent="0" algn="just">
                  <a:lnSpc>
                    <a:spcPct val="150000"/>
                  </a:lnSpc>
                  <a:buNone/>
                </a:pPr>
                <a:r>
                  <a:rPr lang="en-IN" sz="1800" b="1" spc="5" dirty="0">
                    <a:effectLst/>
                    <a:latin typeface="Times New Roman" panose="02020603050405020304" pitchFamily="18" charset="0"/>
                    <a:ea typeface="Times New Roman" panose="02020603050405020304" pitchFamily="18" charset="0"/>
                  </a:rPr>
                  <a:t>Propagation Delay: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 The propagation delay can be written as </a:t>
                </a:r>
                <a:endParaRPr lang="en-IN" sz="1800" dirty="0">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𝑡</m:t>
                        </m:r>
                      </m:e>
                      <m:sub>
                        <m:r>
                          <a:rPr lang="en-IN" sz="1800" i="1" spc="5">
                            <a:effectLst/>
                            <a:latin typeface="Cambria Math" panose="02040503050406030204" pitchFamily="18" charset="0"/>
                            <a:ea typeface="Times New Roman" panose="02020603050405020304" pitchFamily="18" charset="0"/>
                          </a:rPr>
                          <m:t>𝑝</m:t>
                        </m:r>
                      </m:sub>
                    </m:sSub>
                    <m:r>
                      <a:rPr lang="en-IN" sz="1800" i="1" spc="5">
                        <a:effectLst/>
                        <a:latin typeface="Cambria Math" panose="02040503050406030204" pitchFamily="18" charset="0"/>
                        <a:ea typeface="Times New Roman" panose="02020603050405020304" pitchFamily="18" charset="0"/>
                      </a:rPr>
                      <m:t>=</m:t>
                    </m:r>
                    <m:f>
                      <m:fPr>
                        <m:ctrlPr>
                          <a:rPr lang="en-IN" sz="1800" i="1" spc="5">
                            <a:effectLst/>
                            <a:latin typeface="Cambria Math" panose="02040503050406030204" pitchFamily="18" charset="0"/>
                            <a:ea typeface="Times New Roman" panose="02020603050405020304" pitchFamily="18" charset="0"/>
                          </a:rPr>
                        </m:ctrlPr>
                      </m:fPr>
                      <m:num>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𝑡</m:t>
                            </m:r>
                          </m:e>
                          <m:sub>
                            <m:r>
                              <a:rPr lang="en-IN" sz="1800" i="1" spc="5">
                                <a:effectLst/>
                                <a:latin typeface="Cambria Math" panose="02040503050406030204" pitchFamily="18" charset="0"/>
                                <a:ea typeface="Times New Roman" panose="02020603050405020304" pitchFamily="18" charset="0"/>
                              </a:rPr>
                              <m:t>𝑝𝐿𝐻</m:t>
                            </m:r>
                          </m:sub>
                        </m:sSub>
                        <m:r>
                          <a:rPr lang="en-IN" sz="1800" i="1" spc="5">
                            <a:effectLst/>
                            <a:latin typeface="Cambria Math" panose="02040503050406030204" pitchFamily="18" charset="0"/>
                            <a:ea typeface="Times New Roman" panose="02020603050405020304" pitchFamily="18" charset="0"/>
                          </a:rPr>
                          <m:t>+</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𝑡</m:t>
                            </m:r>
                          </m:e>
                          <m:sub>
                            <m:r>
                              <a:rPr lang="en-IN" sz="1800" i="1" spc="5">
                                <a:effectLst/>
                                <a:latin typeface="Cambria Math" panose="02040503050406030204" pitchFamily="18" charset="0"/>
                                <a:ea typeface="Times New Roman" panose="02020603050405020304" pitchFamily="18" charset="0"/>
                              </a:rPr>
                              <m:t>𝑝𝐻𝐿</m:t>
                            </m:r>
                          </m:sub>
                        </m:sSub>
                      </m:num>
                      <m:den>
                        <m:r>
                          <a:rPr lang="en-IN" sz="1800" i="1" spc="5">
                            <a:effectLst/>
                            <a:latin typeface="Cambria Math" panose="02040503050406030204" pitchFamily="18" charset="0"/>
                            <a:ea typeface="Times New Roman" panose="02020603050405020304" pitchFamily="18" charset="0"/>
                          </a:rPr>
                          <m:t>2</m:t>
                        </m:r>
                      </m:den>
                    </m:f>
                  </m:oMath>
                </a14:m>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err="1">
                    <a:effectLst/>
                    <a:latin typeface="Times New Roman" panose="02020603050405020304" pitchFamily="18" charset="0"/>
                    <a:ea typeface="Times New Roman" panose="02020603050405020304" pitchFamily="18" charset="0"/>
                  </a:rPr>
                  <a:t>tpHL</a:t>
                </a:r>
                <a:r>
                  <a:rPr lang="en-IN" sz="1800" dirty="0">
                    <a:effectLst/>
                    <a:latin typeface="Times New Roman" panose="02020603050405020304" pitchFamily="18" charset="0"/>
                    <a:ea typeface="Times New Roman" panose="02020603050405020304" pitchFamily="18" charset="0"/>
                  </a:rPr>
                  <a:t> is the average propagation delay from high to low transition of output and </a:t>
                </a:r>
                <a:r>
                  <a:rPr lang="en-IN" sz="1800" dirty="0" err="1">
                    <a:effectLst/>
                    <a:latin typeface="Times New Roman" panose="02020603050405020304" pitchFamily="18" charset="0"/>
                    <a:ea typeface="Times New Roman" panose="02020603050405020304" pitchFamily="18" charset="0"/>
                  </a:rPr>
                  <a:t>tpLH</a:t>
                </a:r>
                <a:r>
                  <a:rPr lang="en-IN" sz="1800" dirty="0">
                    <a:effectLst/>
                    <a:latin typeface="Times New Roman" panose="02020603050405020304" pitchFamily="18" charset="0"/>
                    <a:ea typeface="Times New Roman" panose="02020603050405020304" pitchFamily="18" charset="0"/>
                  </a:rPr>
                  <a:t> is defined as the average propagation delay from low to high transition of output</a:t>
                </a:r>
                <a:r>
                  <a:rPr lang="en-IN" sz="1800" spc="5"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09111"/>
                <a:ext cx="8686800" cy="5500688"/>
              </a:xfrm>
              <a:blipFill>
                <a:blip r:embed="rId2"/>
                <a:stretch>
                  <a:fillRect l="-561" r="-56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23</a:t>
            </a:fld>
            <a:endParaRPr lang="en-US" dirty="0"/>
          </a:p>
        </p:txBody>
      </p:sp>
    </p:spTree>
    <p:extLst>
      <p:ext uri="{BB962C8B-B14F-4D97-AF65-F5344CB8AC3E}">
        <p14:creationId xmlns:p14="http://schemas.microsoft.com/office/powerpoint/2010/main" val="14854260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111"/>
            <a:ext cx="8686800" cy="5500688"/>
          </a:xfrm>
        </p:spPr>
        <p:txBody>
          <a:bodyPr/>
          <a:lstStyle/>
          <a:p>
            <a:pPr marL="0" indent="0" algn="just">
              <a:lnSpc>
                <a:spcPct val="150000"/>
              </a:lnSpc>
              <a:buNone/>
            </a:pPr>
            <a:r>
              <a:rPr lang="en-IN" sz="1800" b="1" spc="5" dirty="0">
                <a:effectLst/>
                <a:latin typeface="Times New Roman" panose="02020603050405020304" pitchFamily="18" charset="0"/>
                <a:ea typeface="Times New Roman" panose="02020603050405020304" pitchFamily="18" charset="0"/>
              </a:rPr>
              <a:t>Wallace Multiplier: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A Wallace multiplier is a hardware implementation of a binary multiplier, a digital circuit that multiplies two integers. It uses both full and half adders (the Wallace tree or Wallace reduction) to sum partial products in stages until two numbers are left [11].</a:t>
            </a:r>
          </a:p>
          <a:p>
            <a:pPr algn="just">
              <a:lnSpc>
                <a:spcPct val="150000"/>
              </a:lnSpc>
            </a:pPr>
            <a:r>
              <a:rPr lang="en-IN" sz="1800" dirty="0">
                <a:effectLst/>
                <a:latin typeface="Times New Roman" panose="02020603050405020304" pitchFamily="18" charset="0"/>
                <a:ea typeface="Times New Roman" panose="02020603050405020304" pitchFamily="18" charset="0"/>
              </a:rPr>
              <a:t>The Wallace tree has three steps [10]: </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1. formation of partial products</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2. groups of three adjacent rows are collected.</a:t>
            </a:r>
          </a:p>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	3. Each group of three rows is reduced by using half adders and full adders.</a:t>
            </a:r>
          </a:p>
          <a:p>
            <a:pPr marL="0" indent="0" algn="just">
              <a:lnSpc>
                <a:spcPct val="150000"/>
              </a:lnSpc>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benefit of the Wallace tree is its faster speed and it uses less half and full adders than conventional array multiplier [11]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24</a:t>
            </a:fld>
            <a:endParaRPr lang="en-US" dirty="0"/>
          </a:p>
        </p:txBody>
      </p:sp>
      <p:sp>
        <p:nvSpPr>
          <p:cNvPr id="5" name="Title 1">
            <a:extLst>
              <a:ext uri="{FF2B5EF4-FFF2-40B4-BE49-F238E27FC236}">
                <a16:creationId xmlns:a16="http://schemas.microsoft.com/office/drawing/2014/main" id="{A840778C-756F-BEF6-51D8-CA0C4F573869}"/>
              </a:ext>
            </a:extLst>
          </p:cNvPr>
          <p:cNvSpPr>
            <a:spLocks noGrp="1"/>
          </p:cNvSpPr>
          <p:nvPr>
            <p:ph type="title"/>
          </p:nvPr>
        </p:nvSpPr>
        <p:spPr>
          <a:xfrm>
            <a:off x="1143000" y="77282"/>
            <a:ext cx="6705600" cy="5334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METHODOLOGY</a:t>
            </a:r>
          </a:p>
        </p:txBody>
      </p:sp>
    </p:spTree>
    <p:extLst>
      <p:ext uri="{BB962C8B-B14F-4D97-AF65-F5344CB8AC3E}">
        <p14:creationId xmlns:p14="http://schemas.microsoft.com/office/powerpoint/2010/main" val="14487377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111"/>
            <a:ext cx="8686800" cy="5500688"/>
          </a:xfrm>
        </p:spPr>
        <p:txBody>
          <a:bodyPr/>
          <a:lstStyle/>
          <a:p>
            <a:pPr marL="0" indent="0" algn="just">
              <a:lnSpc>
                <a:spcPct val="150000"/>
              </a:lnSpc>
              <a:buNone/>
            </a:pPr>
            <a:r>
              <a:rPr lang="en-IN" sz="1800" b="1" spc="5" dirty="0">
                <a:effectLst/>
                <a:latin typeface="Times New Roman" panose="02020603050405020304" pitchFamily="18" charset="0"/>
                <a:ea typeface="Times New Roman" panose="02020603050405020304" pitchFamily="18" charset="0"/>
              </a:rPr>
              <a:t>Wallace Multiplier: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25</a:t>
            </a:fld>
            <a:endParaRPr lang="en-US" dirty="0"/>
          </a:p>
        </p:txBody>
      </p:sp>
      <p:pic>
        <p:nvPicPr>
          <p:cNvPr id="5" name="Picture 4">
            <a:extLst>
              <a:ext uri="{FF2B5EF4-FFF2-40B4-BE49-F238E27FC236}">
                <a16:creationId xmlns:a16="http://schemas.microsoft.com/office/drawing/2014/main" id="{7F0771AB-5FD8-E120-13D6-EA3F00372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64215"/>
            <a:ext cx="4800600" cy="4553136"/>
          </a:xfrm>
          <a:prstGeom prst="rect">
            <a:avLst/>
          </a:prstGeom>
        </p:spPr>
      </p:pic>
      <p:sp>
        <p:nvSpPr>
          <p:cNvPr id="7" name="TextBox 6">
            <a:extLst>
              <a:ext uri="{FF2B5EF4-FFF2-40B4-BE49-F238E27FC236}">
                <a16:creationId xmlns:a16="http://schemas.microsoft.com/office/drawing/2014/main" id="{FB2451B5-614D-6458-380E-B66C1314B583}"/>
              </a:ext>
            </a:extLst>
          </p:cNvPr>
          <p:cNvSpPr txBox="1"/>
          <p:nvPr/>
        </p:nvSpPr>
        <p:spPr>
          <a:xfrm>
            <a:off x="2362200" y="5727112"/>
            <a:ext cx="4876800" cy="369332"/>
          </a:xfrm>
          <a:prstGeom prst="rect">
            <a:avLst/>
          </a:prstGeom>
          <a:noFill/>
        </p:spPr>
        <p:txBody>
          <a:bodyPr wrap="square">
            <a:sp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Fig.18. Operation of 4x4 Wallace Tree Multiplier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1407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111"/>
            <a:ext cx="8686800" cy="5500688"/>
          </a:xfrm>
        </p:spPr>
        <p:txBody>
          <a:bodyPr/>
          <a:lstStyle/>
          <a:p>
            <a:pPr marL="0" indent="0" algn="just">
              <a:lnSpc>
                <a:spcPct val="150000"/>
              </a:lnSpc>
              <a:buNone/>
            </a:pPr>
            <a:r>
              <a:rPr lang="en-IN" sz="1800" b="1" spc="5" dirty="0">
                <a:latin typeface="Times New Roman" panose="02020603050405020304" pitchFamily="18" charset="0"/>
                <a:ea typeface="Times New Roman" panose="02020603050405020304" pitchFamily="18" charset="0"/>
              </a:rPr>
              <a:t>Dadda</a:t>
            </a:r>
            <a:r>
              <a:rPr lang="en-IN" sz="1800" b="1" spc="5" dirty="0">
                <a:effectLst/>
                <a:latin typeface="Times New Roman" panose="02020603050405020304" pitchFamily="18" charset="0"/>
                <a:ea typeface="Times New Roman" panose="02020603050405020304" pitchFamily="18" charset="0"/>
              </a:rPr>
              <a:t> Multiplier: -</a:t>
            </a: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Array multiplier has more power consumption and propagation delay compared to other multipliers. Wallace multiplier has large area wastage problem due to irregularity in the structure. To overcome these disadvantages in the existing multipliers Dadda multiplier is proposed [12].</a:t>
            </a: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Different reduction tree reduces the number of gates required and makes it slightly faster. Reduce the adding steps required to add some products. It is obtained by reducing the number of rows in the matrix by a half adder in each addition step [11].</a:t>
            </a: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Dadda multiplier starts with a specific sequence of integers</a:t>
            </a:r>
          </a:p>
          <a:p>
            <a:pPr marL="0" indent="0" algn="just">
              <a:lnSpc>
                <a:spcPct val="150000"/>
              </a:lnSpc>
              <a:buNone/>
            </a:pPr>
            <a:r>
              <a:rPr lang="en-IN" sz="1800" b="1" spc="5" dirty="0">
                <a:effectLst/>
                <a:latin typeface="Times New Roman" panose="02020603050405020304" pitchFamily="18" charset="0"/>
                <a:ea typeface="Times New Roman" panose="02020603050405020304" pitchFamily="18" charset="0"/>
              </a:rPr>
              <a:t>				 </a:t>
            </a: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26</a:t>
            </a:fld>
            <a:endParaRPr lang="en-US" dirty="0"/>
          </a:p>
        </p:txBody>
      </p:sp>
      <p:pic>
        <p:nvPicPr>
          <p:cNvPr id="9" name="Picture 8">
            <a:extLst>
              <a:ext uri="{FF2B5EF4-FFF2-40B4-BE49-F238E27FC236}">
                <a16:creationId xmlns:a16="http://schemas.microsoft.com/office/drawing/2014/main" id="{153FFD8D-B614-84F3-70EC-10A95D838C6F}"/>
              </a:ext>
            </a:extLst>
          </p:cNvPr>
          <p:cNvPicPr>
            <a:picLocks noChangeAspect="1"/>
          </p:cNvPicPr>
          <p:nvPr/>
        </p:nvPicPr>
        <p:blipFill>
          <a:blip r:embed="rId2"/>
          <a:stretch>
            <a:fillRect/>
          </a:stretch>
        </p:blipFill>
        <p:spPr>
          <a:xfrm>
            <a:off x="3048000" y="4572000"/>
            <a:ext cx="2514600" cy="533400"/>
          </a:xfrm>
          <a:prstGeom prst="rect">
            <a:avLst/>
          </a:prstGeom>
        </p:spPr>
      </p:pic>
    </p:spTree>
    <p:extLst>
      <p:ext uri="{BB962C8B-B14F-4D97-AF65-F5344CB8AC3E}">
        <p14:creationId xmlns:p14="http://schemas.microsoft.com/office/powerpoint/2010/main" val="325936057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endParaRPr lang="en-US" sz="2000" dirty="0">
              <a:solidFill>
                <a:srgbClr val="FFC000"/>
              </a:solidFill>
            </a:endParaRPr>
          </a:p>
        </p:txBody>
      </p:sp>
      <p:sp>
        <p:nvSpPr>
          <p:cNvPr id="3" name="Content Placeholder 2"/>
          <p:cNvSpPr>
            <a:spLocks noGrp="1"/>
          </p:cNvSpPr>
          <p:nvPr>
            <p:ph idx="1"/>
          </p:nvPr>
        </p:nvSpPr>
        <p:spPr>
          <a:xfrm>
            <a:off x="457200" y="609111"/>
            <a:ext cx="8686800" cy="5500688"/>
          </a:xfrm>
        </p:spPr>
        <p:txBody>
          <a:bodyPr/>
          <a:lstStyle/>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For the multiplier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𝑁</a:t>
            </a:r>
            <a:r>
              <a:rPr lang="en-IN" sz="1800" dirty="0">
                <a:effectLst/>
                <a:latin typeface="Times New Roman" panose="02020603050405020304" pitchFamily="18" charset="0"/>
                <a:ea typeface="Times New Roman" panose="02020603050405020304" pitchFamily="18" charset="0"/>
              </a:rPr>
              <a:t> ×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𝑀</a:t>
            </a:r>
            <a:r>
              <a:rPr lang="en-IN" sz="1800" dirty="0">
                <a:effectLst/>
                <a:latin typeface="Times New Roman" panose="02020603050405020304" pitchFamily="18" charset="0"/>
                <a:ea typeface="Times New Roman" panose="02020603050405020304" pitchFamily="18" charset="0"/>
              </a:rPr>
              <a:t> , we choose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𝑑</a:t>
            </a:r>
            <a:r>
              <a:rPr lang="en-IN" sz="1800" dirty="0">
                <a:effectLst/>
                <a:latin typeface="Times New Roman" panose="02020603050405020304" pitchFamily="18" charset="0"/>
                <a:ea typeface="Times New Roman" panose="02020603050405020304" pitchFamily="18" charset="0"/>
              </a:rPr>
              <a:t> &lt;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𝑚𝑖𝑛</a:t>
            </a:r>
            <a:r>
              <a:rPr lang="en-IN" sz="1800" dirty="0">
                <a:effectLst/>
                <a:latin typeface="Times New Roman" panose="02020603050405020304" pitchFamily="18" charset="0"/>
                <a:ea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𝑁</a:t>
            </a:r>
            <a:r>
              <a:rPr lang="en-IN" sz="1800" dirty="0">
                <a:effectLst/>
                <a:latin typeface="Times New Roman" panose="02020603050405020304" pitchFamily="18" charset="0"/>
                <a:ea typeface="Times New Roman" panose="02020603050405020304" pitchFamily="18" charset="0"/>
              </a:rPr>
              <a:t>,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𝑀</a:t>
            </a:r>
            <a:r>
              <a:rPr lang="en-IN" sz="1800" dirty="0">
                <a:effectLst/>
                <a:latin typeface="Times New Roman" panose="02020603050405020304" pitchFamily="18" charset="0"/>
                <a:ea typeface="Times New Roman" panose="02020603050405020304" pitchFamily="18" charset="0"/>
              </a:rPr>
              <a:t>) .</a:t>
            </a:r>
          </a:p>
          <a:p>
            <a:pPr algn="just">
              <a:lnSpc>
                <a:spcPct val="150000"/>
              </a:lnSpc>
            </a:pPr>
            <a:r>
              <a:rPr lang="en-IN" sz="1800" dirty="0">
                <a:effectLst/>
                <a:latin typeface="Times New Roman" panose="02020603050405020304" pitchFamily="18" charset="0"/>
                <a:ea typeface="Times New Roman" panose="02020603050405020304" pitchFamily="18" charset="0"/>
              </a:rPr>
              <a:t>For example: for the multiplier 4 × 4, d values are 3, 2 [11].</a:t>
            </a:r>
          </a:p>
          <a:p>
            <a:pPr algn="just">
              <a:lnSpc>
                <a:spcPct val="150000"/>
              </a:lnSpc>
            </a:pPr>
            <a:r>
              <a:rPr lang="en-IN" sz="1800" dirty="0">
                <a:effectLst/>
                <a:latin typeface="Times New Roman" panose="02020603050405020304" pitchFamily="18" charset="0"/>
                <a:ea typeface="Times New Roman" panose="02020603050405020304" pitchFamily="18" charset="0"/>
              </a:rPr>
              <a:t>There are 3 stages in Dadda algorithm along with partial products. They are represented by the following figure.</a:t>
            </a:r>
          </a:p>
          <a:p>
            <a:pPr algn="just">
              <a:lnSpc>
                <a:spcPct val="150000"/>
              </a:lnSpc>
            </a:pPr>
            <a:r>
              <a:rPr lang="en-IN" sz="1800" b="1" dirty="0">
                <a:latin typeface="Times New Roman" panose="02020603050405020304" pitchFamily="18" charset="0"/>
                <a:ea typeface="Times New Roman" panose="02020603050405020304" pitchFamily="18" charset="0"/>
              </a:rPr>
              <a:t>STAGE 1:</a:t>
            </a: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27</a:t>
            </a:fld>
            <a:endParaRPr lang="en-US" dirty="0"/>
          </a:p>
        </p:txBody>
      </p:sp>
      <p:pic>
        <p:nvPicPr>
          <p:cNvPr id="7" name="Picture 6">
            <a:extLst>
              <a:ext uri="{FF2B5EF4-FFF2-40B4-BE49-F238E27FC236}">
                <a16:creationId xmlns:a16="http://schemas.microsoft.com/office/drawing/2014/main" id="{AD6C5721-6CF5-0E1B-4C28-898EEE8F5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10" y="3645024"/>
            <a:ext cx="5320179" cy="1632647"/>
          </a:xfrm>
          <a:prstGeom prst="rect">
            <a:avLst/>
          </a:prstGeom>
        </p:spPr>
      </p:pic>
      <p:sp>
        <p:nvSpPr>
          <p:cNvPr id="11" name="TextBox 10">
            <a:extLst>
              <a:ext uri="{FF2B5EF4-FFF2-40B4-BE49-F238E27FC236}">
                <a16:creationId xmlns:a16="http://schemas.microsoft.com/office/drawing/2014/main" id="{9DC611C6-E53B-A6BF-C0B0-DABF00E8DE88}"/>
              </a:ext>
            </a:extLst>
          </p:cNvPr>
          <p:cNvSpPr txBox="1"/>
          <p:nvPr/>
        </p:nvSpPr>
        <p:spPr>
          <a:xfrm>
            <a:off x="827584" y="773179"/>
            <a:ext cx="8686800" cy="369332"/>
          </a:xfrm>
          <a:prstGeom prst="rect">
            <a:avLst/>
          </a:prstGeom>
          <a:noFill/>
        </p:spPr>
        <p:txBody>
          <a:bodyPr wrap="square">
            <a:spAutoFit/>
          </a:bodyPr>
          <a:lstStyle/>
          <a:p>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Dadda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sequence of stages is 2, 3, 4, 6, 9, 13, 19, 28…….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8120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endParaRPr lang="en-US" sz="2000" dirty="0">
              <a:solidFill>
                <a:srgbClr val="FFC000"/>
              </a:solidFill>
            </a:endParaRPr>
          </a:p>
        </p:txBody>
      </p:sp>
      <p:sp>
        <p:nvSpPr>
          <p:cNvPr id="3" name="Content Placeholder 2"/>
          <p:cNvSpPr>
            <a:spLocks noGrp="1"/>
          </p:cNvSpPr>
          <p:nvPr>
            <p:ph idx="1"/>
          </p:nvPr>
        </p:nvSpPr>
        <p:spPr>
          <a:xfrm>
            <a:off x="457200" y="609111"/>
            <a:ext cx="8686800" cy="5500688"/>
          </a:xfrm>
        </p:spPr>
        <p:txBody>
          <a:bodyPr/>
          <a:lstStyle/>
          <a:p>
            <a:pPr algn="just">
              <a:lnSpc>
                <a:spcPct val="150000"/>
              </a:lnSpc>
            </a:pPr>
            <a:r>
              <a:rPr lang="en-IN" sz="1800" spc="5" dirty="0">
                <a:latin typeface="Times New Roman" panose="02020603050405020304" pitchFamily="18" charset="0"/>
                <a:ea typeface="Calibri" panose="020F0502020204030204" pitchFamily="34" charset="0"/>
                <a:cs typeface="Times New Roman" panose="02020603050405020304" pitchFamily="18" charset="0"/>
              </a:rPr>
              <a:t>STAGE 2:</a:t>
            </a:r>
            <a:endParaRPr lang="en-IN" sz="1800" spc="5"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28</a:t>
            </a:fld>
            <a:endParaRPr lang="en-US" dirty="0"/>
          </a:p>
        </p:txBody>
      </p:sp>
      <p:sp>
        <p:nvSpPr>
          <p:cNvPr id="6" name="Rectangle 2">
            <a:extLst>
              <a:ext uri="{FF2B5EF4-FFF2-40B4-BE49-F238E27FC236}">
                <a16:creationId xmlns:a16="http://schemas.microsoft.com/office/drawing/2014/main" id="{031BEB6A-7BC0-3C88-A52D-CC99E93CCAE2}"/>
              </a:ext>
            </a:extLst>
          </p:cNvPr>
          <p:cNvSpPr>
            <a:spLocks noChangeArrowheads="1"/>
          </p:cNvSpPr>
          <p:nvPr/>
        </p:nvSpPr>
        <p:spPr bwMode="auto">
          <a:xfrm>
            <a:off x="1676400" y="3260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907A7B8-5040-9D88-D06E-73B7B1249905}"/>
              </a:ext>
            </a:extLst>
          </p:cNvPr>
          <p:cNvSpPr txBox="1"/>
          <p:nvPr/>
        </p:nvSpPr>
        <p:spPr>
          <a:xfrm>
            <a:off x="439132" y="3514875"/>
            <a:ext cx="5425124"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STAGE 3:</a:t>
            </a:r>
          </a:p>
        </p:txBody>
      </p:sp>
      <p:pic>
        <p:nvPicPr>
          <p:cNvPr id="8" name="Picture 7">
            <a:extLst>
              <a:ext uri="{FF2B5EF4-FFF2-40B4-BE49-F238E27FC236}">
                <a16:creationId xmlns:a16="http://schemas.microsoft.com/office/drawing/2014/main" id="{C4DF854C-D2C5-B1B2-CA1C-C4FCF1A87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84784"/>
            <a:ext cx="5784453" cy="1327830"/>
          </a:xfrm>
          <a:prstGeom prst="rect">
            <a:avLst/>
          </a:prstGeom>
        </p:spPr>
      </p:pic>
      <p:pic>
        <p:nvPicPr>
          <p:cNvPr id="10" name="Picture 9">
            <a:extLst>
              <a:ext uri="{FF2B5EF4-FFF2-40B4-BE49-F238E27FC236}">
                <a16:creationId xmlns:a16="http://schemas.microsoft.com/office/drawing/2014/main" id="{8FFFD5E0-EC94-147A-444D-36834CEF6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4249754"/>
            <a:ext cx="6256877" cy="970059"/>
          </a:xfrm>
          <a:prstGeom prst="rect">
            <a:avLst/>
          </a:prstGeom>
        </p:spPr>
      </p:pic>
    </p:spTree>
    <p:extLst>
      <p:ext uri="{BB962C8B-B14F-4D97-AF65-F5344CB8AC3E}">
        <p14:creationId xmlns:p14="http://schemas.microsoft.com/office/powerpoint/2010/main" val="9706226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A37242-22DB-4743-88F0-CDF2C6375226}" type="slidenum">
              <a:rPr lang="en-US"/>
              <a:t>29</a:t>
            </a:fld>
            <a:endParaRPr lang="en-US"/>
          </a:p>
        </p:txBody>
      </p:sp>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1AF2B91-E90C-A2A7-D6A3-E70EEFF51CC4}"/>
                  </a:ext>
                </a:extLst>
              </p:cNvPr>
              <p:cNvSpPr txBox="1"/>
              <p:nvPr/>
            </p:nvSpPr>
            <p:spPr>
              <a:xfrm>
                <a:off x="431540" y="5373216"/>
                <a:ext cx="8280920" cy="813749"/>
              </a:xfrm>
              <a:prstGeom prst="rect">
                <a:avLst/>
              </a:prstGeom>
              <a:noFill/>
            </p:spPr>
            <p:txBody>
              <a:bodyPr wrap="square">
                <a:spAutoFit/>
              </a:bodyPr>
              <a:lstStyle/>
              <a:p>
                <a:pPr algn="ctr">
                  <a:spcAft>
                    <a:spcPts val="1200"/>
                  </a:spcAft>
                </a:pPr>
                <a14:m>
                  <m:oMathPara xmlns:m="http://schemas.openxmlformats.org/officeDocument/2006/math">
                    <m:oMathParaPr>
                      <m:jc m:val="centerGroup"/>
                    </m:oMathParaPr>
                    <m:oMath xmlns:m="http://schemas.openxmlformats.org/officeDocument/2006/math">
                      <m:f>
                        <m:fPr>
                          <m:ctrlPr>
                            <a:rPr lang="en-IN" sz="1800" i="1" smtClean="0">
                              <a:solidFill>
                                <a:srgbClr val="040C28"/>
                              </a:solidFill>
                              <a:effectLst/>
                              <a:latin typeface="Cambria Math" panose="02040503050406030204" pitchFamily="18" charset="0"/>
                              <a:ea typeface="Times New Roman" panose="02020603050405020304" pitchFamily="18" charset="0"/>
                            </a:rPr>
                          </m:ctrlPr>
                        </m:fPr>
                        <m:num>
                          <m:sSub>
                            <m:sSubPr>
                              <m:ctrlPr>
                                <a:rPr lang="en-IN" sz="1800" i="1">
                                  <a:solidFill>
                                    <a:srgbClr val="040C28"/>
                                  </a:solidFill>
                                  <a:effectLst/>
                                  <a:latin typeface="Cambria Math" panose="02040503050406030204" pitchFamily="18" charset="0"/>
                                  <a:ea typeface="Times New Roman" panose="02020603050405020304" pitchFamily="18" charset="0"/>
                                </a:rPr>
                              </m:ctrlPr>
                            </m:sSubPr>
                            <m:e>
                              <m:r>
                                <a:rPr lang="en-IN" sz="1800" i="1">
                                  <a:solidFill>
                                    <a:srgbClr val="040C28"/>
                                  </a:solidFill>
                                  <a:effectLst/>
                                  <a:latin typeface="Cambria Math" panose="02040503050406030204" pitchFamily="18" charset="0"/>
                                  <a:ea typeface="Times New Roman" panose="02020603050405020304" pitchFamily="18" charset="0"/>
                                </a:rPr>
                                <m:t>𝐼</m:t>
                              </m:r>
                            </m:e>
                            <m:sub>
                              <m:r>
                                <a:rPr lang="en-IN" sz="1800" i="1">
                                  <a:solidFill>
                                    <a:srgbClr val="040C28"/>
                                  </a:solidFill>
                                  <a:effectLst/>
                                  <a:latin typeface="Cambria Math" panose="02040503050406030204" pitchFamily="18" charset="0"/>
                                  <a:ea typeface="Times New Roman" panose="02020603050405020304" pitchFamily="18" charset="0"/>
                                </a:rPr>
                                <m:t>𝑂𝑁</m:t>
                              </m:r>
                            </m:sub>
                          </m:sSub>
                        </m:num>
                        <m:den>
                          <m:sSub>
                            <m:sSubPr>
                              <m:ctrlPr>
                                <a:rPr lang="en-IN" sz="1800" i="1">
                                  <a:solidFill>
                                    <a:srgbClr val="040C28"/>
                                  </a:solidFill>
                                  <a:effectLst/>
                                  <a:latin typeface="Cambria Math" panose="02040503050406030204" pitchFamily="18" charset="0"/>
                                  <a:ea typeface="Times New Roman" panose="02020603050405020304" pitchFamily="18" charset="0"/>
                                </a:rPr>
                              </m:ctrlPr>
                            </m:sSubPr>
                            <m:e>
                              <m:r>
                                <a:rPr lang="en-IN" sz="1800" i="1">
                                  <a:solidFill>
                                    <a:srgbClr val="040C28"/>
                                  </a:solidFill>
                                  <a:effectLst/>
                                  <a:latin typeface="Cambria Math" panose="02040503050406030204" pitchFamily="18" charset="0"/>
                                  <a:ea typeface="Times New Roman" panose="02020603050405020304" pitchFamily="18" charset="0"/>
                                </a:rPr>
                                <m:t>𝐼</m:t>
                              </m:r>
                            </m:e>
                            <m:sub>
                              <m:r>
                                <a:rPr lang="en-IN" sz="1800" i="1">
                                  <a:solidFill>
                                    <a:srgbClr val="040C28"/>
                                  </a:solidFill>
                                  <a:effectLst/>
                                  <a:latin typeface="Cambria Math" panose="02040503050406030204" pitchFamily="18" charset="0"/>
                                  <a:ea typeface="Times New Roman" panose="02020603050405020304" pitchFamily="18" charset="0"/>
                                </a:rPr>
                                <m:t>𝑂𝐹𝐹</m:t>
                              </m:r>
                            </m:sub>
                          </m:sSub>
                        </m:den>
                      </m:f>
                      <m:r>
                        <a:rPr lang="en-IN" sz="1800" i="1">
                          <a:solidFill>
                            <a:srgbClr val="040C28"/>
                          </a:solidFill>
                          <a:effectLst/>
                          <a:latin typeface="Cambria Math" panose="02040503050406030204" pitchFamily="18" charset="0"/>
                          <a:ea typeface="Times New Roman" panose="02020603050405020304" pitchFamily="18" charset="0"/>
                        </a:rPr>
                        <m:t>=</m:t>
                      </m:r>
                      <m:f>
                        <m:fPr>
                          <m:ctrlPr>
                            <a:rPr lang="en-IN" sz="1800" i="1">
                              <a:solidFill>
                                <a:srgbClr val="040C28"/>
                              </a:solidFill>
                              <a:effectLst/>
                              <a:latin typeface="Cambria Math" panose="02040503050406030204" pitchFamily="18" charset="0"/>
                              <a:ea typeface="Times New Roman" panose="02020603050405020304" pitchFamily="18" charset="0"/>
                            </a:rPr>
                          </m:ctrlPr>
                        </m:fPr>
                        <m:num>
                          <m:r>
                            <a:rPr lang="en-IN" sz="1800" i="1">
                              <a:solidFill>
                                <a:srgbClr val="040C28"/>
                              </a:solidFill>
                              <a:effectLst/>
                              <a:latin typeface="Cambria Math" panose="02040503050406030204" pitchFamily="18" charset="0"/>
                              <a:ea typeface="Times New Roman" panose="02020603050405020304" pitchFamily="18" charset="0"/>
                            </a:rPr>
                            <m:t>141µ</m:t>
                          </m:r>
                        </m:num>
                        <m:den>
                          <m:r>
                            <a:rPr lang="en-IN" sz="1800" i="1">
                              <a:solidFill>
                                <a:srgbClr val="040C28"/>
                              </a:solidFill>
                              <a:effectLst/>
                              <a:latin typeface="Cambria Math" panose="02040503050406030204" pitchFamily="18" charset="0"/>
                              <a:ea typeface="Times New Roman" panose="02020603050405020304" pitchFamily="18" charset="0"/>
                            </a:rPr>
                            <m:t>1.57</m:t>
                          </m:r>
                          <m:r>
                            <a:rPr lang="en-IN" sz="1800" i="1">
                              <a:solidFill>
                                <a:srgbClr val="040C28"/>
                              </a:solidFill>
                              <a:effectLst/>
                              <a:latin typeface="Cambria Math" panose="02040503050406030204" pitchFamily="18" charset="0"/>
                              <a:ea typeface="Times New Roman" panose="02020603050405020304" pitchFamily="18" charset="0"/>
                            </a:rPr>
                            <m:t>𝑛</m:t>
                          </m:r>
                        </m:den>
                      </m:f>
                      <m:r>
                        <a:rPr lang="en-IN" sz="1800" i="1">
                          <a:solidFill>
                            <a:srgbClr val="040C28"/>
                          </a:solidFill>
                          <a:effectLst/>
                          <a:latin typeface="Cambria Math" panose="02040503050406030204" pitchFamily="18" charset="0"/>
                          <a:ea typeface="Times New Roman" panose="02020603050405020304" pitchFamily="18" charset="0"/>
                        </a:rPr>
                        <m:t>=89808.917</m:t>
                      </m:r>
                    </m:oMath>
                  </m:oMathPara>
                </a14:m>
                <a:endParaRPr lang="en-IN" sz="1800" dirty="0">
                  <a:effectLst/>
                  <a:latin typeface="Times New Roman" panose="02020603050405020304" pitchFamily="18" charset="0"/>
                  <a:ea typeface="Times New Roman" panose="02020603050405020304" pitchFamily="18" charset="0"/>
                </a:endParaRPr>
              </a:p>
            </p:txBody>
          </p:sp>
        </mc:Choice>
        <mc:Fallback>
          <p:sp>
            <p:nvSpPr>
              <p:cNvPr id="10" name="TextBox 9">
                <a:extLst>
                  <a:ext uri="{FF2B5EF4-FFF2-40B4-BE49-F238E27FC236}">
                    <a16:creationId xmlns:a16="http://schemas.microsoft.com/office/drawing/2014/main" id="{71AF2B91-E90C-A2A7-D6A3-E70EEFF51CC4}"/>
                  </a:ext>
                </a:extLst>
              </p:cNvPr>
              <p:cNvSpPr txBox="1">
                <a:spLocks noRot="1" noChangeAspect="1" noMove="1" noResize="1" noEditPoints="1" noAdjustHandles="1" noChangeArrowheads="1" noChangeShapeType="1" noTextEdit="1"/>
              </p:cNvSpPr>
              <p:nvPr/>
            </p:nvSpPr>
            <p:spPr>
              <a:xfrm>
                <a:off x="431540" y="5373216"/>
                <a:ext cx="8280920" cy="813749"/>
              </a:xfrm>
              <a:prstGeom prst="rect">
                <a:avLst/>
              </a:prstGeom>
              <a:blipFill>
                <a:blip r:embed="rId2"/>
                <a:stretch>
                  <a:fillRect/>
                </a:stretch>
              </a:blipFill>
            </p:spPr>
            <p:txBody>
              <a:bodyPr/>
              <a:lstStyle/>
              <a:p>
                <a:r>
                  <a:rPr lang="en-IN">
                    <a:noFill/>
                  </a:rPr>
                  <a:t> </a:t>
                </a:r>
              </a:p>
            </p:txBody>
          </p:sp>
        </mc:Fallback>
      </mc:AlternateContent>
      <p:pic>
        <p:nvPicPr>
          <p:cNvPr id="2" name="Picture 1" descr="A screen shot of a graph&#10;&#10;Description automatically generated">
            <a:extLst>
              <a:ext uri="{FF2B5EF4-FFF2-40B4-BE49-F238E27FC236}">
                <a16:creationId xmlns:a16="http://schemas.microsoft.com/office/drawing/2014/main" id="{96DE49BE-9006-F503-EE87-E7D3672731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5090" b="3259"/>
          <a:stretch/>
        </p:blipFill>
        <p:spPr bwMode="auto">
          <a:xfrm>
            <a:off x="1115616" y="836712"/>
            <a:ext cx="7683448" cy="3528392"/>
          </a:xfrm>
          <a:prstGeom prst="rect">
            <a:avLst/>
          </a:prstGeom>
          <a:noFill/>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AA48B6C2-DCB5-B470-63F6-4442E34551FE}"/>
              </a:ext>
            </a:extLst>
          </p:cNvPr>
          <p:cNvSpPr txBox="1"/>
          <p:nvPr/>
        </p:nvSpPr>
        <p:spPr>
          <a:xfrm>
            <a:off x="2195736" y="4836099"/>
            <a:ext cx="5832648" cy="369332"/>
          </a:xfrm>
          <a:prstGeom prst="rect">
            <a:avLst/>
          </a:prstGeom>
          <a:noFill/>
        </p:spPr>
        <p:txBody>
          <a:bodyPr wrap="square">
            <a:spAutoFit/>
          </a:bodyPr>
          <a:lstStyle/>
          <a:p>
            <a:r>
              <a:rPr lang="en-US" sz="1800" dirty="0">
                <a:solidFill>
                  <a:srgbClr val="040C28"/>
                </a:solidFill>
                <a:effectLst/>
                <a:latin typeface="Times New Roman" panose="02020603050405020304" pitchFamily="18" charset="0"/>
                <a:ea typeface="Times New Roman" panose="02020603050405020304" pitchFamily="18" charset="0"/>
              </a:rPr>
              <a:t>Fig. 19(a). I</a:t>
            </a:r>
            <a:r>
              <a:rPr lang="en-US" sz="1800" baseline="-25000" dirty="0">
                <a:solidFill>
                  <a:srgbClr val="040C28"/>
                </a:solidFill>
                <a:effectLst/>
                <a:latin typeface="Times New Roman" panose="02020603050405020304" pitchFamily="18" charset="0"/>
                <a:ea typeface="Times New Roman" panose="02020603050405020304" pitchFamily="18" charset="0"/>
              </a:rPr>
              <a:t>DS</a:t>
            </a:r>
            <a:r>
              <a:rPr lang="en-US" sz="1800" dirty="0">
                <a:solidFill>
                  <a:srgbClr val="040C28"/>
                </a:solidFill>
                <a:effectLst/>
                <a:latin typeface="Times New Roman" panose="02020603050405020304" pitchFamily="18" charset="0"/>
                <a:ea typeface="Times New Roman" panose="02020603050405020304" pitchFamily="18" charset="0"/>
              </a:rPr>
              <a:t> vs V</a:t>
            </a:r>
            <a:r>
              <a:rPr lang="en-US" sz="1800" baseline="-25000" dirty="0">
                <a:solidFill>
                  <a:srgbClr val="040C28"/>
                </a:solidFill>
                <a:effectLst/>
                <a:latin typeface="Times New Roman" panose="02020603050405020304" pitchFamily="18" charset="0"/>
                <a:ea typeface="Times New Roman" panose="02020603050405020304" pitchFamily="18" charset="0"/>
              </a:rPr>
              <a:t>GS</a:t>
            </a:r>
            <a:r>
              <a:rPr lang="en-US" sz="1800" dirty="0">
                <a:solidFill>
                  <a:srgbClr val="040C28"/>
                </a:solidFill>
                <a:effectLst/>
                <a:latin typeface="Times New Roman" panose="02020603050405020304" pitchFamily="18" charset="0"/>
                <a:ea typeface="Times New Roman" panose="02020603050405020304" pitchFamily="18" charset="0"/>
              </a:rPr>
              <a:t> plot showing I</a:t>
            </a:r>
            <a:r>
              <a:rPr lang="en-US" sz="1800" baseline="-25000" dirty="0">
                <a:solidFill>
                  <a:srgbClr val="040C28"/>
                </a:solidFill>
                <a:effectLst/>
                <a:latin typeface="Times New Roman" panose="02020603050405020304" pitchFamily="18" charset="0"/>
                <a:ea typeface="Times New Roman" panose="02020603050405020304" pitchFamily="18" charset="0"/>
              </a:rPr>
              <a:t>ON</a:t>
            </a:r>
            <a:r>
              <a:rPr lang="en-US" sz="1800" dirty="0">
                <a:solidFill>
                  <a:srgbClr val="040C28"/>
                </a:solidFill>
                <a:effectLst/>
                <a:latin typeface="Times New Roman" panose="02020603050405020304" pitchFamily="18" charset="0"/>
                <a:ea typeface="Times New Roman" panose="02020603050405020304" pitchFamily="18" charset="0"/>
              </a:rPr>
              <a:t> and I</a:t>
            </a:r>
            <a:r>
              <a:rPr lang="en-US" sz="1800" baseline="-25000" dirty="0">
                <a:solidFill>
                  <a:srgbClr val="040C28"/>
                </a:solidFill>
                <a:effectLst/>
                <a:latin typeface="Times New Roman" panose="02020603050405020304" pitchFamily="18" charset="0"/>
                <a:ea typeface="Times New Roman" panose="02020603050405020304" pitchFamily="18" charset="0"/>
              </a:rPr>
              <a:t>OFF </a:t>
            </a:r>
            <a:r>
              <a:rPr lang="en-US" sz="1800" dirty="0">
                <a:solidFill>
                  <a:srgbClr val="040C28"/>
                </a:solidFill>
                <a:effectLst/>
                <a:latin typeface="Times New Roman" panose="02020603050405020304" pitchFamily="18" charset="0"/>
                <a:ea typeface="Times New Roman" panose="02020603050405020304" pitchFamily="18" charset="0"/>
              </a:rPr>
              <a:t>for NMOS</a:t>
            </a:r>
            <a:endParaRPr lang="en-I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116523"/>
            <a:ext cx="8229600" cy="11430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350837" y="581342"/>
            <a:ext cx="8442325" cy="5695315"/>
          </a:xfrm>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The constant need for low-power electronic devices has prompted studies into modern techniques of circuit design. Because of their special qualities, memristors have a lot of potential for reducing power consumption in digital circuits. In this work, the design of low-power digital circuits utilizing CMOS logic and memristors is compared to FinFET and standard CMOS technologies. The study examines the Wallace and Dadda multipliers as well as the power consumption and propagation delay of logic gates. As compared to current technologies, simulation findings show that memristor-based designs have the ability to drastically cut power consumption while retaining competitive performance levels. Additionally, memristor-based circuits' scalability and adaptability for upcoming technological breakthroughs are explored. This study adds important new information on how memristors and CMOS logic can work together.</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Key Words: </a:t>
            </a:r>
            <a:r>
              <a:rPr lang="en-US" sz="1800" i="1" dirty="0">
                <a:effectLst/>
                <a:latin typeface="Times New Roman" panose="02020603050405020304" pitchFamily="18" charset="0"/>
                <a:ea typeface="Times New Roman" panose="02020603050405020304" pitchFamily="18" charset="0"/>
              </a:rPr>
              <a:t>:</a:t>
            </a:r>
            <a:r>
              <a:rPr lang="en-US" sz="1800" i="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MOSFET, CMOS, finFET, Memristor, Wallace and </a:t>
            </a:r>
            <a:r>
              <a:rPr lang="en-US" sz="1800"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adda </a:t>
            </a:r>
            <a:r>
              <a:rPr lang="en-US" sz="1800" dirty="0">
                <a:latin typeface="Times New Roman" panose="02020603050405020304" pitchFamily="18" charset="0"/>
                <a:ea typeface="Times New Roman" panose="02020603050405020304" pitchFamily="18" charset="0"/>
              </a:rPr>
              <a:t>M</a:t>
            </a:r>
            <a:r>
              <a:rPr lang="en-US" sz="1800" dirty="0">
                <a:effectLst/>
                <a:latin typeface="Times New Roman" panose="02020603050405020304" pitchFamily="18" charset="0"/>
                <a:ea typeface="Times New Roman" panose="02020603050405020304" pitchFamily="18" charset="0"/>
              </a:rPr>
              <a:t>ultiplier</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3" name="Slide Number Placeholder 3"/>
          <p:cNvSpPr>
            <a:spLocks noGrp="1"/>
          </p:cNvSpPr>
          <p:nvPr>
            <p:ph type="sldNum" sz="quarter" idx="12"/>
          </p:nvPr>
        </p:nvSpPr>
        <p:spPr>
          <a:xfrm>
            <a:off x="7239000" y="6415088"/>
            <a:ext cx="1905000" cy="314325"/>
          </a:xfrm>
        </p:spPr>
        <p:txBody>
          <a:bodyPr/>
          <a:lstStyle/>
          <a:p>
            <a:pPr>
              <a:defRPr/>
            </a:pPr>
            <a:fld id="{51EDAF45-A1ED-443F-B7DC-99AC8969684E}" type="slidenum">
              <a:rPr lang="en-US" smtClean="0"/>
              <a:pPr>
                <a:defRPr/>
              </a:pPr>
              <a:t>30</a:t>
            </a:fld>
            <a:endParaRPr lang="en-US" dirty="0"/>
          </a:p>
        </p:txBody>
      </p:sp>
      <p:sp>
        <p:nvSpPr>
          <p:cNvPr id="8" name="Rectangle 6">
            <a:extLst>
              <a:ext uri="{FF2B5EF4-FFF2-40B4-BE49-F238E27FC236}">
                <a16:creationId xmlns:a16="http://schemas.microsoft.com/office/drawing/2014/main" id="{DFDED401-DC6C-C3D5-6249-3359746732E2}"/>
              </a:ext>
            </a:extLst>
          </p:cNvPr>
          <p:cNvSpPr>
            <a:spLocks noChangeArrowheads="1"/>
          </p:cNvSpPr>
          <p:nvPr/>
        </p:nvSpPr>
        <p:spPr bwMode="auto">
          <a:xfrm>
            <a:off x="1143000" y="5038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093BB51-8A3D-F106-AED6-771D663A8469}"/>
                  </a:ext>
                </a:extLst>
              </p:cNvPr>
              <p:cNvSpPr txBox="1"/>
              <p:nvPr/>
            </p:nvSpPr>
            <p:spPr>
              <a:xfrm>
                <a:off x="2267744" y="5706951"/>
                <a:ext cx="5156460" cy="778098"/>
              </a:xfrm>
              <a:prstGeom prst="rect">
                <a:avLst/>
              </a:prstGeom>
              <a:noFill/>
            </p:spPr>
            <p:txBody>
              <a:bodyPr wrap="square">
                <a:spAutoFit/>
              </a:bodyPr>
              <a:lstStyle/>
              <a:p>
                <a:pPr algn="ctr">
                  <a:lnSpc>
                    <a:spcPct val="150000"/>
                  </a:lnSpc>
                </a:pPr>
                <a14:m>
                  <m:oMath xmlns:m="http://schemas.openxmlformats.org/officeDocument/2006/math">
                    <m:f>
                      <m:fPr>
                        <m:ctrlPr>
                          <a:rPr lang="en-IN" sz="1800" i="1" smtClean="0">
                            <a:effectLst/>
                            <a:latin typeface="Cambria Math" panose="02040503050406030204" pitchFamily="18" charset="0"/>
                            <a:ea typeface="Times New Roman" panose="02020603050405020304" pitchFamily="18" charset="0"/>
                          </a:rPr>
                        </m:ctrlPr>
                      </m:fPr>
                      <m:num>
                        <m:sSub>
                          <m:sSubPr>
                            <m:ctrlPr>
                              <a:rPr lang="en-IN" sz="1800" i="1">
                                <a:effectLst/>
                                <a:latin typeface="Cambria Math" panose="02040503050406030204" pitchFamily="18" charset="0"/>
                                <a:ea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rPr>
                              <m:t>𝐼</m:t>
                            </m:r>
                          </m:e>
                          <m:sub>
                            <m:r>
                              <a:rPr lang="en-IN" sz="1800" i="1">
                                <a:effectLst/>
                                <a:latin typeface="Cambria Math" panose="02040503050406030204" pitchFamily="18" charset="0"/>
                                <a:ea typeface="Times New Roman" panose="02020603050405020304" pitchFamily="18" charset="0"/>
                              </a:rPr>
                              <m:t>𝑜𝑛</m:t>
                            </m:r>
                          </m:sub>
                        </m:sSub>
                      </m:num>
                      <m:den>
                        <m:sSub>
                          <m:sSubPr>
                            <m:ctrlPr>
                              <a:rPr lang="en-IN" sz="1800" i="1">
                                <a:effectLst/>
                                <a:latin typeface="Cambria Math" panose="02040503050406030204" pitchFamily="18" charset="0"/>
                                <a:ea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rPr>
                              <m:t>𝐼</m:t>
                            </m:r>
                          </m:e>
                          <m:sub>
                            <m:r>
                              <a:rPr lang="en-IN" sz="1800" b="0" i="1" smtClean="0">
                                <a:effectLst/>
                                <a:latin typeface="Cambria Math" panose="02040503050406030204" pitchFamily="18" charset="0"/>
                                <a:ea typeface="Times New Roman" panose="02020603050405020304" pitchFamily="18" charset="0"/>
                              </a:rPr>
                              <m:t>𝑜𝑓𝑓</m:t>
                            </m:r>
                          </m:sub>
                        </m:sSub>
                      </m:den>
                    </m:f>
                  </m:oMath>
                </a14:m>
                <a:r>
                  <a:rPr lang="en-IN" sz="1800" dirty="0">
                    <a:effectLst/>
                    <a:latin typeface="Times New Roman" panose="02020603050405020304" pitchFamily="18" charset="0"/>
                    <a:ea typeface="Times New Roman" panose="02020603050405020304" pitchFamily="18" charset="0"/>
                  </a:rPr>
                  <a:t> =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rPr>
                        </m:ctrlPr>
                      </m:fPr>
                      <m:num>
                        <m:r>
                          <a:rPr lang="en-IN" sz="1800" i="1">
                            <a:effectLst/>
                            <a:latin typeface="Cambria Math" panose="02040503050406030204" pitchFamily="18" charset="0"/>
                            <a:ea typeface="Times New Roman" panose="02020603050405020304" pitchFamily="18" charset="0"/>
                          </a:rPr>
                          <m:t>180</m:t>
                        </m:r>
                        <m:r>
                          <a:rPr lang="en-IN" sz="1800" i="1">
                            <a:effectLst/>
                            <a:latin typeface="Cambria Math" panose="02040503050406030204" pitchFamily="18" charset="0"/>
                            <a:ea typeface="Times New Roman" panose="02020603050405020304" pitchFamily="18" charset="0"/>
                          </a:rPr>
                          <m:t>𝑢</m:t>
                        </m:r>
                      </m:num>
                      <m:den>
                        <m:r>
                          <a:rPr lang="en-IN" sz="1800" i="1">
                            <a:effectLst/>
                            <a:latin typeface="Cambria Math" panose="02040503050406030204" pitchFamily="18" charset="0"/>
                            <a:ea typeface="Times New Roman" panose="02020603050405020304" pitchFamily="18" charset="0"/>
                          </a:rPr>
                          <m:t>377</m:t>
                        </m:r>
                        <m:r>
                          <a:rPr lang="en-IN" sz="1800" i="1">
                            <a:effectLst/>
                            <a:latin typeface="Cambria Math" panose="02040503050406030204" pitchFamily="18" charset="0"/>
                            <a:ea typeface="Times New Roman" panose="02020603050405020304" pitchFamily="18" charset="0"/>
                          </a:rPr>
                          <m:t>𝑝</m:t>
                        </m:r>
                      </m:den>
                    </m:f>
                  </m:oMath>
                </a14:m>
                <a:r>
                  <a:rPr lang="en-IN" sz="1800" dirty="0">
                    <a:effectLst/>
                    <a:latin typeface="Times New Roman" panose="02020603050405020304" pitchFamily="18" charset="0"/>
                    <a:ea typeface="Times New Roman" panose="02020603050405020304" pitchFamily="18" charset="0"/>
                  </a:rPr>
                  <a:t> = 477453.5</a:t>
                </a:r>
              </a:p>
            </p:txBody>
          </p:sp>
        </mc:Choice>
        <mc:Fallback>
          <p:sp>
            <p:nvSpPr>
              <p:cNvPr id="11" name="TextBox 10">
                <a:extLst>
                  <a:ext uri="{FF2B5EF4-FFF2-40B4-BE49-F238E27FC236}">
                    <a16:creationId xmlns:a16="http://schemas.microsoft.com/office/drawing/2014/main" id="{8093BB51-8A3D-F106-AED6-771D663A8469}"/>
                  </a:ext>
                </a:extLst>
              </p:cNvPr>
              <p:cNvSpPr txBox="1">
                <a:spLocks noRot="1" noChangeAspect="1" noMove="1" noResize="1" noEditPoints="1" noAdjustHandles="1" noChangeArrowheads="1" noChangeShapeType="1" noTextEdit="1"/>
              </p:cNvSpPr>
              <p:nvPr/>
            </p:nvSpPr>
            <p:spPr>
              <a:xfrm>
                <a:off x="2267744" y="5706951"/>
                <a:ext cx="5156460" cy="778098"/>
              </a:xfrm>
              <a:prstGeom prst="rect">
                <a:avLst/>
              </a:prstGeom>
              <a:blipFill>
                <a:blip r:embed="rId2"/>
                <a:stretch>
                  <a:fillRect b="-2344"/>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6EF9E50-BF59-C75A-7521-968AAF8FCFB5}"/>
              </a:ext>
            </a:extLst>
          </p:cNvPr>
          <p:cNvSpPr txBox="1"/>
          <p:nvPr/>
        </p:nvSpPr>
        <p:spPr>
          <a:xfrm>
            <a:off x="2097614" y="4964101"/>
            <a:ext cx="5903386" cy="457754"/>
          </a:xfrm>
          <a:prstGeom prst="rect">
            <a:avLst/>
          </a:prstGeom>
          <a:noFill/>
        </p:spPr>
        <p:txBody>
          <a:bodyPr wrap="square">
            <a:spAutoFit/>
          </a:bodyPr>
          <a:lstStyle/>
          <a:p>
            <a:pPr algn="just">
              <a:lnSpc>
                <a:spcPct val="150000"/>
              </a:lnSpc>
            </a:pPr>
            <a:r>
              <a:rPr lang="en-IN" dirty="0">
                <a:latin typeface="Times" panose="02020603050405020304" pitchFamily="18" charset="0"/>
                <a:ea typeface="Times New Roman" panose="02020603050405020304" pitchFamily="18" charset="0"/>
                <a:cs typeface="Times" panose="02020603050405020304" pitchFamily="18" charset="0"/>
              </a:rPr>
              <a:t>Fig. 19(b)</a:t>
            </a:r>
            <a:r>
              <a:rPr lang="en-IN" dirty="0">
                <a:ea typeface="Times New Roman" panose="02020603050405020304" pitchFamily="18" charset="0"/>
              </a:rPr>
              <a:t> </a:t>
            </a:r>
            <a:r>
              <a:rPr lang="en-US" dirty="0"/>
              <a:t>I</a:t>
            </a:r>
            <a:r>
              <a:rPr lang="en-US" baseline="-25000" dirty="0"/>
              <a:t>DS</a:t>
            </a:r>
            <a:r>
              <a:rPr lang="en-US" dirty="0"/>
              <a:t> vs V</a:t>
            </a:r>
            <a:r>
              <a:rPr lang="en-US" baseline="-25000" dirty="0"/>
              <a:t>GS</a:t>
            </a:r>
            <a:r>
              <a:rPr lang="en-US" dirty="0"/>
              <a:t> plot showing I</a:t>
            </a:r>
            <a:r>
              <a:rPr lang="en-US" baseline="-25000" dirty="0"/>
              <a:t>ON</a:t>
            </a:r>
            <a:r>
              <a:rPr lang="en-US" dirty="0"/>
              <a:t> and I</a:t>
            </a:r>
            <a:r>
              <a:rPr lang="en-US" baseline="-25000" dirty="0"/>
              <a:t>OFF </a:t>
            </a:r>
            <a:r>
              <a:rPr lang="en-US" dirty="0"/>
              <a:t>for NFET</a:t>
            </a:r>
            <a:endParaRPr lang="en-IN"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0749BF0D-3357-28D6-C135-65CCC11256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489" b="7214"/>
          <a:stretch/>
        </p:blipFill>
        <p:spPr bwMode="auto">
          <a:xfrm>
            <a:off x="785040" y="1038096"/>
            <a:ext cx="8121867" cy="344074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536085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A37242-22DB-4743-88F0-CDF2C6375226}" type="slidenum">
              <a:rPr lang="en-US"/>
              <a:t>31</a:t>
            </a:fld>
            <a:endParaRPr lang="en-US"/>
          </a:p>
        </p:txBody>
      </p:sp>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AA48B6C2-DCB5-B470-63F6-4442E34551FE}"/>
              </a:ext>
            </a:extLst>
          </p:cNvPr>
          <p:cNvSpPr txBox="1"/>
          <p:nvPr/>
        </p:nvSpPr>
        <p:spPr>
          <a:xfrm>
            <a:off x="2499076" y="4781532"/>
            <a:ext cx="5688632" cy="646331"/>
          </a:xfrm>
          <a:prstGeom prst="rect">
            <a:avLst/>
          </a:prstGeom>
          <a:noFill/>
        </p:spPr>
        <p:txBody>
          <a:bodyPr wrap="square">
            <a:spAutoFit/>
          </a:bodyPr>
          <a:lstStyle/>
          <a:p>
            <a:r>
              <a:rPr lang="en-US" sz="1800" dirty="0">
                <a:solidFill>
                  <a:srgbClr val="040C28"/>
                </a:solidFill>
                <a:effectLst/>
                <a:latin typeface="Times New Roman" panose="02020603050405020304" pitchFamily="18" charset="0"/>
                <a:ea typeface="Times New Roman" panose="02020603050405020304" pitchFamily="18" charset="0"/>
              </a:rPr>
              <a:t>Fig. 20(a). </a:t>
            </a:r>
            <a:r>
              <a:rPr lang="en-IN" sz="1800" dirty="0">
                <a:solidFill>
                  <a:srgbClr val="040C28"/>
                </a:solidFill>
                <a:effectLst/>
                <a:latin typeface="Times New Roman" panose="02020603050405020304" pitchFamily="18" charset="0"/>
                <a:ea typeface="Times New Roman" panose="02020603050405020304" pitchFamily="18" charset="0"/>
              </a:rPr>
              <a:t>I</a:t>
            </a:r>
            <a:r>
              <a:rPr lang="en-IN" sz="1800" baseline="-25000" dirty="0">
                <a:solidFill>
                  <a:srgbClr val="040C28"/>
                </a:solidFill>
                <a:effectLst/>
                <a:latin typeface="Times New Roman" panose="02020603050405020304" pitchFamily="18" charset="0"/>
                <a:ea typeface="Times New Roman" panose="02020603050405020304" pitchFamily="18" charset="0"/>
              </a:rPr>
              <a:t>DS</a:t>
            </a:r>
            <a:r>
              <a:rPr lang="en-IN" sz="1800" dirty="0">
                <a:solidFill>
                  <a:srgbClr val="040C28"/>
                </a:solidFill>
                <a:effectLst/>
                <a:latin typeface="Times New Roman" panose="02020603050405020304" pitchFamily="18" charset="0"/>
                <a:ea typeface="Times New Roman" panose="02020603050405020304" pitchFamily="18" charset="0"/>
              </a:rPr>
              <a:t> vs V</a:t>
            </a:r>
            <a:r>
              <a:rPr lang="en-IN" sz="1800" baseline="-25000" dirty="0">
                <a:solidFill>
                  <a:srgbClr val="040C28"/>
                </a:solidFill>
                <a:effectLst/>
                <a:latin typeface="Times New Roman" panose="02020603050405020304" pitchFamily="18" charset="0"/>
                <a:ea typeface="Times New Roman" panose="02020603050405020304" pitchFamily="18" charset="0"/>
              </a:rPr>
              <a:t>GS</a:t>
            </a:r>
            <a:r>
              <a:rPr lang="en-IN" sz="1800" spc="5" dirty="0">
                <a:effectLst/>
                <a:latin typeface="Times New Roman" panose="02020603050405020304" pitchFamily="18" charset="0"/>
                <a:ea typeface="Times New Roman" panose="02020603050405020304" pitchFamily="18" charset="0"/>
              </a:rPr>
              <a:t> of NMOS (Logarithmic scale)</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 name="Picture 2" descr="A screen shot of a computer&#10;&#10;Description automatically generated">
            <a:extLst>
              <a:ext uri="{FF2B5EF4-FFF2-40B4-BE49-F238E27FC236}">
                <a16:creationId xmlns:a16="http://schemas.microsoft.com/office/drawing/2014/main" id="{8F836F8C-59C9-47F6-32F6-EAE93A3BCD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4556" b="2803"/>
          <a:stretch/>
        </p:blipFill>
        <p:spPr bwMode="auto">
          <a:xfrm>
            <a:off x="611560" y="965614"/>
            <a:ext cx="8208912" cy="3815918"/>
          </a:xfrm>
          <a:prstGeom prst="rect">
            <a:avLst/>
          </a:prstGeom>
          <a:noFill/>
          <a:ln>
            <a:noFill/>
          </a:ln>
        </p:spPr>
      </p:pic>
      <p:sp>
        <p:nvSpPr>
          <p:cNvPr id="7" name="TextBox 6">
            <a:extLst>
              <a:ext uri="{FF2B5EF4-FFF2-40B4-BE49-F238E27FC236}">
                <a16:creationId xmlns:a16="http://schemas.microsoft.com/office/drawing/2014/main" id="{4B9CA0C0-DEF0-7D89-9AD0-2F456125278E}"/>
              </a:ext>
            </a:extLst>
          </p:cNvPr>
          <p:cNvSpPr txBox="1"/>
          <p:nvPr/>
        </p:nvSpPr>
        <p:spPr>
          <a:xfrm>
            <a:off x="2130592" y="5399427"/>
            <a:ext cx="6043388" cy="369332"/>
          </a:xfrm>
          <a:prstGeom prst="rect">
            <a:avLst/>
          </a:prstGeom>
          <a:noFill/>
        </p:spPr>
        <p:txBody>
          <a:bodyPr wrap="square">
            <a:spAutoFit/>
          </a:bodyPr>
          <a:lstStyle/>
          <a:p>
            <a:r>
              <a:rPr lang="en-US" spc="5" dirty="0">
                <a:latin typeface="Times New Roman" panose="02020603050405020304" pitchFamily="18" charset="0"/>
                <a:ea typeface="Times New Roman" panose="02020603050405020304" pitchFamily="18" charset="0"/>
              </a:rPr>
              <a:t>T</a:t>
            </a:r>
            <a:r>
              <a:rPr lang="en-US" sz="1800" spc="5" dirty="0">
                <a:effectLst/>
                <a:latin typeface="Times New Roman" panose="02020603050405020304" pitchFamily="18" charset="0"/>
                <a:ea typeface="Times New Roman" panose="02020603050405020304" pitchFamily="18" charset="0"/>
              </a:rPr>
              <a:t>he Sub-threshold Swing (SS) of NMOS is 93.1mV/decade.</a:t>
            </a:r>
            <a:endParaRPr lang="en-IN" dirty="0"/>
          </a:p>
        </p:txBody>
      </p:sp>
    </p:spTree>
    <p:extLst>
      <p:ext uri="{BB962C8B-B14F-4D97-AF65-F5344CB8AC3E}">
        <p14:creationId xmlns:p14="http://schemas.microsoft.com/office/powerpoint/2010/main" val="340142846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A37242-22DB-4743-88F0-CDF2C6375226}" type="slidenum">
              <a:rPr lang="en-US"/>
              <a:t>32</a:t>
            </a:fld>
            <a:endParaRPr lang="en-US"/>
          </a:p>
        </p:txBody>
      </p:sp>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AA48B6C2-DCB5-B470-63F6-4442E34551FE}"/>
              </a:ext>
            </a:extLst>
          </p:cNvPr>
          <p:cNvSpPr txBox="1"/>
          <p:nvPr/>
        </p:nvSpPr>
        <p:spPr>
          <a:xfrm>
            <a:off x="2483768" y="4836099"/>
            <a:ext cx="5616624" cy="646331"/>
          </a:xfrm>
          <a:prstGeom prst="rect">
            <a:avLst/>
          </a:prstGeom>
          <a:noFill/>
        </p:spPr>
        <p:txBody>
          <a:bodyPr wrap="square">
            <a:spAutoFit/>
          </a:bodyPr>
          <a:lstStyle/>
          <a:p>
            <a:r>
              <a:rPr lang="en-US" sz="1800" dirty="0">
                <a:solidFill>
                  <a:srgbClr val="040C28"/>
                </a:solidFill>
                <a:effectLst/>
                <a:latin typeface="Times New Roman" panose="02020603050405020304" pitchFamily="18" charset="0"/>
                <a:ea typeface="Times New Roman" panose="02020603050405020304" pitchFamily="18" charset="0"/>
              </a:rPr>
              <a:t>Fig. </a:t>
            </a:r>
            <a:r>
              <a:rPr lang="en-US" dirty="0">
                <a:solidFill>
                  <a:srgbClr val="040C28"/>
                </a:solidFill>
                <a:latin typeface="Times New Roman" panose="02020603050405020304" pitchFamily="18" charset="0"/>
                <a:ea typeface="Times New Roman" panose="02020603050405020304" pitchFamily="18" charset="0"/>
              </a:rPr>
              <a:t>20(b)</a:t>
            </a:r>
            <a:r>
              <a:rPr lang="en-US" sz="1800" dirty="0">
                <a:solidFill>
                  <a:srgbClr val="040C28"/>
                </a:solidFill>
                <a:effectLst/>
                <a:latin typeface="Times New Roman" panose="02020603050405020304" pitchFamily="18" charset="0"/>
                <a:ea typeface="Times New Roman" panose="02020603050405020304" pitchFamily="18" charset="0"/>
              </a:rPr>
              <a:t>. </a:t>
            </a:r>
            <a:r>
              <a:rPr lang="en-IN" sz="1800" dirty="0">
                <a:solidFill>
                  <a:srgbClr val="040C28"/>
                </a:solidFill>
                <a:effectLst/>
                <a:latin typeface="Times New Roman" panose="02020603050405020304" pitchFamily="18" charset="0"/>
                <a:ea typeface="Times New Roman" panose="02020603050405020304" pitchFamily="18" charset="0"/>
              </a:rPr>
              <a:t>I</a:t>
            </a:r>
            <a:r>
              <a:rPr lang="en-IN" sz="1800" baseline="-25000" dirty="0">
                <a:solidFill>
                  <a:srgbClr val="040C28"/>
                </a:solidFill>
                <a:effectLst/>
                <a:latin typeface="Times New Roman" panose="02020603050405020304" pitchFamily="18" charset="0"/>
                <a:ea typeface="Times New Roman" panose="02020603050405020304" pitchFamily="18" charset="0"/>
              </a:rPr>
              <a:t>DS</a:t>
            </a:r>
            <a:r>
              <a:rPr lang="en-IN" sz="1800" dirty="0">
                <a:solidFill>
                  <a:srgbClr val="040C28"/>
                </a:solidFill>
                <a:effectLst/>
                <a:latin typeface="Times New Roman" panose="02020603050405020304" pitchFamily="18" charset="0"/>
                <a:ea typeface="Times New Roman" panose="02020603050405020304" pitchFamily="18" charset="0"/>
              </a:rPr>
              <a:t> vs V</a:t>
            </a:r>
            <a:r>
              <a:rPr lang="en-IN" sz="1800" baseline="-25000" dirty="0">
                <a:solidFill>
                  <a:srgbClr val="040C28"/>
                </a:solidFill>
                <a:effectLst/>
                <a:latin typeface="Times New Roman" panose="02020603050405020304" pitchFamily="18" charset="0"/>
                <a:ea typeface="Times New Roman" panose="02020603050405020304" pitchFamily="18" charset="0"/>
              </a:rPr>
              <a:t>GS</a:t>
            </a:r>
            <a:r>
              <a:rPr lang="en-IN" sz="1800" spc="5" dirty="0">
                <a:effectLst/>
                <a:latin typeface="Times New Roman" panose="02020603050405020304" pitchFamily="18" charset="0"/>
                <a:ea typeface="Times New Roman" panose="02020603050405020304" pitchFamily="18" charset="0"/>
              </a:rPr>
              <a:t> of N-FET (Logarithmic scale)</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5EC1C285-5B36-0493-54EE-BE8C99DC9A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490" b="6217"/>
          <a:stretch/>
        </p:blipFill>
        <p:spPr bwMode="auto">
          <a:xfrm>
            <a:off x="539552" y="980728"/>
            <a:ext cx="8357794" cy="3681571"/>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65F32E7-47DD-3B74-B1BF-489EB13D27B2}"/>
              </a:ext>
            </a:extLst>
          </p:cNvPr>
          <p:cNvSpPr txBox="1"/>
          <p:nvPr/>
        </p:nvSpPr>
        <p:spPr>
          <a:xfrm>
            <a:off x="2123728" y="5482430"/>
            <a:ext cx="5760640" cy="458074"/>
          </a:xfrm>
          <a:prstGeom prst="rect">
            <a:avLst/>
          </a:prstGeom>
          <a:noFill/>
        </p:spPr>
        <p:txBody>
          <a:bodyPr wrap="square">
            <a:spAutoFit/>
          </a:bodyPr>
          <a:lstStyle/>
          <a:p>
            <a:pPr>
              <a:lnSpc>
                <a:spcPct val="150000"/>
              </a:lnSpc>
              <a:tabLst>
                <a:tab pos="2625725" algn="l"/>
              </a:tabLst>
            </a:pPr>
            <a:r>
              <a:rPr lang="en-US" spc="5" dirty="0">
                <a:latin typeface="Times New Roman" panose="02020603050405020304" pitchFamily="18" charset="0"/>
                <a:ea typeface="Times New Roman" panose="02020603050405020304" pitchFamily="18" charset="0"/>
              </a:rPr>
              <a:t>T</a:t>
            </a:r>
            <a:r>
              <a:rPr lang="en-US" sz="1800" spc="5" dirty="0">
                <a:effectLst/>
                <a:latin typeface="Times New Roman" panose="02020603050405020304" pitchFamily="18" charset="0"/>
                <a:ea typeface="Times New Roman" panose="02020603050405020304" pitchFamily="18" charset="0"/>
              </a:rPr>
              <a:t>he Sub-threshold Swing (SS) </a:t>
            </a:r>
            <a:r>
              <a:rPr lang="en-US" spc="5" dirty="0">
                <a:latin typeface="Times New Roman" panose="02020603050405020304" pitchFamily="18" charset="0"/>
                <a:ea typeface="Times New Roman" panose="02020603050405020304" pitchFamily="18" charset="0"/>
              </a:rPr>
              <a:t>of NFET </a:t>
            </a:r>
            <a:r>
              <a:rPr lang="en-US" sz="1800" spc="5" dirty="0">
                <a:effectLst/>
                <a:latin typeface="Times New Roman" panose="02020603050405020304" pitchFamily="18" charset="0"/>
                <a:ea typeface="Times New Roman" panose="02020603050405020304" pitchFamily="18" charset="0"/>
              </a:rPr>
              <a:t>is 76.1mV/decade.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299793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pic>
        <p:nvPicPr>
          <p:cNvPr id="2" name="Picture 1">
            <a:extLst>
              <a:ext uri="{FF2B5EF4-FFF2-40B4-BE49-F238E27FC236}">
                <a16:creationId xmlns:a16="http://schemas.microsoft.com/office/drawing/2014/main" id="{D9102CA5-46C2-DA0E-386E-F60E017C3E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1378314"/>
            <a:ext cx="7291481" cy="4101371"/>
          </a:xfrm>
          <a:prstGeom prst="rect">
            <a:avLst/>
          </a:prstGeom>
        </p:spPr>
      </p:pic>
      <p:sp>
        <p:nvSpPr>
          <p:cNvPr id="5" name="TextBox 4">
            <a:extLst>
              <a:ext uri="{FF2B5EF4-FFF2-40B4-BE49-F238E27FC236}">
                <a16:creationId xmlns:a16="http://schemas.microsoft.com/office/drawing/2014/main" id="{2F607FC0-B501-F721-EECF-D6012983D852}"/>
              </a:ext>
            </a:extLst>
          </p:cNvPr>
          <p:cNvSpPr txBox="1"/>
          <p:nvPr/>
        </p:nvSpPr>
        <p:spPr>
          <a:xfrm>
            <a:off x="2915816" y="5481538"/>
            <a:ext cx="4585062" cy="458074"/>
          </a:xfrm>
          <a:prstGeom prst="rect">
            <a:avLst/>
          </a:prstGeom>
          <a:noFill/>
        </p:spPr>
        <p:txBody>
          <a:bodyPr wrap="square">
            <a:spAutoFit/>
          </a:bodyPr>
          <a:lstStyle/>
          <a:p>
            <a:pPr marR="254635" algn="ctr">
              <a:lnSpc>
                <a:spcPct val="150000"/>
              </a:lnSpc>
            </a:pPr>
            <a:r>
              <a:rPr lang="en-IN" sz="1800" dirty="0">
                <a:effectLst/>
                <a:latin typeface="Times New Roman" panose="02020603050405020304" pitchFamily="18" charset="0"/>
                <a:ea typeface="Times New Roman" panose="02020603050405020304" pitchFamily="18" charset="0"/>
              </a:rPr>
              <a:t>Fig.21 Hysteresis of the Memristor</a:t>
            </a:r>
          </a:p>
        </p:txBody>
      </p:sp>
      <p:sp>
        <p:nvSpPr>
          <p:cNvPr id="10" name="TextBox 9">
            <a:extLst>
              <a:ext uri="{FF2B5EF4-FFF2-40B4-BE49-F238E27FC236}">
                <a16:creationId xmlns:a16="http://schemas.microsoft.com/office/drawing/2014/main" id="{79EA8E19-8F9A-20EF-1192-D56D68C52EC6}"/>
              </a:ext>
            </a:extLst>
          </p:cNvPr>
          <p:cNvSpPr txBox="1"/>
          <p:nvPr/>
        </p:nvSpPr>
        <p:spPr>
          <a:xfrm>
            <a:off x="395536" y="777109"/>
            <a:ext cx="45850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Hysteresis: -</a:t>
            </a:r>
            <a:endParaRPr lang="en-IN" dirty="0"/>
          </a:p>
        </p:txBody>
      </p:sp>
    </p:spTree>
    <p:extLst>
      <p:ext uri="{BB962C8B-B14F-4D97-AF65-F5344CB8AC3E}">
        <p14:creationId xmlns:p14="http://schemas.microsoft.com/office/powerpoint/2010/main" val="242116693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2F607FC0-B501-F721-EECF-D6012983D852}"/>
              </a:ext>
            </a:extLst>
          </p:cNvPr>
          <p:cNvSpPr txBox="1"/>
          <p:nvPr/>
        </p:nvSpPr>
        <p:spPr>
          <a:xfrm>
            <a:off x="2339752" y="5851854"/>
            <a:ext cx="4585062" cy="458074"/>
          </a:xfrm>
          <a:prstGeom prst="rect">
            <a:avLst/>
          </a:prstGeom>
          <a:noFill/>
        </p:spPr>
        <p:txBody>
          <a:bodyPr wrap="square">
            <a:spAutoFit/>
          </a:bodyPr>
          <a:lstStyle/>
          <a:p>
            <a:pPr marR="254635" algn="ctr">
              <a:lnSpc>
                <a:spcPct val="150000"/>
              </a:lnSpc>
            </a:pPr>
            <a:r>
              <a:rPr lang="en-IN" sz="1800" dirty="0">
                <a:effectLst/>
                <a:latin typeface="Times New Roman" panose="02020603050405020304" pitchFamily="18" charset="0"/>
                <a:ea typeface="Times New Roman" panose="02020603050405020304" pitchFamily="18" charset="0"/>
              </a:rPr>
              <a:t>Fig. 22 Schematic of Wallace multiplier</a:t>
            </a:r>
          </a:p>
        </p:txBody>
      </p:sp>
      <p:sp>
        <p:nvSpPr>
          <p:cNvPr id="10" name="TextBox 9">
            <a:extLst>
              <a:ext uri="{FF2B5EF4-FFF2-40B4-BE49-F238E27FC236}">
                <a16:creationId xmlns:a16="http://schemas.microsoft.com/office/drawing/2014/main" id="{79EA8E19-8F9A-20EF-1192-D56D68C52EC6}"/>
              </a:ext>
            </a:extLst>
          </p:cNvPr>
          <p:cNvSpPr txBox="1"/>
          <p:nvPr/>
        </p:nvSpPr>
        <p:spPr>
          <a:xfrm>
            <a:off x="395536" y="777109"/>
            <a:ext cx="45850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Wallace multiplier: -</a:t>
            </a:r>
            <a:endParaRPr lang="en-IN" dirty="0"/>
          </a:p>
        </p:txBody>
      </p:sp>
      <p:pic>
        <p:nvPicPr>
          <p:cNvPr id="3" name="Picture 2">
            <a:extLst>
              <a:ext uri="{FF2B5EF4-FFF2-40B4-BE49-F238E27FC236}">
                <a16:creationId xmlns:a16="http://schemas.microsoft.com/office/drawing/2014/main" id="{A24C1538-FC25-709D-8557-DF800DC62F0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562" y="1292152"/>
            <a:ext cx="8104014" cy="4559702"/>
          </a:xfrm>
          <a:prstGeom prst="rect">
            <a:avLst/>
          </a:prstGeom>
          <a:noFill/>
          <a:ln>
            <a:noFill/>
          </a:ln>
        </p:spPr>
      </p:pic>
    </p:spTree>
    <p:extLst>
      <p:ext uri="{BB962C8B-B14F-4D97-AF65-F5344CB8AC3E}">
        <p14:creationId xmlns:p14="http://schemas.microsoft.com/office/powerpoint/2010/main" val="14924773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2F607FC0-B501-F721-EECF-D6012983D852}"/>
              </a:ext>
            </a:extLst>
          </p:cNvPr>
          <p:cNvSpPr txBox="1"/>
          <p:nvPr/>
        </p:nvSpPr>
        <p:spPr>
          <a:xfrm>
            <a:off x="2339752" y="5851854"/>
            <a:ext cx="5112568" cy="458074"/>
          </a:xfrm>
          <a:prstGeom prst="rect">
            <a:avLst/>
          </a:prstGeom>
          <a:noFill/>
        </p:spPr>
        <p:txBody>
          <a:bodyPr wrap="square">
            <a:spAutoFit/>
          </a:bodyPr>
          <a:lstStyle/>
          <a:p>
            <a:pPr marR="254635" algn="ctr">
              <a:lnSpc>
                <a:spcPct val="150000"/>
              </a:lnSpc>
            </a:pPr>
            <a:r>
              <a:rPr lang="en-IN" sz="1800" dirty="0">
                <a:effectLst/>
                <a:latin typeface="Times New Roman" panose="02020603050405020304" pitchFamily="18" charset="0"/>
                <a:ea typeface="Times New Roman" panose="02020603050405020304" pitchFamily="18" charset="0"/>
              </a:rPr>
              <a:t>Fig. 23 Transient Response of Wallace multiplier</a:t>
            </a:r>
          </a:p>
        </p:txBody>
      </p:sp>
      <p:sp>
        <p:nvSpPr>
          <p:cNvPr id="10" name="TextBox 9">
            <a:extLst>
              <a:ext uri="{FF2B5EF4-FFF2-40B4-BE49-F238E27FC236}">
                <a16:creationId xmlns:a16="http://schemas.microsoft.com/office/drawing/2014/main" id="{79EA8E19-8F9A-20EF-1192-D56D68C52EC6}"/>
              </a:ext>
            </a:extLst>
          </p:cNvPr>
          <p:cNvSpPr txBox="1"/>
          <p:nvPr/>
        </p:nvSpPr>
        <p:spPr>
          <a:xfrm>
            <a:off x="395536" y="777109"/>
            <a:ext cx="45850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Wallace multiplier: -</a:t>
            </a:r>
            <a:endParaRPr lang="en-IN" dirty="0"/>
          </a:p>
        </p:txBody>
      </p:sp>
      <p:pic>
        <p:nvPicPr>
          <p:cNvPr id="2" name="Picture 1">
            <a:extLst>
              <a:ext uri="{FF2B5EF4-FFF2-40B4-BE49-F238E27FC236}">
                <a16:creationId xmlns:a16="http://schemas.microsoft.com/office/drawing/2014/main" id="{5DC21206-7B44-D722-855A-D8E8167D5A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991" y="1280376"/>
            <a:ext cx="8014018" cy="4509349"/>
          </a:xfrm>
          <a:prstGeom prst="rect">
            <a:avLst/>
          </a:prstGeom>
          <a:noFill/>
          <a:ln>
            <a:noFill/>
          </a:ln>
        </p:spPr>
      </p:pic>
    </p:spTree>
    <p:extLst>
      <p:ext uri="{BB962C8B-B14F-4D97-AF65-F5344CB8AC3E}">
        <p14:creationId xmlns:p14="http://schemas.microsoft.com/office/powerpoint/2010/main" val="310995249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2F607FC0-B501-F721-EECF-D6012983D852}"/>
              </a:ext>
            </a:extLst>
          </p:cNvPr>
          <p:cNvSpPr txBox="1"/>
          <p:nvPr/>
        </p:nvSpPr>
        <p:spPr>
          <a:xfrm>
            <a:off x="2339752" y="5851854"/>
            <a:ext cx="4585062" cy="458074"/>
          </a:xfrm>
          <a:prstGeom prst="rect">
            <a:avLst/>
          </a:prstGeom>
          <a:noFill/>
        </p:spPr>
        <p:txBody>
          <a:bodyPr wrap="square">
            <a:spAutoFit/>
          </a:bodyPr>
          <a:lstStyle/>
          <a:p>
            <a:pPr marR="254635" algn="ctr">
              <a:lnSpc>
                <a:spcPct val="150000"/>
              </a:lnSpc>
            </a:pPr>
            <a:r>
              <a:rPr lang="en-IN" sz="1800" dirty="0">
                <a:effectLst/>
                <a:latin typeface="Times New Roman" panose="02020603050405020304" pitchFamily="18" charset="0"/>
                <a:ea typeface="Times New Roman" panose="02020603050405020304" pitchFamily="18" charset="0"/>
              </a:rPr>
              <a:t>Fig. 24 Schematic of </a:t>
            </a:r>
            <a:r>
              <a:rPr lang="en-IN" dirty="0">
                <a:latin typeface="Times New Roman" panose="02020603050405020304" pitchFamily="18" charset="0"/>
                <a:ea typeface="Times New Roman" panose="02020603050405020304" pitchFamily="18" charset="0"/>
              </a:rPr>
              <a:t>Dadda</a:t>
            </a:r>
            <a:r>
              <a:rPr lang="en-IN" sz="1800" dirty="0">
                <a:effectLst/>
                <a:latin typeface="Times New Roman" panose="02020603050405020304" pitchFamily="18" charset="0"/>
                <a:ea typeface="Times New Roman" panose="02020603050405020304" pitchFamily="18" charset="0"/>
              </a:rPr>
              <a:t> multiplier</a:t>
            </a:r>
          </a:p>
        </p:txBody>
      </p:sp>
      <p:sp>
        <p:nvSpPr>
          <p:cNvPr id="10" name="TextBox 9">
            <a:extLst>
              <a:ext uri="{FF2B5EF4-FFF2-40B4-BE49-F238E27FC236}">
                <a16:creationId xmlns:a16="http://schemas.microsoft.com/office/drawing/2014/main" id="{79EA8E19-8F9A-20EF-1192-D56D68C52EC6}"/>
              </a:ext>
            </a:extLst>
          </p:cNvPr>
          <p:cNvSpPr txBox="1"/>
          <p:nvPr/>
        </p:nvSpPr>
        <p:spPr>
          <a:xfrm>
            <a:off x="395536" y="777109"/>
            <a:ext cx="4585062" cy="369332"/>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Dadda</a:t>
            </a:r>
            <a:r>
              <a:rPr lang="en-US" b="1" dirty="0">
                <a:latin typeface="Times New Roman" panose="02020603050405020304" pitchFamily="18" charset="0"/>
                <a:cs typeface="Times New Roman" panose="02020603050405020304" pitchFamily="18" charset="0"/>
              </a:rPr>
              <a:t> multiplier: </a:t>
            </a:r>
            <a:endParaRPr lang="en-IN" dirty="0"/>
          </a:p>
        </p:txBody>
      </p:sp>
      <p:pic>
        <p:nvPicPr>
          <p:cNvPr id="3" name="Picture 2" descr="A screenshot of a computer&#10;&#10;Description automatically generated">
            <a:extLst>
              <a:ext uri="{FF2B5EF4-FFF2-40B4-BE49-F238E27FC236}">
                <a16:creationId xmlns:a16="http://schemas.microsoft.com/office/drawing/2014/main" id="{100924D8-2F63-EDB7-0022-874B07D39D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485" t="19743" r="3453" b="8658"/>
          <a:stretch/>
        </p:blipFill>
        <p:spPr bwMode="auto">
          <a:xfrm>
            <a:off x="1115616" y="1916832"/>
            <a:ext cx="7623847" cy="34851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28335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3378282" y="119380"/>
            <a:ext cx="2393156" cy="461665"/>
          </a:xfrm>
          <a:prstGeom prst="rect">
            <a:avLst/>
          </a:prstGeom>
          <a:noFill/>
        </p:spPr>
        <p:txBody>
          <a:bodyPr wrap="none" rtlCol="0" anchor="t">
            <a:spAutoFit/>
          </a:bodyPr>
          <a:ls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lgn="ctr"/>
            <a:r>
              <a:rPr lang="en-US" dirty="0">
                <a:solidFill>
                  <a:srgbClr val="FFC000"/>
                </a:solidFill>
                <a:cs typeface="Times New Roman" panose="02020603050405020304" pitchFamily="18" charset="0"/>
                <a:sym typeface="+mn-ea"/>
              </a:rPr>
              <a:t>SIMULATIONS </a:t>
            </a:r>
            <a:endParaRPr lang="en-US" dirty="0"/>
          </a:p>
        </p:txBody>
      </p:sp>
      <p:sp>
        <p:nvSpPr>
          <p:cNvPr id="5" name="TextBox 4">
            <a:extLst>
              <a:ext uri="{FF2B5EF4-FFF2-40B4-BE49-F238E27FC236}">
                <a16:creationId xmlns:a16="http://schemas.microsoft.com/office/drawing/2014/main" id="{2F607FC0-B501-F721-EECF-D6012983D852}"/>
              </a:ext>
            </a:extLst>
          </p:cNvPr>
          <p:cNvSpPr txBox="1"/>
          <p:nvPr/>
        </p:nvSpPr>
        <p:spPr>
          <a:xfrm>
            <a:off x="2664672" y="6021288"/>
            <a:ext cx="5147687" cy="458074"/>
          </a:xfrm>
          <a:prstGeom prst="rect">
            <a:avLst/>
          </a:prstGeom>
          <a:noFill/>
        </p:spPr>
        <p:txBody>
          <a:bodyPr wrap="square">
            <a:spAutoFit/>
          </a:bodyPr>
          <a:lstStyle/>
          <a:p>
            <a:pPr marR="254635" algn="ctr">
              <a:lnSpc>
                <a:spcPct val="150000"/>
              </a:lnSpc>
            </a:pPr>
            <a:r>
              <a:rPr lang="en-IN" sz="1800" dirty="0">
                <a:effectLst/>
                <a:latin typeface="Times New Roman" panose="02020603050405020304" pitchFamily="18" charset="0"/>
                <a:ea typeface="Times New Roman" panose="02020603050405020304" pitchFamily="18" charset="0"/>
              </a:rPr>
              <a:t>Fig. 24 Transient response of Dadda multiplier</a:t>
            </a:r>
          </a:p>
        </p:txBody>
      </p:sp>
      <p:sp>
        <p:nvSpPr>
          <p:cNvPr id="10" name="TextBox 9">
            <a:extLst>
              <a:ext uri="{FF2B5EF4-FFF2-40B4-BE49-F238E27FC236}">
                <a16:creationId xmlns:a16="http://schemas.microsoft.com/office/drawing/2014/main" id="{79EA8E19-8F9A-20EF-1192-D56D68C52EC6}"/>
              </a:ext>
            </a:extLst>
          </p:cNvPr>
          <p:cNvSpPr txBox="1"/>
          <p:nvPr/>
        </p:nvSpPr>
        <p:spPr>
          <a:xfrm>
            <a:off x="395536" y="777109"/>
            <a:ext cx="4585062" cy="369332"/>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Dadda</a:t>
            </a:r>
            <a:r>
              <a:rPr lang="en-US" b="1" dirty="0">
                <a:latin typeface="Times New Roman" panose="02020603050405020304" pitchFamily="18" charset="0"/>
                <a:cs typeface="Times New Roman" panose="02020603050405020304" pitchFamily="18" charset="0"/>
              </a:rPr>
              <a:t> multiplier: -</a:t>
            </a:r>
            <a:endParaRPr lang="en-IN" dirty="0"/>
          </a:p>
        </p:txBody>
      </p:sp>
      <p:pic>
        <p:nvPicPr>
          <p:cNvPr id="2" name="Picture 1">
            <a:extLst>
              <a:ext uri="{FF2B5EF4-FFF2-40B4-BE49-F238E27FC236}">
                <a16:creationId xmlns:a16="http://schemas.microsoft.com/office/drawing/2014/main" id="{4EF6CD3F-EA32-7B2A-037C-8D251BA6CB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334216"/>
            <a:ext cx="8193246" cy="4607005"/>
          </a:xfrm>
          <a:prstGeom prst="rect">
            <a:avLst/>
          </a:prstGeom>
          <a:noFill/>
          <a:ln>
            <a:noFill/>
          </a:ln>
        </p:spPr>
      </p:pic>
    </p:spTree>
    <p:extLst>
      <p:ext uri="{BB962C8B-B14F-4D97-AF65-F5344CB8AC3E}">
        <p14:creationId xmlns:p14="http://schemas.microsoft.com/office/powerpoint/2010/main" val="14147114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r>
              <a:rPr lang="en-US" sz="2400" dirty="0">
                <a:solidFill>
                  <a:srgbClr val="FFC000"/>
                </a:solidFill>
                <a:latin typeface="Times" panose="02020603050405020304" pitchFamily="18" charset="0"/>
                <a:cs typeface="Times" panose="02020603050405020304" pitchFamily="18" charset="0"/>
              </a:rPr>
              <a:t>RESULTS</a:t>
            </a: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38</a:t>
            </a:fld>
            <a:endParaRPr lang="en-US" dirty="0"/>
          </a:p>
        </p:txBody>
      </p:sp>
      <p:sp>
        <p:nvSpPr>
          <p:cNvPr id="6" name="TextBox 5">
            <a:extLst>
              <a:ext uri="{FF2B5EF4-FFF2-40B4-BE49-F238E27FC236}">
                <a16:creationId xmlns:a16="http://schemas.microsoft.com/office/drawing/2014/main" id="{2C1113FA-C1CF-71E7-A05D-4578AE879397}"/>
              </a:ext>
            </a:extLst>
          </p:cNvPr>
          <p:cNvSpPr txBox="1"/>
          <p:nvPr/>
        </p:nvSpPr>
        <p:spPr>
          <a:xfrm>
            <a:off x="971600" y="992533"/>
            <a:ext cx="8763000" cy="458074"/>
          </a:xfrm>
          <a:prstGeom prst="rect">
            <a:avLst/>
          </a:prstGeom>
          <a:noFill/>
        </p:spPr>
        <p:txBody>
          <a:bodyPr wrap="square">
            <a:spAutoFit/>
          </a:bodyPr>
          <a:lstStyle/>
          <a:p>
            <a:pPr marL="0" indent="0" algn="just">
              <a:lnSpc>
                <a:spcPct val="150000"/>
              </a:lnSpc>
              <a:buNone/>
            </a:pP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Table 1 Comparing results of finFET vs Traditional MOSFET vs Memristor</a:t>
            </a:r>
          </a:p>
        </p:txBody>
      </p:sp>
      <p:graphicFrame>
        <p:nvGraphicFramePr>
          <p:cNvPr id="7" name="Content Placeholder 6">
            <a:extLst>
              <a:ext uri="{FF2B5EF4-FFF2-40B4-BE49-F238E27FC236}">
                <a16:creationId xmlns:a16="http://schemas.microsoft.com/office/drawing/2014/main" id="{C7C4B65C-1935-3B6E-24D0-806975875DC4}"/>
              </a:ext>
            </a:extLst>
          </p:cNvPr>
          <p:cNvGraphicFramePr>
            <a:graphicFrameLocks noGrp="1"/>
          </p:cNvGraphicFramePr>
          <p:nvPr>
            <p:ph idx="1"/>
            <p:extLst>
              <p:ext uri="{D42A27DB-BD31-4B8C-83A1-F6EECF244321}">
                <p14:modId xmlns:p14="http://schemas.microsoft.com/office/powerpoint/2010/main" val="2313873086"/>
              </p:ext>
            </p:extLst>
          </p:nvPr>
        </p:nvGraphicFramePr>
        <p:xfrm>
          <a:off x="611560" y="1540560"/>
          <a:ext cx="8352930" cy="4753083"/>
        </p:xfrm>
        <a:graphic>
          <a:graphicData uri="http://schemas.openxmlformats.org/drawingml/2006/table">
            <a:tbl>
              <a:tblPr firstRow="1" firstCol="1" bandRow="1">
                <a:tableStyleId>{5C22544A-7EE6-4342-B048-85BDC9FD1C3A}</a:tableStyleId>
              </a:tblPr>
              <a:tblGrid>
                <a:gridCol w="1554438">
                  <a:extLst>
                    <a:ext uri="{9D8B030D-6E8A-4147-A177-3AD203B41FA5}">
                      <a16:colId xmlns:a16="http://schemas.microsoft.com/office/drawing/2014/main" val="264681856"/>
                    </a:ext>
                  </a:extLst>
                </a:gridCol>
                <a:gridCol w="1133082">
                  <a:extLst>
                    <a:ext uri="{9D8B030D-6E8A-4147-A177-3AD203B41FA5}">
                      <a16:colId xmlns:a16="http://schemas.microsoft.com/office/drawing/2014/main" val="3316587338"/>
                    </a:ext>
                  </a:extLst>
                </a:gridCol>
                <a:gridCol w="1133082">
                  <a:extLst>
                    <a:ext uri="{9D8B030D-6E8A-4147-A177-3AD203B41FA5}">
                      <a16:colId xmlns:a16="http://schemas.microsoft.com/office/drawing/2014/main" val="3286083091"/>
                    </a:ext>
                  </a:extLst>
                </a:gridCol>
                <a:gridCol w="1133082">
                  <a:extLst>
                    <a:ext uri="{9D8B030D-6E8A-4147-A177-3AD203B41FA5}">
                      <a16:colId xmlns:a16="http://schemas.microsoft.com/office/drawing/2014/main" val="3799609996"/>
                    </a:ext>
                  </a:extLst>
                </a:gridCol>
                <a:gridCol w="1133082">
                  <a:extLst>
                    <a:ext uri="{9D8B030D-6E8A-4147-A177-3AD203B41FA5}">
                      <a16:colId xmlns:a16="http://schemas.microsoft.com/office/drawing/2014/main" val="1755365904"/>
                    </a:ext>
                  </a:extLst>
                </a:gridCol>
                <a:gridCol w="1133082">
                  <a:extLst>
                    <a:ext uri="{9D8B030D-6E8A-4147-A177-3AD203B41FA5}">
                      <a16:colId xmlns:a16="http://schemas.microsoft.com/office/drawing/2014/main" val="915648288"/>
                    </a:ext>
                  </a:extLst>
                </a:gridCol>
                <a:gridCol w="1133082">
                  <a:extLst>
                    <a:ext uri="{9D8B030D-6E8A-4147-A177-3AD203B41FA5}">
                      <a16:colId xmlns:a16="http://schemas.microsoft.com/office/drawing/2014/main" val="809037089"/>
                    </a:ext>
                  </a:extLst>
                </a:gridCol>
              </a:tblGrid>
              <a:tr h="372519">
                <a:tc>
                  <a:txBody>
                    <a:bodyPr/>
                    <a:lstStyle/>
                    <a:p>
                      <a:pPr algn="ctr">
                        <a:lnSpc>
                          <a:spcPct val="107000"/>
                        </a:lnSpc>
                        <a:spcAft>
                          <a:spcPts val="800"/>
                        </a:spcAft>
                      </a:pPr>
                      <a:r>
                        <a:rPr lang="en-IN" sz="1350" kern="0" dirty="0">
                          <a:effectLst/>
                        </a:rPr>
                        <a:t>Gate</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Power ( μW)</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Delay (ps)</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Power (μW)</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Delay (ps)</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IN" sz="1350" b="1" i="0" u="none" strike="noStrike" kern="0" cap="none" spc="0" normalizeH="0" baseline="0" noProof="0" dirty="0">
                          <a:ln>
                            <a:noFill/>
                          </a:ln>
                          <a:solidFill>
                            <a:srgbClr val="FFFFFF"/>
                          </a:solidFill>
                          <a:effectLst/>
                          <a:uLnTx/>
                          <a:uFillTx/>
                          <a:latin typeface="+mn-lt"/>
                          <a:ea typeface="+mn-ea"/>
                        </a:rPr>
                        <a:t>Power ( μW)</a:t>
                      </a:r>
                      <a:endParaRPr kumimoji="0" lang="en-IN" sz="1100" b="1" i="0" u="none" strike="noStrike" kern="1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IN" sz="1350" b="1" i="0" u="none" strike="noStrike" kern="0" cap="none" spc="0" normalizeH="0" baseline="0" noProof="0" dirty="0">
                          <a:ln>
                            <a:noFill/>
                          </a:ln>
                          <a:solidFill>
                            <a:srgbClr val="FFFFFF"/>
                          </a:solidFill>
                          <a:effectLst/>
                          <a:uLnTx/>
                          <a:uFillTx/>
                          <a:latin typeface="+mn-lt"/>
                          <a:ea typeface="+mn-ea"/>
                        </a:rPr>
                        <a:t>Delay (ps)</a:t>
                      </a:r>
                      <a:endParaRPr kumimoji="0" lang="en-IN" sz="1100" b="1" i="0" u="none" strike="noStrike" kern="1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3905226027"/>
                  </a:ext>
                </a:extLst>
              </a:tr>
              <a:tr h="383931">
                <a:tc>
                  <a:txBody>
                    <a:bodyPr/>
                    <a:lstStyle/>
                    <a:p>
                      <a:pPr algn="l">
                        <a:lnSpc>
                          <a:spcPct val="107000"/>
                        </a:lnSpc>
                      </a:pPr>
                      <a:endParaRPr lang="en-IN" sz="1100" kern="100">
                        <a:effectLst/>
                        <a:latin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b="1" kern="0" dirty="0">
                          <a:effectLst/>
                        </a:rPr>
                        <a:t>finFET</a:t>
                      </a:r>
                      <a:endParaRPr lang="en-IN" sz="1100" b="1"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b="1" kern="0" dirty="0">
                          <a:effectLst/>
                        </a:rPr>
                        <a:t>finFET</a:t>
                      </a:r>
                      <a:endParaRPr lang="en-IN" sz="1100" b="1"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b="1" kern="0" dirty="0">
                          <a:effectLst/>
                        </a:rPr>
                        <a:t>CMOS</a:t>
                      </a:r>
                      <a:endParaRPr lang="en-IN" sz="1100" b="1"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b="1" kern="0" dirty="0">
                          <a:effectLst/>
                        </a:rPr>
                        <a:t>CMOS</a:t>
                      </a:r>
                      <a:endParaRPr lang="en-IN" sz="1100" b="1"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b="1" kern="100" dirty="0">
                          <a:effectLst/>
                          <a:latin typeface="+mj-lt"/>
                          <a:ea typeface="Calibri" panose="020F0502020204030204" pitchFamily="34" charset="0"/>
                          <a:cs typeface="Gautami" panose="020B0502040204020203" pitchFamily="34" charset="0"/>
                        </a:rPr>
                        <a:t>Memristor</a:t>
                      </a:r>
                    </a:p>
                  </a:txBody>
                  <a:tcPr marL="9525" marR="9525" marT="9525" marB="9525"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IN" sz="1350" b="1" i="0" u="none" strike="noStrike" kern="100" cap="none" spc="0" normalizeH="0" baseline="0" noProof="0" dirty="0">
                          <a:ln>
                            <a:noFill/>
                          </a:ln>
                          <a:solidFill>
                            <a:srgbClr val="000000"/>
                          </a:solidFill>
                          <a:effectLst/>
                          <a:uLnTx/>
                          <a:uFillTx/>
                          <a:latin typeface="+mn-lt"/>
                          <a:ea typeface="Calibri" panose="020F0502020204030204" pitchFamily="34" charset="0"/>
                          <a:cs typeface="Gautami" panose="020B0502040204020203" pitchFamily="34" charset="0"/>
                        </a:rPr>
                        <a:t>Memristor</a:t>
                      </a:r>
                    </a:p>
                  </a:txBody>
                  <a:tcPr marL="9525" marR="9525" marT="9525" marB="9525" anchor="ctr"/>
                </a:tc>
                <a:extLst>
                  <a:ext uri="{0D108BD9-81ED-4DB2-BD59-A6C34878D82A}">
                    <a16:rowId xmlns:a16="http://schemas.microsoft.com/office/drawing/2014/main" val="2144424282"/>
                  </a:ext>
                </a:extLst>
              </a:tr>
              <a:tr h="372519">
                <a:tc>
                  <a:txBody>
                    <a:bodyPr/>
                    <a:lstStyle/>
                    <a:p>
                      <a:pPr algn="ctr">
                        <a:lnSpc>
                          <a:spcPct val="107000"/>
                        </a:lnSpc>
                        <a:spcAft>
                          <a:spcPts val="800"/>
                        </a:spcAft>
                      </a:pPr>
                      <a:r>
                        <a:rPr lang="en-IN" sz="1350" kern="0">
                          <a:effectLst/>
                        </a:rPr>
                        <a:t>Inverter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5.18</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6.51</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9.02</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22.25</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a:t>
                      </a:r>
                    </a:p>
                  </a:txBody>
                  <a:tcPr marL="9525" marR="9525" marT="9525" marB="9525" anchor="ctr"/>
                </a:tc>
                <a:extLst>
                  <a:ext uri="{0D108BD9-81ED-4DB2-BD59-A6C34878D82A}">
                    <a16:rowId xmlns:a16="http://schemas.microsoft.com/office/drawing/2014/main" val="61603481"/>
                  </a:ext>
                </a:extLst>
              </a:tr>
              <a:tr h="383931">
                <a:tc>
                  <a:txBody>
                    <a:bodyPr/>
                    <a:lstStyle/>
                    <a:p>
                      <a:pPr algn="ctr">
                        <a:lnSpc>
                          <a:spcPct val="107000"/>
                        </a:lnSpc>
                        <a:spcAft>
                          <a:spcPts val="800"/>
                        </a:spcAft>
                      </a:pPr>
                      <a:r>
                        <a:rPr lang="en-IN" sz="1350" kern="0">
                          <a:effectLst/>
                        </a:rPr>
                        <a:t>NAND</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6.28</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4.05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7.33</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37.25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1.517</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166</a:t>
                      </a:r>
                    </a:p>
                  </a:txBody>
                  <a:tcPr marL="9525" marR="9525" marT="9525" marB="9525" anchor="ctr"/>
                </a:tc>
                <a:extLst>
                  <a:ext uri="{0D108BD9-81ED-4DB2-BD59-A6C34878D82A}">
                    <a16:rowId xmlns:a16="http://schemas.microsoft.com/office/drawing/2014/main" val="2039260888"/>
                  </a:ext>
                </a:extLst>
              </a:tr>
              <a:tr h="372519">
                <a:tc>
                  <a:txBody>
                    <a:bodyPr/>
                    <a:lstStyle/>
                    <a:p>
                      <a:pPr algn="ctr">
                        <a:lnSpc>
                          <a:spcPct val="107000"/>
                        </a:lnSpc>
                        <a:spcAft>
                          <a:spcPts val="800"/>
                        </a:spcAft>
                      </a:pPr>
                      <a:r>
                        <a:rPr lang="en-IN" sz="1350" kern="0">
                          <a:effectLst/>
                        </a:rPr>
                        <a:t>NOR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5.99</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8.31</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7.17</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45.75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1.548</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88</a:t>
                      </a:r>
                    </a:p>
                  </a:txBody>
                  <a:tcPr marL="9525" marR="9525" marT="9525" marB="9525" anchor="ctr"/>
                </a:tc>
                <a:extLst>
                  <a:ext uri="{0D108BD9-81ED-4DB2-BD59-A6C34878D82A}">
                    <a16:rowId xmlns:a16="http://schemas.microsoft.com/office/drawing/2014/main" val="363160615"/>
                  </a:ext>
                </a:extLst>
              </a:tr>
              <a:tr h="372519">
                <a:tc>
                  <a:txBody>
                    <a:bodyPr/>
                    <a:lstStyle/>
                    <a:p>
                      <a:pPr algn="ctr">
                        <a:lnSpc>
                          <a:spcPct val="107000"/>
                        </a:lnSpc>
                        <a:spcAft>
                          <a:spcPts val="800"/>
                        </a:spcAft>
                      </a:pPr>
                      <a:r>
                        <a:rPr lang="en-IN" sz="1350" kern="0">
                          <a:effectLst/>
                        </a:rPr>
                        <a:t>AND</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13.8</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16.94</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17.1</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77.2</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1.002</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70.5</a:t>
                      </a:r>
                    </a:p>
                  </a:txBody>
                  <a:tcPr marL="9525" marR="9525" marT="9525" marB="9525" anchor="ctr"/>
                </a:tc>
                <a:extLst>
                  <a:ext uri="{0D108BD9-81ED-4DB2-BD59-A6C34878D82A}">
                    <a16:rowId xmlns:a16="http://schemas.microsoft.com/office/drawing/2014/main" val="4227918074"/>
                  </a:ext>
                </a:extLst>
              </a:tr>
              <a:tr h="383931">
                <a:tc>
                  <a:txBody>
                    <a:bodyPr/>
                    <a:lstStyle/>
                    <a:p>
                      <a:pPr algn="ctr">
                        <a:lnSpc>
                          <a:spcPct val="107000"/>
                        </a:lnSpc>
                        <a:spcAft>
                          <a:spcPts val="800"/>
                        </a:spcAft>
                      </a:pPr>
                      <a:r>
                        <a:rPr lang="en-IN" sz="1350" kern="0">
                          <a:effectLst/>
                        </a:rPr>
                        <a:t>OR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12.8</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15.11</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15.8</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82.45</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1.418</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69.5</a:t>
                      </a:r>
                    </a:p>
                  </a:txBody>
                  <a:tcPr marL="9525" marR="9525" marT="9525" marB="9525" anchor="ctr"/>
                </a:tc>
                <a:extLst>
                  <a:ext uri="{0D108BD9-81ED-4DB2-BD59-A6C34878D82A}">
                    <a16:rowId xmlns:a16="http://schemas.microsoft.com/office/drawing/2014/main" val="1639026288"/>
                  </a:ext>
                </a:extLst>
              </a:tr>
              <a:tr h="383931">
                <a:tc>
                  <a:txBody>
                    <a:bodyPr/>
                    <a:lstStyle/>
                    <a:p>
                      <a:pPr algn="ctr">
                        <a:lnSpc>
                          <a:spcPct val="107000"/>
                        </a:lnSpc>
                        <a:spcAft>
                          <a:spcPts val="800"/>
                        </a:spcAft>
                      </a:pPr>
                      <a:r>
                        <a:rPr lang="en-IN" sz="1350" kern="0">
                          <a:effectLst/>
                        </a:rPr>
                        <a:t>XOR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19.1</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19.98</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24.5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98.5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4.765</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262.5</a:t>
                      </a:r>
                    </a:p>
                  </a:txBody>
                  <a:tcPr marL="9525" marR="9525" marT="9525" marB="9525" anchor="ctr"/>
                </a:tc>
                <a:extLst>
                  <a:ext uri="{0D108BD9-81ED-4DB2-BD59-A6C34878D82A}">
                    <a16:rowId xmlns:a16="http://schemas.microsoft.com/office/drawing/2014/main" val="3082669607"/>
                  </a:ext>
                </a:extLst>
              </a:tr>
              <a:tr h="383931">
                <a:tc>
                  <a:txBody>
                    <a:bodyPr/>
                    <a:lstStyle/>
                    <a:p>
                      <a:pPr algn="ctr">
                        <a:lnSpc>
                          <a:spcPct val="107000"/>
                        </a:lnSpc>
                        <a:spcAft>
                          <a:spcPts val="800"/>
                        </a:spcAft>
                      </a:pPr>
                      <a:r>
                        <a:rPr lang="en-IN" sz="1350" kern="0">
                          <a:effectLst/>
                        </a:rPr>
                        <a:t>Half adder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18.6</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22.85</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 31.8</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 79.5</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11.69</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311.5</a:t>
                      </a:r>
                    </a:p>
                  </a:txBody>
                  <a:tcPr marL="9525" marR="9525" marT="9525" marB="9525" anchor="ctr"/>
                </a:tc>
                <a:extLst>
                  <a:ext uri="{0D108BD9-81ED-4DB2-BD59-A6C34878D82A}">
                    <a16:rowId xmlns:a16="http://schemas.microsoft.com/office/drawing/2014/main" val="205720852"/>
                  </a:ext>
                </a:extLst>
              </a:tr>
              <a:tr h="383931">
                <a:tc>
                  <a:txBody>
                    <a:bodyPr/>
                    <a:lstStyle/>
                    <a:p>
                      <a:pPr algn="ctr">
                        <a:lnSpc>
                          <a:spcPct val="107000"/>
                        </a:lnSpc>
                        <a:spcAft>
                          <a:spcPts val="800"/>
                        </a:spcAft>
                      </a:pPr>
                      <a:r>
                        <a:rPr lang="en-IN" sz="1350" kern="0">
                          <a:effectLst/>
                        </a:rPr>
                        <a:t>Full adder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33.2</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25.35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 73.7</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143.85 </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21.13</a:t>
                      </a:r>
                    </a:p>
                  </a:txBody>
                  <a:tcPr marL="9525" marR="9525" marT="9525" marB="9525" anchor="ctr"/>
                </a:tc>
                <a:tc>
                  <a:txBody>
                    <a:bodyPr/>
                    <a:lstStyle/>
                    <a:p>
                      <a:pPr algn="ctr">
                        <a:lnSpc>
                          <a:spcPct val="107000"/>
                        </a:lnSpc>
                        <a:spcAft>
                          <a:spcPts val="800"/>
                        </a:spcAft>
                      </a:pPr>
                      <a:r>
                        <a:rPr lang="en-IN" sz="1350" kern="100" dirty="0">
                          <a:effectLst/>
                          <a:latin typeface="Arial (Body)"/>
                          <a:ea typeface="Calibri" panose="020F0502020204030204" pitchFamily="34" charset="0"/>
                          <a:cs typeface="Gautami" panose="020B0502040204020203" pitchFamily="34" charset="0"/>
                        </a:rPr>
                        <a:t>291</a:t>
                      </a:r>
                    </a:p>
                  </a:txBody>
                  <a:tcPr marL="9525" marR="9525" marT="9525" marB="9525" anchor="ctr"/>
                </a:tc>
                <a:extLst>
                  <a:ext uri="{0D108BD9-81ED-4DB2-BD59-A6C34878D82A}">
                    <a16:rowId xmlns:a16="http://schemas.microsoft.com/office/drawing/2014/main" val="2510113741"/>
                  </a:ext>
                </a:extLst>
              </a:tr>
              <a:tr h="575490">
                <a:tc>
                  <a:txBody>
                    <a:bodyPr/>
                    <a:lstStyle/>
                    <a:p>
                      <a:pPr algn="ctr">
                        <a:lnSpc>
                          <a:spcPct val="107000"/>
                        </a:lnSpc>
                        <a:spcAft>
                          <a:spcPts val="800"/>
                        </a:spcAft>
                      </a:pPr>
                      <a:r>
                        <a:rPr lang="en-IN" sz="1350" kern="0">
                          <a:effectLst/>
                        </a:rPr>
                        <a:t>Wallace multiplier</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259</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53.5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488</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394</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100" dirty="0">
                          <a:effectLst/>
                          <a:latin typeface="+mj-lt"/>
                          <a:ea typeface="Calibri" panose="020F0502020204030204" pitchFamily="34" charset="0"/>
                          <a:cs typeface="Gautami" panose="020B0502040204020203" pitchFamily="34" charset="0"/>
                        </a:rPr>
                        <a:t>65</a:t>
                      </a:r>
                    </a:p>
                  </a:txBody>
                  <a:tcPr marL="9525" marR="9525" marT="9525" marB="9525" anchor="ctr"/>
                </a:tc>
                <a:tc>
                  <a:txBody>
                    <a:bodyPr/>
                    <a:lstStyle/>
                    <a:p>
                      <a:pPr algn="ctr">
                        <a:lnSpc>
                          <a:spcPct val="107000"/>
                        </a:lnSpc>
                        <a:spcAft>
                          <a:spcPts val="800"/>
                        </a:spcAft>
                      </a:pPr>
                      <a:r>
                        <a:rPr lang="en-IN" sz="1350" kern="100" dirty="0">
                          <a:effectLst/>
                          <a:latin typeface="+mj-lt"/>
                          <a:ea typeface="Calibri" panose="020F0502020204030204" pitchFamily="34" charset="0"/>
                          <a:cs typeface="Gautami" panose="020B0502040204020203" pitchFamily="34" charset="0"/>
                        </a:rPr>
                        <a:t>507</a:t>
                      </a:r>
                    </a:p>
                  </a:txBody>
                  <a:tcPr marL="9525" marR="9525" marT="9525" marB="9525" anchor="ctr"/>
                </a:tc>
                <a:extLst>
                  <a:ext uri="{0D108BD9-81ED-4DB2-BD59-A6C34878D82A}">
                    <a16:rowId xmlns:a16="http://schemas.microsoft.com/office/drawing/2014/main" val="3299228613"/>
                  </a:ext>
                </a:extLst>
              </a:tr>
              <a:tr h="383931">
                <a:tc>
                  <a:txBody>
                    <a:bodyPr/>
                    <a:lstStyle/>
                    <a:p>
                      <a:pPr algn="ctr">
                        <a:lnSpc>
                          <a:spcPct val="107000"/>
                        </a:lnSpc>
                        <a:spcAft>
                          <a:spcPts val="800"/>
                        </a:spcAft>
                      </a:pPr>
                      <a:r>
                        <a:rPr lang="en-IN" sz="1350" kern="0" dirty="0">
                          <a:effectLst/>
                        </a:rPr>
                        <a:t>Dadda multiplier</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226</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47.05</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a:effectLst/>
                        </a:rPr>
                        <a:t>422</a:t>
                      </a:r>
                      <a:endParaRPr lang="en-IN" sz="1100" kern="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lnSpc>
                          <a:spcPct val="107000"/>
                        </a:lnSpc>
                        <a:spcAft>
                          <a:spcPts val="800"/>
                        </a:spcAft>
                      </a:pPr>
                      <a:r>
                        <a:rPr lang="en-IN" sz="1350" kern="0" dirty="0">
                          <a:effectLst/>
                        </a:rPr>
                        <a:t>260</a:t>
                      </a:r>
                      <a:endParaRPr lang="en-IN" sz="1100" kern="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350" kern="100" dirty="0">
                          <a:effectLst/>
                          <a:latin typeface="+mj-lt"/>
                          <a:ea typeface="Calibri" panose="020F0502020204030204" pitchFamily="34" charset="0"/>
                          <a:cs typeface="Gautami" panose="020B0502040204020203" pitchFamily="34" charset="0"/>
                        </a:rPr>
                        <a:t>56.3</a:t>
                      </a:r>
                    </a:p>
                  </a:txBody>
                  <a:tcPr marL="9525" marR="9525" marT="9525" marB="9525" anchor="ctr"/>
                </a:tc>
                <a:tc>
                  <a:txBody>
                    <a:bodyPr/>
                    <a:lstStyle/>
                    <a:p>
                      <a:pPr algn="ctr">
                        <a:lnSpc>
                          <a:spcPct val="107000"/>
                        </a:lnSpc>
                        <a:spcAft>
                          <a:spcPts val="800"/>
                        </a:spcAft>
                      </a:pPr>
                      <a:r>
                        <a:rPr lang="en-IN" sz="1350" kern="100" dirty="0">
                          <a:effectLst/>
                          <a:latin typeface="+mj-lt"/>
                          <a:ea typeface="Calibri" panose="020F0502020204030204" pitchFamily="34" charset="0"/>
                          <a:cs typeface="Gautami" panose="020B0502040204020203" pitchFamily="34" charset="0"/>
                        </a:rPr>
                        <a:t>451</a:t>
                      </a:r>
                    </a:p>
                  </a:txBody>
                  <a:tcPr marL="9525" marR="9525" marT="9525" marB="9525" anchor="ctr"/>
                </a:tc>
                <a:extLst>
                  <a:ext uri="{0D108BD9-81ED-4DB2-BD59-A6C34878D82A}">
                    <a16:rowId xmlns:a16="http://schemas.microsoft.com/office/drawing/2014/main" val="2598068002"/>
                  </a:ext>
                </a:extLst>
              </a:tr>
            </a:tbl>
          </a:graphicData>
        </a:graphic>
      </p:graphicFrame>
    </p:spTree>
    <p:extLst>
      <p:ext uri="{BB962C8B-B14F-4D97-AF65-F5344CB8AC3E}">
        <p14:creationId xmlns:p14="http://schemas.microsoft.com/office/powerpoint/2010/main" val="124503325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8587"/>
            <a:ext cx="8382000" cy="603250"/>
          </a:xfrm>
        </p:spPr>
        <p:txBody>
          <a:bodyPr/>
          <a:lstStyle/>
          <a:p>
            <a:r>
              <a:rPr lang="en-IN" sz="2800" dirty="0">
                <a:solidFill>
                  <a:srgbClr val="FFC000"/>
                </a:solidFill>
                <a:latin typeface="Times New Roman" panose="02020603050405020304" pitchFamily="18" charset="0"/>
                <a:cs typeface="Times New Roman" panose="02020603050405020304" pitchFamily="18" charset="0"/>
              </a:rPr>
              <a:t> </a:t>
            </a:r>
            <a:r>
              <a:rPr lang="en-IN" sz="2400" dirty="0">
                <a:solidFill>
                  <a:srgbClr val="FFC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67544" y="838200"/>
            <a:ext cx="8496944" cy="5791200"/>
          </a:xfrm>
        </p:spPr>
        <p:txBody>
          <a:bodyPr/>
          <a:lstStyle/>
          <a:p>
            <a:pPr marL="0" indent="0" algn="just">
              <a:lnSpc>
                <a:spcPct val="150000"/>
              </a:lnSpc>
              <a:buNone/>
            </a:pPr>
            <a:r>
              <a:rPr lang="en-IN" sz="1800" dirty="0">
                <a:latin typeface="Times New Roman" panose="02020603050405020304" pitchFamily="18" charset="0"/>
                <a:cs typeface="Times New Roman" panose="02020603050405020304" pitchFamily="18" charset="0"/>
              </a:rPr>
              <a:t>When compared to traditional technologies like FinFET and CMOS, the integration of memristors with CMOS logic circuits offers interesting paths for creating low-power digital circuitry. We have investigated the advantages and disadvantages of this integration through our project. Our research concludes that there are a number of benefits to using memristors in CMOS logic circuits. First of all, memristors have the ability to store information without losing it due to their non-volatile memory properties. This lowers the power used on standby. Furthermore, memristors' intrinsic qualities such as their low power consumption and high integration density make them appealing options for implementing energy-efficient digital circuits. Additionally, our comparison study shows that memristor-based CMOS circuits perform better than both in terms of power efficiency.</a:t>
            </a: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81000" y="746630"/>
            <a:ext cx="8686800" cy="5500688"/>
          </a:xfrm>
        </p:spPr>
        <p:txBody>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CMOS (complementary metal oxide semiconductor) is primary technology for the design of integrated circuits (IC). The major challenge in the IC design is reducing the power dissipation and propagation delay.</a:t>
            </a:r>
          </a:p>
          <a:p>
            <a:pPr algn="just">
              <a:lnSpc>
                <a:spcPct val="150000"/>
              </a:lnSpc>
            </a:pPr>
            <a:r>
              <a:rPr lang="en-IN" sz="1800" spc="5" dirty="0">
                <a:effectLst/>
                <a:latin typeface="Times New Roman" panose="02020603050405020304" pitchFamily="18" charset="0"/>
                <a:ea typeface="Times New Roman" panose="02020603050405020304" pitchFamily="18" charset="0"/>
              </a:rPr>
              <a:t>The parameters are highly depend on the scaling of the MOS device [1]. The scaling process is predicted by Moore’s law. Moore’s law states that number of transistors will be doubled for every 18 months. </a:t>
            </a:r>
          </a:p>
          <a:p>
            <a:pPr algn="just">
              <a:lnSpc>
                <a:spcPct val="150000"/>
              </a:lnSpc>
            </a:pPr>
            <a:r>
              <a:rPr lang="en-IN" sz="1800" spc="5" dirty="0">
                <a:effectLst/>
                <a:latin typeface="Times New Roman" panose="02020603050405020304" pitchFamily="18" charset="0"/>
                <a:ea typeface="Times New Roman" panose="02020603050405020304" pitchFamily="18" charset="0"/>
              </a:rPr>
              <a:t>The number of transistors on a chip can be increased by scaling down the parameters of each MOSFET transistor. Several works have been done on scaling down of MOSFET [2].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By reducing the size MOS transistor, we can insert more transistors on a single chip. With the increase in the number of transistors the speed of the operations will be increased. Since it switches the states much faster, the dynamic power reduces [3].</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4</a:t>
            </a:fld>
            <a:endParaRPr lang="en-US" dirty="0"/>
          </a:p>
        </p:txBody>
      </p:sp>
    </p:spTree>
    <p:extLst>
      <p:ext uri="{BB962C8B-B14F-4D97-AF65-F5344CB8AC3E}">
        <p14:creationId xmlns:p14="http://schemas.microsoft.com/office/powerpoint/2010/main" val="14727347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24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a:defRPr/>
            </a:pPr>
            <a:r>
              <a:rPr lang="en-US" dirty="0"/>
              <a:t>             </a:t>
            </a:r>
            <a:fld id="{51EDAF45-A1ED-443F-B7DC-99AC8969684E}" type="slidenum">
              <a:rPr lang="en-US" smtClean="0"/>
              <a:pPr>
                <a:defRPr/>
              </a:pPr>
              <a:t>40</a:t>
            </a:fld>
            <a:endParaRPr lang="en-US" dirty="0"/>
          </a:p>
        </p:txBody>
      </p:sp>
      <p:sp>
        <p:nvSpPr>
          <p:cNvPr id="5" name="Content Placeholder 4"/>
          <p:cNvSpPr>
            <a:spLocks noGrp="1"/>
          </p:cNvSpPr>
          <p:nvPr>
            <p:ph idx="1"/>
          </p:nvPr>
        </p:nvSpPr>
        <p:spPr>
          <a:xfrm>
            <a:off x="457200" y="762000"/>
            <a:ext cx="8229600" cy="5364163"/>
          </a:xfrm>
        </p:spPr>
        <p:txBody>
          <a:bodyPr/>
          <a:lstStyle/>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[1] N. A. </a:t>
            </a:r>
            <a:r>
              <a:rPr lang="en-IN" sz="1800" spc="5" dirty="0" err="1">
                <a:effectLst/>
                <a:latin typeface="Times New Roman" panose="02020603050405020304" pitchFamily="18" charset="0"/>
                <a:ea typeface="Times New Roman" panose="02020603050405020304" pitchFamily="18" charset="0"/>
              </a:rPr>
              <a:t>Badiger</a:t>
            </a:r>
            <a:r>
              <a:rPr lang="en-IN" sz="1800" spc="5" dirty="0">
                <a:effectLst/>
                <a:latin typeface="Times New Roman" panose="02020603050405020304" pitchFamily="18" charset="0"/>
                <a:ea typeface="Times New Roman" panose="02020603050405020304" pitchFamily="18" charset="0"/>
              </a:rPr>
              <a:t>, S. Iyer and S. </a:t>
            </a:r>
            <a:r>
              <a:rPr lang="en-IN" sz="1800" spc="5" dirty="0" err="1">
                <a:effectLst/>
                <a:latin typeface="Times New Roman" panose="02020603050405020304" pitchFamily="18" charset="0"/>
                <a:ea typeface="Times New Roman" panose="02020603050405020304" pitchFamily="18" charset="0"/>
              </a:rPr>
              <a:t>Gejji</a:t>
            </a:r>
            <a:r>
              <a:rPr lang="en-IN" sz="1800" spc="5" dirty="0">
                <a:effectLst/>
                <a:latin typeface="Times New Roman" panose="02020603050405020304" pitchFamily="18" charset="0"/>
                <a:ea typeface="Times New Roman" panose="02020603050405020304" pitchFamily="18" charset="0"/>
              </a:rPr>
              <a:t>, "Power and Delay Analysis of a CMOS Inverter," 2023 International Conference on Data Science and Network Security (ICDSNS), </a:t>
            </a:r>
            <a:r>
              <a:rPr lang="en-IN" sz="1800" spc="5" dirty="0" err="1">
                <a:effectLst/>
                <a:latin typeface="Times New Roman" panose="02020603050405020304" pitchFamily="18" charset="0"/>
                <a:ea typeface="Times New Roman" panose="02020603050405020304" pitchFamily="18" charset="0"/>
              </a:rPr>
              <a:t>Tiptur</a:t>
            </a:r>
            <a:r>
              <a:rPr lang="en-IN" sz="1800" spc="5" dirty="0">
                <a:effectLst/>
                <a:latin typeface="Times New Roman" panose="02020603050405020304" pitchFamily="18" charset="0"/>
                <a:ea typeface="Times New Roman" panose="02020603050405020304" pitchFamily="18" charset="0"/>
              </a:rPr>
              <a:t>, India, 2023, pp. 1-6, </a:t>
            </a:r>
            <a:r>
              <a:rPr lang="en-IN" sz="1800" spc="5" dirty="0" err="1">
                <a:effectLst/>
                <a:latin typeface="Times New Roman" panose="02020603050405020304" pitchFamily="18" charset="0"/>
                <a:ea typeface="Times New Roman" panose="02020603050405020304" pitchFamily="18" charset="0"/>
              </a:rPr>
              <a:t>doi</a:t>
            </a:r>
            <a:r>
              <a:rPr lang="en-IN" sz="1800" spc="5" dirty="0">
                <a:effectLst/>
                <a:latin typeface="Times New Roman" panose="02020603050405020304" pitchFamily="18" charset="0"/>
                <a:ea typeface="Times New Roman" panose="02020603050405020304" pitchFamily="18" charset="0"/>
              </a:rPr>
              <a:t>: 10.1109/ICDSNS58469.2023.10244825.</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[2] P. U. Jain and V. K. Tomar, "FinFET Technology : As A Promising Alternatives for Conventional MOSFET Technology," 2020 International Conference on Emerging Smart Computing and Informatics (ESCI), Pune, India, 2020, pp. 43-47, </a:t>
            </a:r>
            <a:r>
              <a:rPr lang="en-IN" sz="1800" spc="5" dirty="0" err="1">
                <a:effectLst/>
                <a:latin typeface="Times New Roman" panose="02020603050405020304" pitchFamily="18" charset="0"/>
                <a:ea typeface="Times New Roman" panose="02020603050405020304" pitchFamily="18" charset="0"/>
              </a:rPr>
              <a:t>doi</a:t>
            </a:r>
            <a:r>
              <a:rPr lang="en-IN" sz="1800" spc="5" dirty="0">
                <a:effectLst/>
                <a:latin typeface="Times New Roman" panose="02020603050405020304" pitchFamily="18" charset="0"/>
                <a:ea typeface="Times New Roman" panose="02020603050405020304" pitchFamily="18" charset="0"/>
              </a:rPr>
              <a:t>: 10.1109/ESCI48226.2020.9167646.</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[3] </a:t>
            </a:r>
            <a:r>
              <a:rPr lang="en-IN" sz="1800" dirty="0">
                <a:solidFill>
                  <a:srgbClr val="222222"/>
                </a:solidFill>
                <a:effectLst/>
                <a:latin typeface="Times New Roman" panose="02020603050405020304" pitchFamily="18" charset="0"/>
                <a:ea typeface="Times New Roman" panose="02020603050405020304" pitchFamily="18" charset="0"/>
              </a:rPr>
              <a:t>A. Islam, "Technology scaling and its side effects," 2015 19th International Symposium on VLSI Design and Test, Ahmedabad, India, 2015, pp. 1-1, </a:t>
            </a:r>
            <a:r>
              <a:rPr lang="en-IN" sz="1800" dirty="0" err="1">
                <a:solidFill>
                  <a:srgbClr val="222222"/>
                </a:solidFill>
                <a:effectLst/>
                <a:latin typeface="Times New Roman" panose="02020603050405020304" pitchFamily="18" charset="0"/>
                <a:ea typeface="Times New Roman" panose="02020603050405020304" pitchFamily="18" charset="0"/>
              </a:rPr>
              <a:t>doi</a:t>
            </a:r>
            <a:r>
              <a:rPr lang="en-IN" sz="1800" dirty="0">
                <a:solidFill>
                  <a:srgbClr val="222222"/>
                </a:solidFill>
                <a:effectLst/>
                <a:latin typeface="Times New Roman" panose="02020603050405020304" pitchFamily="18" charset="0"/>
                <a:ea typeface="Times New Roman" panose="02020603050405020304" pitchFamily="18" charset="0"/>
              </a:rPr>
              <a:t>: 10.1109/ISVDAT.2015.7208164.</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[4] A. K. Kuna, K. </a:t>
            </a:r>
            <a:r>
              <a:rPr lang="en-IN" sz="1800" dirty="0" err="1">
                <a:solidFill>
                  <a:srgbClr val="222222"/>
                </a:solidFill>
                <a:effectLst/>
                <a:latin typeface="Times New Roman" panose="02020603050405020304" pitchFamily="18" charset="0"/>
                <a:ea typeface="Times New Roman" panose="02020603050405020304" pitchFamily="18" charset="0"/>
              </a:rPr>
              <a:t>Kandpal</a:t>
            </a:r>
            <a:r>
              <a:rPr lang="en-IN" sz="1800" dirty="0">
                <a:solidFill>
                  <a:srgbClr val="222222"/>
                </a:solidFill>
                <a:effectLst/>
                <a:latin typeface="Times New Roman" panose="02020603050405020304" pitchFamily="18" charset="0"/>
                <a:ea typeface="Times New Roman" panose="02020603050405020304" pitchFamily="18" charset="0"/>
              </a:rPr>
              <a:t> and K. B. R. Teja, "An investigation of FinFET based digital circuits for low power applications," 2017 International Conference on Circuit ,Power and Computing Technologies (ICCPCT), Kollam, India, 2017, pp. 1-6, </a:t>
            </a:r>
            <a:r>
              <a:rPr lang="en-IN" sz="1800" dirty="0" err="1">
                <a:solidFill>
                  <a:srgbClr val="222222"/>
                </a:solidFill>
                <a:effectLst/>
                <a:latin typeface="Times New Roman" panose="02020603050405020304" pitchFamily="18" charset="0"/>
                <a:ea typeface="Times New Roman" panose="02020603050405020304" pitchFamily="18" charset="0"/>
              </a:rPr>
              <a:t>doi</a:t>
            </a:r>
            <a:r>
              <a:rPr lang="en-IN" sz="1800" dirty="0">
                <a:solidFill>
                  <a:srgbClr val="222222"/>
                </a:solidFill>
                <a:effectLst/>
                <a:latin typeface="Times New Roman" panose="02020603050405020304" pitchFamily="18" charset="0"/>
                <a:ea typeface="Times New Roman" panose="02020603050405020304" pitchFamily="18" charset="0"/>
              </a:rPr>
              <a:t>: 10.1109/ICCPCT.2017.8074280.</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447950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24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a:defRPr/>
            </a:pPr>
            <a:r>
              <a:rPr lang="en-US" dirty="0"/>
              <a:t>             </a:t>
            </a:r>
            <a:fld id="{51EDAF45-A1ED-443F-B7DC-99AC8969684E}" type="slidenum">
              <a:rPr lang="en-US" smtClean="0"/>
              <a:pPr>
                <a:defRPr/>
              </a:pPr>
              <a:t>41</a:t>
            </a:fld>
            <a:endParaRPr lang="en-US" dirty="0"/>
          </a:p>
        </p:txBody>
      </p:sp>
      <p:sp>
        <p:nvSpPr>
          <p:cNvPr id="5" name="Content Placeholder 4"/>
          <p:cNvSpPr>
            <a:spLocks noGrp="1"/>
          </p:cNvSpPr>
          <p:nvPr>
            <p:ph idx="1"/>
          </p:nvPr>
        </p:nvSpPr>
        <p:spPr>
          <a:xfrm>
            <a:off x="457200" y="762000"/>
            <a:ext cx="8229600" cy="5364163"/>
          </a:xfrm>
        </p:spPr>
        <p:txBody>
          <a:bodyPr/>
          <a:lstStyle/>
          <a:p>
            <a:pPr marL="0" indent="0" algn="just">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[5] H. </a:t>
            </a:r>
            <a:r>
              <a:rPr lang="en-IN" sz="1800" dirty="0" err="1">
                <a:solidFill>
                  <a:srgbClr val="222222"/>
                </a:solidFill>
                <a:effectLst/>
                <a:latin typeface="Times New Roman" panose="02020603050405020304" pitchFamily="18" charset="0"/>
                <a:ea typeface="Times New Roman" panose="02020603050405020304" pitchFamily="18" charset="0"/>
              </a:rPr>
              <a:t>Farkhani</a:t>
            </a:r>
            <a:r>
              <a:rPr lang="en-IN" sz="1800" dirty="0">
                <a:solidFill>
                  <a:srgbClr val="222222"/>
                </a:solidFill>
                <a:effectLst/>
                <a:latin typeface="Times New Roman" panose="02020603050405020304" pitchFamily="18" charset="0"/>
                <a:ea typeface="Times New Roman" panose="02020603050405020304" pitchFamily="18" charset="0"/>
              </a:rPr>
              <a:t>, A. </a:t>
            </a:r>
            <a:r>
              <a:rPr lang="en-IN" sz="1800" dirty="0" err="1">
                <a:solidFill>
                  <a:srgbClr val="222222"/>
                </a:solidFill>
                <a:effectLst/>
                <a:latin typeface="Times New Roman" panose="02020603050405020304" pitchFamily="18" charset="0"/>
                <a:ea typeface="Times New Roman" panose="02020603050405020304" pitchFamily="18" charset="0"/>
              </a:rPr>
              <a:t>Peiravi</a:t>
            </a:r>
            <a:r>
              <a:rPr lang="en-IN" sz="1800" dirty="0">
                <a:solidFill>
                  <a:srgbClr val="222222"/>
                </a:solidFill>
                <a:effectLst/>
                <a:latin typeface="Times New Roman" panose="02020603050405020304" pitchFamily="18" charset="0"/>
                <a:ea typeface="Times New Roman" panose="02020603050405020304" pitchFamily="18" charset="0"/>
              </a:rPr>
              <a:t>, J. M. </a:t>
            </a:r>
            <a:r>
              <a:rPr lang="en-IN" sz="1800" dirty="0" err="1">
                <a:solidFill>
                  <a:srgbClr val="222222"/>
                </a:solidFill>
                <a:effectLst/>
                <a:latin typeface="Times New Roman" panose="02020603050405020304" pitchFamily="18" charset="0"/>
                <a:ea typeface="Times New Roman" panose="02020603050405020304" pitchFamily="18" charset="0"/>
              </a:rPr>
              <a:t>Kargaard</a:t>
            </a:r>
            <a:r>
              <a:rPr lang="en-IN" sz="1800" dirty="0">
                <a:solidFill>
                  <a:srgbClr val="222222"/>
                </a:solidFill>
                <a:effectLst/>
                <a:latin typeface="Times New Roman" panose="02020603050405020304" pitchFamily="18" charset="0"/>
                <a:ea typeface="Times New Roman" panose="02020603050405020304" pitchFamily="18" charset="0"/>
              </a:rPr>
              <a:t> and F. Moradi, "Comparative study of FinFETs versus 22nm bulk CMOS technologies: SRAM design perspective," 2014 27th IEEE International System-on-Chip Conference (SOCC), Las Vegas, NV, USA, 2014, pp. 449-454, </a:t>
            </a:r>
            <a:r>
              <a:rPr lang="en-IN" sz="1800" dirty="0" err="1">
                <a:solidFill>
                  <a:srgbClr val="222222"/>
                </a:solidFill>
                <a:effectLst/>
                <a:latin typeface="Times New Roman" panose="02020603050405020304" pitchFamily="18" charset="0"/>
                <a:ea typeface="Times New Roman" panose="02020603050405020304" pitchFamily="18" charset="0"/>
              </a:rPr>
              <a:t>doi</a:t>
            </a:r>
            <a:r>
              <a:rPr lang="en-IN" sz="1800" dirty="0">
                <a:solidFill>
                  <a:srgbClr val="222222"/>
                </a:solidFill>
                <a:effectLst/>
                <a:latin typeface="Times New Roman" panose="02020603050405020304" pitchFamily="18" charset="0"/>
                <a:ea typeface="Times New Roman" panose="02020603050405020304" pitchFamily="18" charset="0"/>
              </a:rPr>
              <a:t>: 10.1109/SOCC.2014.6948971.</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[6] A. N. </a:t>
            </a:r>
            <a:r>
              <a:rPr lang="en-IN" sz="1800" dirty="0" err="1">
                <a:solidFill>
                  <a:srgbClr val="222222"/>
                </a:solidFill>
                <a:effectLst/>
                <a:latin typeface="Times New Roman" panose="02020603050405020304" pitchFamily="18" charset="0"/>
                <a:ea typeface="Times New Roman" panose="02020603050405020304" pitchFamily="18" charset="0"/>
              </a:rPr>
              <a:t>Bhoj</a:t>
            </a:r>
            <a:r>
              <a:rPr lang="en-IN" sz="1800" dirty="0">
                <a:solidFill>
                  <a:srgbClr val="222222"/>
                </a:solidFill>
                <a:effectLst/>
                <a:latin typeface="Times New Roman" panose="02020603050405020304" pitchFamily="18" charset="0"/>
                <a:ea typeface="Times New Roman" panose="02020603050405020304" pitchFamily="18" charset="0"/>
              </a:rPr>
              <a:t> and N. K. Jha, "Design of Logic Gates and Flip-Flops in High-Performance FinFET Technology," in IEEE Transactions on Very Large Scale Integration (VLSI) Systems, vol. 21, no. 11, pp. 1975-1988, Nov. 2013, </a:t>
            </a:r>
            <a:r>
              <a:rPr lang="en-IN" sz="1800" dirty="0" err="1">
                <a:solidFill>
                  <a:srgbClr val="222222"/>
                </a:solidFill>
                <a:effectLst/>
                <a:latin typeface="Times New Roman" panose="02020603050405020304" pitchFamily="18" charset="0"/>
                <a:ea typeface="Times New Roman" panose="02020603050405020304" pitchFamily="18" charset="0"/>
              </a:rPr>
              <a:t>doi</a:t>
            </a:r>
            <a:r>
              <a:rPr lang="en-IN" sz="1800" dirty="0">
                <a:solidFill>
                  <a:srgbClr val="222222"/>
                </a:solidFill>
                <a:effectLst/>
                <a:latin typeface="Times New Roman" panose="02020603050405020304" pitchFamily="18" charset="0"/>
                <a:ea typeface="Times New Roman" panose="02020603050405020304" pitchFamily="18" charset="0"/>
              </a:rPr>
              <a:t>: 10.1109/TVLSI.2012.2227850.</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solidFill>
                  <a:srgbClr val="222222"/>
                </a:solidFill>
                <a:effectLst/>
                <a:latin typeface="Times New Roman" panose="02020603050405020304" pitchFamily="18" charset="0"/>
                <a:ea typeface="Times New Roman" panose="02020603050405020304" pitchFamily="18" charset="0"/>
              </a:rPr>
              <a:t>[7] A. Verma, V. Singh, A. K. Upadhyay, A. Upadhyay and S. A. Taya, "The Power Dissipation of Complementary Metal Oxide Semiconductor (CMOS) Inverter and Propagation Delay for Various Technologies," 2023 International Conference on Sustainable Emerging Innovations in Engineering and Technology (ICSEIET), Ghaziabad, India, 2023, pp. 25-30, </a:t>
            </a:r>
            <a:r>
              <a:rPr lang="en-IN" sz="1800" dirty="0" err="1">
                <a:solidFill>
                  <a:srgbClr val="222222"/>
                </a:solidFill>
                <a:effectLst/>
                <a:latin typeface="Times New Roman" panose="02020603050405020304" pitchFamily="18" charset="0"/>
                <a:ea typeface="Times New Roman" panose="02020603050405020304" pitchFamily="18" charset="0"/>
              </a:rPr>
              <a:t>doi</a:t>
            </a:r>
            <a:r>
              <a:rPr lang="en-IN" sz="1800" dirty="0">
                <a:solidFill>
                  <a:srgbClr val="222222"/>
                </a:solidFill>
                <a:effectLst/>
                <a:latin typeface="Times New Roman" panose="02020603050405020304" pitchFamily="18" charset="0"/>
                <a:ea typeface="Times New Roman" panose="02020603050405020304" pitchFamily="18" charset="0"/>
              </a:rPr>
              <a:t>: 10.1109/ICSEIET58677.2023.10303532.</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7304669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24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a:defRPr/>
            </a:pPr>
            <a:r>
              <a:rPr lang="en-US" dirty="0"/>
              <a:t>             </a:t>
            </a:r>
            <a:fld id="{51EDAF45-A1ED-443F-B7DC-99AC8969684E}" type="slidenum">
              <a:rPr lang="en-US" smtClean="0"/>
              <a:pPr>
                <a:defRPr/>
              </a:pPr>
              <a:t>42</a:t>
            </a:fld>
            <a:endParaRPr lang="en-US" dirty="0"/>
          </a:p>
        </p:txBody>
      </p:sp>
      <p:sp>
        <p:nvSpPr>
          <p:cNvPr id="5" name="Content Placeholder 4"/>
          <p:cNvSpPr>
            <a:spLocks noGrp="1"/>
          </p:cNvSpPr>
          <p:nvPr>
            <p:ph idx="1"/>
          </p:nvPr>
        </p:nvSpPr>
        <p:spPr>
          <a:xfrm>
            <a:off x="457200" y="762000"/>
            <a:ext cx="8229600" cy="5364163"/>
          </a:xfrm>
        </p:spPr>
        <p:txBody>
          <a:bodyPr/>
          <a:lstStyle/>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[8] Esa, Mohd &amp; Achyut, </a:t>
            </a:r>
            <a:r>
              <a:rPr lang="en-IN" sz="1800" spc="5" dirty="0" err="1">
                <a:effectLst/>
                <a:latin typeface="Times New Roman" panose="02020603050405020304" pitchFamily="18" charset="0"/>
                <a:ea typeface="Times New Roman" panose="02020603050405020304" pitchFamily="18" charset="0"/>
              </a:rPr>
              <a:t>Konasagar</a:t>
            </a:r>
            <a:r>
              <a:rPr lang="en-IN" sz="1800" spc="5" dirty="0">
                <a:effectLst/>
                <a:latin typeface="Times New Roman" panose="02020603050405020304" pitchFamily="18" charset="0"/>
                <a:ea typeface="Times New Roman" panose="02020603050405020304" pitchFamily="18" charset="0"/>
              </a:rPr>
              <a:t>. (2019). Design and Verification of 4 X 4 Wallace Tree Multiplier. 10.5281/zenodo.3757325.</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[9]Gowri, Mangala &amp; H., Girish. (2023). DESIGN OF 3-BIT CMOS WALLACE MULTIPLIER. Seybold Report. 18. 1260-1271.</a:t>
            </a:r>
          </a:p>
          <a:p>
            <a:pPr marL="0" indent="0" algn="just">
              <a:lnSpc>
                <a:spcPct val="150000"/>
              </a:lnSpc>
              <a:buNone/>
            </a:pPr>
            <a:r>
              <a:rPr lang="en-IN" sz="1800" spc="5" dirty="0">
                <a:effectLst/>
                <a:latin typeface="Times New Roman" panose="02020603050405020304" pitchFamily="18" charset="0"/>
                <a:ea typeface="Times New Roman" panose="02020603050405020304" pitchFamily="18" charset="0"/>
              </a:rPr>
              <a:t>[10]</a:t>
            </a:r>
            <a:r>
              <a:rPr lang="en-IN" sz="1800" dirty="0">
                <a:effectLst/>
                <a:latin typeface="Times New Roman" panose="02020603050405020304" pitchFamily="18" charset="0"/>
                <a:ea typeface="Times New Roman" panose="02020603050405020304" pitchFamily="18" charset="0"/>
              </a:rPr>
              <a:t> </a:t>
            </a:r>
            <a:r>
              <a:rPr lang="en-IN" sz="1800" spc="5" dirty="0">
                <a:effectLst/>
                <a:latin typeface="Times New Roman" panose="02020603050405020304" pitchFamily="18" charset="0"/>
                <a:ea typeface="Times New Roman" panose="02020603050405020304" pitchFamily="18" charset="0"/>
              </a:rPr>
              <a:t>Singh, Shikha &amp; Shukla, Yagnesh. (2023). Implementation of FinFET technology based low power 4×4 Wallace tree multiplier using hybrid full adder. TELKOMNIKA (Telecommunication Computing Electronics and Control). 21. 1139. 10.12928/telkomnika.v21i5.24304.</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spcAft>
                <a:spcPts val="800"/>
              </a:spcAft>
              <a:buNone/>
            </a:pPr>
            <a:r>
              <a:rPr lang="en-IN" sz="1800" kern="100" spc="5" dirty="0">
                <a:effectLst/>
                <a:latin typeface="Times New Roman" panose="02020603050405020304" pitchFamily="18" charset="0"/>
                <a:ea typeface="Calibri" panose="020F0502020204030204" pitchFamily="34" charset="0"/>
                <a:cs typeface="Gautami" panose="020B0502040204020203" pitchFamily="34" charset="0"/>
              </a:rPr>
              <a:t>[11] </a:t>
            </a:r>
            <a:r>
              <a:rPr lang="en-IN" sz="1800" kern="0" spc="5" dirty="0">
                <a:effectLst/>
                <a:latin typeface="Times New Roman" panose="02020603050405020304" pitchFamily="18" charset="0"/>
                <a:ea typeface="Times New Roman" panose="02020603050405020304" pitchFamily="18" charset="0"/>
                <a:cs typeface="Gautami" panose="020B0502040204020203" pitchFamily="34" charset="0"/>
              </a:rPr>
              <a:t>S. T. Prasad and S. K. Sinha, "Power Efficient and High-performance 4-bit Dadda Multiplier using Multiplexer based BEC-1 converter," 2021 International Conference on Recent Trends on Electronics, Information, Communication &amp; Technology (RTEICT), Bangalore, India, 2021, pp. 749-754, </a:t>
            </a:r>
            <a:r>
              <a:rPr lang="en-IN" sz="1800" kern="0" spc="5" dirty="0" err="1">
                <a:effectLst/>
                <a:latin typeface="Times New Roman" panose="02020603050405020304" pitchFamily="18" charset="0"/>
                <a:ea typeface="Times New Roman" panose="02020603050405020304" pitchFamily="18" charset="0"/>
                <a:cs typeface="Gautami" panose="020B0502040204020203" pitchFamily="34" charset="0"/>
              </a:rPr>
              <a:t>doi</a:t>
            </a:r>
            <a:r>
              <a:rPr lang="en-IN" sz="1800" kern="0" spc="5" dirty="0">
                <a:effectLst/>
                <a:latin typeface="Times New Roman" panose="02020603050405020304" pitchFamily="18" charset="0"/>
                <a:ea typeface="Times New Roman" panose="02020603050405020304" pitchFamily="18" charset="0"/>
                <a:cs typeface="Gautami" panose="020B0502040204020203" pitchFamily="34" charset="0"/>
              </a:rPr>
              <a:t>: 10.1109/RTEICT52294.2021.9573750.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74723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sz="2400" dirty="0">
                <a:solidFill>
                  <a:srgbClr val="FFC000"/>
                </a:solidFill>
                <a:latin typeface="Times New Roman" panose="02020603050405020304" pitchFamily="18" charset="0"/>
                <a:ea typeface="Cambria" panose="02040503050406030204" pitchFamily="18" charset="0"/>
                <a:cs typeface="Times New Roman" panose="02020603050405020304" pitchFamily="18" charset="0"/>
              </a:rPr>
              <a:t>REFERENCES</a:t>
            </a:r>
          </a:p>
        </p:txBody>
      </p:sp>
      <p:sp>
        <p:nvSpPr>
          <p:cNvPr id="4" name="Slide Number Placeholder 3"/>
          <p:cNvSpPr>
            <a:spLocks noGrp="1"/>
          </p:cNvSpPr>
          <p:nvPr>
            <p:ph type="sldNum" sz="quarter" idx="12"/>
          </p:nvPr>
        </p:nvSpPr>
        <p:spPr/>
        <p:txBody>
          <a:bodyPr/>
          <a:lstStyle/>
          <a:p>
            <a:pPr>
              <a:defRPr/>
            </a:pPr>
            <a:r>
              <a:rPr lang="en-US" dirty="0"/>
              <a:t>             </a:t>
            </a:r>
            <a:fld id="{51EDAF45-A1ED-443F-B7DC-99AC8969684E}" type="slidenum">
              <a:rPr lang="en-US" smtClean="0"/>
              <a:pPr>
                <a:defRPr/>
              </a:pPr>
              <a:t>43</a:t>
            </a:fld>
            <a:endParaRPr lang="en-US" dirty="0"/>
          </a:p>
        </p:txBody>
      </p:sp>
      <p:sp>
        <p:nvSpPr>
          <p:cNvPr id="5" name="Content Placeholder 4"/>
          <p:cNvSpPr>
            <a:spLocks noGrp="1"/>
          </p:cNvSpPr>
          <p:nvPr>
            <p:ph idx="1"/>
          </p:nvPr>
        </p:nvSpPr>
        <p:spPr>
          <a:xfrm>
            <a:off x="457200" y="762000"/>
            <a:ext cx="8229600" cy="5364163"/>
          </a:xfrm>
        </p:spPr>
        <p:txBody>
          <a:bodyPr/>
          <a:lstStyle/>
          <a:p>
            <a:pPr marL="0" marR="254635" lvl="0" indent="0" algn="just">
              <a:lnSpc>
                <a:spcPct val="115000"/>
              </a:lnSpc>
              <a:spcAft>
                <a:spcPts val="800"/>
              </a:spcAft>
              <a:buNone/>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[12] Mathews, Manoj. (2022). Mathematical Modelling of TEAM and VTEAM Memristor Model Using Verilog-A. 10.48550/arXiv.2205.12472.</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marR="254635" lvl="0" indent="0" algn="just">
              <a:lnSpc>
                <a:spcPct val="115000"/>
              </a:lnSpc>
              <a:spcAft>
                <a:spcPts val="800"/>
              </a:spcAft>
              <a:buNone/>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[13] Yang, J.,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Strukov</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D. &amp; Stewart, D. Memristive devices for computing. Nature Nanotech 8, 13–24 (2013). </a:t>
            </a:r>
            <a:r>
              <a:rPr lang="en-IN" sz="1800" u="sng" kern="100" dirty="0">
                <a:solidFill>
                  <a:srgbClr val="0563C1"/>
                </a:solidFill>
                <a:effectLst/>
                <a:latin typeface="Times New Roman" panose="02020603050405020304" pitchFamily="18" charset="0"/>
                <a:ea typeface="Calibri" panose="020F0502020204030204" pitchFamily="34" charset="0"/>
                <a:cs typeface="Gautami" panose="020B0502040204020203" pitchFamily="34" charset="0"/>
                <a:hlinkClick r:id="rId2"/>
              </a:rPr>
              <a:t>https://doi.org/10.1038/nnano.2012.240</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marR="254635" lvl="0" indent="0" algn="just">
              <a:lnSpc>
                <a:spcPct val="115000"/>
              </a:lnSpc>
              <a:spcAft>
                <a:spcPts val="800"/>
              </a:spcAft>
              <a:buNone/>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[14]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Emara</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A.S.,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Madian</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A.H., Amer, H.H., Amer, S.H. and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Abdelhalim</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M.B. (2016) On the Production Testing of Memristor Ratioed Logic (MRL) Gates. Circuits and Systems, 7, 3016-3025.</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marR="254635" lvl="0" indent="0" algn="just">
              <a:lnSpc>
                <a:spcPct val="115000"/>
              </a:lnSpc>
              <a:spcAft>
                <a:spcPts val="800"/>
              </a:spcAft>
              <a:buNone/>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[15] Singh, Tejinder. (2015). Hybrid Memristor-CMOS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MeMOS</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based Logic Gates and Adder Circuits.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arXiv</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[cs.ET]. 1506. 1-11.</a:t>
            </a:r>
          </a:p>
          <a:p>
            <a:pPr marL="0" lvl="0" indent="0">
              <a:lnSpc>
                <a:spcPct val="115000"/>
              </a:lnSpc>
              <a:buNone/>
            </a:pPr>
            <a:r>
              <a:rPr lang="en-IN" sz="1800" dirty="0">
                <a:effectLst/>
                <a:latin typeface="Times New Roman" panose="02020603050405020304" pitchFamily="18" charset="0"/>
                <a:ea typeface="Times New Roman" panose="02020603050405020304" pitchFamily="18" charset="0"/>
              </a:rPr>
              <a:t>[16] Agarwal, Tarun. “What Is a Memristor? Types of Memristors, Construction and Applications.” </a:t>
            </a:r>
            <a:r>
              <a:rPr lang="en-IN" sz="1800" i="1" dirty="0" err="1">
                <a:effectLst/>
                <a:latin typeface="Times New Roman" panose="02020603050405020304" pitchFamily="18" charset="0"/>
                <a:ea typeface="Times New Roman" panose="02020603050405020304" pitchFamily="18" charset="0"/>
              </a:rPr>
              <a:t>ElProCus</a:t>
            </a:r>
            <a:r>
              <a:rPr lang="en-IN" sz="1800" i="1" dirty="0">
                <a:effectLst/>
                <a:latin typeface="Times New Roman" panose="02020603050405020304" pitchFamily="18" charset="0"/>
                <a:ea typeface="Times New Roman" panose="02020603050405020304" pitchFamily="18" charset="0"/>
              </a:rPr>
              <a:t> - Electronic Projects for Engineering Students</a:t>
            </a:r>
            <a:r>
              <a:rPr lang="en-IN" sz="1800" dirty="0">
                <a:effectLst/>
                <a:latin typeface="Times New Roman" panose="02020603050405020304" pitchFamily="18" charset="0"/>
                <a:ea typeface="Times New Roman" panose="02020603050405020304" pitchFamily="18" charset="0"/>
              </a:rPr>
              <a:t>, 4 Mar. 2019, www.elprocus.com/what-is-a-memristor-types-of-memristors-and-their-applications.</a:t>
            </a:r>
          </a:p>
          <a:p>
            <a:pPr marL="0" lvl="0" indent="0">
              <a:lnSpc>
                <a:spcPct val="115000"/>
              </a:lnSpc>
              <a:buNone/>
            </a:pPr>
            <a:r>
              <a:rPr lang="en-IN" sz="1800" dirty="0">
                <a:effectLst/>
                <a:latin typeface="Times New Roman" panose="02020603050405020304" pitchFamily="18" charset="0"/>
                <a:ea typeface="Times New Roman" panose="02020603050405020304" pitchFamily="18" charset="0"/>
              </a:rPr>
              <a:t>[17] “The Memristor.” </a:t>
            </a:r>
            <a:r>
              <a:rPr lang="en-IN" sz="1800" i="1" dirty="0">
                <a:effectLst/>
                <a:latin typeface="Times New Roman" panose="02020603050405020304" pitchFamily="18" charset="0"/>
                <a:ea typeface="Times New Roman" panose="02020603050405020304" pitchFamily="18" charset="0"/>
              </a:rPr>
              <a:t>American Scientist</a:t>
            </a:r>
            <a:r>
              <a:rPr lang="en-IN" sz="1800" dirty="0">
                <a:effectLst/>
                <a:latin typeface="Times New Roman" panose="02020603050405020304" pitchFamily="18" charset="0"/>
                <a:ea typeface="Times New Roman" panose="02020603050405020304" pitchFamily="18" charset="0"/>
              </a:rPr>
              <a:t>, 3 Feb. 2018, www.americanscientist.org/article/the-memristor.</a:t>
            </a:r>
          </a:p>
        </p:txBody>
      </p:sp>
    </p:spTree>
    <p:extLst>
      <p:ext uri="{BB962C8B-B14F-4D97-AF65-F5344CB8AC3E}">
        <p14:creationId xmlns:p14="http://schemas.microsoft.com/office/powerpoint/2010/main" val="50997481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9144000" cy="4525963"/>
          </a:xfrm>
        </p:spPr>
        <p:txBody>
          <a:bodyPr/>
          <a:lstStyle/>
          <a:p>
            <a:pPr marL="3657600" lvl="8" indent="0">
              <a:buNone/>
            </a:pPr>
            <a:endParaRPr lang="en-US" sz="4000" b="1" u="sng">
              <a:solidFill>
                <a:srgbClr val="00B0F0"/>
              </a:solidFill>
              <a:effectLst>
                <a:outerShdw blurRad="38100" dist="38100" dir="2700000" algn="tl">
                  <a:srgbClr val="000000">
                    <a:alpha val="43137"/>
                  </a:srgbClr>
                </a:outerShdw>
              </a:effectLst>
              <a:latin typeface="Blackadder ITC" panose="04020505051007020D02" pitchFamily="82" charset="0"/>
            </a:endParaRPr>
          </a:p>
          <a:p>
            <a:pPr marL="3657600" lvl="8" indent="0">
              <a:buNone/>
            </a:pPr>
            <a:endParaRPr lang="en-US" sz="4000" b="1" u="sng">
              <a:solidFill>
                <a:srgbClr val="00B0F0"/>
              </a:solidFill>
              <a:effectLst>
                <a:outerShdw blurRad="38100" dist="38100" dir="2700000" algn="tl">
                  <a:srgbClr val="000000">
                    <a:alpha val="43137"/>
                  </a:srgbClr>
                </a:outerShdw>
              </a:effectLst>
              <a:latin typeface="Ariel"/>
            </a:endParaRPr>
          </a:p>
          <a:p>
            <a:pPr marL="3657600" lvl="8" indent="0">
              <a:buNone/>
            </a:pPr>
            <a:r>
              <a:rPr lang="en-US" sz="4000" b="1">
                <a:latin typeface="Times New Roman" panose="02020603050405020304" pitchFamily="18" charset="0"/>
                <a:cs typeface="Times New Roman" panose="02020603050405020304" pitchFamily="18" charset="0"/>
              </a:rPr>
              <a:t>THANK YOU </a:t>
            </a:r>
            <a:endParaRPr lang="en-IN" sz="4000" b="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t>44</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7282"/>
            <a:ext cx="6705600" cy="533400"/>
          </a:xfrm>
        </p:spPr>
        <p:txBody>
          <a:bodyPr/>
          <a:lstStyle/>
          <a:p>
            <a:r>
              <a:rPr lang="en-US" sz="2400" dirty="0">
                <a:solidFill>
                  <a:srgbClr val="FFC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81000" y="746630"/>
            <a:ext cx="8686800" cy="5500688"/>
          </a:xfrm>
        </p:spPr>
        <p:txBody>
          <a:bodyPr/>
          <a:lstStyle/>
          <a:p>
            <a:pPr>
              <a:lnSpc>
                <a:spcPct val="150000"/>
              </a:lnSpc>
            </a:pP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The major disadvantage of the scaling of MOS transistor is the increase in the leakage current due to the short channel.</a:t>
            </a:r>
          </a:p>
          <a:p>
            <a:pPr>
              <a:lnSpc>
                <a:spcPct val="150000"/>
              </a:lnSpc>
            </a:pP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 In short channel MOSFET, the gate terminal is no longer able to control the channel current efficiently.</a:t>
            </a:r>
          </a:p>
          <a:p>
            <a:pPr>
              <a:lnSpc>
                <a:spcPct val="150000"/>
              </a:lnSpc>
            </a:pPr>
            <a:r>
              <a:rPr lang="en-IN" sz="1800" spc="5" dirty="0">
                <a:effectLst/>
                <a:latin typeface="Times New Roman" panose="02020603050405020304" pitchFamily="18" charset="0"/>
                <a:ea typeface="Calibri" panose="020F0502020204030204" pitchFamily="34" charset="0"/>
                <a:cs typeface="Times New Roman" panose="02020603050405020304" pitchFamily="18" charset="0"/>
              </a:rPr>
              <a:t>Because of that the static power dissipation will get increased [4]. It can be reduced by gate having a better control over the channel. </a:t>
            </a:r>
          </a:p>
          <a:p>
            <a:pPr>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scaling down in a conventional MOSFET transistor becomes difficult under 32nm technology because of existing of short channel effects [4].</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5</a:t>
            </a:fld>
            <a:endParaRPr lang="en-US" dirty="0"/>
          </a:p>
        </p:txBody>
      </p:sp>
    </p:spTree>
    <p:extLst>
      <p:ext uri="{BB962C8B-B14F-4D97-AF65-F5344CB8AC3E}">
        <p14:creationId xmlns:p14="http://schemas.microsoft.com/office/powerpoint/2010/main" val="1881911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algn="just">
              <a:lnSpc>
                <a:spcPct val="150000"/>
              </a:lnSpc>
            </a:pPr>
            <a:r>
              <a:rPr lang="en-IN" sz="1800" dirty="0">
                <a:solidFill>
                  <a:srgbClr val="333333"/>
                </a:solidFill>
                <a:effectLst/>
                <a:latin typeface="Times New Roman" panose="02020603050405020304" pitchFamily="18" charset="0"/>
                <a:ea typeface="Calibri" panose="020F0502020204030204" pitchFamily="34" charset="0"/>
              </a:rPr>
              <a:t>A FinFET (fin field-effect transistor) is basically a multi gate 3-dimensional MOSFET (metal-oxide semiconductor field-effect transistor) where the gate is placed on multiple sides of the channel. </a:t>
            </a:r>
          </a:p>
          <a:p>
            <a:pPr algn="just">
              <a:lnSpc>
                <a:spcPct val="150000"/>
              </a:lnSpc>
            </a:pPr>
            <a:r>
              <a:rPr lang="en-IN" sz="1800" dirty="0">
                <a:solidFill>
                  <a:srgbClr val="333333"/>
                </a:solidFill>
                <a:effectLst/>
                <a:latin typeface="Times New Roman" panose="02020603050405020304" pitchFamily="18" charset="0"/>
                <a:ea typeface="Calibri" panose="020F0502020204030204" pitchFamily="34" charset="0"/>
              </a:rPr>
              <a:t>In order to provide the full control over the channel, multi gate finFETs are used [4]. The source and drain of this FET resemble the fin of a fish. </a:t>
            </a:r>
          </a:p>
          <a:p>
            <a:pPr algn="just">
              <a:lnSpc>
                <a:spcPct val="150000"/>
              </a:lnSpc>
            </a:pPr>
            <a:r>
              <a:rPr lang="en-IN" sz="1800" dirty="0">
                <a:solidFill>
                  <a:srgbClr val="333333"/>
                </a:solidFill>
                <a:effectLst/>
                <a:latin typeface="Times New Roman" panose="02020603050405020304" pitchFamily="18" charset="0"/>
                <a:ea typeface="Calibri" panose="020F0502020204030204" pitchFamily="34" charset="0"/>
              </a:rPr>
              <a:t>FinFET replaces the conventional MOSFET because of several advantages over traditional MOSFET. </a:t>
            </a:r>
          </a:p>
          <a:p>
            <a:pPr algn="just">
              <a:lnSpc>
                <a:spcPct val="150000"/>
              </a:lnSpc>
            </a:pPr>
            <a:r>
              <a:rPr lang="en-IN" sz="1800" dirty="0">
                <a:solidFill>
                  <a:srgbClr val="333333"/>
                </a:solidFill>
                <a:latin typeface="Times New Roman" panose="02020603050405020304" pitchFamily="18" charset="0"/>
                <a:ea typeface="Calibri" panose="020F0502020204030204" pitchFamily="34" charset="0"/>
              </a:rPr>
              <a:t>O</a:t>
            </a:r>
            <a:r>
              <a:rPr lang="en-IN" sz="1800" dirty="0">
                <a:solidFill>
                  <a:srgbClr val="333333"/>
                </a:solidFill>
                <a:effectLst/>
                <a:latin typeface="Times New Roman" panose="02020603050405020304" pitchFamily="18" charset="0"/>
                <a:ea typeface="Calibri" panose="020F0502020204030204" pitchFamily="34" charset="0"/>
              </a:rPr>
              <a:t>ne of the major advantages of finFET over MOSFET is its gate control over the channel to reduce the leakage current.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6</a:t>
            </a:fld>
            <a:endParaRPr lang="en-US" dirty="0"/>
          </a:p>
        </p:txBody>
      </p:sp>
      <p:sp>
        <p:nvSpPr>
          <p:cNvPr id="7" name="Title 1">
            <a:extLst>
              <a:ext uri="{FF2B5EF4-FFF2-40B4-BE49-F238E27FC236}">
                <a16:creationId xmlns:a16="http://schemas.microsoft.com/office/drawing/2014/main" id="{3BB4C0A4-0964-9B14-6906-23FCBF78AD2F}"/>
              </a:ext>
            </a:extLst>
          </p:cNvPr>
          <p:cNvSpPr txBox="1">
            <a:spLocks/>
          </p:cNvSpPr>
          <p:nvPr/>
        </p:nvSpPr>
        <p:spPr>
          <a:xfrm>
            <a:off x="1143000" y="77282"/>
            <a:ext cx="67056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a:lstStyle>
          <a:p>
            <a:r>
              <a:rPr lang="en-US" sz="2400" kern="0">
                <a:solidFill>
                  <a:srgbClr val="FFC000"/>
                </a:solidFill>
                <a:latin typeface="Times New Roman" panose="02020603050405020304" pitchFamily="18" charset="0"/>
                <a:cs typeface="Times New Roman" panose="02020603050405020304" pitchFamily="18" charset="0"/>
              </a:rPr>
              <a:t>INTRODUCTION</a:t>
            </a:r>
            <a:endParaRPr lang="en-US" sz="2400" kern="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2957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rPr>
              <a:t>Advantages of finFET over MOSFET [5]: -</a:t>
            </a:r>
            <a:endParaRPr lang="en-IN" sz="1800" b="1" dirty="0">
              <a:solidFill>
                <a:srgbClr val="333333"/>
              </a:solidFill>
              <a:effectLst/>
              <a:latin typeface="Times New Roman" panose="02020603050405020304" pitchFamily="18" charset="0"/>
              <a:ea typeface="Calibri" panose="020F0502020204030204" pitchFamily="34" charset="0"/>
            </a:endParaRPr>
          </a:p>
          <a:p>
            <a:pPr marL="342900" lvl="0" indent="-342900" algn="just">
              <a:lnSpc>
                <a:spcPct val="150000"/>
              </a:lnSpc>
              <a:buFont typeface="+mj-lt"/>
              <a:buAutoNum type="arabicPeriod"/>
            </a:pPr>
            <a:r>
              <a:rPr lang="en-IN" sz="1800" kern="100" dirty="0">
                <a:solidFill>
                  <a:srgbClr val="333333"/>
                </a:solidFill>
                <a:effectLst/>
                <a:latin typeface="Times New Roman" panose="02020603050405020304" pitchFamily="18" charset="0"/>
                <a:ea typeface="Calibri" panose="020F0502020204030204" pitchFamily="34" charset="0"/>
                <a:cs typeface="Gautami" panose="020B0502040204020203" pitchFamily="34" charset="0"/>
              </a:rPr>
              <a:t>Lower DIBL: Drain Induced Barrier Lowering for CMOS (124mV/V) transistor is much higher than FinFET (58mV/V).</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buFont typeface="+mj-lt"/>
              <a:buAutoNum type="arabicPeriod"/>
            </a:pPr>
            <a:r>
              <a:rPr lang="en-IN" sz="1800" kern="100" dirty="0">
                <a:solidFill>
                  <a:srgbClr val="333333"/>
                </a:solidFill>
                <a:effectLst/>
                <a:latin typeface="Times New Roman" panose="02020603050405020304" pitchFamily="18" charset="0"/>
                <a:ea typeface="Calibri" panose="020F0502020204030204" pitchFamily="34" charset="0"/>
                <a:cs typeface="Gautami" panose="020B0502040204020203" pitchFamily="34" charset="0"/>
              </a:rPr>
              <a:t>Less leakage current.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342900" lvl="0" indent="-342900" algn="just">
              <a:lnSpc>
                <a:spcPct val="150000"/>
              </a:lnSpc>
              <a:spcAft>
                <a:spcPts val="800"/>
              </a:spcAft>
              <a:buFont typeface="+mj-lt"/>
              <a:buAutoNum type="arabicPeriod"/>
            </a:pPr>
            <a:r>
              <a:rPr lang="en-IN" sz="1800" kern="100" dirty="0">
                <a:solidFill>
                  <a:srgbClr val="333333"/>
                </a:solidFill>
                <a:effectLst/>
                <a:latin typeface="Times New Roman" panose="02020603050405020304" pitchFamily="18" charset="0"/>
                <a:ea typeface="Calibri" panose="020F0502020204030204" pitchFamily="34" charset="0"/>
                <a:cs typeface="Gautami" panose="020B0502040204020203" pitchFamily="34" charset="0"/>
              </a:rPr>
              <a:t>subthreshold swing (SS) of the FinFET is lower than MOS transistor.</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7</a:t>
            </a:fld>
            <a:endParaRPr lang="en-US" dirty="0"/>
          </a:p>
        </p:txBody>
      </p:sp>
      <p:sp>
        <p:nvSpPr>
          <p:cNvPr id="5" name="Title 1">
            <a:extLst>
              <a:ext uri="{FF2B5EF4-FFF2-40B4-BE49-F238E27FC236}">
                <a16:creationId xmlns:a16="http://schemas.microsoft.com/office/drawing/2014/main" id="{60612AA1-4357-1D09-FCED-7353A5C03E35}"/>
              </a:ext>
            </a:extLst>
          </p:cNvPr>
          <p:cNvSpPr txBox="1">
            <a:spLocks/>
          </p:cNvSpPr>
          <p:nvPr/>
        </p:nvSpPr>
        <p:spPr>
          <a:xfrm>
            <a:off x="1219200" y="111507"/>
            <a:ext cx="67056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a:lstStyle>
          <a:p>
            <a:r>
              <a:rPr lang="en-US" sz="2400" kern="0" dirty="0">
                <a:solidFill>
                  <a:srgbClr val="FFC00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8922740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rPr>
              <a:t>Structure of finFET: -</a:t>
            </a: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8</a:t>
            </a:fld>
            <a:endParaRPr lang="en-US" dirty="0"/>
          </a:p>
        </p:txBody>
      </p:sp>
      <p:pic>
        <p:nvPicPr>
          <p:cNvPr id="5" name="Picture 4">
            <a:extLst>
              <a:ext uri="{FF2B5EF4-FFF2-40B4-BE49-F238E27FC236}">
                <a16:creationId xmlns:a16="http://schemas.microsoft.com/office/drawing/2014/main" id="{3599E8A4-88A3-21FD-65B6-34F1DE38E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836712"/>
            <a:ext cx="3045460" cy="214122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7C64B4-0266-E2D5-11EA-3D12ADFA903B}"/>
                  </a:ext>
                </a:extLst>
              </p:cNvPr>
              <p:cNvSpPr txBox="1"/>
              <p:nvPr/>
            </p:nvSpPr>
            <p:spPr>
              <a:xfrm>
                <a:off x="487052" y="3264687"/>
                <a:ext cx="8656948" cy="3479158"/>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This is the basic structure of basic finFET which is similar to traditional MOSFET. The same parameters ‘W’ and length ‘L’ is used for the finFET as well.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The width ‘W’ is given by [4]</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14:m>
                  <m:oMath xmlns:m="http://schemas.openxmlformats.org/officeDocument/2006/math">
                    <m:r>
                      <a:rPr lang="en-IN" sz="1800" i="1" spc="5">
                        <a:effectLst/>
                        <a:latin typeface="Cambria Math" panose="02040503050406030204" pitchFamily="18" charset="0"/>
                        <a:ea typeface="Times New Roman" panose="02020603050405020304" pitchFamily="18" charset="0"/>
                      </a:rPr>
                      <m:t>𝑊</m:t>
                    </m:r>
                    <m:r>
                      <a:rPr lang="en-IN" sz="1800" i="1" spc="5">
                        <a:effectLst/>
                        <a:latin typeface="Cambria Math" panose="02040503050406030204" pitchFamily="18" charset="0"/>
                        <a:ea typeface="Times New Roman" panose="02020603050405020304" pitchFamily="18" charset="0"/>
                      </a:rPr>
                      <m:t>=2×</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𝐻</m:t>
                        </m:r>
                      </m:e>
                      <m:sub>
                        <m:r>
                          <a:rPr lang="en-IN" sz="1800" i="1" spc="5">
                            <a:effectLst/>
                            <a:latin typeface="Cambria Math" panose="02040503050406030204" pitchFamily="18" charset="0"/>
                            <a:ea typeface="Times New Roman" panose="02020603050405020304" pitchFamily="18" charset="0"/>
                          </a:rPr>
                          <m:t>𝑓𝑖𝑛</m:t>
                        </m:r>
                      </m:sub>
                    </m:sSub>
                    <m:r>
                      <a:rPr lang="en-IN" sz="1800" i="1" spc="5">
                        <a:effectLst/>
                        <a:latin typeface="Cambria Math" panose="02040503050406030204" pitchFamily="18" charset="0"/>
                        <a:ea typeface="Times New Roman" panose="02020603050405020304" pitchFamily="18" charset="0"/>
                      </a:rPr>
                      <m:t>+ </m:t>
                    </m:r>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𝑊</m:t>
                        </m:r>
                      </m:e>
                      <m:sub>
                        <m:r>
                          <a:rPr lang="en-IN" sz="1800" i="1" spc="5">
                            <a:effectLst/>
                            <a:latin typeface="Cambria Math" panose="02040503050406030204" pitchFamily="18" charset="0"/>
                            <a:ea typeface="Times New Roman" panose="02020603050405020304" pitchFamily="18" charset="0"/>
                          </a:rPr>
                          <m:t>𝑓𝑖𝑛</m:t>
                        </m:r>
                      </m:sub>
                    </m:sSub>
                  </m:oMath>
                </a14:m>
                <a:r>
                  <a:rPr lang="en-IN" sz="1800" spc="5" dirty="0">
                    <a:effectLst/>
                    <a:latin typeface="Times New Roman" panose="02020603050405020304" pitchFamily="18" charset="0"/>
                    <a:ea typeface="Times New Roman" panose="02020603050405020304" pitchFamily="18" charset="0"/>
                  </a:rPr>
                  <a:t>                              (1)</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spc="5" dirty="0">
                    <a:effectLst/>
                    <a:latin typeface="Times New Roman" panose="02020603050405020304" pitchFamily="18" charset="0"/>
                    <a:ea typeface="Times New Roman" panose="02020603050405020304" pitchFamily="18" charset="0"/>
                  </a:rPr>
                  <a:t>Where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IN" sz="1800" spc="5"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𝐻</m:t>
                        </m:r>
                      </m:e>
                      <m:sub>
                        <m:r>
                          <a:rPr lang="en-IN" sz="1800" i="1" spc="5">
                            <a:effectLst/>
                            <a:latin typeface="Cambria Math" panose="02040503050406030204" pitchFamily="18" charset="0"/>
                            <a:ea typeface="Times New Roman" panose="02020603050405020304" pitchFamily="18" charset="0"/>
                          </a:rPr>
                          <m:t>𝑓𝑖𝑛</m:t>
                        </m:r>
                      </m:sub>
                    </m:sSub>
                  </m:oMath>
                </a14:m>
                <a:r>
                  <a:rPr lang="en-IN" sz="1800" spc="5" dirty="0">
                    <a:effectLst/>
                    <a:latin typeface="Times New Roman" panose="02020603050405020304" pitchFamily="18" charset="0"/>
                    <a:ea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rPr>
                  <a:t>vertical height of the fin</a:t>
                </a:r>
              </a:p>
              <a:p>
                <a:pPr indent="457200">
                  <a:lnSpc>
                    <a:spcPct val="150000"/>
                  </a:lnSpc>
                </a:pPr>
                <a14:m>
                  <m:oMath xmlns:m="http://schemas.openxmlformats.org/officeDocument/2006/math">
                    <m:sSub>
                      <m:sSubPr>
                        <m:ctrlPr>
                          <a:rPr lang="en-IN" sz="1800" i="1" spc="5">
                            <a:effectLst/>
                            <a:latin typeface="Cambria Math" panose="02040503050406030204" pitchFamily="18" charset="0"/>
                            <a:ea typeface="Times New Roman" panose="02020603050405020304" pitchFamily="18" charset="0"/>
                          </a:rPr>
                        </m:ctrlPr>
                      </m:sSubPr>
                      <m:e>
                        <m:r>
                          <a:rPr lang="en-IN" sz="1800" i="1" spc="5">
                            <a:effectLst/>
                            <a:latin typeface="Cambria Math" panose="02040503050406030204" pitchFamily="18" charset="0"/>
                            <a:ea typeface="Times New Roman" panose="02020603050405020304" pitchFamily="18" charset="0"/>
                          </a:rPr>
                          <m:t>𝑊</m:t>
                        </m:r>
                      </m:e>
                      <m:sub>
                        <m:r>
                          <a:rPr lang="en-IN" sz="1800" i="1" spc="5">
                            <a:effectLst/>
                            <a:latin typeface="Cambria Math" panose="02040503050406030204" pitchFamily="18" charset="0"/>
                            <a:ea typeface="Times New Roman" panose="02020603050405020304" pitchFamily="18" charset="0"/>
                          </a:rPr>
                          <m:t>𝑓𝑖𝑛</m:t>
                        </m:r>
                      </m:sub>
                    </m:sSub>
                  </m:oMath>
                </a14:m>
                <a:r>
                  <a:rPr lang="en-IN" sz="1800" spc="5" dirty="0">
                    <a:effectLst/>
                    <a:latin typeface="Times New Roman" panose="02020603050405020304" pitchFamily="18" charset="0"/>
                    <a:ea typeface="Times New Roman" panose="02020603050405020304" pitchFamily="18" charset="0"/>
                  </a:rPr>
                  <a:t> = </a:t>
                </a:r>
                <a:r>
                  <a:rPr lang="en-IN" sz="1800" dirty="0">
                    <a:effectLst/>
                    <a:latin typeface="Times New Roman" panose="02020603050405020304" pitchFamily="18" charset="0"/>
                    <a:ea typeface="Times New Roman" panose="02020603050405020304" pitchFamily="18" charset="0"/>
                  </a:rPr>
                  <a:t>width of the fin</a:t>
                </a:r>
              </a:p>
            </p:txBody>
          </p:sp>
        </mc:Choice>
        <mc:Fallback xmlns="">
          <p:sp>
            <p:nvSpPr>
              <p:cNvPr id="7" name="TextBox 6">
                <a:extLst>
                  <a:ext uri="{FF2B5EF4-FFF2-40B4-BE49-F238E27FC236}">
                    <a16:creationId xmlns:a16="http://schemas.microsoft.com/office/drawing/2014/main" id="{367C64B4-0266-E2D5-11EA-3D12ADFA903B}"/>
                  </a:ext>
                </a:extLst>
              </p:cNvPr>
              <p:cNvSpPr txBox="1">
                <a:spLocks noRot="1" noChangeAspect="1" noMove="1" noResize="1" noEditPoints="1" noAdjustHandles="1" noChangeArrowheads="1" noChangeShapeType="1" noTextEdit="1"/>
              </p:cNvSpPr>
              <p:nvPr/>
            </p:nvSpPr>
            <p:spPr>
              <a:xfrm>
                <a:off x="487052" y="3264687"/>
                <a:ext cx="8656948" cy="3479158"/>
              </a:xfrm>
              <a:prstGeom prst="rect">
                <a:avLst/>
              </a:prstGeom>
              <a:blipFill>
                <a:blip r:embed="rId3"/>
                <a:stretch>
                  <a:fillRect l="-634" r="-563" b="-1228"/>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0029FE7C-4C94-0F72-BFDC-9FB9C221E375}"/>
              </a:ext>
            </a:extLst>
          </p:cNvPr>
          <p:cNvSpPr txBox="1">
            <a:spLocks/>
          </p:cNvSpPr>
          <p:nvPr/>
        </p:nvSpPr>
        <p:spPr>
          <a:xfrm>
            <a:off x="1043608" y="143573"/>
            <a:ext cx="67056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a:lstStyle>
          <a:p>
            <a:r>
              <a:rPr lang="en-US" sz="2400" kern="0" dirty="0">
                <a:solidFill>
                  <a:srgbClr val="FFC000"/>
                </a:solidFill>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A9CB45EF-30E7-E473-6852-7B430784A6F3}"/>
              </a:ext>
            </a:extLst>
          </p:cNvPr>
          <p:cNvSpPr txBox="1"/>
          <p:nvPr/>
        </p:nvSpPr>
        <p:spPr>
          <a:xfrm>
            <a:off x="2636520" y="2935329"/>
            <a:ext cx="4602480"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Fig.1 Structure of finFET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30981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46630"/>
            <a:ext cx="8686800" cy="5500688"/>
          </a:xfrm>
        </p:spPr>
        <p:txBody>
          <a:bodyPr/>
          <a:lstStyle/>
          <a:p>
            <a:pPr marL="0" indent="0" algn="just">
              <a:lnSpc>
                <a:spcPct val="150000"/>
              </a:lnSpc>
              <a:buNone/>
            </a:pPr>
            <a:r>
              <a:rPr lang="en-IN" sz="1800" b="1" dirty="0">
                <a:effectLst/>
                <a:latin typeface="Times New Roman" panose="02020603050405020304" pitchFamily="18" charset="0"/>
                <a:ea typeface="Calibri" panose="020F0502020204030204" pitchFamily="34" charset="0"/>
              </a:rPr>
              <a:t>Symbols: -</a:t>
            </a:r>
          </a:p>
          <a:p>
            <a:pPr marL="0" indent="0" algn="just">
              <a:lnSpc>
                <a:spcPct val="150000"/>
              </a:lnSpc>
              <a:buNone/>
            </a:pPr>
            <a:endParaRPr lang="en-IN" sz="1800" b="1" dirty="0">
              <a:effectLst/>
              <a:latin typeface="Times New Roman" panose="02020603050405020304" pitchFamily="18" charset="0"/>
              <a:ea typeface="Calibri" panose="020F0502020204030204" pitchFamily="34" charset="0"/>
            </a:endParaRPr>
          </a:p>
          <a:p>
            <a:pPr marL="0" indent="0" algn="just">
              <a:lnSpc>
                <a:spcPct val="150000"/>
              </a:lnSpc>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1EDAF45-A1ED-443F-B7DC-99AC8969684E}" type="slidenum">
              <a:rPr lang="en-US" smtClean="0"/>
              <a:pPr>
                <a:defRPr/>
              </a:pPr>
              <a:t>9</a:t>
            </a:fld>
            <a:endParaRPr lang="en-US" dirty="0"/>
          </a:p>
        </p:txBody>
      </p:sp>
      <p:pic>
        <p:nvPicPr>
          <p:cNvPr id="8" name="Picture 7">
            <a:extLst>
              <a:ext uri="{FF2B5EF4-FFF2-40B4-BE49-F238E27FC236}">
                <a16:creationId xmlns:a16="http://schemas.microsoft.com/office/drawing/2014/main" id="{5F598F88-0FE9-2FAF-2D8F-47E484A94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9" y="918491"/>
            <a:ext cx="3861435" cy="1370965"/>
          </a:xfrm>
          <a:prstGeom prst="rect">
            <a:avLst/>
          </a:prstGeom>
        </p:spPr>
      </p:pic>
      <p:sp>
        <p:nvSpPr>
          <p:cNvPr id="10" name="TextBox 9">
            <a:extLst>
              <a:ext uri="{FF2B5EF4-FFF2-40B4-BE49-F238E27FC236}">
                <a16:creationId xmlns:a16="http://schemas.microsoft.com/office/drawing/2014/main" id="{9248F224-27BE-965D-28C5-7F2ABD3AE859}"/>
              </a:ext>
            </a:extLst>
          </p:cNvPr>
          <p:cNvSpPr txBox="1"/>
          <p:nvPr/>
        </p:nvSpPr>
        <p:spPr>
          <a:xfrm>
            <a:off x="899592" y="2177766"/>
            <a:ext cx="8686800" cy="458074"/>
          </a:xfrm>
          <a:prstGeom prst="rect">
            <a:avLst/>
          </a:prstGeom>
          <a:noFill/>
        </p:spPr>
        <p:txBody>
          <a:bodyPr wrap="square">
            <a:spAutoFit/>
          </a:bodyPr>
          <a:lstStyle/>
          <a:p>
            <a:pPr marL="1371600">
              <a:lnSpc>
                <a:spcPct val="150000"/>
              </a:lnSpc>
            </a:pPr>
            <a:r>
              <a:rPr lang="en-IN" sz="1800" spc="5" dirty="0">
                <a:effectLst/>
                <a:latin typeface="Times New Roman" panose="02020603050405020304" pitchFamily="18" charset="0"/>
                <a:ea typeface="Times New Roman" panose="02020603050405020304" pitchFamily="18" charset="0"/>
              </a:rPr>
              <a:t>Fig.2  </a:t>
            </a:r>
            <a:r>
              <a:rPr lang="en-IN" sz="1800" dirty="0">
                <a:effectLst/>
                <a:latin typeface="Times New Roman" panose="02020603050405020304" pitchFamily="18" charset="0"/>
                <a:ea typeface="Times New Roman" panose="02020603050405020304" pitchFamily="18" charset="0"/>
              </a:rPr>
              <a:t>Symbol of n-channel and p- channel FinFET [2]</a:t>
            </a:r>
          </a:p>
        </p:txBody>
      </p:sp>
      <p:pic>
        <p:nvPicPr>
          <p:cNvPr id="11" name="Picture 10">
            <a:extLst>
              <a:ext uri="{FF2B5EF4-FFF2-40B4-BE49-F238E27FC236}">
                <a16:creationId xmlns:a16="http://schemas.microsoft.com/office/drawing/2014/main" id="{A32303B5-0FC2-4646-35B4-1173E15DF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9075" y="3021553"/>
            <a:ext cx="3930650" cy="2921000"/>
          </a:xfrm>
          <a:prstGeom prst="rect">
            <a:avLst/>
          </a:prstGeom>
        </p:spPr>
      </p:pic>
      <p:sp>
        <p:nvSpPr>
          <p:cNvPr id="13" name="TextBox 12">
            <a:extLst>
              <a:ext uri="{FF2B5EF4-FFF2-40B4-BE49-F238E27FC236}">
                <a16:creationId xmlns:a16="http://schemas.microsoft.com/office/drawing/2014/main" id="{F87E4EC8-0E28-7FFF-4A79-D57CD37660E4}"/>
              </a:ext>
            </a:extLst>
          </p:cNvPr>
          <p:cNvSpPr txBox="1"/>
          <p:nvPr/>
        </p:nvSpPr>
        <p:spPr>
          <a:xfrm>
            <a:off x="2759075" y="5839667"/>
            <a:ext cx="8763000" cy="458074"/>
          </a:xfrm>
          <a:prstGeom prst="rect">
            <a:avLst/>
          </a:prstGeom>
          <a:noFill/>
        </p:spPr>
        <p:txBody>
          <a:bodyPr wrap="square">
            <a:spAutoFit/>
          </a:bodyPr>
          <a:lstStyle/>
          <a:p>
            <a:pPr algn="just">
              <a:lnSpc>
                <a:spcPct val="150000"/>
              </a:lnSpc>
            </a:pPr>
            <a:r>
              <a:rPr lang="en-IN" sz="1800" spc="5" dirty="0">
                <a:effectLst/>
                <a:latin typeface="Times New Roman" panose="02020603050405020304" pitchFamily="18" charset="0"/>
                <a:ea typeface="Times New Roman" panose="02020603050405020304" pitchFamily="18" charset="0"/>
              </a:rPr>
              <a:t>Fig.3 Ids vs </a:t>
            </a:r>
            <a:r>
              <a:rPr lang="en-IN" sz="1800" spc="5" dirty="0" err="1">
                <a:effectLst/>
                <a:latin typeface="Times New Roman" panose="02020603050405020304" pitchFamily="18" charset="0"/>
                <a:ea typeface="Times New Roman" panose="02020603050405020304" pitchFamily="18" charset="0"/>
              </a:rPr>
              <a:t>Vds</a:t>
            </a:r>
            <a:r>
              <a:rPr lang="en-IN" sz="1800" spc="5" dirty="0">
                <a:effectLst/>
                <a:latin typeface="Times New Roman" panose="02020603050405020304" pitchFamily="18" charset="0"/>
                <a:ea typeface="Times New Roman" panose="02020603050405020304" pitchFamily="18" charset="0"/>
              </a:rPr>
              <a:t> for n-channel finFET [2]</a:t>
            </a:r>
            <a:endParaRPr lang="en-IN" sz="18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9C3E8D9F-D47C-35CE-40F8-23F205B2938D}"/>
              </a:ext>
            </a:extLst>
          </p:cNvPr>
          <p:cNvSpPr txBox="1">
            <a:spLocks/>
          </p:cNvSpPr>
          <p:nvPr/>
        </p:nvSpPr>
        <p:spPr>
          <a:xfrm>
            <a:off x="1016317" y="150155"/>
            <a:ext cx="67056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a:lstStyle>
          <a:p>
            <a:r>
              <a:rPr lang="en-US" sz="2400" kern="0">
                <a:solidFill>
                  <a:srgbClr val="FFC000"/>
                </a:solidFill>
                <a:latin typeface="Times New Roman" panose="02020603050405020304" pitchFamily="18" charset="0"/>
                <a:cs typeface="Times New Roman" panose="02020603050405020304" pitchFamily="18" charset="0"/>
              </a:rPr>
              <a:t>INTRODUCTION</a:t>
            </a:r>
            <a:endParaRPr lang="en-US" sz="2400" kern="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67817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2"/>
  <p:tag name="AS_OS" val="Unix 6.2.0.1012"/>
  <p:tag name="AS_RELEASE_DATE" val="2023.01.14"/>
  <p:tag name="AS_TITLE" val="Aspose.Slides for .NET5"/>
  <p:tag name="AS_VERSION" val="23.1"/>
</p:tagLst>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TotalTime>
  <Words>3252</Words>
  <Application>Microsoft Office PowerPoint</Application>
  <PresentationFormat>On-screen Show (4:3)</PresentationFormat>
  <Paragraphs>340</Paragraphs>
  <Slides>44</Slides>
  <Notes>0</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44</vt:i4>
      </vt:variant>
    </vt:vector>
  </HeadingPairs>
  <TitlesOfParts>
    <vt:vector size="61" baseType="lpstr">
      <vt:lpstr>Arial</vt:lpstr>
      <vt:lpstr>Arial (Body)</vt:lpstr>
      <vt:lpstr>Ariel</vt:lpstr>
      <vt:lpstr>Blackadder ITC</vt:lpstr>
      <vt:lpstr>Bookman Old Style</vt:lpstr>
      <vt:lpstr>Calibri</vt:lpstr>
      <vt:lpstr>Cambria</vt:lpstr>
      <vt:lpstr>Cambria Math</vt:lpstr>
      <vt:lpstr>Times</vt:lpstr>
      <vt:lpstr>Times New Roman</vt:lpstr>
      <vt:lpstr>Verdana</vt:lpstr>
      <vt:lpstr>Wingdings</vt:lpstr>
      <vt:lpstr>MIS Template</vt:lpstr>
      <vt:lpstr>MIS Template</vt:lpstr>
      <vt:lpstr>MIS Template</vt:lpstr>
      <vt:lpstr>MIS Template</vt:lpstr>
      <vt:lpstr>MIS Template</vt:lpstr>
      <vt:lpstr>PowerPoint Presentation</vt:lpstr>
      <vt:lpstr>CONTENTS</vt:lpstr>
      <vt:lpstr>ABSTRACT</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 </vt:lpstr>
      <vt:lpstr>METHODOLOGY </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 CONCLUSION</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Loki</dc:creator>
  <cp:lastModifiedBy>MANOJ KUMAR NANDIGAM</cp:lastModifiedBy>
  <cp:revision>192</cp:revision>
  <cp:lastPrinted>2023-10-20T06:11:00Z</cp:lastPrinted>
  <dcterms:created xsi:type="dcterms:W3CDTF">2023-10-20T06:11:00Z</dcterms:created>
  <dcterms:modified xsi:type="dcterms:W3CDTF">2024-04-06T02:29:56Z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5F56E06586C44E43B711D98C25012371</vt:lpwstr>
  </property>
  <property fmtid="{D5CDD505-2E9C-101B-9397-08002B2CF9AE}" pid="3" name="KSOProductBuildVer">
    <vt:lpwstr>1033-11.2.0.11225</vt:lpwstr>
  </property>
</Properties>
</file>