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97" r:id="rId6"/>
    <p:sldId id="296" r:id="rId7"/>
    <p:sldId id="260" r:id="rId8"/>
    <p:sldId id="262" r:id="rId9"/>
    <p:sldId id="265" r:id="rId10"/>
    <p:sldId id="286" r:id="rId11"/>
    <p:sldId id="266" r:id="rId12"/>
    <p:sldId id="267" r:id="rId13"/>
    <p:sldId id="268" r:id="rId14"/>
    <p:sldId id="269" r:id="rId15"/>
    <p:sldId id="287" r:id="rId16"/>
    <p:sldId id="270" r:id="rId17"/>
    <p:sldId id="300" r:id="rId18"/>
    <p:sldId id="271" r:id="rId19"/>
    <p:sldId id="301" r:id="rId20"/>
    <p:sldId id="272" r:id="rId21"/>
    <p:sldId id="276" r:id="rId22"/>
    <p:sldId id="302" r:id="rId23"/>
    <p:sldId id="278" r:id="rId24"/>
    <p:sldId id="303" r:id="rId25"/>
    <p:sldId id="280" r:id="rId26"/>
    <p:sldId id="304" r:id="rId27"/>
    <p:sldId id="281" r:id="rId28"/>
    <p:sldId id="305" r:id="rId29"/>
    <p:sldId id="284" r:id="rId30"/>
    <p:sldId id="263" r:id="rId31"/>
    <p:sldId id="264" r:id="rId32"/>
    <p:sldId id="298" r:id="rId33"/>
    <p:sldId id="299"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5"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C0C2A"/>
    <a:srgbClr val="FE024A"/>
    <a:srgbClr val="101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8T20:34:52.737" idx="1">
    <p:pos x="7366" y="-314"/>
    <p:text>short and bold intro</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08T20:36:04.887" idx="2">
    <p:pos x="7236" y="-200"/>
    <p:text>presized explaination</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0-08T20:36:54.516" idx="3">
    <p:pos x="7236" y="-226"/>
    <p:text>focus on difficulties in using atm &amp; netbanking systems faced by the user.</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0-08T20:38:19.137" idx="4">
    <p:pos x="45" y="-269"/>
    <p:text>mgt. research paper published in indian journal of research.</p:text>
    <p:extLst>
      <p:ext uri="{C676402C-5697-4E1C-873F-D02D1690AC5C}">
        <p15:threadingInfo xmlns:p15="http://schemas.microsoft.com/office/powerpoint/2012/main" timeZoneBias="-330"/>
      </p:ext>
    </p:extLst>
  </p:cm>
  <p:cm authorId="1" dt="2022-10-08T20:39:55.366" idx="5">
    <p:pos x="45" y="-173"/>
    <p:text>Issues and Challenges Faced by ATM
Customers of State Bank of India In South
Tamilnadu</p:text>
    <p:extLst>
      <p:ext uri="{C676402C-5697-4E1C-873F-D02D1690AC5C}">
        <p15:threadingInfo xmlns:p15="http://schemas.microsoft.com/office/powerpoint/2012/main" timeZoneBias="-330">
          <p15:parentCm authorId="1" idx="4"/>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363870913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257369700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243285702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136632392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74618909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230117743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422815235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388545471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1388841869"/>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228091822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3D39A-68FE-4F38-812B-EEB3714E657D}" type="datetimeFigureOut">
              <a:rPr lang="en-US" smtClean="0"/>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CE464-5A53-4C5A-8151-20765C3CDA7E}" type="slidenum">
              <a:rPr lang="en-US" smtClean="0"/>
              <a:t>‹#›</a:t>
            </a:fld>
            <a:endParaRPr lang="en-US" dirty="0"/>
          </a:p>
        </p:txBody>
      </p:sp>
    </p:spTree>
    <p:extLst>
      <p:ext uri="{BB962C8B-B14F-4D97-AF65-F5344CB8AC3E}">
        <p14:creationId xmlns:p14="http://schemas.microsoft.com/office/powerpoint/2010/main" val="354084540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3D39A-68FE-4F38-812B-EEB3714E657D}" type="datetimeFigureOut">
              <a:rPr lang="en-US" smtClean="0"/>
              <a:t>12-Oct-22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E464-5A53-4C5A-8151-20765C3CDA7E}" type="slidenum">
              <a:rPr lang="en-US" smtClean="0"/>
              <a:t>‹#›</a:t>
            </a:fld>
            <a:endParaRPr lang="en-US" dirty="0"/>
          </a:p>
        </p:txBody>
      </p:sp>
    </p:spTree>
    <p:extLst>
      <p:ext uri="{BB962C8B-B14F-4D97-AF65-F5344CB8AC3E}">
        <p14:creationId xmlns:p14="http://schemas.microsoft.com/office/powerpoint/2010/main" val="10982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046" y="659537"/>
            <a:ext cx="11487955" cy="1719189"/>
          </a:xfrm>
        </p:spPr>
        <p:txBody>
          <a:bodyPr>
            <a:normAutofit fontScale="90000"/>
          </a:bodyPr>
          <a:lstStyle/>
          <a:p>
            <a:pPr algn="l"/>
            <a:r>
              <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BANKING ASSISTANCE SYSTEM</a:t>
            </a:r>
          </a:p>
        </p:txBody>
      </p:sp>
      <p:sp>
        <p:nvSpPr>
          <p:cNvPr id="3" name="Subtitle 2"/>
          <p:cNvSpPr>
            <a:spLocks noGrp="1"/>
          </p:cNvSpPr>
          <p:nvPr>
            <p:ph type="subTitle" idx="1"/>
          </p:nvPr>
        </p:nvSpPr>
        <p:spPr>
          <a:xfrm>
            <a:off x="704046" y="2511509"/>
            <a:ext cx="11487955" cy="716165"/>
          </a:xfrm>
        </p:spPr>
        <p:txBody>
          <a:bodyPr>
            <a:normAutofit/>
          </a:bodyPr>
          <a:lstStyle/>
          <a:p>
            <a:pPr algn="l"/>
            <a:r>
              <a:rPr lang="en-US" sz="3600" b="1" dirty="0">
                <a:ln w="0"/>
                <a:solidFill>
                  <a:schemeClr val="bg1"/>
                </a:solidFill>
                <a:effectLst>
                  <a:reflection blurRad="6350" stA="53000" endA="300" endPos="35500" dir="5400000" sy="-90000" algn="bl" rotWithShape="0"/>
                </a:effectLst>
              </a:rPr>
              <a:t>SUMMER INTERNSHIP PROJECT</a:t>
            </a:r>
          </a:p>
        </p:txBody>
      </p:sp>
      <p:sp>
        <p:nvSpPr>
          <p:cNvPr id="4" name="Subtitle 2"/>
          <p:cNvSpPr txBox="1">
            <a:spLocks/>
          </p:cNvSpPr>
          <p:nvPr/>
        </p:nvSpPr>
        <p:spPr>
          <a:xfrm>
            <a:off x="704046" y="5589579"/>
            <a:ext cx="2084231" cy="1268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t-IT" sz="1700" dirty="0">
                <a:solidFill>
                  <a:schemeClr val="bg1"/>
                </a:solidFill>
                <a:latin typeface="Arial Black" panose="020B0A04020102020204" pitchFamily="34" charset="0"/>
              </a:rPr>
              <a:t>BANTI JHA</a:t>
            </a:r>
          </a:p>
          <a:p>
            <a:pPr algn="l">
              <a:lnSpc>
                <a:spcPct val="100000"/>
              </a:lnSpc>
            </a:pPr>
            <a:r>
              <a:rPr lang="it-IT" sz="1700" dirty="0">
                <a:solidFill>
                  <a:schemeClr val="bg1"/>
                </a:solidFill>
                <a:latin typeface="Arial Black" panose="020B0A04020102020204" pitchFamily="34" charset="0"/>
              </a:rPr>
              <a:t>BCA 5A</a:t>
            </a:r>
          </a:p>
          <a:p>
            <a:pPr algn="l">
              <a:lnSpc>
                <a:spcPct val="100000"/>
              </a:lnSpc>
            </a:pPr>
            <a:r>
              <a:rPr lang="it-IT" sz="1700" dirty="0">
                <a:solidFill>
                  <a:schemeClr val="bg1"/>
                </a:solidFill>
                <a:latin typeface="Arial Black" panose="020B0A04020102020204" pitchFamily="34" charset="0"/>
              </a:rPr>
              <a:t>(02090202020)</a:t>
            </a:r>
          </a:p>
          <a:p>
            <a:endParaRPr lang="en-US" dirty="0"/>
          </a:p>
        </p:txBody>
      </p:sp>
      <p:sp>
        <p:nvSpPr>
          <p:cNvPr id="5" name="Subtitle 2"/>
          <p:cNvSpPr txBox="1">
            <a:spLocks/>
          </p:cNvSpPr>
          <p:nvPr/>
        </p:nvSpPr>
        <p:spPr>
          <a:xfrm>
            <a:off x="4895558" y="5589578"/>
            <a:ext cx="2658794" cy="1268421"/>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dirty="0">
                <a:solidFill>
                  <a:schemeClr val="bg1"/>
                </a:solidFill>
                <a:latin typeface="Arial Black" panose="020B0A04020102020204" pitchFamily="34" charset="0"/>
              </a:rPr>
              <a:t>HARSIMRAN KAUR</a:t>
            </a:r>
          </a:p>
          <a:p>
            <a:pPr>
              <a:lnSpc>
                <a:spcPct val="120000"/>
              </a:lnSpc>
            </a:pPr>
            <a:r>
              <a:rPr lang="en-US" dirty="0">
                <a:solidFill>
                  <a:schemeClr val="bg1"/>
                </a:solidFill>
                <a:latin typeface="Arial Black" panose="020B0A04020102020204" pitchFamily="34" charset="0"/>
              </a:rPr>
              <a:t>BCA 5A</a:t>
            </a:r>
          </a:p>
          <a:p>
            <a:pPr>
              <a:lnSpc>
                <a:spcPct val="120000"/>
              </a:lnSpc>
            </a:pPr>
            <a:r>
              <a:rPr lang="en-US" dirty="0">
                <a:solidFill>
                  <a:schemeClr val="bg1"/>
                </a:solidFill>
                <a:latin typeface="Arial Black" panose="020B0A04020102020204" pitchFamily="34" charset="0"/>
              </a:rPr>
              <a:t>(03790202020</a:t>
            </a:r>
            <a:r>
              <a:rPr lang="en-US" dirty="0" smtClean="0">
                <a:solidFill>
                  <a:schemeClr val="bg1"/>
                </a:solidFill>
                <a:latin typeface="Arial Black" panose="020B0A04020102020204" pitchFamily="34" charset="0"/>
              </a:rPr>
              <a:t>)</a:t>
            </a:r>
            <a:endParaRPr lang="it-IT" dirty="0">
              <a:solidFill>
                <a:schemeClr val="bg1"/>
              </a:solidFill>
              <a:latin typeface="Arial Black" panose="020B0A04020102020204" pitchFamily="34" charset="0"/>
            </a:endParaRPr>
          </a:p>
          <a:p>
            <a:endParaRPr lang="en-US" dirty="0"/>
          </a:p>
        </p:txBody>
      </p:sp>
      <p:sp>
        <p:nvSpPr>
          <p:cNvPr id="6" name="Subtitle 2"/>
          <p:cNvSpPr txBox="1">
            <a:spLocks/>
          </p:cNvSpPr>
          <p:nvPr/>
        </p:nvSpPr>
        <p:spPr>
          <a:xfrm>
            <a:off x="9042655" y="5589579"/>
            <a:ext cx="2352176" cy="1268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t-BR" sz="1700" dirty="0">
                <a:solidFill>
                  <a:schemeClr val="bg1"/>
                </a:solidFill>
                <a:latin typeface="Arial Black" panose="020B0A04020102020204" pitchFamily="34" charset="0"/>
              </a:rPr>
              <a:t>MADHAV SHARMA</a:t>
            </a:r>
          </a:p>
          <a:p>
            <a:pPr algn="r">
              <a:lnSpc>
                <a:spcPct val="100000"/>
              </a:lnSpc>
            </a:pPr>
            <a:r>
              <a:rPr lang="pt-BR" sz="1700" dirty="0">
                <a:solidFill>
                  <a:schemeClr val="bg1"/>
                </a:solidFill>
                <a:latin typeface="Arial Black" panose="020B0A04020102020204" pitchFamily="34" charset="0"/>
              </a:rPr>
              <a:t>BCA 5A</a:t>
            </a:r>
          </a:p>
          <a:p>
            <a:pPr algn="r">
              <a:lnSpc>
                <a:spcPct val="100000"/>
              </a:lnSpc>
            </a:pPr>
            <a:r>
              <a:rPr lang="pt-BR" sz="1700" dirty="0">
                <a:solidFill>
                  <a:schemeClr val="bg1"/>
                </a:solidFill>
                <a:latin typeface="Arial Black" panose="020B0A04020102020204" pitchFamily="34" charset="0"/>
              </a:rPr>
              <a:t>(04990202020)</a:t>
            </a:r>
          </a:p>
          <a:p>
            <a:endParaRPr lang="en-US" dirty="0"/>
          </a:p>
        </p:txBody>
      </p:sp>
    </p:spTree>
    <p:extLst>
      <p:ext uri="{BB962C8B-B14F-4D97-AF65-F5344CB8AC3E}">
        <p14:creationId xmlns:p14="http://schemas.microsoft.com/office/powerpoint/2010/main" val="350174082"/>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860093080"/>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47617487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47838338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321971" y="734096"/>
            <a:ext cx="5164428" cy="772733"/>
          </a:xfrm>
          <a:prstGeom prst="rect">
            <a:avLst/>
          </a:prstGeom>
          <a:ln>
            <a:noFill/>
          </a:ln>
          <a:effectLst>
            <a:glow rad="1397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0872515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0"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51647688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270456" y="1996225"/>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2969890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3414" cy="6825803"/>
          </a:xfrm>
          <a:prstGeom prst="rect">
            <a:avLst/>
          </a:prstGeom>
          <a:blipFill>
            <a:blip r:embed="rId2"/>
            <a:srcRect/>
            <a:stretch>
              <a:fillRect r="-810" b="-4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95294918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284523" y="3318588"/>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558400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1" cy="685799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19579420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270456" y="4570613"/>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813106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0C2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195084"/>
            <a:ext cx="9144000" cy="938257"/>
          </a:xfrm>
        </p:spPr>
        <p:txBody>
          <a:bodyPr/>
          <a:lstStyle/>
          <a:p>
            <a:r>
              <a:rPr lang="en-US" b="1" dirty="0" smtClean="0">
                <a:solidFill>
                  <a:schemeClr val="bg1"/>
                </a:solidFill>
                <a:latin typeface="Forte" panose="03060902040502070203" pitchFamily="66" charset="0"/>
              </a:rPr>
              <a:t>CONTENTS</a:t>
            </a:r>
            <a:endParaRPr lang="en-US" b="1" dirty="0">
              <a:solidFill>
                <a:schemeClr val="bg1"/>
              </a:solidFill>
              <a:latin typeface="Forte" panose="03060902040502070203" pitchFamily="66" charset="0"/>
            </a:endParaRPr>
          </a:p>
        </p:txBody>
      </p:sp>
      <p:sp>
        <p:nvSpPr>
          <p:cNvPr id="3" name="Subtitle 2"/>
          <p:cNvSpPr>
            <a:spLocks noGrp="1"/>
          </p:cNvSpPr>
          <p:nvPr>
            <p:ph type="subTitle" idx="1"/>
          </p:nvPr>
        </p:nvSpPr>
        <p:spPr>
          <a:xfrm>
            <a:off x="540913" y="2021983"/>
            <a:ext cx="10127087" cy="3725214"/>
          </a:xfrm>
        </p:spPr>
        <p:txBody>
          <a:bodyPr>
            <a:normAutofit lnSpcReduction="10000"/>
          </a:bodyPr>
          <a:lstStyle/>
          <a:p>
            <a:pPr algn="l">
              <a:buFont typeface="Arial" panose="020B0604020202020204" pitchFamily="34" charset="0"/>
              <a:buChar char="•"/>
            </a:pPr>
            <a:r>
              <a:rPr lang="en-US" sz="4000" dirty="0">
                <a:solidFill>
                  <a:srgbClr val="FFFFFF"/>
                </a:solidFill>
                <a:latin typeface="Arial Rounded MT Bold" panose="020F0704030504030204" pitchFamily="34" charset="0"/>
              </a:rPr>
              <a:t>PROBLEM STATEMENT</a:t>
            </a:r>
            <a:endParaRPr lang="en-US" sz="4000" dirty="0">
              <a:latin typeface="Arial Rounded MT Bold" panose="020F0704030504030204" pitchFamily="34" charset="0"/>
            </a:endParaRPr>
          </a:p>
          <a:p>
            <a:pPr algn="l">
              <a:buFont typeface="Arial" panose="020B0604020202020204" pitchFamily="34" charset="0"/>
              <a:buChar char="•"/>
            </a:pPr>
            <a:r>
              <a:rPr lang="en-US" sz="4000" dirty="0">
                <a:solidFill>
                  <a:srgbClr val="FFFFFF"/>
                </a:solidFill>
                <a:latin typeface="Arial Rounded MT Bold" panose="020F0704030504030204" pitchFamily="34" charset="0"/>
              </a:rPr>
              <a:t>RELEVANCE : RESEARCH NOTES</a:t>
            </a:r>
            <a:endParaRPr lang="en-US" sz="4000" dirty="0">
              <a:latin typeface="Arial Rounded MT Bold" panose="020F0704030504030204" pitchFamily="34" charset="0"/>
            </a:endParaRPr>
          </a:p>
          <a:p>
            <a:pPr algn="l">
              <a:buFont typeface="Arial" panose="020B0604020202020204" pitchFamily="34" charset="0"/>
              <a:buChar char="•"/>
            </a:pPr>
            <a:r>
              <a:rPr lang="en-US" sz="4000" dirty="0">
                <a:solidFill>
                  <a:srgbClr val="FFFFFF"/>
                </a:solidFill>
                <a:latin typeface="Arial Rounded MT Bold" panose="020F0704030504030204" pitchFamily="34" charset="0"/>
              </a:rPr>
              <a:t>OUR SOLUTION</a:t>
            </a:r>
            <a:endParaRPr lang="en-US" sz="4000" dirty="0">
              <a:latin typeface="Arial Rounded MT Bold" panose="020F0704030504030204" pitchFamily="34" charset="0"/>
            </a:endParaRPr>
          </a:p>
          <a:p>
            <a:pPr algn="l">
              <a:buFont typeface="Arial" panose="020B0604020202020204" pitchFamily="34" charset="0"/>
              <a:buChar char="•"/>
            </a:pPr>
            <a:r>
              <a:rPr lang="en-US" sz="4000" dirty="0">
                <a:solidFill>
                  <a:srgbClr val="FFFFFF"/>
                </a:solidFill>
                <a:latin typeface="Arial Rounded MT Bold" panose="020F0704030504030204" pitchFamily="34" charset="0"/>
              </a:rPr>
              <a:t>TECHNOLOGIES </a:t>
            </a:r>
            <a:r>
              <a:rPr lang="en-US" sz="4000" dirty="0" smtClean="0">
                <a:solidFill>
                  <a:srgbClr val="FFFFFF"/>
                </a:solidFill>
                <a:latin typeface="Arial Rounded MT Bold" panose="020F0704030504030204" pitchFamily="34" charset="0"/>
              </a:rPr>
              <a:t>USED</a:t>
            </a:r>
            <a:endParaRPr lang="en-US" sz="4000" dirty="0">
              <a:latin typeface="Arial Rounded MT Bold" panose="020F0704030504030204" pitchFamily="34" charset="0"/>
            </a:endParaRPr>
          </a:p>
          <a:p>
            <a:pPr algn="l">
              <a:buFont typeface="Arial" panose="020B0604020202020204" pitchFamily="34" charset="0"/>
              <a:buChar char="•"/>
            </a:pPr>
            <a:r>
              <a:rPr lang="en-US" sz="4000" dirty="0">
                <a:solidFill>
                  <a:srgbClr val="FFFFFF"/>
                </a:solidFill>
                <a:latin typeface="Arial Rounded MT Bold" panose="020F0704030504030204" pitchFamily="34" charset="0"/>
              </a:rPr>
              <a:t>WHY PYTHON</a:t>
            </a:r>
            <a:r>
              <a:rPr lang="en-US" sz="4000" dirty="0" smtClean="0">
                <a:solidFill>
                  <a:srgbClr val="FFFFFF"/>
                </a:solidFill>
                <a:latin typeface="Arial Rounded MT Bold" panose="020F0704030504030204" pitchFamily="34" charset="0"/>
              </a:rPr>
              <a:t>?</a:t>
            </a:r>
          </a:p>
          <a:p>
            <a:pPr algn="l">
              <a:buFont typeface="Arial" panose="020B0604020202020204" pitchFamily="34" charset="0"/>
              <a:buChar char="•"/>
            </a:pPr>
            <a:r>
              <a:rPr lang="en-US" sz="4000" dirty="0" smtClean="0">
                <a:solidFill>
                  <a:srgbClr val="FFFFFF"/>
                </a:solidFill>
                <a:latin typeface="Arial Rounded MT Bold" panose="020F0704030504030204" pitchFamily="34" charset="0"/>
              </a:rPr>
              <a:t>SOFTWARE TESTING</a:t>
            </a:r>
          </a:p>
          <a:p>
            <a:pPr algn="l">
              <a:buFont typeface="Arial" panose="020B0604020202020204" pitchFamily="34" charset="0"/>
              <a:buChar char="•"/>
            </a:pPr>
            <a:endParaRPr lang="en-US" sz="4000" dirty="0">
              <a:latin typeface="Arial Rounded MT Bold" panose="020F0704030504030204" pitchFamily="34" charset="0"/>
            </a:endParaRPr>
          </a:p>
          <a:p>
            <a:pPr algn="l"/>
            <a:endParaRPr lang="en-US" dirty="0"/>
          </a:p>
        </p:txBody>
      </p:sp>
    </p:spTree>
    <p:extLst>
      <p:ext uri="{BB962C8B-B14F-4D97-AF65-F5344CB8AC3E}">
        <p14:creationId xmlns:p14="http://schemas.microsoft.com/office/powerpoint/2010/main" val="315880443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1"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0789539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38490239"/>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6418037" y="673863"/>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2943621"/>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srcRect/>
            <a:stretch>
              <a:fillRect r="-6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65205691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6432104" y="1939956"/>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009840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64630031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6403969" y="3304523"/>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3767918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59017573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Rectangle 1"/>
          <p:cNvSpPr/>
          <p:nvPr/>
        </p:nvSpPr>
        <p:spPr>
          <a:xfrm>
            <a:off x="6418037" y="4584683"/>
            <a:ext cx="5215944" cy="837127"/>
          </a:xfrm>
          <a:prstGeom prst="rect">
            <a:avLst/>
          </a:prstGeom>
          <a:ln>
            <a:noFill/>
          </a:ln>
          <a:effectLst>
            <a:glow rad="228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094075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4" presetClass="emph" presetSubtype="0" fill="hold" grpId="1" nodeType="afterEffect">
                                  <p:stCondLst>
                                    <p:cond delay="0"/>
                                  </p:stCondLst>
                                  <p:childTnLst>
                                    <p:animClr clrSpc="hsl" dir="cw">
                                      <p:cBhvr override="childStyle">
                                        <p:cTn id="9" dur="500" fill="hold"/>
                                        <p:tgtEl>
                                          <p:spTgt spid="2"/>
                                        </p:tgtEl>
                                        <p:attrNameLst>
                                          <p:attrName>style.color</p:attrName>
                                        </p:attrNameLst>
                                      </p:cBhvr>
                                      <p:by>
                                        <p:hsl h="0" s="-12549" l="-25098"/>
                                      </p:by>
                                    </p:animClr>
                                    <p:animClr clrSpc="hsl" dir="cw">
                                      <p:cBhvr>
                                        <p:cTn id="10" dur="500" fill="hold"/>
                                        <p:tgtEl>
                                          <p:spTgt spid="2"/>
                                        </p:tgtEl>
                                        <p:attrNameLst>
                                          <p:attrName>fillcolor</p:attrName>
                                        </p:attrNameLst>
                                      </p:cBhvr>
                                      <p:by>
                                        <p:hsl h="0" s="-12549" l="-25098"/>
                                      </p:by>
                                    </p:animClr>
                                    <p:animClr clrSpc="hsl" dir="cw">
                                      <p:cBhvr>
                                        <p:cTn id="11" dur="500" fill="hold"/>
                                        <p:tgtEl>
                                          <p:spTgt spid="2"/>
                                        </p:tgtEl>
                                        <p:attrNameLst>
                                          <p:attrName>stroke.color</p:attrName>
                                        </p:attrNameLst>
                                      </p:cBhvr>
                                      <p:by>
                                        <p:hsl h="0" s="-12549" l="-25098"/>
                                      </p:by>
                                    </p:animClr>
                                    <p:set>
                                      <p:cBhvr>
                                        <p:cTn id="1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557753780"/>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1" y="568572"/>
            <a:ext cx="9144000" cy="938257"/>
          </a:xfrm>
        </p:spPr>
        <p:txBody>
          <a:bodyPr>
            <a:normAutofit/>
          </a:bodyPr>
          <a:lstStyle/>
          <a:p>
            <a:r>
              <a:rPr lang="en-US" sz="5400" dirty="0">
                <a:solidFill>
                  <a:srgbClr val="FFFFFF"/>
                </a:solidFill>
                <a:latin typeface="Arial Black" panose="020B0A04020102020204" pitchFamily="34" charset="0"/>
              </a:rPr>
              <a:t>PROBLEM </a:t>
            </a:r>
            <a:r>
              <a:rPr lang="en-US" sz="5400" dirty="0" smtClean="0">
                <a:solidFill>
                  <a:srgbClr val="FFFFFF"/>
                </a:solidFill>
                <a:latin typeface="Arial Black" panose="020B0A04020102020204" pitchFamily="34" charset="0"/>
              </a:rPr>
              <a:t>STATEMENT</a:t>
            </a:r>
            <a:endParaRPr lang="en-US" sz="5400" b="1" dirty="0">
              <a:solidFill>
                <a:schemeClr val="bg1"/>
              </a:solidFill>
              <a:latin typeface="Arial Black" panose="020B0A04020102020204" pitchFamily="34" charset="0"/>
            </a:endParaRPr>
          </a:p>
        </p:txBody>
      </p:sp>
      <p:sp>
        <p:nvSpPr>
          <p:cNvPr id="3" name="Subtitle 2"/>
          <p:cNvSpPr>
            <a:spLocks noGrp="1"/>
          </p:cNvSpPr>
          <p:nvPr>
            <p:ph type="subTitle" idx="1"/>
          </p:nvPr>
        </p:nvSpPr>
        <p:spPr>
          <a:xfrm>
            <a:off x="916547" y="2228045"/>
            <a:ext cx="10127087" cy="3725214"/>
          </a:xfrm>
        </p:spPr>
        <p:txBody>
          <a:bodyPr>
            <a:normAutofit fontScale="85000" lnSpcReduction="20000"/>
          </a:bodyPr>
          <a:lstStyle/>
          <a:p>
            <a:pPr>
              <a:lnSpc>
                <a:spcPct val="120000"/>
              </a:lnSpc>
            </a:pPr>
            <a:r>
              <a:rPr lang="en-US" sz="3300" dirty="0" smtClean="0">
                <a:solidFill>
                  <a:schemeClr val="bg1"/>
                </a:solidFill>
                <a:latin typeface="Arial Rounded MT Bold" panose="020F0704030504030204" pitchFamily="34" charset="0"/>
              </a:rPr>
              <a:t>Even </a:t>
            </a:r>
            <a:r>
              <a:rPr lang="en-US" sz="3300" dirty="0">
                <a:solidFill>
                  <a:schemeClr val="bg1"/>
                </a:solidFill>
                <a:latin typeface="Arial Rounded MT Bold" panose="020F0704030504030204" pitchFamily="34" charset="0"/>
              </a:rPr>
              <a:t>in today's digital era we see, more than 60% percent of the bank user's do not prefer using ATM System and Net Banking </a:t>
            </a:r>
            <a:r>
              <a:rPr lang="en-US" sz="3300" dirty="0" smtClean="0">
                <a:solidFill>
                  <a:schemeClr val="bg1"/>
                </a:solidFill>
                <a:latin typeface="Arial Rounded MT Bold" panose="020F0704030504030204" pitchFamily="34" charset="0"/>
              </a:rPr>
              <a:t>Software, </a:t>
            </a:r>
            <a:r>
              <a:rPr lang="en-US" sz="3300" dirty="0">
                <a:solidFill>
                  <a:schemeClr val="bg1"/>
                </a:solidFill>
                <a:latin typeface="Arial Rounded MT Bold" panose="020F0704030504030204" pitchFamily="34" charset="0"/>
              </a:rPr>
              <a:t>because they find it difficult to interpret. The ATM system and Net Banking Systems can use any kind of interface. But it should be user friendly and not confusing. Help manuals should be provided in case any customer has problem working with the software.</a:t>
            </a:r>
          </a:p>
          <a:p>
            <a:pPr algn="l">
              <a:buFont typeface="Arial" panose="020B0604020202020204" pitchFamily="34" charset="0"/>
              <a:buChar char="•"/>
            </a:pPr>
            <a:endParaRPr lang="en-US" sz="4000" dirty="0" smtClean="0">
              <a:latin typeface="Arial Rounded MT Bold" panose="020F0704030504030204" pitchFamily="34" charset="0"/>
            </a:endParaRPr>
          </a:p>
          <a:p>
            <a:pPr algn="l"/>
            <a:endParaRPr lang="en-US" dirty="0"/>
          </a:p>
        </p:txBody>
      </p:sp>
    </p:spTree>
    <p:extLst>
      <p:ext uri="{BB962C8B-B14F-4D97-AF65-F5344CB8AC3E}">
        <p14:creationId xmlns:p14="http://schemas.microsoft.com/office/powerpoint/2010/main" val="36249881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FFFF"/>
                </a:solidFill>
                <a:latin typeface="Arial Black" panose="020B0A04020102020204" pitchFamily="34" charset="0"/>
              </a:rPr>
              <a:t>TECHNOLOGIES USED</a:t>
            </a: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
        <p:nvSpPr>
          <p:cNvPr id="3" name="Text Placeholder 2"/>
          <p:cNvSpPr>
            <a:spLocks noGrp="1"/>
          </p:cNvSpPr>
          <p:nvPr>
            <p:ph type="body" idx="1"/>
          </p:nvPr>
        </p:nvSpPr>
        <p:spPr>
          <a:xfrm>
            <a:off x="324634" y="1509244"/>
            <a:ext cx="5157787" cy="823912"/>
          </a:xfrm>
        </p:spPr>
        <p:txBody>
          <a:bodyPr/>
          <a:lstStyle/>
          <a:p>
            <a:pPr algn="ctr"/>
            <a:r>
              <a:rPr lang="en-US" dirty="0" smtClean="0">
                <a:solidFill>
                  <a:schemeClr val="bg1"/>
                </a:solidFill>
                <a:latin typeface="Arial Black" panose="020B0A04020102020204" pitchFamily="34" charset="0"/>
              </a:rPr>
              <a:t>FRONT-END : PYTHON</a:t>
            </a:r>
          </a:p>
          <a:p>
            <a:pPr algn="ctr"/>
            <a:endParaRPr lang="en-US" dirty="0"/>
          </a:p>
        </p:txBody>
      </p:sp>
      <p:sp>
        <p:nvSpPr>
          <p:cNvPr id="4" name="Content Placeholder 3"/>
          <p:cNvSpPr>
            <a:spLocks noGrp="1"/>
          </p:cNvSpPr>
          <p:nvPr>
            <p:ph sz="half" idx="2"/>
          </p:nvPr>
        </p:nvSpPr>
        <p:spPr>
          <a:xfrm>
            <a:off x="469722" y="2333156"/>
            <a:ext cx="5157787" cy="3684588"/>
          </a:xfrm>
        </p:spPr>
        <p:txBody>
          <a:bodyPr/>
          <a:lstStyle/>
          <a:p>
            <a:pPr marL="0" indent="0">
              <a:buNone/>
            </a:pPr>
            <a:r>
              <a:rPr lang="en-US" sz="2000" dirty="0">
                <a:solidFill>
                  <a:srgbClr val="FFFF00"/>
                </a:solidFill>
                <a:latin typeface="Arial Rounded MT Bold" panose="020F0704030504030204" pitchFamily="34" charset="0"/>
              </a:rPr>
              <a:t>Python is a high-level, general-purpose and a very popular programming language. Python programming language (latest Python 3) is being used in web development, Machine Learning applications, along with all cutting edge technology in Software Industry. </a:t>
            </a:r>
            <a:endParaRPr lang="en-US" sz="2000" dirty="0" smtClean="0">
              <a:solidFill>
                <a:srgbClr val="FFFF00"/>
              </a:solidFill>
              <a:latin typeface="Arial Rounded MT Bold" panose="020F0704030504030204" pitchFamily="34" charset="0"/>
            </a:endParaRPr>
          </a:p>
          <a:p>
            <a:endParaRPr lang="en-US" dirty="0"/>
          </a:p>
        </p:txBody>
      </p:sp>
      <p:sp>
        <p:nvSpPr>
          <p:cNvPr id="5" name="Text Placeholder 4"/>
          <p:cNvSpPr>
            <a:spLocks noGrp="1"/>
          </p:cNvSpPr>
          <p:nvPr>
            <p:ph type="body" sz="quarter" idx="3"/>
          </p:nvPr>
        </p:nvSpPr>
        <p:spPr/>
        <p:txBody>
          <a:bodyPr/>
          <a:lstStyle/>
          <a:p>
            <a:r>
              <a:rPr lang="en-US" dirty="0" smtClean="0">
                <a:solidFill>
                  <a:srgbClr val="FFFFFF"/>
                </a:solidFill>
                <a:latin typeface="Arial Black" panose="020B0A04020102020204" pitchFamily="34" charset="0"/>
              </a:rPr>
              <a:t>BACK-END </a:t>
            </a:r>
            <a:r>
              <a:rPr lang="en-US" dirty="0">
                <a:solidFill>
                  <a:srgbClr val="FFFFFF"/>
                </a:solidFill>
                <a:latin typeface="Arial Black" panose="020B0A04020102020204" pitchFamily="34" charset="0"/>
              </a:rPr>
              <a:t>: </a:t>
            </a:r>
            <a:r>
              <a:rPr lang="en-US" dirty="0" smtClean="0">
                <a:solidFill>
                  <a:srgbClr val="FFFFFF"/>
                </a:solidFill>
                <a:latin typeface="Arial Black" panose="020B0A04020102020204" pitchFamily="34" charset="0"/>
              </a:rPr>
              <a:t>MySQL</a:t>
            </a:r>
            <a:endParaRPr lang="en-US" dirty="0"/>
          </a:p>
          <a:p>
            <a:endParaRPr lang="en-US" dirty="0"/>
          </a:p>
        </p:txBody>
      </p:sp>
      <p:sp>
        <p:nvSpPr>
          <p:cNvPr id="6" name="Content Placeholder 5"/>
          <p:cNvSpPr>
            <a:spLocks noGrp="1"/>
          </p:cNvSpPr>
          <p:nvPr>
            <p:ph sz="quarter" idx="4"/>
          </p:nvPr>
        </p:nvSpPr>
        <p:spPr>
          <a:xfrm>
            <a:off x="6172199" y="2137893"/>
            <a:ext cx="5727879" cy="4456090"/>
          </a:xfrm>
        </p:spPr>
        <p:txBody>
          <a:bodyPr>
            <a:normAutofit fontScale="25000" lnSpcReduction="20000"/>
          </a:bodyPr>
          <a:lstStyle/>
          <a:p>
            <a:pPr marL="0" indent="0">
              <a:lnSpc>
                <a:spcPct val="120000"/>
              </a:lnSpc>
              <a:buNone/>
            </a:pPr>
            <a:r>
              <a:rPr lang="en-US" sz="4400" dirty="0">
                <a:solidFill>
                  <a:srgbClr val="FFFF00"/>
                </a:solidFill>
                <a:latin typeface="Arial Rounded MT Bold" panose="020F0704030504030204" pitchFamily="34" charset="0"/>
              </a:rPr>
              <a:t>MySQL is a free-to-use, open-source database that facilitates effective management of databases by connecting them to the software. It is a stable, reliable and powerful solution with advanced features like the following</a:t>
            </a:r>
            <a:r>
              <a:rPr lang="en-US" sz="4400" dirty="0" smtClean="0">
                <a:solidFill>
                  <a:srgbClr val="FFFF00"/>
                </a:solidFill>
                <a:latin typeface="Arial Rounded MT Bold" panose="020F0704030504030204" pitchFamily="34" charset="0"/>
              </a:rPr>
              <a:t>:</a:t>
            </a:r>
          </a:p>
          <a:p>
            <a:pPr>
              <a:lnSpc>
                <a:spcPct val="120000"/>
              </a:lnSpc>
            </a:pPr>
            <a:r>
              <a:rPr lang="en-US" sz="4400" dirty="0">
                <a:solidFill>
                  <a:srgbClr val="FFFF00"/>
                </a:solidFill>
                <a:latin typeface="Arial Rounded MT Bold" panose="020F0704030504030204" pitchFamily="34" charset="0"/>
              </a:rPr>
              <a:t>Data Security</a:t>
            </a:r>
            <a:r>
              <a:rPr lang="en-US" sz="4400" dirty="0" smtClean="0">
                <a:solidFill>
                  <a:srgbClr val="FFFF00"/>
                </a:solidFill>
                <a:latin typeface="Arial Rounded MT Bold" panose="020F0704030504030204" pitchFamily="34" charset="0"/>
              </a:rPr>
              <a:t>.</a:t>
            </a:r>
            <a:endParaRPr lang="en-US" sz="4400" dirty="0">
              <a:solidFill>
                <a:srgbClr val="FFFF00"/>
              </a:solidFill>
              <a:latin typeface="Arial Rounded MT Bold" panose="020F0704030504030204" pitchFamily="34" charset="0"/>
            </a:endParaRPr>
          </a:p>
          <a:p>
            <a:pPr>
              <a:lnSpc>
                <a:spcPct val="120000"/>
              </a:lnSpc>
            </a:pPr>
            <a:r>
              <a:rPr lang="en-US" sz="4400" dirty="0">
                <a:solidFill>
                  <a:srgbClr val="FFFF00"/>
                </a:solidFill>
                <a:latin typeface="Arial Rounded MT Bold" panose="020F0704030504030204" pitchFamily="34" charset="0"/>
              </a:rPr>
              <a:t>On-Demand Scalability</a:t>
            </a:r>
            <a:r>
              <a:rPr lang="en-US" sz="4400" dirty="0" smtClean="0">
                <a:solidFill>
                  <a:srgbClr val="FFFF00"/>
                </a:solidFill>
                <a:latin typeface="Arial Rounded MT Bold" panose="020F0704030504030204" pitchFamily="34" charset="0"/>
              </a:rPr>
              <a:t>.</a:t>
            </a:r>
            <a:endParaRPr lang="en-US" sz="4400" dirty="0">
              <a:solidFill>
                <a:srgbClr val="FFFF00"/>
              </a:solidFill>
              <a:latin typeface="Arial Rounded MT Bold" panose="020F0704030504030204" pitchFamily="34" charset="0"/>
            </a:endParaRPr>
          </a:p>
          <a:p>
            <a:pPr>
              <a:lnSpc>
                <a:spcPct val="120000"/>
              </a:lnSpc>
            </a:pPr>
            <a:r>
              <a:rPr lang="en-US" sz="4400" dirty="0">
                <a:solidFill>
                  <a:srgbClr val="FFFF00"/>
                </a:solidFill>
                <a:latin typeface="Arial Rounded MT Bold" panose="020F0704030504030204" pitchFamily="34" charset="0"/>
              </a:rPr>
              <a:t>High Performance</a:t>
            </a:r>
            <a:r>
              <a:rPr lang="en-US" sz="4400" dirty="0" smtClean="0">
                <a:solidFill>
                  <a:srgbClr val="FFFF00"/>
                </a:solidFill>
                <a:latin typeface="Arial Rounded MT Bold" panose="020F0704030504030204" pitchFamily="34" charset="0"/>
              </a:rPr>
              <a:t>.</a:t>
            </a:r>
            <a:endParaRPr lang="en-US" sz="4400" dirty="0">
              <a:solidFill>
                <a:srgbClr val="FFFF00"/>
              </a:solidFill>
              <a:latin typeface="Arial Rounded MT Bold" panose="020F0704030504030204" pitchFamily="34" charset="0"/>
            </a:endParaRPr>
          </a:p>
          <a:p>
            <a:pPr>
              <a:lnSpc>
                <a:spcPct val="120000"/>
              </a:lnSpc>
            </a:pPr>
            <a:r>
              <a:rPr lang="en-US" sz="4400" dirty="0">
                <a:solidFill>
                  <a:srgbClr val="FFFF00"/>
                </a:solidFill>
                <a:latin typeface="Arial Rounded MT Bold" panose="020F0704030504030204" pitchFamily="34" charset="0"/>
              </a:rPr>
              <a:t>Round-the-clock Uptime. </a:t>
            </a:r>
          </a:p>
          <a:p>
            <a:pPr>
              <a:lnSpc>
                <a:spcPct val="120000"/>
              </a:lnSpc>
            </a:pPr>
            <a:r>
              <a:rPr lang="en-US" sz="4400" dirty="0">
                <a:solidFill>
                  <a:srgbClr val="FFFF00"/>
                </a:solidFill>
                <a:latin typeface="Arial Rounded MT Bold" panose="020F0704030504030204" pitchFamily="34" charset="0"/>
              </a:rPr>
              <a:t>Comprehensive Transactional </a:t>
            </a:r>
            <a:r>
              <a:rPr lang="en-US" sz="4400" dirty="0" smtClean="0">
                <a:solidFill>
                  <a:srgbClr val="FFFF00"/>
                </a:solidFill>
                <a:latin typeface="Arial Rounded MT Bold" panose="020F0704030504030204" pitchFamily="34" charset="0"/>
              </a:rPr>
              <a:t>Support</a:t>
            </a:r>
            <a:r>
              <a:rPr lang="en-US" sz="4400" dirty="0">
                <a:solidFill>
                  <a:srgbClr val="FFFF00"/>
                </a:solidFill>
                <a:latin typeface="Arial Rounded MT Bold" panose="020F0704030504030204" pitchFamily="34" charset="0"/>
              </a:rPr>
              <a:t>.</a:t>
            </a:r>
          </a:p>
          <a:p>
            <a:pPr>
              <a:lnSpc>
                <a:spcPct val="120000"/>
              </a:lnSpc>
            </a:pPr>
            <a:r>
              <a:rPr lang="en-US" sz="4400" dirty="0">
                <a:solidFill>
                  <a:srgbClr val="FFFF00"/>
                </a:solidFill>
                <a:latin typeface="Arial Rounded MT Bold" panose="020F0704030504030204" pitchFamily="34" charset="0"/>
              </a:rPr>
              <a:t>Complete Workflow Control</a:t>
            </a:r>
            <a:r>
              <a:rPr lang="en-US" sz="4400" dirty="0" smtClean="0">
                <a:solidFill>
                  <a:srgbClr val="FFFF00"/>
                </a:solidFill>
                <a:latin typeface="Arial Rounded MT Bold" panose="020F0704030504030204" pitchFamily="34" charset="0"/>
              </a:rPr>
              <a:t>.</a:t>
            </a:r>
            <a:endParaRPr lang="en-US" sz="4400" dirty="0">
              <a:solidFill>
                <a:srgbClr val="FFFF00"/>
              </a:solidFill>
              <a:latin typeface="Arial Rounded MT Bold" panose="020F0704030504030204" pitchFamily="34" charset="0"/>
            </a:endParaRPr>
          </a:p>
          <a:p>
            <a:pPr>
              <a:lnSpc>
                <a:spcPct val="120000"/>
              </a:lnSpc>
            </a:pPr>
            <a:r>
              <a:rPr lang="en-US" sz="4400" dirty="0">
                <a:solidFill>
                  <a:srgbClr val="FFFF00"/>
                </a:solidFill>
                <a:latin typeface="Arial Rounded MT Bold" panose="020F0704030504030204" pitchFamily="34" charset="0"/>
              </a:rPr>
              <a:t>Reduced Total Cost of Ownership</a:t>
            </a:r>
            <a:r>
              <a:rPr lang="en-US" sz="4400" dirty="0" smtClean="0">
                <a:solidFill>
                  <a:srgbClr val="FFFF00"/>
                </a:solidFill>
                <a:latin typeface="Arial Rounded MT Bold" panose="020F0704030504030204" pitchFamily="34" charset="0"/>
              </a:rPr>
              <a:t>.</a:t>
            </a:r>
            <a:endParaRPr lang="en-US" sz="4400" dirty="0">
              <a:solidFill>
                <a:srgbClr val="FFFF00"/>
              </a:solidFill>
              <a:latin typeface="Arial Rounded MT Bold" panose="020F0704030504030204" pitchFamily="34" charset="0"/>
            </a:endParaRPr>
          </a:p>
          <a:p>
            <a:pPr>
              <a:lnSpc>
                <a:spcPct val="120000"/>
              </a:lnSpc>
            </a:pPr>
            <a:r>
              <a:rPr lang="en-US" sz="4400" dirty="0">
                <a:solidFill>
                  <a:srgbClr val="FFFF00"/>
                </a:solidFill>
                <a:latin typeface="Arial Rounded MT Bold" panose="020F0704030504030204" pitchFamily="34" charset="0"/>
              </a:rPr>
              <a:t>The Flexibility of Open </a:t>
            </a:r>
            <a:r>
              <a:rPr lang="en-US" sz="4400" dirty="0" smtClean="0">
                <a:solidFill>
                  <a:srgbClr val="FFFF00"/>
                </a:solidFill>
                <a:latin typeface="Arial Rounded MT Bold" panose="020F0704030504030204" pitchFamily="34" charset="0"/>
              </a:rPr>
              <a:t>Source.</a:t>
            </a:r>
          </a:p>
          <a:p>
            <a:pPr>
              <a:lnSpc>
                <a:spcPct val="120000"/>
              </a:lnSpc>
            </a:pPr>
            <a:endParaRPr lang="en-US" sz="4400" dirty="0">
              <a:solidFill>
                <a:srgbClr val="FFFF00"/>
              </a:solidFill>
              <a:latin typeface="Arial Rounded MT Bold" panose="020F0704030504030204" pitchFamily="34" charset="0"/>
            </a:endParaRPr>
          </a:p>
          <a:p>
            <a:pPr marL="0" indent="0">
              <a:lnSpc>
                <a:spcPct val="120000"/>
              </a:lnSpc>
              <a:buNone/>
            </a:pPr>
            <a:r>
              <a:rPr lang="en-US" sz="5600" b="1" i="1" dirty="0">
                <a:solidFill>
                  <a:srgbClr val="00B0F0"/>
                </a:solidFill>
                <a:latin typeface="Arial Rounded MT Bold" panose="020F0704030504030204" pitchFamily="34" charset="0"/>
              </a:rPr>
              <a:t>The MySQL database server provides the ultimate in scalability, sporting the capacity to handle deeply embedded applications with a footprint of only 1MB to running massive data warehouses holding terabytes of information.</a:t>
            </a:r>
          </a:p>
          <a:p>
            <a:pPr marL="0" indent="0">
              <a:buNone/>
            </a:pPr>
            <a:endParaRPr lang="en-US" sz="40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3235098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9853" y="687098"/>
            <a:ext cx="10645462" cy="587912"/>
          </a:xfrm>
          <a:noFill/>
        </p:spPr>
        <p:txBody>
          <a:bodyPr>
            <a:normAutofit fontScale="90000"/>
          </a:bodyPr>
          <a:lstStyle/>
          <a:p>
            <a:pPr algn="ctr"/>
            <a:r>
              <a:rPr lang="en-US" dirty="0">
                <a:solidFill>
                  <a:srgbClr val="FFFFFF"/>
                </a:solidFill>
                <a:latin typeface="Arial Black" panose="020B0A04020102020204" pitchFamily="34" charset="0"/>
              </a:rPr>
              <a:t>WHY PYTHON?</a:t>
            </a: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
        <p:nvSpPr>
          <p:cNvPr id="4" name="Rectangle 3"/>
          <p:cNvSpPr/>
          <p:nvPr/>
        </p:nvSpPr>
        <p:spPr>
          <a:xfrm>
            <a:off x="231821" y="1720840"/>
            <a:ext cx="11616742" cy="3447098"/>
          </a:xfrm>
          <a:prstGeom prst="rect">
            <a:avLst/>
          </a:prstGeom>
        </p:spPr>
        <p:txBody>
          <a:bodyPr wrap="square">
            <a:spAutoFit/>
          </a:bodyPr>
          <a:lstStyle/>
          <a:p>
            <a:r>
              <a:rPr lang="en-US" sz="2000" dirty="0">
                <a:solidFill>
                  <a:srgbClr val="92D050"/>
                </a:solidFill>
                <a:latin typeface="Arial Rounded MT Bold" panose="020F0704030504030204" pitchFamily="34" charset="0"/>
              </a:rPr>
              <a:t>The biggest strength of Python is huge collection of standard library which can be used for the following:</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Machine Learning</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GUI Applications (like </a:t>
            </a:r>
            <a:r>
              <a:rPr lang="en-US" sz="2000" dirty="0" err="1">
                <a:solidFill>
                  <a:srgbClr val="92D050"/>
                </a:solidFill>
                <a:latin typeface="Arial Rounded MT Bold" panose="020F0704030504030204" pitchFamily="34" charset="0"/>
              </a:rPr>
              <a:t>Kivy</a:t>
            </a:r>
            <a:r>
              <a:rPr lang="en-US" sz="2000" dirty="0">
                <a:solidFill>
                  <a:srgbClr val="92D050"/>
                </a:solidFill>
                <a:latin typeface="Arial Rounded MT Bold" panose="020F0704030504030204" pitchFamily="34" charset="0"/>
              </a:rPr>
              <a:t>, </a:t>
            </a:r>
            <a:r>
              <a:rPr lang="en-US" sz="2000" dirty="0" err="1">
                <a:solidFill>
                  <a:srgbClr val="92D050"/>
                </a:solidFill>
                <a:latin typeface="Arial Rounded MT Bold" panose="020F0704030504030204" pitchFamily="34" charset="0"/>
              </a:rPr>
              <a:t>Tkinter</a:t>
            </a:r>
            <a:r>
              <a:rPr lang="en-US" sz="2000" dirty="0">
                <a:solidFill>
                  <a:srgbClr val="92D050"/>
                </a:solidFill>
                <a:latin typeface="Arial Rounded MT Bold" panose="020F0704030504030204" pitchFamily="34" charset="0"/>
              </a:rPr>
              <a:t>, </a:t>
            </a:r>
            <a:r>
              <a:rPr lang="en-US" sz="2000" dirty="0" err="1">
                <a:solidFill>
                  <a:srgbClr val="92D050"/>
                </a:solidFill>
                <a:latin typeface="Arial Rounded MT Bold" panose="020F0704030504030204" pitchFamily="34" charset="0"/>
              </a:rPr>
              <a:t>PyQt</a:t>
            </a:r>
            <a:r>
              <a:rPr lang="en-US" sz="2000" dirty="0">
                <a:solidFill>
                  <a:srgbClr val="92D050"/>
                </a:solidFill>
                <a:latin typeface="Arial Rounded MT Bold" panose="020F0704030504030204" pitchFamily="34" charset="0"/>
              </a:rPr>
              <a:t> etc. )</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Web frameworks like Django (used by YouTube, Instagram, Dropbox)</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Image processing (like </a:t>
            </a:r>
            <a:r>
              <a:rPr lang="en-US" sz="2000" dirty="0" err="1">
                <a:solidFill>
                  <a:srgbClr val="92D050"/>
                </a:solidFill>
                <a:latin typeface="Arial Rounded MT Bold" panose="020F0704030504030204" pitchFamily="34" charset="0"/>
              </a:rPr>
              <a:t>OpenCV</a:t>
            </a:r>
            <a:r>
              <a:rPr lang="en-US" sz="2000" dirty="0">
                <a:solidFill>
                  <a:srgbClr val="92D050"/>
                </a:solidFill>
                <a:latin typeface="Arial Rounded MT Bold" panose="020F0704030504030204" pitchFamily="34" charset="0"/>
              </a:rPr>
              <a:t>, Pillow)</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Web scraping (like </a:t>
            </a:r>
            <a:r>
              <a:rPr lang="en-US" sz="2000" dirty="0" err="1">
                <a:solidFill>
                  <a:srgbClr val="92D050"/>
                </a:solidFill>
                <a:latin typeface="Arial Rounded MT Bold" panose="020F0704030504030204" pitchFamily="34" charset="0"/>
              </a:rPr>
              <a:t>Scrapy</a:t>
            </a:r>
            <a:r>
              <a:rPr lang="en-US" sz="2000" dirty="0">
                <a:solidFill>
                  <a:srgbClr val="92D050"/>
                </a:solidFill>
                <a:latin typeface="Arial Rounded MT Bold" panose="020F0704030504030204" pitchFamily="34" charset="0"/>
              </a:rPr>
              <a:t>, </a:t>
            </a:r>
            <a:r>
              <a:rPr lang="en-US" sz="2000" dirty="0" err="1">
                <a:solidFill>
                  <a:srgbClr val="92D050"/>
                </a:solidFill>
                <a:latin typeface="Arial Rounded MT Bold" panose="020F0704030504030204" pitchFamily="34" charset="0"/>
              </a:rPr>
              <a:t>BeautifulSoup</a:t>
            </a:r>
            <a:r>
              <a:rPr lang="en-US" sz="2000" dirty="0">
                <a:solidFill>
                  <a:srgbClr val="92D050"/>
                </a:solidFill>
                <a:latin typeface="Arial Rounded MT Bold" panose="020F0704030504030204" pitchFamily="34" charset="0"/>
              </a:rPr>
              <a:t>, Selenium)</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Test frameworks</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Multimedia</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Scientific computing</a:t>
            </a:r>
          </a:p>
          <a:p>
            <a:pPr marL="285750" indent="-285750">
              <a:buFont typeface="Arial" panose="020B0604020202020204" pitchFamily="34" charset="0"/>
              <a:buChar char="•"/>
            </a:pPr>
            <a:r>
              <a:rPr lang="en-US" sz="2000" dirty="0">
                <a:solidFill>
                  <a:srgbClr val="92D050"/>
                </a:solidFill>
                <a:latin typeface="Arial Rounded MT Bold" panose="020F0704030504030204" pitchFamily="34" charset="0"/>
              </a:rPr>
              <a:t>Text processing and many </a:t>
            </a:r>
            <a:r>
              <a:rPr lang="en-US" sz="2000" dirty="0" smtClean="0">
                <a:solidFill>
                  <a:srgbClr val="92D050"/>
                </a:solidFill>
                <a:latin typeface="Arial Rounded MT Bold" panose="020F0704030504030204" pitchFamily="34" charset="0"/>
              </a:rPr>
              <a:t>more…</a:t>
            </a:r>
            <a:endParaRPr lang="en-US" sz="2000" dirty="0">
              <a:solidFill>
                <a:srgbClr val="92D050"/>
              </a:solidFill>
              <a:latin typeface="Arial Rounded MT Bold" panose="020F0704030504030204" pitchFamily="34" charset="0"/>
            </a:endParaRPr>
          </a:p>
        </p:txBody>
      </p:sp>
    </p:spTree>
    <p:extLst>
      <p:ext uri="{BB962C8B-B14F-4D97-AF65-F5344CB8AC3E}">
        <p14:creationId xmlns:p14="http://schemas.microsoft.com/office/powerpoint/2010/main" val="3413986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1000"/>
                                        <p:tgtEl>
                                          <p:spTgt spid="4">
                                            <p:txEl>
                                              <p:pRg st="2" end="2"/>
                                            </p:txEl>
                                          </p:spTgt>
                                        </p:tgtEl>
                                      </p:cBhvr>
                                    </p:animEffect>
                                    <p:anim calcmode="lin" valueType="num">
                                      <p:cBhvr>
                                        <p:cTn id="1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anim calcmode="lin" valueType="num">
                                      <p:cBhvr>
                                        <p:cTn id="2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1000"/>
                                        <p:tgtEl>
                                          <p:spTgt spid="4">
                                            <p:txEl>
                                              <p:pRg st="9" end="9"/>
                                            </p:txEl>
                                          </p:spTgt>
                                        </p:tgtEl>
                                      </p:cBhvr>
                                    </p:animEffect>
                                    <p:anim calcmode="lin" valueType="num">
                                      <p:cBhvr>
                                        <p:cTn id="5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Arial Black" panose="020B0A04020102020204" pitchFamily="34" charset="0"/>
              </a:rPr>
              <a:t>SOFTWARE </a:t>
            </a:r>
            <a:r>
              <a:rPr lang="en-US" b="1" dirty="0" smtClean="0">
                <a:solidFill>
                  <a:schemeClr val="bg1"/>
                </a:solidFill>
                <a:latin typeface="Arial Black" panose="020B0A04020102020204" pitchFamily="34" charset="0"/>
              </a:rPr>
              <a:t>TESTING</a:t>
            </a:r>
            <a:endParaRPr lang="en-US" dirty="0"/>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25796" y="1766277"/>
            <a:ext cx="5486906" cy="4494726"/>
          </a:xfrm>
        </p:spPr>
      </p:pic>
    </p:spTree>
    <p:extLst>
      <p:ext uri="{BB962C8B-B14F-4D97-AF65-F5344CB8AC3E}">
        <p14:creationId xmlns:p14="http://schemas.microsoft.com/office/powerpoint/2010/main" val="12210757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Arial Black" panose="020B0A04020102020204" pitchFamily="34" charset="0"/>
              </a:rPr>
              <a:t>SOFTWARE </a:t>
            </a:r>
            <a:r>
              <a:rPr lang="en-US" b="1" dirty="0" smtClean="0">
                <a:solidFill>
                  <a:schemeClr val="bg1"/>
                </a:solidFill>
                <a:latin typeface="Arial Black" panose="020B0A04020102020204" pitchFamily="34" charset="0"/>
              </a:rPr>
              <a:t>TESTING</a:t>
            </a:r>
            <a:endParaRPr lang="en-US" dirty="0"/>
          </a:p>
        </p:txBody>
      </p:sp>
      <p:pic>
        <p:nvPicPr>
          <p:cNvPr id="12" name="Content Placeholder 11"/>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9243"/>
          <a:stretch/>
        </p:blipFill>
        <p:spPr>
          <a:xfrm>
            <a:off x="399245" y="1546722"/>
            <a:ext cx="5628068" cy="4636429"/>
          </a:xfrm>
        </p:spPr>
      </p:pic>
      <p:sp>
        <p:nvSpPr>
          <p:cNvPr id="10" name="Content Placeholder 9"/>
          <p:cNvSpPr>
            <a:spLocks noGrp="1"/>
          </p:cNvSpPr>
          <p:nvPr>
            <p:ph sz="half" idx="2"/>
          </p:nvPr>
        </p:nvSpPr>
        <p:spPr/>
        <p:txBody>
          <a:bodyPr>
            <a:normAutofit fontScale="47500" lnSpcReduction="20000"/>
          </a:bodyPr>
          <a:lstStyle/>
          <a:p>
            <a:pPr marL="0" indent="0">
              <a:buNone/>
            </a:pPr>
            <a:r>
              <a:rPr lang="en-US" sz="3300" dirty="0">
                <a:solidFill>
                  <a:srgbClr val="FFC000"/>
                </a:solidFill>
              </a:rPr>
              <a:t>We adopted </a:t>
            </a:r>
            <a:r>
              <a:rPr lang="en-US" sz="3300" b="1" u="sng" dirty="0">
                <a:solidFill>
                  <a:srgbClr val="FFC000"/>
                </a:solidFill>
              </a:rPr>
              <a:t>BLACK BOX TESTING</a:t>
            </a:r>
            <a:r>
              <a:rPr lang="en-US" sz="3300" dirty="0">
                <a:solidFill>
                  <a:srgbClr val="FFC000"/>
                </a:solidFill>
              </a:rPr>
              <a:t>, 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endParaRPr lang="en-US" sz="2900" dirty="0">
              <a:solidFill>
                <a:srgbClr val="FFC000"/>
              </a:solidFill>
            </a:endParaRPr>
          </a:p>
          <a:p>
            <a:pPr marL="0" indent="0">
              <a:buNone/>
            </a:pPr>
            <a:endParaRPr lang="en-US" sz="2900" dirty="0">
              <a:solidFill>
                <a:srgbClr val="FFC000"/>
              </a:solidFill>
            </a:endParaRPr>
          </a:p>
          <a:p>
            <a:pPr marL="914400" lvl="2" indent="0">
              <a:buNone/>
            </a:pPr>
            <a:r>
              <a:rPr lang="en-US" sz="4400" b="1" u="sng" dirty="0">
                <a:solidFill>
                  <a:srgbClr val="FFC000"/>
                </a:solidFill>
              </a:rPr>
              <a:t>Types of Black Box Testing</a:t>
            </a:r>
            <a:endParaRPr lang="en-US" sz="3600" b="1" u="sng" dirty="0">
              <a:solidFill>
                <a:srgbClr val="FFC000"/>
              </a:solidFill>
            </a:endParaRPr>
          </a:p>
          <a:p>
            <a:pPr marL="0" lvl="0" indent="0">
              <a:buNone/>
            </a:pPr>
            <a:r>
              <a:rPr lang="en-US" sz="3300" b="1" dirty="0">
                <a:solidFill>
                  <a:srgbClr val="FFC000"/>
                </a:solidFill>
              </a:rPr>
              <a:t>Functional Testing</a:t>
            </a:r>
            <a:r>
              <a:rPr lang="en-US" sz="3300" dirty="0">
                <a:solidFill>
                  <a:srgbClr val="FFC000"/>
                </a:solidFill>
              </a:rPr>
              <a:t> – This black box testing type is related to the functional requirements of a system; it is done by software testers.</a:t>
            </a:r>
            <a:endParaRPr lang="en-US" sz="2900" dirty="0">
              <a:solidFill>
                <a:srgbClr val="FFC000"/>
              </a:solidFill>
            </a:endParaRPr>
          </a:p>
          <a:p>
            <a:pPr marL="0" lvl="0" indent="0">
              <a:buNone/>
            </a:pPr>
            <a:r>
              <a:rPr lang="en-US" sz="3300" b="1" dirty="0">
                <a:solidFill>
                  <a:srgbClr val="FFC000"/>
                </a:solidFill>
              </a:rPr>
              <a:t>Non-Functional Testing</a:t>
            </a:r>
            <a:r>
              <a:rPr lang="en-US" sz="3300" dirty="0">
                <a:solidFill>
                  <a:srgbClr val="FFC000"/>
                </a:solidFill>
              </a:rPr>
              <a:t> – This type of black box testing is not related to testing of specific functionality, but non-functional requirements such as performance, scalability, usability.</a:t>
            </a:r>
            <a:endParaRPr lang="en-US" sz="2900" dirty="0">
              <a:solidFill>
                <a:srgbClr val="FFC000"/>
              </a:solidFill>
            </a:endParaRPr>
          </a:p>
          <a:p>
            <a:pPr marL="0" lvl="0" indent="0">
              <a:buNone/>
            </a:pPr>
            <a:r>
              <a:rPr lang="en-US" sz="3300" b="1" dirty="0">
                <a:solidFill>
                  <a:srgbClr val="FFC000"/>
                </a:solidFill>
              </a:rPr>
              <a:t>Regression Testing</a:t>
            </a:r>
            <a:r>
              <a:rPr lang="en-US" sz="3300" dirty="0">
                <a:solidFill>
                  <a:srgbClr val="FFC000"/>
                </a:solidFill>
              </a:rPr>
              <a:t> – Regression Testing is done after code fixes, upgrades or any other system maintenance to check the new code has not affected the existing code.</a:t>
            </a:r>
            <a:endParaRPr lang="en-US" sz="2900" dirty="0">
              <a:solidFill>
                <a:srgbClr val="FFC000"/>
              </a:solidFill>
            </a:endParaRPr>
          </a:p>
          <a:p>
            <a:pPr marL="0" indent="0">
              <a:buNone/>
            </a:pPr>
            <a:endParaRPr lang="en-US" dirty="0"/>
          </a:p>
        </p:txBody>
      </p:sp>
    </p:spTree>
    <p:extLst>
      <p:ext uri="{BB962C8B-B14F-4D97-AF65-F5344CB8AC3E}">
        <p14:creationId xmlns:p14="http://schemas.microsoft.com/office/powerpoint/2010/main" val="170620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2000" fill="hold"/>
                                        <p:tgtEl>
                                          <p:spTgt spid="12"/>
                                        </p:tgtEl>
                                        <p:attrNameLst>
                                          <p:attrName>fillcolor</p:attrName>
                                        </p:attrNameLst>
                                      </p:cBhvr>
                                      <p:to>
                                        <a:schemeClr val="accent2"/>
                                      </p:to>
                                    </p:animClr>
                                    <p:set>
                                      <p:cBhvr>
                                        <p:cTn id="24" dur="2000" fill="hold"/>
                                        <p:tgtEl>
                                          <p:spTgt spid="12"/>
                                        </p:tgtEl>
                                        <p:attrNameLst>
                                          <p:attrName>fill.type</p:attrName>
                                        </p:attrNameLst>
                                      </p:cBhvr>
                                      <p:to>
                                        <p:strVal val="solid"/>
                                      </p:to>
                                    </p:set>
                                    <p:set>
                                      <p:cBhvr>
                                        <p:cTn id="25" dur="2000" fill="hold"/>
                                        <p:tgtEl>
                                          <p:spTgt spid="12"/>
                                        </p:tgtEl>
                                        <p:attrNameLst>
                                          <p:attrName>fill.on</p:attrName>
                                        </p:attrNameLst>
                                      </p:cBhvr>
                                      <p:to>
                                        <p:strVal val="true"/>
                                      </p:to>
                                    </p:set>
                                  </p:childTnLst>
                                </p:cTn>
                              </p:par>
                            </p:childTnLst>
                          </p:cTn>
                        </p:par>
                        <p:par>
                          <p:cTn id="26" fill="hold">
                            <p:stCondLst>
                              <p:cond delay="4000"/>
                            </p:stCondLst>
                            <p:childTnLst>
                              <p:par>
                                <p:cTn id="27" presetID="2" presetClass="entr" presetSubtype="4"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fill="hold" grpId="0" nodeType="after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 calcmode="lin" valueType="num">
                                      <p:cBhvr additive="base">
                                        <p:cTn id="3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2" presetClass="entr" presetSubtype="4" fill="hold" grpId="0" nodeType="after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 calcmode="lin" valueType="num">
                                      <p:cBhvr additive="base">
                                        <p:cTn id="3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 presetClass="entr" presetSubtype="4" fill="hold" grpId="0" nodeType="afterEffect">
                                  <p:stCondLst>
                                    <p:cond delay="0"/>
                                  </p:stCondLst>
                                  <p:childTnLst>
                                    <p:set>
                                      <p:cBhvr>
                                        <p:cTn id="43" dur="1" fill="hold">
                                          <p:stCondLst>
                                            <p:cond delay="0"/>
                                          </p:stCondLst>
                                        </p:cTn>
                                        <p:tgtEl>
                                          <p:spTgt spid="10">
                                            <p:txEl>
                                              <p:pRg st="4" end="4"/>
                                            </p:txEl>
                                          </p:spTgt>
                                        </p:tgtEl>
                                        <p:attrNameLst>
                                          <p:attrName>style.visibility</p:attrName>
                                        </p:attrNameLst>
                                      </p:cBhvr>
                                      <p:to>
                                        <p:strVal val="visible"/>
                                      </p:to>
                                    </p:set>
                                    <p:anim calcmode="lin" valueType="num">
                                      <p:cBhvr additive="base">
                                        <p:cTn id="44"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46" fill="hold">
                            <p:stCondLst>
                              <p:cond delay="6000"/>
                            </p:stCondLst>
                            <p:childTnLst>
                              <p:par>
                                <p:cTn id="47" presetID="2" presetClass="entr" presetSubtype="4" fill="hold" grpId="0" nodeType="after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 calcmode="lin" valueType="num">
                                      <p:cBhvr additive="base">
                                        <p:cTn id="4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24133" y="2587820"/>
            <a:ext cx="10515600" cy="1325563"/>
          </a:xfrm>
        </p:spPr>
        <p:txBody>
          <a:bodyPr>
            <a:normAutofit/>
          </a:bodyPr>
          <a:lstStyle/>
          <a:p>
            <a:pPr algn="ctr"/>
            <a:r>
              <a:rPr lang="en-US" sz="8800" dirty="0" smtClean="0">
                <a:solidFill>
                  <a:schemeClr val="bg1"/>
                </a:solidFill>
                <a:latin typeface="Aharoni" panose="02010803020104030203" pitchFamily="2" charset="-79"/>
                <a:cs typeface="Aharoni" panose="02010803020104030203" pitchFamily="2" charset="-79"/>
              </a:rPr>
              <a:t>THANK YOU</a:t>
            </a:r>
            <a:endParaRPr lang="en-US" sz="8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2755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drape"/>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602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2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1692" y="195084"/>
            <a:ext cx="11282289" cy="938257"/>
          </a:xfrm>
        </p:spPr>
        <p:txBody>
          <a:bodyPr>
            <a:normAutofit/>
          </a:bodyPr>
          <a:lstStyle/>
          <a:p>
            <a:r>
              <a:rPr lang="en-US" sz="4800" dirty="0">
                <a:solidFill>
                  <a:srgbClr val="FFFFFF"/>
                </a:solidFill>
                <a:latin typeface="Arial Rounded MT Bold" panose="020F0704030504030204" pitchFamily="34" charset="0"/>
              </a:rPr>
              <a:t>RELEVANCE : RESEARCH </a:t>
            </a:r>
            <a:r>
              <a:rPr lang="en-US" sz="4800" dirty="0" smtClean="0">
                <a:solidFill>
                  <a:srgbClr val="FFFFFF"/>
                </a:solidFill>
                <a:latin typeface="Arial Rounded MT Bold" panose="020F0704030504030204" pitchFamily="34" charset="0"/>
              </a:rPr>
              <a:t>NOTES</a:t>
            </a:r>
            <a:endParaRPr lang="en-US" sz="4800" b="1" dirty="0">
              <a:solidFill>
                <a:schemeClr val="bg1"/>
              </a:solidFill>
              <a:latin typeface="Forte" panose="03060902040502070203" pitchFamily="66" charset="0"/>
            </a:endParaRPr>
          </a:p>
        </p:txBody>
      </p:sp>
      <p:sp>
        <p:nvSpPr>
          <p:cNvPr id="3" name="Subtitle 2"/>
          <p:cNvSpPr>
            <a:spLocks noGrp="1"/>
          </p:cNvSpPr>
          <p:nvPr>
            <p:ph type="subTitle" idx="1"/>
          </p:nvPr>
        </p:nvSpPr>
        <p:spPr>
          <a:xfrm>
            <a:off x="540914" y="1463040"/>
            <a:ext cx="5944292" cy="4979963"/>
          </a:xfrm>
        </p:spPr>
        <p:txBody>
          <a:bodyPr>
            <a:normAutofit/>
          </a:bodyPr>
          <a:lstStyle/>
          <a:p>
            <a:r>
              <a:rPr lang="en-US" b="1" u="sng" dirty="0" smtClean="0">
                <a:solidFill>
                  <a:schemeClr val="bg1"/>
                </a:solidFill>
                <a:latin typeface="Arial Rounded MT Bold" panose="020F0704030504030204" pitchFamily="34" charset="0"/>
              </a:rPr>
              <a:t>MARKET RESEARCH STATISTICS</a:t>
            </a:r>
            <a:endParaRPr lang="en-US" b="1" u="sng" dirty="0">
              <a:solidFill>
                <a:schemeClr val="bg1"/>
              </a:solidFill>
              <a:latin typeface="Arial Rounded MT Bold" panose="020F0704030504030204" pitchFamily="34" charset="0"/>
            </a:endParaRPr>
          </a:p>
        </p:txBody>
      </p:sp>
      <p:sp>
        <p:nvSpPr>
          <p:cNvPr id="4" name="Rectangle 3"/>
          <p:cNvSpPr/>
          <p:nvPr/>
        </p:nvSpPr>
        <p:spPr>
          <a:xfrm>
            <a:off x="1983543" y="1918688"/>
            <a:ext cx="8285871" cy="4524315"/>
          </a:xfrm>
          <a:prstGeom prst="rect">
            <a:avLst/>
          </a:prstGeom>
        </p:spPr>
        <p:txBody>
          <a:bodyPr wrap="square">
            <a:spAutoFit/>
          </a:bodyPr>
          <a:lstStyle/>
          <a:p>
            <a:r>
              <a:rPr lang="en-US" sz="3200" b="1" dirty="0">
                <a:solidFill>
                  <a:srgbClr val="92D050"/>
                </a:solidFill>
              </a:rPr>
              <a:t>Objectives of the Study </a:t>
            </a:r>
            <a:r>
              <a:rPr lang="en-US" sz="3200" b="1" dirty="0" smtClean="0">
                <a:solidFill>
                  <a:srgbClr val="92D050"/>
                </a:solidFill>
              </a:rPr>
              <a:t>:</a:t>
            </a:r>
          </a:p>
          <a:p>
            <a:pPr marL="285750" indent="-285750">
              <a:buFont typeface="Arial" panose="020B0604020202020204" pitchFamily="34" charset="0"/>
              <a:buChar char="•"/>
            </a:pPr>
            <a:r>
              <a:rPr lang="en-US" sz="3200" dirty="0" smtClean="0">
                <a:solidFill>
                  <a:srgbClr val="92D050"/>
                </a:solidFill>
              </a:rPr>
              <a:t> </a:t>
            </a:r>
            <a:r>
              <a:rPr lang="en-US" sz="3200" dirty="0">
                <a:solidFill>
                  <a:srgbClr val="92D050"/>
                </a:solidFill>
              </a:rPr>
              <a:t>To examine the awareness level of ATM services </a:t>
            </a:r>
            <a:endParaRPr lang="en-US" sz="3200" dirty="0" smtClean="0">
              <a:solidFill>
                <a:srgbClr val="92D050"/>
              </a:solidFill>
            </a:endParaRPr>
          </a:p>
          <a:p>
            <a:pPr marL="285750" indent="-285750">
              <a:buFont typeface="Arial" panose="020B0604020202020204" pitchFamily="34" charset="0"/>
              <a:buChar char="•"/>
            </a:pPr>
            <a:r>
              <a:rPr lang="en-US" sz="3200" dirty="0" smtClean="0">
                <a:solidFill>
                  <a:srgbClr val="92D050"/>
                </a:solidFill>
              </a:rPr>
              <a:t>To </a:t>
            </a:r>
            <a:r>
              <a:rPr lang="en-US" sz="3200" dirty="0">
                <a:solidFill>
                  <a:srgbClr val="92D050"/>
                </a:solidFill>
              </a:rPr>
              <a:t>study the level of customer satisfaction on various aspects of ATM services </a:t>
            </a:r>
            <a:endParaRPr lang="en-US" sz="3200" dirty="0" smtClean="0">
              <a:solidFill>
                <a:srgbClr val="92D050"/>
              </a:solidFill>
            </a:endParaRPr>
          </a:p>
          <a:p>
            <a:pPr marL="285750" indent="-285750">
              <a:buFont typeface="Arial" panose="020B0604020202020204" pitchFamily="34" charset="0"/>
              <a:buChar char="•"/>
            </a:pPr>
            <a:r>
              <a:rPr lang="en-US" sz="3200" dirty="0" smtClean="0">
                <a:solidFill>
                  <a:srgbClr val="92D050"/>
                </a:solidFill>
              </a:rPr>
              <a:t>To </a:t>
            </a:r>
            <a:r>
              <a:rPr lang="en-US" sz="3200" dirty="0">
                <a:solidFill>
                  <a:srgbClr val="92D050"/>
                </a:solidFill>
              </a:rPr>
              <a:t>identify the problems faced by customers while using ATM services </a:t>
            </a:r>
          </a:p>
          <a:p>
            <a:pPr marL="285750" indent="-285750">
              <a:buFont typeface="Arial" panose="020B0604020202020204" pitchFamily="34" charset="0"/>
              <a:buChar char="•"/>
            </a:pPr>
            <a:r>
              <a:rPr lang="en-US" sz="3200" dirty="0" smtClean="0">
                <a:solidFill>
                  <a:srgbClr val="92D050"/>
                </a:solidFill>
              </a:rPr>
              <a:t>To </a:t>
            </a:r>
            <a:r>
              <a:rPr lang="en-US" sz="3200" dirty="0">
                <a:solidFill>
                  <a:srgbClr val="92D050"/>
                </a:solidFill>
              </a:rPr>
              <a:t>offer suggestions to overcome the problems in ATM services in near future </a:t>
            </a:r>
          </a:p>
        </p:txBody>
      </p:sp>
    </p:spTree>
    <p:extLst>
      <p:ext uri="{BB962C8B-B14F-4D97-AF65-F5344CB8AC3E}">
        <p14:creationId xmlns:p14="http://schemas.microsoft.com/office/powerpoint/2010/main" val="39727160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2A"/>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0"/>
            <a:ext cx="6428935" cy="6858000"/>
          </a:xfrm>
          <a:prstGeom prst="rect">
            <a:avLst/>
          </a:prstGeom>
        </p:spPr>
      </p:pic>
    </p:spTree>
    <p:extLst>
      <p:ext uri="{BB962C8B-B14F-4D97-AF65-F5344CB8AC3E}">
        <p14:creationId xmlns:p14="http://schemas.microsoft.com/office/powerpoint/2010/main" val="30207441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C2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1692" y="195084"/>
            <a:ext cx="11282289" cy="938257"/>
          </a:xfrm>
        </p:spPr>
        <p:txBody>
          <a:bodyPr>
            <a:normAutofit/>
          </a:bodyPr>
          <a:lstStyle/>
          <a:p>
            <a:r>
              <a:rPr lang="en-US" sz="4800" dirty="0">
                <a:solidFill>
                  <a:srgbClr val="FFFFFF"/>
                </a:solidFill>
                <a:latin typeface="Arial Rounded MT Bold" panose="020F0704030504030204" pitchFamily="34" charset="0"/>
              </a:rPr>
              <a:t>RELEVANCE : RESEARCH </a:t>
            </a:r>
            <a:r>
              <a:rPr lang="en-US" sz="4800" dirty="0" smtClean="0">
                <a:solidFill>
                  <a:srgbClr val="FFFFFF"/>
                </a:solidFill>
                <a:latin typeface="Arial Rounded MT Bold" panose="020F0704030504030204" pitchFamily="34" charset="0"/>
              </a:rPr>
              <a:t>NOTES</a:t>
            </a:r>
            <a:endParaRPr lang="en-US" sz="4800" b="1" dirty="0">
              <a:solidFill>
                <a:schemeClr val="bg1"/>
              </a:solidFill>
              <a:latin typeface="Forte" panose="03060902040502070203" pitchFamily="66" charset="0"/>
            </a:endParaRPr>
          </a:p>
        </p:txBody>
      </p:sp>
      <p:sp>
        <p:nvSpPr>
          <p:cNvPr id="3" name="Subtitle 2"/>
          <p:cNvSpPr>
            <a:spLocks noGrp="1"/>
          </p:cNvSpPr>
          <p:nvPr>
            <p:ph type="subTitle" idx="1"/>
          </p:nvPr>
        </p:nvSpPr>
        <p:spPr>
          <a:xfrm>
            <a:off x="540914" y="1463040"/>
            <a:ext cx="5944292" cy="4979963"/>
          </a:xfrm>
        </p:spPr>
        <p:txBody>
          <a:bodyPr>
            <a:normAutofit/>
          </a:bodyPr>
          <a:lstStyle/>
          <a:p>
            <a:r>
              <a:rPr lang="en-US" b="1" u="sng" dirty="0" smtClean="0">
                <a:solidFill>
                  <a:schemeClr val="bg1"/>
                </a:solidFill>
                <a:latin typeface="Arial Rounded MT Bold" panose="020F0704030504030204" pitchFamily="34" charset="0"/>
              </a:rPr>
              <a:t>MARKET RESEARCH STATISTICS</a:t>
            </a:r>
            <a:endParaRPr lang="en-US" b="1" u="sng" dirty="0">
              <a:solidFill>
                <a:schemeClr val="bg1"/>
              </a:solidFill>
              <a:latin typeface="Arial Rounded MT Bold" panose="020F0704030504030204" pitchFamily="34" charset="0"/>
            </a:endParaRPr>
          </a:p>
        </p:txBody>
      </p:sp>
      <p:sp>
        <p:nvSpPr>
          <p:cNvPr id="5" name="Rectangle 4"/>
          <p:cNvSpPr/>
          <p:nvPr/>
        </p:nvSpPr>
        <p:spPr>
          <a:xfrm>
            <a:off x="351692" y="1918688"/>
            <a:ext cx="11085342" cy="4832092"/>
          </a:xfrm>
          <a:prstGeom prst="rect">
            <a:avLst/>
          </a:prstGeom>
        </p:spPr>
        <p:txBody>
          <a:bodyPr wrap="square">
            <a:spAutoFit/>
          </a:bodyPr>
          <a:lstStyle/>
          <a:p>
            <a:r>
              <a:rPr lang="en-US" sz="2800" b="1" i="1" u="sng" dirty="0" smtClean="0">
                <a:solidFill>
                  <a:srgbClr val="FFC000"/>
                </a:solidFill>
              </a:rPr>
              <a:t>Findings :</a:t>
            </a:r>
          </a:p>
          <a:p>
            <a:pPr marL="285750" indent="-285750">
              <a:buFont typeface="Arial" panose="020B0604020202020204" pitchFamily="34" charset="0"/>
              <a:buChar char="•"/>
            </a:pPr>
            <a:r>
              <a:rPr lang="en-US" sz="2000" dirty="0" smtClean="0">
                <a:solidFill>
                  <a:srgbClr val="FFC000"/>
                </a:solidFill>
              </a:rPr>
              <a:t>Most </a:t>
            </a:r>
            <a:r>
              <a:rPr lang="en-US" sz="2000" dirty="0">
                <a:solidFill>
                  <a:srgbClr val="FFC000"/>
                </a:solidFill>
              </a:rPr>
              <a:t>of the respondents (40 per cent) belong to the age group of 30 to 40 </a:t>
            </a:r>
            <a:r>
              <a:rPr lang="en-US" sz="2000" dirty="0" smtClean="0">
                <a:solidFill>
                  <a:srgbClr val="FFC000"/>
                </a:solidFill>
              </a:rPr>
              <a:t>years.</a:t>
            </a:r>
          </a:p>
          <a:p>
            <a:pPr marL="285750" indent="-285750">
              <a:buFont typeface="Arial" panose="020B0604020202020204" pitchFamily="34" charset="0"/>
              <a:buChar char="•"/>
            </a:pPr>
            <a:r>
              <a:rPr lang="en-US" sz="2000" dirty="0" smtClean="0">
                <a:solidFill>
                  <a:srgbClr val="FFC000"/>
                </a:solidFill>
              </a:rPr>
              <a:t>Majority </a:t>
            </a:r>
            <a:r>
              <a:rPr lang="en-US" sz="2000" dirty="0">
                <a:solidFill>
                  <a:srgbClr val="FFC000"/>
                </a:solidFill>
              </a:rPr>
              <a:t>(56 per cent) of the respondents are males. </a:t>
            </a:r>
          </a:p>
          <a:p>
            <a:pPr marL="285750" indent="-285750">
              <a:buFont typeface="Arial" panose="020B0604020202020204" pitchFamily="34" charset="0"/>
              <a:buChar char="•"/>
            </a:pPr>
            <a:r>
              <a:rPr lang="en-US" sz="2000" dirty="0" smtClean="0">
                <a:solidFill>
                  <a:srgbClr val="FFC000"/>
                </a:solidFill>
              </a:rPr>
              <a:t>Most </a:t>
            </a:r>
            <a:r>
              <a:rPr lang="en-US" sz="2000" dirty="0">
                <a:solidFill>
                  <a:srgbClr val="FFC000"/>
                </a:solidFill>
              </a:rPr>
              <a:t>of the respondents (52 percent) are post graduate. </a:t>
            </a:r>
          </a:p>
          <a:p>
            <a:pPr marL="285750" indent="-285750">
              <a:buFont typeface="Arial" panose="020B0604020202020204" pitchFamily="34" charset="0"/>
              <a:buChar char="•"/>
            </a:pPr>
            <a:r>
              <a:rPr lang="en-US" sz="2000" dirty="0" smtClean="0">
                <a:solidFill>
                  <a:srgbClr val="FFC000"/>
                </a:solidFill>
              </a:rPr>
              <a:t>Nearly </a:t>
            </a:r>
            <a:r>
              <a:rPr lang="en-US" sz="2000" dirty="0">
                <a:solidFill>
                  <a:srgbClr val="FFC000"/>
                </a:solidFill>
              </a:rPr>
              <a:t>32 per cent of the respondent‘s monthly income is above </a:t>
            </a:r>
            <a:r>
              <a:rPr lang="en-US" sz="2000" dirty="0" err="1">
                <a:solidFill>
                  <a:srgbClr val="FFC000"/>
                </a:solidFill>
              </a:rPr>
              <a:t>Rs</a:t>
            </a:r>
            <a:r>
              <a:rPr lang="en-US" sz="2000" dirty="0">
                <a:solidFill>
                  <a:srgbClr val="FFC000"/>
                </a:solidFill>
              </a:rPr>
              <a:t>. 30000 </a:t>
            </a:r>
          </a:p>
          <a:p>
            <a:pPr marL="285750" indent="-285750">
              <a:buFont typeface="Arial" panose="020B0604020202020204" pitchFamily="34" charset="0"/>
              <a:buChar char="•"/>
            </a:pPr>
            <a:r>
              <a:rPr lang="en-US" sz="2000" dirty="0" smtClean="0">
                <a:solidFill>
                  <a:srgbClr val="FFC000"/>
                </a:solidFill>
              </a:rPr>
              <a:t>68 </a:t>
            </a:r>
            <a:r>
              <a:rPr lang="en-US" sz="2000" dirty="0">
                <a:solidFill>
                  <a:srgbClr val="FFC000"/>
                </a:solidFill>
              </a:rPr>
              <a:t>per cent respondents are availing ATM services for more than 2 years. </a:t>
            </a:r>
          </a:p>
          <a:p>
            <a:pPr marL="285750" indent="-285750">
              <a:buFont typeface="Arial" panose="020B0604020202020204" pitchFamily="34" charset="0"/>
              <a:buChar char="•"/>
            </a:pPr>
            <a:r>
              <a:rPr lang="en-US" sz="2000" dirty="0" smtClean="0">
                <a:solidFill>
                  <a:srgbClr val="FFC000"/>
                </a:solidFill>
              </a:rPr>
              <a:t>54 </a:t>
            </a:r>
            <a:r>
              <a:rPr lang="en-US" sz="2000" dirty="0">
                <a:solidFill>
                  <a:srgbClr val="FFC000"/>
                </a:solidFill>
              </a:rPr>
              <a:t>per cent of the respondents using ATM service 2 to 5 times in a </a:t>
            </a:r>
            <a:r>
              <a:rPr lang="en-US" sz="2000" dirty="0" smtClean="0">
                <a:solidFill>
                  <a:srgbClr val="FFC000"/>
                </a:solidFill>
              </a:rPr>
              <a:t>month.</a:t>
            </a:r>
          </a:p>
          <a:p>
            <a:pPr marL="285750" indent="-285750">
              <a:buFont typeface="Arial" panose="020B0604020202020204" pitchFamily="34" charset="0"/>
              <a:buChar char="•"/>
            </a:pPr>
            <a:r>
              <a:rPr lang="en-US" sz="2000" dirty="0" smtClean="0">
                <a:solidFill>
                  <a:srgbClr val="FFC000"/>
                </a:solidFill>
              </a:rPr>
              <a:t>Nearly </a:t>
            </a:r>
            <a:r>
              <a:rPr lang="en-US" sz="2000" dirty="0">
                <a:solidFill>
                  <a:srgbClr val="FFC000"/>
                </a:solidFill>
              </a:rPr>
              <a:t>72 per cent of the respondents opined that ATM service was preferred for quick cash withdrawal. </a:t>
            </a:r>
          </a:p>
          <a:p>
            <a:pPr marL="285750" indent="-285750">
              <a:buFont typeface="Arial" panose="020B0604020202020204" pitchFamily="34" charset="0"/>
              <a:buChar char="•"/>
            </a:pPr>
            <a:r>
              <a:rPr lang="en-US" sz="2000" dirty="0" smtClean="0">
                <a:solidFill>
                  <a:srgbClr val="FFC000"/>
                </a:solidFill>
              </a:rPr>
              <a:t>Majority </a:t>
            </a:r>
            <a:r>
              <a:rPr lang="en-US" sz="2000" dirty="0">
                <a:solidFill>
                  <a:srgbClr val="FFC000"/>
                </a:solidFill>
              </a:rPr>
              <a:t>of the customers (84 per cent) said that there is no inconvenience in operating ATM</a:t>
            </a:r>
            <a:r>
              <a:rPr lang="en-US" sz="2000" dirty="0" smtClean="0">
                <a:solidFill>
                  <a:srgbClr val="FFC000"/>
                </a:solidFill>
              </a:rPr>
              <a:t>.</a:t>
            </a:r>
          </a:p>
          <a:p>
            <a:pPr marL="285750" indent="-285750">
              <a:buFont typeface="Arial" panose="020B0604020202020204" pitchFamily="34" charset="0"/>
              <a:buChar char="•"/>
            </a:pPr>
            <a:r>
              <a:rPr lang="en-US" sz="2000" dirty="0">
                <a:solidFill>
                  <a:srgbClr val="FFC000"/>
                </a:solidFill>
              </a:rPr>
              <a:t>Maximum days(20-30) taken by the bank solve ATM related problems </a:t>
            </a:r>
          </a:p>
          <a:p>
            <a:pPr marL="285750" indent="-285750">
              <a:buFont typeface="Arial" panose="020B0604020202020204" pitchFamily="34" charset="0"/>
              <a:buChar char="•"/>
            </a:pPr>
            <a:r>
              <a:rPr lang="en-US" sz="2000" dirty="0" smtClean="0">
                <a:solidFill>
                  <a:srgbClr val="FFC000"/>
                </a:solidFill>
              </a:rPr>
              <a:t>Nearly </a:t>
            </a:r>
            <a:r>
              <a:rPr lang="en-US" sz="2000" dirty="0">
                <a:solidFill>
                  <a:srgbClr val="FFC000"/>
                </a:solidFill>
              </a:rPr>
              <a:t>60 per cent of respondents are satisfied with the limit of withdrawal per day. </a:t>
            </a:r>
          </a:p>
          <a:p>
            <a:pPr marL="285750" indent="-285750">
              <a:buFont typeface="Arial" panose="020B0604020202020204" pitchFamily="34" charset="0"/>
              <a:buChar char="•"/>
            </a:pPr>
            <a:r>
              <a:rPr lang="en-US" sz="2000" dirty="0" smtClean="0">
                <a:solidFill>
                  <a:srgbClr val="FFC000"/>
                </a:solidFill>
              </a:rPr>
              <a:t>Most </a:t>
            </a:r>
            <a:r>
              <a:rPr lang="en-US" sz="2000" dirty="0">
                <a:solidFill>
                  <a:srgbClr val="FFC000"/>
                </a:solidFill>
              </a:rPr>
              <a:t>of the respondents (96 per cent) are fully satisfied with Bank ATM services.  Most of the respondents (62 per cent) are not satisfied with the queuing at ATM counter </a:t>
            </a:r>
            <a:endParaRPr lang="en-US" sz="2000" dirty="0" smtClean="0">
              <a:solidFill>
                <a:srgbClr val="FFC000"/>
              </a:solidFill>
            </a:endParaRPr>
          </a:p>
          <a:p>
            <a:pPr marL="285750" indent="-285750">
              <a:buFont typeface="Arial" panose="020B0604020202020204" pitchFamily="34" charset="0"/>
              <a:buChar char="•"/>
            </a:pPr>
            <a:r>
              <a:rPr lang="en-US" sz="2000" dirty="0" smtClean="0">
                <a:solidFill>
                  <a:srgbClr val="FFC000"/>
                </a:solidFill>
              </a:rPr>
              <a:t> </a:t>
            </a:r>
            <a:r>
              <a:rPr lang="en-US" sz="2000" dirty="0">
                <a:solidFill>
                  <a:srgbClr val="FFC000"/>
                </a:solidFill>
              </a:rPr>
              <a:t>Most of the respondents face network related problem while using ATM </a:t>
            </a:r>
          </a:p>
        </p:txBody>
      </p:sp>
    </p:spTree>
    <p:extLst>
      <p:ext uri="{BB962C8B-B14F-4D97-AF65-F5344CB8AC3E}">
        <p14:creationId xmlns:p14="http://schemas.microsoft.com/office/powerpoint/2010/main" val="2188298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8584" y="151693"/>
            <a:ext cx="11291667" cy="1198806"/>
          </a:xfrm>
        </p:spPr>
        <p:txBody>
          <a:bodyPr/>
          <a:lstStyle/>
          <a:p>
            <a:r>
              <a:rPr lang="en-US" dirty="0" smtClean="0">
                <a:solidFill>
                  <a:srgbClr val="FFFFFF"/>
                </a:solidFill>
                <a:latin typeface="Arial Black" panose="020B0A04020102020204" pitchFamily="34" charset="0"/>
              </a:rPr>
              <a:t>Opportunities</a:t>
            </a:r>
            <a:endParaRPr lang="en-US" dirty="0">
              <a:latin typeface="Arial Black" panose="020B0A04020102020204" pitchFamily="34" charset="0"/>
            </a:endParaRPr>
          </a:p>
        </p:txBody>
      </p:sp>
      <p:sp>
        <p:nvSpPr>
          <p:cNvPr id="3" name="Subtitle 2"/>
          <p:cNvSpPr>
            <a:spLocks noGrp="1"/>
          </p:cNvSpPr>
          <p:nvPr>
            <p:ph type="subTitle" idx="1"/>
          </p:nvPr>
        </p:nvSpPr>
        <p:spPr>
          <a:xfrm>
            <a:off x="844062" y="3432517"/>
            <a:ext cx="2982350" cy="2110154"/>
          </a:xfrm>
        </p:spPr>
        <p:txBody>
          <a:bodyPr>
            <a:normAutofit/>
          </a:bodyPr>
          <a:lstStyle/>
          <a:p>
            <a:r>
              <a:rPr lang="en-US" sz="2000" dirty="0">
                <a:solidFill>
                  <a:srgbClr val="FFFFFF"/>
                </a:solidFill>
              </a:rPr>
              <a:t>During </a:t>
            </a:r>
            <a:r>
              <a:rPr lang="en-US" sz="2000" dirty="0" smtClean="0">
                <a:solidFill>
                  <a:srgbClr val="FFFFFF"/>
                </a:solidFill>
              </a:rPr>
              <a:t>Covid-19, digitalization </a:t>
            </a:r>
            <a:r>
              <a:rPr lang="en-US" sz="2000" dirty="0">
                <a:solidFill>
                  <a:srgbClr val="FFFFFF"/>
                </a:solidFill>
              </a:rPr>
              <a:t>took a </a:t>
            </a:r>
            <a:r>
              <a:rPr lang="en-US" sz="2000" dirty="0" smtClean="0">
                <a:solidFill>
                  <a:srgbClr val="FFFFFF"/>
                </a:solidFill>
              </a:rPr>
              <a:t>stride, </a:t>
            </a:r>
            <a:r>
              <a:rPr lang="en-US" sz="2000" dirty="0">
                <a:solidFill>
                  <a:srgbClr val="FFFFFF"/>
                </a:solidFill>
              </a:rPr>
              <a:t>people became more IT </a:t>
            </a:r>
            <a:r>
              <a:rPr lang="en-US" sz="2000" dirty="0" smtClean="0">
                <a:solidFill>
                  <a:srgbClr val="FFFFFF"/>
                </a:solidFill>
              </a:rPr>
              <a:t>inclined, </a:t>
            </a:r>
            <a:r>
              <a:rPr lang="en-US" sz="2000" dirty="0">
                <a:solidFill>
                  <a:srgbClr val="FFFFFF"/>
                </a:solidFill>
              </a:rPr>
              <a:t>and it made it easier for users to trust and use the ATM and Net Banking Systems.</a:t>
            </a:r>
            <a:endParaRPr lang="en-US" sz="2000" dirty="0"/>
          </a:p>
        </p:txBody>
      </p:sp>
      <p:sp>
        <p:nvSpPr>
          <p:cNvPr id="4" name="Subtitle 2"/>
          <p:cNvSpPr txBox="1">
            <a:spLocks/>
          </p:cNvSpPr>
          <p:nvPr/>
        </p:nvSpPr>
        <p:spPr>
          <a:xfrm>
            <a:off x="4553242" y="3432517"/>
            <a:ext cx="2982350" cy="21101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solidFill>
                  <a:schemeClr val="bg1"/>
                </a:solidFill>
              </a:rPr>
              <a:t>Our greatest opportunity is, more and more people are getting inclined towards using UPI methods, making it easier for us make a grab hold.</a:t>
            </a:r>
            <a:endParaRPr lang="en-US" sz="2000" dirty="0">
              <a:solidFill>
                <a:schemeClr val="bg1"/>
              </a:solidFill>
            </a:endParaRPr>
          </a:p>
        </p:txBody>
      </p:sp>
      <p:sp>
        <p:nvSpPr>
          <p:cNvPr id="5" name="Subtitle 2"/>
          <p:cNvSpPr txBox="1">
            <a:spLocks/>
          </p:cNvSpPr>
          <p:nvPr/>
        </p:nvSpPr>
        <p:spPr>
          <a:xfrm>
            <a:off x="8262422" y="3432517"/>
            <a:ext cx="2982350" cy="211015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Steps taken by govt. for </a:t>
            </a:r>
            <a:r>
              <a:rPr lang="en-US" dirty="0">
                <a:solidFill>
                  <a:schemeClr val="bg1"/>
                </a:solidFill>
              </a:rPr>
              <a:t>Customer Protection – Limiting Liability of Customers in </a:t>
            </a:r>
            <a:r>
              <a:rPr lang="en-US" dirty="0" smtClean="0">
                <a:solidFill>
                  <a:schemeClr val="bg1"/>
                </a:solidFill>
              </a:rPr>
              <a:t>Unauthorized </a:t>
            </a:r>
            <a:r>
              <a:rPr lang="en-US" dirty="0">
                <a:solidFill>
                  <a:schemeClr val="bg1"/>
                </a:solidFill>
              </a:rPr>
              <a:t>Electronic Banking </a:t>
            </a:r>
            <a:r>
              <a:rPr lang="en-US" dirty="0" smtClean="0">
                <a:solidFill>
                  <a:schemeClr val="bg1"/>
                </a:solidFill>
              </a:rPr>
              <a:t>Transactions, made people relieved and at ease and helped in gaining trust.</a:t>
            </a:r>
            <a:endParaRPr lang="en-US" dirty="0">
              <a:solidFill>
                <a:schemeClr val="bg1"/>
              </a:solidFill>
            </a:endParaRPr>
          </a:p>
        </p:txBody>
      </p:sp>
    </p:spTree>
    <p:extLst>
      <p:ext uri="{BB962C8B-B14F-4D97-AF65-F5344CB8AC3E}">
        <p14:creationId xmlns:p14="http://schemas.microsoft.com/office/powerpoint/2010/main" val="40268138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n w="0"/>
                <a:solidFill>
                  <a:srgbClr val="FFFF00"/>
                </a:solidFill>
                <a:effectLst>
                  <a:reflection blurRad="6350" stA="53000" endA="300" endPos="35500" dir="5400000" sy="-90000" algn="bl" rotWithShape="0"/>
                </a:effectLst>
                <a:latin typeface="Arial Black" panose="020B0A04020102020204" pitchFamily="34" charset="0"/>
              </a:rPr>
              <a:t>OUR SOLUTION</a:t>
            </a:r>
          </a:p>
        </p:txBody>
      </p:sp>
      <p:sp>
        <p:nvSpPr>
          <p:cNvPr id="4" name="Content Placeholder 3"/>
          <p:cNvSpPr>
            <a:spLocks noGrp="1"/>
          </p:cNvSpPr>
          <p:nvPr>
            <p:ph idx="1"/>
          </p:nvPr>
        </p:nvSpPr>
        <p:spPr/>
        <p:txBody>
          <a:bodyPr>
            <a:normAutofit fontScale="92500" lnSpcReduction="20000"/>
          </a:bodyPr>
          <a:lstStyle/>
          <a:p>
            <a:pPr marL="0" indent="0" algn="ctr">
              <a:buNone/>
            </a:pPr>
            <a:r>
              <a:rPr lang="en-US" dirty="0">
                <a:solidFill>
                  <a:schemeClr val="bg1"/>
                </a:solidFill>
              </a:rPr>
              <a:t>Our objective was to create one single software solution working as both an ATM and net banking system. We built our Banking Assistance System with the motive of providing a solution for easy, convenient, secure and user-friendly banking solution to the customers.</a:t>
            </a:r>
          </a:p>
          <a:p>
            <a:pPr marL="0" indent="0" algn="ctr">
              <a:buNone/>
            </a:pPr>
            <a:r>
              <a:rPr lang="en-US" dirty="0">
                <a:solidFill>
                  <a:schemeClr val="bg1"/>
                </a:solidFill>
              </a:rPr>
              <a:t>While working on this project our objective was to provide a banking solution to the customer that they find familiar with. In this project we wanted to create an application that could help the customer experience familiarity with both the ATM and net banking system and make it easier for the user to understand the features of both and feel comfortable using both ATM and Net banking systems. </a:t>
            </a:r>
          </a:p>
          <a:p>
            <a:pPr marL="0" indent="0" algn="ctr">
              <a:buNone/>
            </a:pPr>
            <a:r>
              <a:rPr lang="en-US" dirty="0">
                <a:solidFill>
                  <a:schemeClr val="bg1"/>
                </a:solidFill>
              </a:rPr>
              <a:t>We made a one stop solution for people a same interface from which they can use full fledge banking facilities. ATM to all net banking features. Learn it once and use it.</a:t>
            </a:r>
          </a:p>
          <a:p>
            <a:endParaRPr lang="en-US" dirty="0"/>
          </a:p>
        </p:txBody>
      </p:sp>
    </p:spTree>
    <p:extLst>
      <p:ext uri="{BB962C8B-B14F-4D97-AF65-F5344CB8AC3E}">
        <p14:creationId xmlns:p14="http://schemas.microsoft.com/office/powerpoint/2010/main" val="163737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239573610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1028</Words>
  <Application>Microsoft Office PowerPoint</Application>
  <PresentationFormat>Widescreen</PresentationFormat>
  <Paragraphs>85</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Aharoni</vt:lpstr>
      <vt:lpstr>Arial</vt:lpstr>
      <vt:lpstr>Arial Black</vt:lpstr>
      <vt:lpstr>Arial Rounded MT Bold</vt:lpstr>
      <vt:lpstr>Calibri</vt:lpstr>
      <vt:lpstr>Calibri Light</vt:lpstr>
      <vt:lpstr>Forte</vt:lpstr>
      <vt:lpstr>Office Theme</vt:lpstr>
      <vt:lpstr>BANKING ASSISTANCE SYSTEM</vt:lpstr>
      <vt:lpstr>CONTENTS</vt:lpstr>
      <vt:lpstr>PROBLEM STATEMENT</vt:lpstr>
      <vt:lpstr>RELEVANCE : RESEARCH NOTES</vt:lpstr>
      <vt:lpstr>PowerPoint Presentation</vt:lpstr>
      <vt:lpstr>RELEVANCE : RESEARCH NOTES</vt:lpstr>
      <vt:lpstr>Opportunities</vt:lpstr>
      <vt:lpstr>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USED </vt:lpstr>
      <vt:lpstr>WHY PYTHON? </vt:lpstr>
      <vt:lpstr>SOFTWARE TESTING</vt:lpstr>
      <vt:lpstr>SOFTWARE TESTING</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ASSISTANCE SYSTEM</dc:title>
  <dc:creator>user</dc:creator>
  <cp:lastModifiedBy>MADHAV SHARMA</cp:lastModifiedBy>
  <cp:revision>32</cp:revision>
  <dcterms:created xsi:type="dcterms:W3CDTF">2022-09-24T19:47:29Z</dcterms:created>
  <dcterms:modified xsi:type="dcterms:W3CDTF">2022-10-11T19:46:38Z</dcterms:modified>
</cp:coreProperties>
</file>