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1" r:id="rId14"/>
    <p:sldId id="272" r:id="rId15"/>
    <p:sldId id="273" r:id="rId16"/>
    <p:sldId id="276" r:id="rId17"/>
    <p:sldId id="274" r:id="rId18"/>
    <p:sldId id="275"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A222-2D28-77BB-E773-6DBF159EFFE1}"/>
              </a:ext>
            </a:extLst>
          </p:cNvPr>
          <p:cNvSpPr>
            <a:spLocks noGrp="1"/>
          </p:cNvSpPr>
          <p:nvPr>
            <p:ph type="ctrTitle"/>
          </p:nvPr>
        </p:nvSpPr>
        <p:spPr>
          <a:xfrm>
            <a:off x="954158" y="1258957"/>
            <a:ext cx="9104242" cy="2345634"/>
          </a:xfrm>
        </p:spPr>
        <p:txBody>
          <a:bodyPr/>
          <a:lstStyle/>
          <a:p>
            <a:pPr algn="ctr"/>
            <a:r>
              <a:rPr lang="en-US">
                <a:solidFill>
                  <a:srgbClr val="FFFF00"/>
                </a:solidFill>
                <a:latin typeface="Times New Roman" panose="02020603050405020304" pitchFamily="18" charset="0"/>
                <a:cs typeface="Times New Roman" panose="02020603050405020304" pitchFamily="18" charset="0"/>
              </a:rPr>
              <a:t>SCHOOL  MANAGEMENT </a:t>
            </a:r>
            <a:r>
              <a:rPr lang="en-US" dirty="0">
                <a:solidFill>
                  <a:srgbClr val="FFFF00"/>
                </a:solidFill>
                <a:latin typeface="Times New Roman" panose="02020603050405020304" pitchFamily="18" charset="0"/>
                <a:cs typeface="Times New Roman" panose="02020603050405020304" pitchFamily="18" charset="0"/>
              </a:rPr>
              <a:t>SYSTEM</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53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8F0D-4F79-E74E-7359-B2AF9645910D}"/>
              </a:ext>
            </a:extLst>
          </p:cNvPr>
          <p:cNvSpPr>
            <a:spLocks noGrp="1"/>
          </p:cNvSpPr>
          <p:nvPr>
            <p:ph type="title"/>
          </p:nvPr>
        </p:nvSpPr>
        <p:spPr/>
        <p:txBody>
          <a:bodyPr/>
          <a:lstStyle/>
          <a:p>
            <a:r>
              <a:rPr lang="en-US" dirty="0"/>
              <a:t> </a:t>
            </a:r>
            <a:endParaRPr lang="en-IN" dirty="0"/>
          </a:p>
        </p:txBody>
      </p:sp>
      <p:sp>
        <p:nvSpPr>
          <p:cNvPr id="4" name="Text Placeholder 3">
            <a:extLst>
              <a:ext uri="{FF2B5EF4-FFF2-40B4-BE49-F238E27FC236}">
                <a16:creationId xmlns:a16="http://schemas.microsoft.com/office/drawing/2014/main" id="{20B268AE-6620-D5F7-8D6A-8295F8E41F3F}"/>
              </a:ext>
            </a:extLst>
          </p:cNvPr>
          <p:cNvSpPr>
            <a:spLocks noGrp="1"/>
          </p:cNvSpPr>
          <p:nvPr>
            <p:ph type="body" sz="half" idx="2"/>
          </p:nvPr>
        </p:nvSpPr>
        <p:spPr>
          <a:xfrm>
            <a:off x="1154954" y="5536665"/>
            <a:ext cx="8625150" cy="665352"/>
          </a:xfrm>
        </p:spPr>
        <p:txBody>
          <a:bodyPr>
            <a:noAutofit/>
          </a:bodyPr>
          <a:lstStyle/>
          <a:p>
            <a:pPr algn="ctr"/>
            <a:r>
              <a:rPr lang="en-US" sz="4000" b="1" dirty="0">
                <a:solidFill>
                  <a:srgbClr val="FFFF00"/>
                </a:solidFill>
                <a:latin typeface="Times New Roman" panose="02020603050405020304" pitchFamily="18" charset="0"/>
                <a:cs typeface="Times New Roman" panose="02020603050405020304" pitchFamily="18" charset="0"/>
              </a:rPr>
              <a:t>ERD</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18" name="Rectangle 10">
            <a:extLst>
              <a:ext uri="{FF2B5EF4-FFF2-40B4-BE49-F238E27FC236}">
                <a16:creationId xmlns:a16="http://schemas.microsoft.com/office/drawing/2014/main" id="{EC2216A5-4744-BECB-6A98-8A6027204B3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5" name="Picture 1">
            <a:extLst>
              <a:ext uri="{FF2B5EF4-FFF2-40B4-BE49-F238E27FC236}">
                <a16:creationId xmlns:a16="http://schemas.microsoft.com/office/drawing/2014/main" id="{BFF31646-0BC3-044F-9C72-CFFFE1C39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189" t="11823" r="7047" b="16946"/>
          <a:stretch>
            <a:fillRect/>
          </a:stretch>
        </p:blipFill>
        <p:spPr bwMode="auto">
          <a:xfrm>
            <a:off x="2502389" y="457199"/>
            <a:ext cx="6085019" cy="4019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50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AA63-407B-823C-0957-91492297BDD7}"/>
              </a:ext>
            </a:extLst>
          </p:cNvPr>
          <p:cNvSpPr>
            <a:spLocks noGrp="1"/>
          </p:cNvSpPr>
          <p:nvPr>
            <p:ph type="title"/>
          </p:nvPr>
        </p:nvSpPr>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TEST CASE </a:t>
            </a:r>
            <a:endParaRPr lang="en-IN" dirty="0">
              <a:solidFill>
                <a:srgbClr val="FFFF00"/>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0D9FBA8A-227D-402F-90D1-532B7F4D319A}"/>
              </a:ext>
            </a:extLst>
          </p:cNvPr>
          <p:cNvPicPr>
            <a:picLocks noGrp="1" noChangeAspect="1"/>
          </p:cNvPicPr>
          <p:nvPr>
            <p:ph idx="1"/>
          </p:nvPr>
        </p:nvPicPr>
        <p:blipFill rotWithShape="1">
          <a:blip r:embed="rId2"/>
          <a:srcRect l="16235" t="25441" r="19923" b="9985"/>
          <a:stretch/>
        </p:blipFill>
        <p:spPr bwMode="auto">
          <a:xfrm>
            <a:off x="2233954" y="2173357"/>
            <a:ext cx="7598049" cy="4187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26275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D740-8BE1-8541-E401-C69296705BC9}"/>
              </a:ext>
            </a:extLst>
          </p:cNvPr>
          <p:cNvSpPr>
            <a:spLocks noGrp="1"/>
          </p:cNvSpPr>
          <p:nvPr>
            <p:ph type="ctrTitle"/>
          </p:nvPr>
        </p:nvSpPr>
        <p:spPr>
          <a:xfrm>
            <a:off x="940904" y="2099733"/>
            <a:ext cx="9039709" cy="2021693"/>
          </a:xfrm>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WORKING OF THE PROJECT-</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419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74E5-11EE-27EF-442C-96892019CAAC}"/>
              </a:ext>
            </a:extLst>
          </p:cNvPr>
          <p:cNvSpPr>
            <a:spLocks noGrp="1"/>
          </p:cNvSpPr>
          <p:nvPr>
            <p:ph type="title"/>
          </p:nvPr>
        </p:nvSpPr>
        <p:spPr/>
        <p:txBody>
          <a:bodyPr/>
          <a:lstStyle/>
          <a:p>
            <a:pPr algn="ctr"/>
            <a:r>
              <a:rPr lang="en-US" sz="2400" dirty="0">
                <a:solidFill>
                  <a:srgbClr val="FFFF00"/>
                </a:solidFill>
                <a:latin typeface="Times New Roman" panose="02020603050405020304" pitchFamily="18" charset="0"/>
                <a:cs typeface="Times New Roman" panose="02020603050405020304" pitchFamily="18" charset="0"/>
              </a:rPr>
              <a:t>HOME PAGE </a:t>
            </a:r>
            <a:endParaRPr lang="en-IN" sz="2400" dirty="0">
              <a:solidFill>
                <a:srgbClr val="FFFF00"/>
              </a:solidFill>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EF5EBC16-83AD-E25A-697E-35004EE534F3}"/>
              </a:ext>
            </a:extLst>
          </p:cNvPr>
          <p:cNvGrpSpPr>
            <a:grpSpLocks/>
          </p:cNvGrpSpPr>
          <p:nvPr/>
        </p:nvGrpSpPr>
        <p:grpSpPr bwMode="auto">
          <a:xfrm>
            <a:off x="3207026" y="2213113"/>
            <a:ext cx="5023196" cy="4644887"/>
            <a:chOff x="2398" y="185"/>
            <a:chExt cx="7111" cy="7928"/>
          </a:xfrm>
        </p:grpSpPr>
        <p:pic>
          <p:nvPicPr>
            <p:cNvPr id="6147" name="Picture 3">
              <a:extLst>
                <a:ext uri="{FF2B5EF4-FFF2-40B4-BE49-F238E27FC236}">
                  <a16:creationId xmlns:a16="http://schemas.microsoft.com/office/drawing/2014/main" id="{3272EDA7-5ED3-3524-5D77-CAF5957C7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 y="185"/>
              <a:ext cx="7069" cy="3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a:extLst>
                <a:ext uri="{FF2B5EF4-FFF2-40B4-BE49-F238E27FC236}">
                  <a16:creationId xmlns:a16="http://schemas.microsoft.com/office/drawing/2014/main" id="{EE45F67E-C964-2B8C-FB37-74931DA1C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 y="4162"/>
              <a:ext cx="7111" cy="39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6441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09AC3-C8EE-61E3-D48F-80E3500B7AFA}"/>
              </a:ext>
            </a:extLst>
          </p:cNvPr>
          <p:cNvSpPr>
            <a:spLocks noGrp="1"/>
          </p:cNvSpPr>
          <p:nvPr>
            <p:ph type="ctrTitle"/>
          </p:nvPr>
        </p:nvSpPr>
        <p:spPr>
          <a:xfrm>
            <a:off x="1154955" y="2099733"/>
            <a:ext cx="8784175" cy="1160302"/>
          </a:xfrm>
        </p:spPr>
        <p:txBody>
          <a:bodyPr/>
          <a:lstStyle/>
          <a:p>
            <a:pPr algn="ctr"/>
            <a:r>
              <a:rPr lang="en-US" sz="3200" dirty="0">
                <a:solidFill>
                  <a:srgbClr val="FFFF00"/>
                </a:solidFill>
                <a:latin typeface="Times New Roman" panose="02020603050405020304" pitchFamily="18" charset="0"/>
                <a:cs typeface="Times New Roman" panose="02020603050405020304" pitchFamily="18" charset="0"/>
              </a:rPr>
              <a:t>STUDENT-</a:t>
            </a:r>
            <a:endParaRPr lang="en-IN"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7344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989F0-5D4A-D8AA-F9AB-A679013FE93F}"/>
              </a:ext>
            </a:extLst>
          </p:cNvPr>
          <p:cNvSpPr txBox="1"/>
          <p:nvPr/>
        </p:nvSpPr>
        <p:spPr>
          <a:xfrm rot="10800000" flipH="1" flipV="1">
            <a:off x="371061" y="719363"/>
            <a:ext cx="5552661" cy="369332"/>
          </a:xfrm>
          <a:prstGeom prst="rect">
            <a:avLst/>
          </a:prstGeom>
          <a:noFill/>
        </p:spPr>
        <p:txBody>
          <a:bodyPr wrap="square">
            <a:spAutoFit/>
          </a:bodyPr>
          <a:lstStyle/>
          <a:p>
            <a:pPr marL="1206500">
              <a:spcBef>
                <a:spcPts val="905"/>
              </a:spcBef>
              <a:spcAft>
                <a:spcPts val="0"/>
              </a:spcAft>
            </a:pPr>
            <a:r>
              <a:rPr lang="en-US" sz="1800" dirty="0">
                <a:effectLst/>
                <a:latin typeface="Times New Roman" panose="02020603050405020304" pitchFamily="18" charset="0"/>
                <a:ea typeface="Times New Roman" panose="02020603050405020304" pitchFamily="18" charset="0"/>
              </a:rPr>
              <a:t>Student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 to Take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Admission-</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A0F3228A-3AC6-37A5-0193-2EA359CF359C}"/>
              </a:ext>
            </a:extLst>
          </p:cNvPr>
          <p:cNvPicPr>
            <a:picLocks noChangeAspect="1"/>
          </p:cNvPicPr>
          <p:nvPr/>
        </p:nvPicPr>
        <p:blipFill>
          <a:blip r:embed="rId2"/>
          <a:stretch>
            <a:fillRect/>
          </a:stretch>
        </p:blipFill>
        <p:spPr>
          <a:xfrm>
            <a:off x="1728976" y="1232452"/>
            <a:ext cx="5440450" cy="2736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5027DD7-95C7-6F36-3784-8AE0B1BC12DF}"/>
              </a:ext>
            </a:extLst>
          </p:cNvPr>
          <p:cNvPicPr>
            <a:picLocks noChangeAspect="1"/>
          </p:cNvPicPr>
          <p:nvPr/>
        </p:nvPicPr>
        <p:blipFill>
          <a:blip r:embed="rId3"/>
          <a:stretch>
            <a:fillRect/>
          </a:stretch>
        </p:blipFill>
        <p:spPr>
          <a:xfrm>
            <a:off x="1728976" y="4214190"/>
            <a:ext cx="5625981" cy="26438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2303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F65F5288-1EFA-C277-79C6-512F0F5E0EBB}"/>
              </a:ext>
            </a:extLst>
          </p:cNvPr>
          <p:cNvSpPr>
            <a:spLocks noChangeArrowheads="1"/>
          </p:cNvSpPr>
          <p:nvPr/>
        </p:nvSpPr>
        <p:spPr bwMode="auto">
          <a:xfrm>
            <a:off x="1567069" y="596258"/>
            <a:ext cx="63610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Student Account-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75" name="image21.jpeg">
            <a:extLst>
              <a:ext uri="{FF2B5EF4-FFF2-40B4-BE49-F238E27FC236}">
                <a16:creationId xmlns:a16="http://schemas.microsoft.com/office/drawing/2014/main" id="{33836112-EC73-463F-6E64-8447C82E8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069" y="1200767"/>
            <a:ext cx="5280991" cy="2445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75D7B497-DC21-A020-08BF-46A7DC952EFC}"/>
              </a:ext>
            </a:extLst>
          </p:cNvPr>
          <p:cNvSpPr>
            <a:spLocks noChangeArrowheads="1"/>
          </p:cNvSpPr>
          <p:nvPr/>
        </p:nvSpPr>
        <p:spPr bwMode="auto">
          <a:xfrm>
            <a:off x="609599" y="27760"/>
            <a:ext cx="59502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0">
            <a:extLst>
              <a:ext uri="{FF2B5EF4-FFF2-40B4-BE49-F238E27FC236}">
                <a16:creationId xmlns:a16="http://schemas.microsoft.com/office/drawing/2014/main" id="{8C2607ED-55B3-EA11-0616-EF88B7DA8F33}"/>
              </a:ext>
            </a:extLst>
          </p:cNvPr>
          <p:cNvSpPr>
            <a:spLocks noChangeArrowheads="1"/>
          </p:cNvSpPr>
          <p:nvPr/>
        </p:nvSpPr>
        <p:spPr bwMode="auto">
          <a:xfrm>
            <a:off x="2557759" y="6261742"/>
            <a:ext cx="6586944" cy="45719"/>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7179" name="image22.png">
            <a:extLst>
              <a:ext uri="{FF2B5EF4-FFF2-40B4-BE49-F238E27FC236}">
                <a16:creationId xmlns:a16="http://schemas.microsoft.com/office/drawing/2014/main" id="{0438D3EB-C037-C936-620E-6E988E713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8675" y="4286952"/>
            <a:ext cx="4796106" cy="24659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Rectangle 12">
            <a:extLst>
              <a:ext uri="{FF2B5EF4-FFF2-40B4-BE49-F238E27FC236}">
                <a16:creationId xmlns:a16="http://schemas.microsoft.com/office/drawing/2014/main" id="{7F17F6B1-11E1-4EC9-A5EA-D82F05AAE146}"/>
              </a:ext>
            </a:extLst>
          </p:cNvPr>
          <p:cNvSpPr>
            <a:spLocks noChangeArrowheads="1"/>
          </p:cNvSpPr>
          <p:nvPr/>
        </p:nvSpPr>
        <p:spPr bwMode="auto">
          <a:xfrm>
            <a:off x="1678675" y="3697575"/>
            <a:ext cx="139206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Student Login Page-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3">
            <a:extLst>
              <a:ext uri="{FF2B5EF4-FFF2-40B4-BE49-F238E27FC236}">
                <a16:creationId xmlns:a16="http://schemas.microsoft.com/office/drawing/2014/main" id="{49739DFF-0B99-7E76-1158-DCF0FF3AAC4B}"/>
              </a:ext>
            </a:extLst>
          </p:cNvPr>
          <p:cNvSpPr>
            <a:spLocks noChangeArrowheads="1"/>
          </p:cNvSpPr>
          <p:nvPr/>
        </p:nvSpPr>
        <p:spPr bwMode="auto">
          <a:xfrm>
            <a:off x="1678675" y="3972341"/>
            <a:ext cx="1392067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159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4A75-7897-F489-C6A8-F715CC855357}"/>
              </a:ext>
            </a:extLst>
          </p:cNvPr>
          <p:cNvSpPr>
            <a:spLocks noGrp="1"/>
          </p:cNvSpPr>
          <p:nvPr>
            <p:ph type="ctrTitle"/>
          </p:nvPr>
        </p:nvSpPr>
        <p:spPr>
          <a:xfrm>
            <a:off x="1154955" y="2099733"/>
            <a:ext cx="8825658" cy="1067537"/>
          </a:xfrm>
        </p:spPr>
        <p:txBody>
          <a:bodyPr/>
          <a:lstStyle/>
          <a:p>
            <a:pPr algn="ctr"/>
            <a:r>
              <a:rPr lang="en-US" sz="3200" dirty="0">
                <a:solidFill>
                  <a:srgbClr val="FFFF00"/>
                </a:solidFill>
                <a:latin typeface="Times New Roman" panose="02020603050405020304" pitchFamily="18" charset="0"/>
                <a:cs typeface="Times New Roman" panose="02020603050405020304" pitchFamily="18" charset="0"/>
              </a:rPr>
              <a:t>ADMIN-</a:t>
            </a:r>
            <a:endParaRPr lang="en-IN"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10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AFC7E3-44F5-9E9F-CB9A-D1D4801BBBAF}"/>
              </a:ext>
            </a:extLst>
          </p:cNvPr>
          <p:cNvSpPr>
            <a:spLocks noChangeArrowheads="1"/>
          </p:cNvSpPr>
          <p:nvPr/>
        </p:nvSpPr>
        <p:spPr bwMode="auto">
          <a:xfrm>
            <a:off x="530087" y="137219"/>
            <a:ext cx="2782957" cy="118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7592" tIns="74589"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(For verification</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image23.jpeg">
            <a:extLst>
              <a:ext uri="{FF2B5EF4-FFF2-40B4-BE49-F238E27FC236}">
                <a16:creationId xmlns:a16="http://schemas.microsoft.com/office/drawing/2014/main" id="{A8F767A2-D33A-7DBF-F3A8-704D4C552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630" y="1166447"/>
            <a:ext cx="5176492" cy="2549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4241D66-FBE1-D409-04B9-3A3B21D13B5D}"/>
              </a:ext>
            </a:extLst>
          </p:cNvPr>
          <p:cNvSpPr>
            <a:spLocks noChangeArrowheads="1"/>
          </p:cNvSpPr>
          <p:nvPr/>
        </p:nvSpPr>
        <p:spPr bwMode="auto">
          <a:xfrm>
            <a:off x="901148" y="3679564"/>
            <a:ext cx="122080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Account-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6" name="image24.jpeg">
            <a:extLst>
              <a:ext uri="{FF2B5EF4-FFF2-40B4-BE49-F238E27FC236}">
                <a16:creationId xmlns:a16="http://schemas.microsoft.com/office/drawing/2014/main" id="{B3CB613C-6D60-B4F9-3B55-95AA329C6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748" y="4394363"/>
            <a:ext cx="4406348" cy="23780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D4F9A7C8-48F1-B1DA-AF8B-CFFD2FE92D50}"/>
              </a:ext>
            </a:extLst>
          </p:cNvPr>
          <p:cNvSpPr>
            <a:spLocks noChangeArrowheads="1"/>
          </p:cNvSpPr>
          <p:nvPr/>
        </p:nvSpPr>
        <p:spPr bwMode="auto">
          <a:xfrm>
            <a:off x="901148" y="3995714"/>
            <a:ext cx="1220806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93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25113C0-2417-D263-647A-E50C52119185}"/>
              </a:ext>
            </a:extLst>
          </p:cNvPr>
          <p:cNvSpPr>
            <a:spLocks noChangeArrowheads="1"/>
          </p:cNvSpPr>
          <p:nvPr/>
        </p:nvSpPr>
        <p:spPr bwMode="auto">
          <a:xfrm>
            <a:off x="702366" y="395765"/>
            <a:ext cx="25391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View Attendance-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image25.png">
            <a:extLst>
              <a:ext uri="{FF2B5EF4-FFF2-40B4-BE49-F238E27FC236}">
                <a16:creationId xmlns:a16="http://schemas.microsoft.com/office/drawing/2014/main" id="{89F95311-DF85-22E0-4B13-B6B73A9D5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815" y="1060243"/>
            <a:ext cx="3903593" cy="22840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C4363E4-00B7-2C21-BA60-E245B1820D4B}"/>
              </a:ext>
            </a:extLst>
          </p:cNvPr>
          <p:cNvSpPr>
            <a:spLocks noChangeArrowheads="1"/>
          </p:cNvSpPr>
          <p:nvPr/>
        </p:nvSpPr>
        <p:spPr bwMode="auto">
          <a:xfrm>
            <a:off x="702366" y="947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8">
            <a:extLst>
              <a:ext uri="{FF2B5EF4-FFF2-40B4-BE49-F238E27FC236}">
                <a16:creationId xmlns:a16="http://schemas.microsoft.com/office/drawing/2014/main" id="{2EAC0706-1F9D-D151-1115-2978E77BBD0B}"/>
              </a:ext>
            </a:extLst>
          </p:cNvPr>
          <p:cNvSpPr>
            <a:spLocks noChangeArrowheads="1"/>
          </p:cNvSpPr>
          <p:nvPr/>
        </p:nvSpPr>
        <p:spPr bwMode="auto">
          <a:xfrm>
            <a:off x="702366" y="3467538"/>
            <a:ext cx="118474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View Student Fee-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97195754-63D9-EF37-2BB4-C848069AC357}"/>
              </a:ext>
            </a:extLst>
          </p:cNvPr>
          <p:cNvGrpSpPr>
            <a:grpSpLocks/>
          </p:cNvGrpSpPr>
          <p:nvPr/>
        </p:nvGrpSpPr>
        <p:grpSpPr bwMode="auto">
          <a:xfrm>
            <a:off x="1909934" y="4133603"/>
            <a:ext cx="3969201" cy="2298700"/>
            <a:chOff x="2262" y="179"/>
            <a:chExt cx="6432" cy="3621"/>
          </a:xfrm>
        </p:grpSpPr>
        <p:sp>
          <p:nvSpPr>
            <p:cNvPr id="6" name="Rectangle 7">
              <a:extLst>
                <a:ext uri="{FF2B5EF4-FFF2-40B4-BE49-F238E27FC236}">
                  <a16:creationId xmlns:a16="http://schemas.microsoft.com/office/drawing/2014/main" id="{FD628B22-4A6B-B0EE-ADEA-151AD0CD0986}"/>
                </a:ext>
              </a:extLst>
            </p:cNvPr>
            <p:cNvSpPr>
              <a:spLocks noChangeArrowheads="1"/>
            </p:cNvSpPr>
            <p:nvPr/>
          </p:nvSpPr>
          <p:spPr bwMode="auto">
            <a:xfrm>
              <a:off x="8593" y="3774"/>
              <a:ext cx="80" cy="24"/>
            </a:xfrm>
            <a:prstGeom prst="rect">
              <a:avLst/>
            </a:prstGeom>
            <a:solidFill>
              <a:srgbClr val="006F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9222" name="Picture 6">
              <a:extLst>
                <a:ext uri="{FF2B5EF4-FFF2-40B4-BE49-F238E27FC236}">
                  <a16:creationId xmlns:a16="http://schemas.microsoft.com/office/drawing/2014/main" id="{701ABFF8-5D1B-927C-70E5-ED6F3FD27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 y="179"/>
              <a:ext cx="6331" cy="35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5">
              <a:extLst>
                <a:ext uri="{FF2B5EF4-FFF2-40B4-BE49-F238E27FC236}">
                  <a16:creationId xmlns:a16="http://schemas.microsoft.com/office/drawing/2014/main" id="{30735718-B5A8-607F-083D-D88426251EF7}"/>
                </a:ext>
              </a:extLst>
            </p:cNvPr>
            <p:cNvSpPr txBox="1">
              <a:spLocks noChangeArrowheads="1"/>
            </p:cNvSpPr>
            <p:nvPr/>
          </p:nvSpPr>
          <p:spPr bwMode="auto">
            <a:xfrm>
              <a:off x="8593" y="3534"/>
              <a:ext cx="10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6FC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8" name="Rectangle 10">
            <a:extLst>
              <a:ext uri="{FF2B5EF4-FFF2-40B4-BE49-F238E27FC236}">
                <a16:creationId xmlns:a16="http://schemas.microsoft.com/office/drawing/2014/main" id="{31635510-0AA0-B807-8299-287F076D7162}"/>
              </a:ext>
            </a:extLst>
          </p:cNvPr>
          <p:cNvSpPr>
            <a:spLocks noChangeArrowheads="1"/>
          </p:cNvSpPr>
          <p:nvPr/>
        </p:nvSpPr>
        <p:spPr bwMode="auto">
          <a:xfrm>
            <a:off x="702366" y="3651559"/>
            <a:ext cx="1184744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9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2CFC-8D5F-DE6F-0382-895A6E4A431D}"/>
              </a:ext>
            </a:extLst>
          </p:cNvPr>
          <p:cNvSpPr>
            <a:spLocks noGrp="1"/>
          </p:cNvSpPr>
          <p:nvPr>
            <p:ph type="title"/>
          </p:nvPr>
        </p:nvSpPr>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CONTENT</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7DF93-1101-09C8-18AC-AC56CEE1A903}"/>
              </a:ext>
            </a:extLst>
          </p:cNvPr>
          <p:cNvSpPr>
            <a:spLocks noGrp="1"/>
          </p:cNvSpPr>
          <p:nvPr>
            <p:ph idx="1"/>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ABSTRACT</a:t>
            </a:r>
          </a:p>
          <a:p>
            <a:r>
              <a:rPr lang="en-US" b="1" dirty="0">
                <a:solidFill>
                  <a:schemeClr val="tx1"/>
                </a:solidFill>
                <a:latin typeface="Times New Roman" panose="02020603050405020304" pitchFamily="18" charset="0"/>
                <a:cs typeface="Times New Roman" panose="02020603050405020304" pitchFamily="18" charset="0"/>
              </a:rPr>
              <a:t>INTRODUCTION</a:t>
            </a:r>
          </a:p>
          <a:p>
            <a:r>
              <a:rPr lang="en-US" b="1" dirty="0">
                <a:solidFill>
                  <a:schemeClr val="tx1"/>
                </a:solidFill>
                <a:latin typeface="Times New Roman" panose="02020603050405020304" pitchFamily="18" charset="0"/>
                <a:cs typeface="Times New Roman" panose="02020603050405020304" pitchFamily="18" charset="0"/>
              </a:rPr>
              <a:t>SYSTEM REQUIREMENT</a:t>
            </a:r>
            <a:r>
              <a:rPr lang="en-IN" b="1" dirty="0">
                <a:solidFill>
                  <a:schemeClr val="tx1"/>
                </a:solidFill>
                <a:latin typeface="Times New Roman" panose="02020603050405020304" pitchFamily="18" charset="0"/>
                <a:cs typeface="Times New Roman" panose="02020603050405020304" pitchFamily="18" charset="0"/>
              </a:rPr>
              <a:t>S</a:t>
            </a:r>
          </a:p>
          <a:p>
            <a:r>
              <a:rPr lang="en-IN" b="1" dirty="0">
                <a:solidFill>
                  <a:schemeClr val="tx1"/>
                </a:solidFill>
                <a:latin typeface="Times New Roman" panose="02020603050405020304" pitchFamily="18" charset="0"/>
                <a:cs typeface="Times New Roman" panose="02020603050405020304" pitchFamily="18" charset="0"/>
              </a:rPr>
              <a:t>DIAGRAMS</a:t>
            </a:r>
          </a:p>
          <a:p>
            <a:r>
              <a:rPr lang="en-IN" b="1" dirty="0">
                <a:solidFill>
                  <a:schemeClr val="tx1"/>
                </a:solidFill>
                <a:latin typeface="Times New Roman" panose="02020603050405020304" pitchFamily="18" charset="0"/>
                <a:cs typeface="Times New Roman" panose="02020603050405020304" pitchFamily="18" charset="0"/>
              </a:rPr>
              <a:t>WORKING OF THE PROJECT</a:t>
            </a:r>
          </a:p>
          <a:p>
            <a:r>
              <a:rPr lang="en-IN" b="1" dirty="0">
                <a:solidFill>
                  <a:schemeClr val="tx1"/>
                </a:solidFill>
                <a:latin typeface="Times New Roman" panose="02020603050405020304" pitchFamily="18" charset="0"/>
                <a:cs typeface="Times New Roman" panose="02020603050405020304" pitchFamily="18" charset="0"/>
              </a:rPr>
              <a:t>CONCLUSION</a:t>
            </a:r>
          </a:p>
          <a:p>
            <a:r>
              <a:rPr lang="en-IN" b="1" dirty="0">
                <a:solidFill>
                  <a:schemeClr val="tx1"/>
                </a:solidFill>
                <a:latin typeface="Times New Roman" panose="02020603050405020304" pitchFamily="18" charset="0"/>
                <a:cs typeface="Times New Roman" panose="02020603050405020304" pitchFamily="18" charset="0"/>
              </a:rPr>
              <a:t>FUTURE SCOPE</a:t>
            </a:r>
          </a:p>
          <a:p>
            <a:endParaRPr lang="en-US" dirty="0"/>
          </a:p>
        </p:txBody>
      </p:sp>
    </p:spTree>
    <p:extLst>
      <p:ext uri="{BB962C8B-B14F-4D97-AF65-F5344CB8AC3E}">
        <p14:creationId xmlns:p14="http://schemas.microsoft.com/office/powerpoint/2010/main" val="99617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93303F5-DBD6-196A-B29A-C5E6706B3783}"/>
              </a:ext>
            </a:extLst>
          </p:cNvPr>
          <p:cNvSpPr>
            <a:spLocks noChangeArrowheads="1"/>
          </p:cNvSpPr>
          <p:nvPr/>
        </p:nvSpPr>
        <p:spPr bwMode="auto">
          <a:xfrm>
            <a:off x="808383" y="844024"/>
            <a:ext cx="150203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put some Notice-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1" name="image27.png">
            <a:extLst>
              <a:ext uri="{FF2B5EF4-FFF2-40B4-BE49-F238E27FC236}">
                <a16:creationId xmlns:a16="http://schemas.microsoft.com/office/drawing/2014/main" id="{F277E25D-860C-8329-71AB-AEB169F57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783" y="1459396"/>
            <a:ext cx="4731026" cy="2724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6CC5339-3FC9-6CF0-2E05-389D3CBF35B8}"/>
              </a:ext>
            </a:extLst>
          </p:cNvPr>
          <p:cNvSpPr>
            <a:spLocks noChangeArrowheads="1"/>
          </p:cNvSpPr>
          <p:nvPr/>
        </p:nvSpPr>
        <p:spPr bwMode="auto">
          <a:xfrm>
            <a:off x="808383" y="1092544"/>
            <a:ext cx="1502037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1379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EE43-B9FF-8FD2-B604-CD4C426C67F6}"/>
              </a:ext>
            </a:extLst>
          </p:cNvPr>
          <p:cNvSpPr>
            <a:spLocks noGrp="1"/>
          </p:cNvSpPr>
          <p:nvPr>
            <p:ph type="ctrTitle"/>
          </p:nvPr>
        </p:nvSpPr>
        <p:spPr>
          <a:xfrm>
            <a:off x="1154955" y="2099733"/>
            <a:ext cx="8360106" cy="1080789"/>
          </a:xfrm>
        </p:spPr>
        <p:txBody>
          <a:bodyPr/>
          <a:lstStyle/>
          <a:p>
            <a:pPr algn="ctr"/>
            <a:r>
              <a:rPr lang="en-US" sz="3200" dirty="0">
                <a:solidFill>
                  <a:srgbClr val="FFFF00"/>
                </a:solidFill>
                <a:latin typeface="Times New Roman" panose="02020603050405020304" pitchFamily="18" charset="0"/>
                <a:cs typeface="Times New Roman" panose="02020603050405020304" pitchFamily="18" charset="0"/>
              </a:rPr>
              <a:t>  TEACHER-</a:t>
            </a:r>
            <a:endParaRPr lang="en-IN" sz="3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05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73610D-F0E9-FC81-7FA1-7E35E08EF676}"/>
              </a:ext>
            </a:extLst>
          </p:cNvPr>
          <p:cNvSpPr>
            <a:spLocks noChangeArrowheads="1"/>
          </p:cNvSpPr>
          <p:nvPr/>
        </p:nvSpPr>
        <p:spPr bwMode="auto">
          <a:xfrm>
            <a:off x="873125" y="475278"/>
            <a:ext cx="23166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Teacher Apply for Job-</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5" name="image28.jpeg">
            <a:extLst>
              <a:ext uri="{FF2B5EF4-FFF2-40B4-BE49-F238E27FC236}">
                <a16:creationId xmlns:a16="http://schemas.microsoft.com/office/drawing/2014/main" id="{753D5A4D-6AEF-74F7-BC97-C010E58A9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682" y="1027043"/>
            <a:ext cx="4308475" cy="215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7649667-296D-30C6-9722-F628C975B256}"/>
              </a:ext>
            </a:extLst>
          </p:cNvPr>
          <p:cNvSpPr>
            <a:spLocks noChangeArrowheads="1"/>
          </p:cNvSpPr>
          <p:nvPr/>
        </p:nvSpPr>
        <p:spPr bwMode="auto">
          <a:xfrm>
            <a:off x="873125" y="10270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image29.png">
            <a:extLst>
              <a:ext uri="{FF2B5EF4-FFF2-40B4-BE49-F238E27FC236}">
                <a16:creationId xmlns:a16="http://schemas.microsoft.com/office/drawing/2014/main" id="{90F73F93-8879-E584-ADB5-3D5E26A47131}"/>
              </a:ext>
            </a:extLst>
          </p:cNvPr>
          <p:cNvPicPr>
            <a:picLocks noChangeAspect="1"/>
          </p:cNvPicPr>
          <p:nvPr/>
        </p:nvPicPr>
        <p:blipFill>
          <a:blip r:embed="rId3" cstate="print"/>
          <a:stretch>
            <a:fillRect/>
          </a:stretch>
        </p:blipFill>
        <p:spPr>
          <a:xfrm>
            <a:off x="716950" y="1027043"/>
            <a:ext cx="4140200" cy="22237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30.jpeg">
            <a:extLst>
              <a:ext uri="{FF2B5EF4-FFF2-40B4-BE49-F238E27FC236}">
                <a16:creationId xmlns:a16="http://schemas.microsoft.com/office/drawing/2014/main" id="{4BCDD281-3A51-1361-B75F-258A95882FA5}"/>
              </a:ext>
            </a:extLst>
          </p:cNvPr>
          <p:cNvPicPr>
            <a:picLocks noChangeAspect="1"/>
          </p:cNvPicPr>
          <p:nvPr/>
        </p:nvPicPr>
        <p:blipFill>
          <a:blip r:embed="rId4" cstate="print"/>
          <a:stretch>
            <a:fillRect/>
          </a:stretch>
        </p:blipFill>
        <p:spPr>
          <a:xfrm>
            <a:off x="3063226" y="3802578"/>
            <a:ext cx="4342765" cy="21005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3648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3EC0697-2812-4E4A-A902-0D27A5374CB5}"/>
              </a:ext>
            </a:extLst>
          </p:cNvPr>
          <p:cNvSpPr>
            <a:spLocks noChangeArrowheads="1"/>
          </p:cNvSpPr>
          <p:nvPr/>
        </p:nvSpPr>
        <p:spPr bwMode="auto">
          <a:xfrm>
            <a:off x="117475" y="196983"/>
            <a:ext cx="30219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Teacher can Mark Attendance-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6" name="image31.png">
            <a:extLst>
              <a:ext uri="{FF2B5EF4-FFF2-40B4-BE49-F238E27FC236}">
                <a16:creationId xmlns:a16="http://schemas.microsoft.com/office/drawing/2014/main" id="{80AF7380-DF7B-CBBC-E170-8F9366EEC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859873"/>
            <a:ext cx="4759325" cy="2667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07218D00-E881-3EB6-C147-42A581C630A7}"/>
              </a:ext>
            </a:extLst>
          </p:cNvPr>
          <p:cNvSpPr>
            <a:spLocks noChangeArrowheads="1"/>
          </p:cNvSpPr>
          <p:nvPr/>
        </p:nvSpPr>
        <p:spPr bwMode="auto">
          <a:xfrm>
            <a:off x="117475" y="7535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35CDE3FD-5F9B-3426-455A-C263BD6AEC1F}"/>
              </a:ext>
            </a:extLst>
          </p:cNvPr>
          <p:cNvSpPr>
            <a:spLocks noChangeArrowheads="1"/>
          </p:cNvSpPr>
          <p:nvPr/>
        </p:nvSpPr>
        <p:spPr bwMode="auto">
          <a:xfrm>
            <a:off x="117475" y="3577038"/>
            <a:ext cx="25602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Teacher put some Notice-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9" name="image32.png">
            <a:extLst>
              <a:ext uri="{FF2B5EF4-FFF2-40B4-BE49-F238E27FC236}">
                <a16:creationId xmlns:a16="http://schemas.microsoft.com/office/drawing/2014/main" id="{A2395F96-99F9-151D-C2C4-8F7846B4D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53" y="4109904"/>
            <a:ext cx="5473148" cy="2551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Rectangle 13">
            <a:extLst>
              <a:ext uri="{FF2B5EF4-FFF2-40B4-BE49-F238E27FC236}">
                <a16:creationId xmlns:a16="http://schemas.microsoft.com/office/drawing/2014/main" id="{1DF2C5B1-73A0-7715-3A59-B7250E1C0FD0}"/>
              </a:ext>
            </a:extLst>
          </p:cNvPr>
          <p:cNvSpPr>
            <a:spLocks noChangeArrowheads="1"/>
          </p:cNvSpPr>
          <p:nvPr/>
        </p:nvSpPr>
        <p:spPr bwMode="auto">
          <a:xfrm>
            <a:off x="-212034" y="41571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866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7955-87D6-9DC1-794F-383185344AC2}"/>
              </a:ext>
            </a:extLst>
          </p:cNvPr>
          <p:cNvSpPr>
            <a:spLocks noGrp="1"/>
          </p:cNvSpPr>
          <p:nvPr>
            <p:ph type="title"/>
          </p:nvPr>
        </p:nvSpPr>
        <p:spPr/>
        <p:txBody>
          <a:bodyPr/>
          <a:lstStyle/>
          <a:p>
            <a:pPr algn="ctr"/>
            <a:r>
              <a:rPr lang="en-US" sz="5400" b="1" dirty="0">
                <a:solidFill>
                  <a:srgbClr val="FFFF00"/>
                </a:solidFill>
                <a:latin typeface="Times New Roman" panose="02020603050405020304" pitchFamily="18" charset="0"/>
                <a:cs typeface="Times New Roman" panose="02020603050405020304" pitchFamily="18" charset="0"/>
              </a:rPr>
              <a:t>CONCLUSION</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90AD65-E33F-85C9-554D-83C8CFEC922A}"/>
              </a:ext>
            </a:extLst>
          </p:cNvPr>
          <p:cNvSpPr>
            <a:spLocks noGrp="1"/>
          </p:cNvSpPr>
          <p:nvPr>
            <p:ph idx="1"/>
          </p:nvPr>
        </p:nvSpPr>
        <p:spPr/>
        <p:txBody>
          <a:bodyPr/>
          <a:lstStyle/>
          <a:p>
            <a:r>
              <a:rPr lang="en-US" sz="1600" dirty="0">
                <a:effectLst/>
                <a:latin typeface="Times New Roman" panose="02020603050405020304" pitchFamily="18" charset="0"/>
                <a:ea typeface="Times New Roman" panose="02020603050405020304" pitchFamily="18" charset="0"/>
              </a:rPr>
              <a:t>This School Management </a:t>
            </a:r>
            <a:r>
              <a:rPr lang="en-US" sz="1600" dirty="0">
                <a:latin typeface="Times New Roman" panose="02020603050405020304" pitchFamily="18" charset="0"/>
                <a:ea typeface="Times New Roman" panose="02020603050405020304" pitchFamily="18" charset="0"/>
              </a:rPr>
              <a:t>S</a:t>
            </a:r>
            <a:r>
              <a:rPr lang="en-US" sz="1600" dirty="0">
                <a:effectLst/>
                <a:latin typeface="Times New Roman" panose="02020603050405020304" pitchFamily="18" charset="0"/>
                <a:ea typeface="Times New Roman" panose="02020603050405020304" pitchFamily="18" charset="0"/>
              </a:rPr>
              <a:t>ystem is necessary because it is an efficient way of managing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colleges, schools, and other educational institutions, allowing schools to reduce the weight of</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their</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School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administration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software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makes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simple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effective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keep</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track</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everything. A school management system is a platform created to facilitate the smooth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functioning of your institution by </a:t>
            </a:r>
            <a:r>
              <a:rPr lang="en-US" sz="1600" dirty="0" err="1">
                <a:effectLst/>
                <a:latin typeface="Times New Roman" panose="02020603050405020304" pitchFamily="18" charset="0"/>
                <a:ea typeface="Times New Roman" panose="02020603050405020304" pitchFamily="18" charset="0"/>
              </a:rPr>
              <a:t>digitising</a:t>
            </a:r>
            <a:r>
              <a:rPr lang="en-US" sz="1600" dirty="0">
                <a:effectLst/>
                <a:latin typeface="Times New Roman" panose="02020603050405020304" pitchFamily="18" charset="0"/>
                <a:ea typeface="Times New Roman" panose="02020603050405020304" pitchFamily="18" charset="0"/>
              </a:rPr>
              <a:t> and automating a variety of academic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administrative processes. Overall, the school management system has a significant positive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impact on the lives of administrators, teachers, and students. Better productivity under good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management leads to greater development advancement. As a result, they may concentrate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more on assuring the welfare of the teachers, enhancing the performance of the entire team,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making better hiring</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decisions.</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5257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ECE8-E305-9CA6-69C6-4BBD06916778}"/>
              </a:ext>
            </a:extLst>
          </p:cNvPr>
          <p:cNvSpPr>
            <a:spLocks noGrp="1"/>
          </p:cNvSpPr>
          <p:nvPr>
            <p:ph type="title"/>
          </p:nvPr>
        </p:nvSpPr>
        <p:spPr/>
        <p:txBody>
          <a:bodyPr/>
          <a:lstStyle/>
          <a:p>
            <a:pPr algn="ctr"/>
            <a:r>
              <a:rPr lang="en-US" sz="5400" b="1" dirty="0">
                <a:solidFill>
                  <a:srgbClr val="FFFF00"/>
                </a:solidFill>
                <a:latin typeface="Times New Roman" panose="02020603050405020304" pitchFamily="18" charset="0"/>
                <a:cs typeface="Times New Roman" panose="02020603050405020304" pitchFamily="18" charset="0"/>
              </a:rPr>
              <a:t>FUTURE SCOPE</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A5AEA1-494A-E401-5346-96DED5A7A7C0}"/>
              </a:ext>
            </a:extLst>
          </p:cNvPr>
          <p:cNvSpPr>
            <a:spLocks noGrp="1"/>
          </p:cNvSpPr>
          <p:nvPr>
            <p:ph idx="1"/>
          </p:nvPr>
        </p:nvSpPr>
        <p:spPr>
          <a:xfrm>
            <a:off x="1154954" y="2603500"/>
            <a:ext cx="8863689" cy="3572013"/>
          </a:xfrm>
        </p:spPr>
        <p:txBody>
          <a:bodyPr>
            <a:normAutofit fontScale="62500" lnSpcReduction="20000"/>
          </a:bodyPr>
          <a:lstStyle/>
          <a:p>
            <a:pPr marL="749300" marR="405765">
              <a:lnSpc>
                <a:spcPct val="106000"/>
              </a:lnSpc>
              <a:spcAft>
                <a:spcPts val="0"/>
              </a:spcAft>
            </a:pPr>
            <a:r>
              <a:rPr lang="en-US" sz="2600" dirty="0">
                <a:effectLst/>
                <a:latin typeface="Times New Roman" panose="02020603050405020304" pitchFamily="18" charset="0"/>
                <a:ea typeface="Times New Roman" panose="02020603050405020304" pitchFamily="18" charset="0"/>
              </a:rPr>
              <a:t>Anything done to improve the quality of education at any stage may be ranging from 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supply of material, human and financial resources to the highest cultural or academic needs-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comes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under</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scope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educational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management.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This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scope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of</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school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management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is very</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vast .The use of software for school management will allow students to interact with learning</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communities from across the world. Students across the world with similar learning styles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 similar interests can connect with the help of the app, thus creating a diverse 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interactive learning culture. This will not only give students a wider exposure to different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cultures,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but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it will lead to</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collaboration of</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ideas</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across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borders.</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advanced</a:t>
            </a:r>
            <a:r>
              <a:rPr lang="en-US" sz="2600" spc="-5"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schoolERP</a:t>
            </a:r>
            <a:r>
              <a:rPr lang="en-US" sz="2600" dirty="0">
                <a:effectLst/>
                <a:latin typeface="Times New Roman" panose="02020603050405020304" pitchFamily="18" charset="0"/>
                <a:ea typeface="Times New Roman" panose="02020603050405020304" pitchFamily="18" charset="0"/>
              </a:rPr>
              <a:t> will make school administration in the future easier than it has ever been. Schools will</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no longer have to struggle with heaps of paper records, as they will be able to maintain all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records of the institution in a digital format thus making its access and management really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easy. This paper-free environment will make it easier for doing jobs such as data syncing,</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reports generation and report sharing. Additionally, the school ERP will ensure that digital</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data</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can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tracked and</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retrieved with the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click of</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button.</a:t>
            </a:r>
            <a:endParaRPr lang="en-IN" sz="2600" dirty="0">
              <a:effectLst/>
              <a:latin typeface="Times New Roman" panose="02020603050405020304" pitchFamily="18" charset="0"/>
              <a:ea typeface="Times New Roman" panose="02020603050405020304" pitchFamily="18" charset="0"/>
            </a:endParaRPr>
          </a:p>
          <a:p>
            <a:pPr marL="749300" marR="405765">
              <a:lnSpc>
                <a:spcPct val="106000"/>
              </a:lnSpc>
              <a:spcBef>
                <a:spcPts val="740"/>
              </a:spcBef>
              <a:spcAft>
                <a:spcPts val="0"/>
              </a:spcAft>
            </a:pPr>
            <a:r>
              <a:rPr lang="en-US" sz="2600" dirty="0">
                <a:effectLst/>
                <a:latin typeface="Times New Roman" panose="02020603050405020304" pitchFamily="18" charset="0"/>
                <a:ea typeface="Times New Roman" panose="02020603050405020304" pitchFamily="18" charset="0"/>
              </a:rPr>
              <a:t>Thus for a successful school management software, it is essential that organization consider a</a:t>
            </a:r>
            <a:r>
              <a:rPr lang="en-US" sz="2600" spc="-28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mobile</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app</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that</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can be easily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accessed by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students,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teacher, parents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school staff</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alike</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0828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097E-04EA-1E7E-45B1-87345B757FE4}"/>
              </a:ext>
            </a:extLst>
          </p:cNvPr>
          <p:cNvSpPr>
            <a:spLocks noGrp="1"/>
          </p:cNvSpPr>
          <p:nvPr>
            <p:ph type="ctrTitle"/>
          </p:nvPr>
        </p:nvSpPr>
        <p:spPr>
          <a:xfrm>
            <a:off x="1154955" y="2099733"/>
            <a:ext cx="9287758" cy="1531363"/>
          </a:xfrm>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THANK YOU</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25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C91A-3E84-C8CE-7542-12B5DB991B01}"/>
              </a:ext>
            </a:extLst>
          </p:cNvPr>
          <p:cNvSpPr>
            <a:spLocks noGrp="1"/>
          </p:cNvSpPr>
          <p:nvPr>
            <p:ph type="title"/>
          </p:nvPr>
        </p:nvSpPr>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ABSTRACT</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322568-42FB-8EB8-4D3C-A4EDA9B6719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School Management System can be defined as a platform designed to enable the efficient running of your institution through digitization and automation of various academic and administrative operations. The software will play the role of a school data management system and allow you complete jobs involving bulk data management flawlessly and quickly. </a:t>
            </a:r>
          </a:p>
          <a:p>
            <a:r>
              <a:rPr lang="en-US" dirty="0">
                <a:latin typeface="Times New Roman" panose="02020603050405020304" pitchFamily="18" charset="0"/>
                <a:cs typeface="Times New Roman" panose="02020603050405020304" pitchFamily="18" charset="0"/>
              </a:rPr>
              <a:t>The pandemic has changed the way the world used to operate. The biggest change has possibly been experienced by educational institutions. This has made it mandatory for all schools to use intelligently designed school management software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0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8FC8-6A4D-3892-6B90-CDCC27A15D08}"/>
              </a:ext>
            </a:extLst>
          </p:cNvPr>
          <p:cNvSpPr>
            <a:spLocks noGrp="1"/>
          </p:cNvSpPr>
          <p:nvPr>
            <p:ph type="title"/>
          </p:nvPr>
        </p:nvSpPr>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 INTRODUCTION</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52D418-D52E-D7F4-E3CA-B9944CFF6B53}"/>
              </a:ext>
            </a:extLst>
          </p:cNvPr>
          <p:cNvSpPr>
            <a:spLocks noGrp="1"/>
          </p:cNvSpPr>
          <p:nvPr>
            <p:ph idx="1"/>
          </p:nvPr>
        </p:nvSpPr>
        <p:spPr>
          <a:xfrm>
            <a:off x="1154954" y="2603500"/>
            <a:ext cx="8903446" cy="4254500"/>
          </a:xfrm>
        </p:spPr>
        <p:txBody>
          <a:bodyPr>
            <a:noAutofit/>
          </a:bodyPr>
          <a:lstStyle/>
          <a:p>
            <a:r>
              <a:rPr lang="en-US" dirty="0">
                <a:latin typeface="Times New Roman" panose="02020603050405020304" pitchFamily="18" charset="0"/>
                <a:cs typeface="Times New Roman" panose="02020603050405020304" pitchFamily="18" charset="0"/>
              </a:rPr>
              <a:t>A “School Management System” is an information management system for educational institutions to manage student data. It helps teachers get information about students faster, easier and reduces their workload. School management systems provide skills such as student registration. In addition, school management systems are used to plan the curriculum of students, record their presence and manage the needs of students in the school. As digital platform, we eliminate the need of pen and paper for keeping the details of students and teachers. The student can see, fill his/her details digitally regarding admission and other details. The Administrator can keep all records of students, teachers You can use this software for the school to conduct the admission process virtually. The software will make the steps like form submission and admission tracking extremely easy. As a result, the administrator will be able to process more forms and the chances of human errors will be almost zero. Teachers and the school admin can gain access to admission details and personal information of students within just seconds thanks to School Management Software. You can also use the software to add student registration, add teacher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4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F524-749B-DFCB-A97D-9838A8BB1882}"/>
              </a:ext>
            </a:extLst>
          </p:cNvPr>
          <p:cNvSpPr>
            <a:spLocks noGrp="1"/>
          </p:cNvSpPr>
          <p:nvPr>
            <p:ph type="title"/>
          </p:nvPr>
        </p:nvSpPr>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SYSTEM REQUIREMENTS </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2BF2553-BB9E-1F69-AD0F-7A805334F2CC}"/>
              </a:ext>
            </a:extLst>
          </p:cNvPr>
          <p:cNvSpPr>
            <a:spLocks noGrp="1"/>
          </p:cNvSpPr>
          <p:nvPr>
            <p:ph type="body" idx="1"/>
          </p:nvPr>
        </p:nvSpPr>
        <p:spPr/>
        <p:txBody>
          <a:bodyPr/>
          <a:lstStyle/>
          <a:p>
            <a:pPr algn="ctr"/>
            <a:r>
              <a:rPr lang="en-US" sz="2000" b="1" u="sng" dirty="0">
                <a:solidFill>
                  <a:srgbClr val="0070C0"/>
                </a:solidFill>
                <a:latin typeface="Times New Roman" panose="02020603050405020304" pitchFamily="18" charset="0"/>
                <a:cs typeface="Times New Roman" panose="02020603050405020304" pitchFamily="18" charset="0"/>
              </a:rPr>
              <a:t>LANGUAGES</a:t>
            </a:r>
            <a:endParaRPr lang="en-IN" sz="2000" b="1" u="sng" dirty="0">
              <a:solidFill>
                <a:srgbClr val="0070C0"/>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7DF25C8-32DF-0904-F00A-15414B8C1687}"/>
              </a:ext>
            </a:extLst>
          </p:cNvPr>
          <p:cNvSpPr>
            <a:spLocks noGrp="1"/>
          </p:cNvSpPr>
          <p:nvPr>
            <p:ph type="body" sz="half" idx="15"/>
          </p:nvPr>
        </p:nvSpPr>
        <p:spPr/>
        <p:txBody>
          <a:bodyPr/>
          <a:lstStyle/>
          <a:p>
            <a:pPr marL="342900" indent="-342900">
              <a:buFont typeface="Wingdings" panose="05000000000000000000" pitchFamily="2" charset="2"/>
              <a:buChar char="Ø"/>
            </a:pPr>
            <a:r>
              <a:rPr lang="en-IN" dirty="0"/>
              <a:t> </a:t>
            </a:r>
            <a:r>
              <a:rPr lang="en-IN" sz="1800" dirty="0">
                <a:latin typeface="Times New Roman" panose="02020603050405020304" pitchFamily="18" charset="0"/>
                <a:cs typeface="Times New Roman" panose="02020603050405020304" pitchFamily="18" charset="0"/>
              </a:rPr>
              <a:t>Python IDLE</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Database: MySQL </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PHP </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CSS</a:t>
            </a:r>
          </a:p>
        </p:txBody>
      </p:sp>
      <p:sp>
        <p:nvSpPr>
          <p:cNvPr id="5" name="Text Placeholder 4">
            <a:extLst>
              <a:ext uri="{FF2B5EF4-FFF2-40B4-BE49-F238E27FC236}">
                <a16:creationId xmlns:a16="http://schemas.microsoft.com/office/drawing/2014/main" id="{4DC6DA59-1C2A-84BD-7D1D-A6A08281F4ED}"/>
              </a:ext>
            </a:extLst>
          </p:cNvPr>
          <p:cNvSpPr>
            <a:spLocks noGrp="1"/>
          </p:cNvSpPr>
          <p:nvPr>
            <p:ph type="body" sz="quarter" idx="3"/>
          </p:nvPr>
        </p:nvSpPr>
        <p:spPr/>
        <p:txBody>
          <a:bodyPr/>
          <a:lstStyle/>
          <a:p>
            <a:pPr algn="ctr"/>
            <a:r>
              <a:rPr lang="en-US" sz="2000" b="1" u="sng" dirty="0">
                <a:solidFill>
                  <a:srgbClr val="0070C0"/>
                </a:solidFill>
                <a:latin typeface="Times New Roman" panose="02020603050405020304" pitchFamily="18" charset="0"/>
                <a:cs typeface="Times New Roman" panose="02020603050405020304" pitchFamily="18" charset="0"/>
              </a:rPr>
              <a:t>HARDWARE  USED</a:t>
            </a:r>
            <a:endParaRPr lang="en-IN" sz="2000" b="1" u="sng" dirty="0">
              <a:solidFill>
                <a:srgbClr val="0070C0"/>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A9313D5-360A-ABC8-656B-FBA21BC147C2}"/>
              </a:ext>
            </a:extLst>
          </p:cNvPr>
          <p:cNvSpPr>
            <a:spLocks noGrp="1"/>
          </p:cNvSpPr>
          <p:nvPr>
            <p:ph type="body" sz="half" idx="16"/>
          </p:nvPr>
        </p:nvSpPr>
        <p:spPr/>
        <p:txBody>
          <a:bodyPr>
            <a:noAutofit/>
          </a:bodyPr>
          <a:lstStyle/>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Device: PC/Laptop 32/64 Bit System </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Storage Size: 512 GB </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Ram: 8GB </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Space On Disc: 16GB</a:t>
            </a:r>
          </a:p>
          <a:p>
            <a:pPr marL="342900" indent="-3429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Processor: Intel(R) Core(TM) i5-10210U CPU @ 1.60GHz 2.11 GHz</a:t>
            </a:r>
          </a:p>
        </p:txBody>
      </p:sp>
      <p:sp>
        <p:nvSpPr>
          <p:cNvPr id="7" name="Text Placeholder 6">
            <a:extLst>
              <a:ext uri="{FF2B5EF4-FFF2-40B4-BE49-F238E27FC236}">
                <a16:creationId xmlns:a16="http://schemas.microsoft.com/office/drawing/2014/main" id="{27911E95-21E3-9E82-1CCD-858173F65197}"/>
              </a:ext>
            </a:extLst>
          </p:cNvPr>
          <p:cNvSpPr>
            <a:spLocks noGrp="1"/>
          </p:cNvSpPr>
          <p:nvPr>
            <p:ph type="body" sz="quarter" idx="13"/>
          </p:nvPr>
        </p:nvSpPr>
        <p:spPr>
          <a:xfrm>
            <a:off x="7875619" y="2472799"/>
            <a:ext cx="3158246" cy="706964"/>
          </a:xfrm>
        </p:spPr>
        <p:txBody>
          <a:bodyPr/>
          <a:lstStyle/>
          <a:p>
            <a:pPr algn="ctr"/>
            <a:r>
              <a:rPr lang="en-US" sz="2000" b="1" u="sng" dirty="0">
                <a:solidFill>
                  <a:srgbClr val="0070C0"/>
                </a:solidFill>
                <a:latin typeface="Times New Roman" panose="02020603050405020304" pitchFamily="18" charset="0"/>
                <a:cs typeface="Times New Roman" panose="02020603050405020304" pitchFamily="18" charset="0"/>
              </a:rPr>
              <a:t>TECHNOLOGIES USED</a:t>
            </a:r>
            <a:endParaRPr lang="en-IN" sz="2000" b="1" u="sng" dirty="0">
              <a:solidFill>
                <a:srgbClr val="0070C0"/>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DBC0CDA-D212-9B7C-5786-F15304DD7477}"/>
              </a:ext>
            </a:extLst>
          </p:cNvPr>
          <p:cNvSpPr>
            <a:spLocks noGrp="1"/>
          </p:cNvSpPr>
          <p:nvPr>
            <p:ph type="body" sz="half" idx="17"/>
          </p:nvPr>
        </p:nvSpPr>
        <p:spPr>
          <a:xfrm>
            <a:off x="8004312" y="3326295"/>
            <a:ext cx="3405809" cy="2305879"/>
          </a:xfrm>
        </p:spPr>
        <p:txBody>
          <a:bodyPr/>
          <a:lstStyle/>
          <a:p>
            <a:pPr marL="285750" indent="-285750">
              <a:buFont typeface="Wingdings" panose="05000000000000000000" pitchFamily="2" charset="2"/>
              <a:buChar char="Ø"/>
            </a:pPr>
            <a:r>
              <a:rPr lang="en-IN" dirty="0"/>
              <a:t> </a:t>
            </a:r>
            <a:r>
              <a:rPr lang="en-IN" sz="1800" dirty="0">
                <a:solidFill>
                  <a:schemeClr val="tx1"/>
                </a:solidFill>
                <a:latin typeface="Times New Roman" panose="02020603050405020304" pitchFamily="18" charset="0"/>
                <a:cs typeface="Times New Roman" panose="02020603050405020304" pitchFamily="18" charset="0"/>
              </a:rPr>
              <a:t>Operating System- Window 10 </a:t>
            </a:r>
          </a:p>
          <a:p>
            <a:pPr marL="285750" indent="-285750">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  Technologies- IDLE Python      3.9.10(64 bit)</a:t>
            </a:r>
          </a:p>
          <a:p>
            <a:pPr marL="285750" indent="-285750">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 Tools- Python IDLE </a:t>
            </a:r>
          </a:p>
          <a:p>
            <a:pPr marL="285750" indent="-285750">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  Database -SQLite3</a:t>
            </a:r>
          </a:p>
        </p:txBody>
      </p:sp>
    </p:spTree>
    <p:extLst>
      <p:ext uri="{BB962C8B-B14F-4D97-AF65-F5344CB8AC3E}">
        <p14:creationId xmlns:p14="http://schemas.microsoft.com/office/powerpoint/2010/main" val="387112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3C2B-F840-E952-E2A3-3A3840863864}"/>
              </a:ext>
            </a:extLst>
          </p:cNvPr>
          <p:cNvSpPr>
            <a:spLocks noGrp="1"/>
          </p:cNvSpPr>
          <p:nvPr>
            <p:ph type="ctrTitle"/>
          </p:nvPr>
        </p:nvSpPr>
        <p:spPr>
          <a:xfrm>
            <a:off x="1154955" y="2099733"/>
            <a:ext cx="8413115" cy="1107293"/>
          </a:xfrm>
        </p:spPr>
        <p:txBody>
          <a:bodyPr/>
          <a:lstStyle/>
          <a:p>
            <a:pPr algn="ctr"/>
            <a:r>
              <a:rPr lang="en-US" dirty="0">
                <a:solidFill>
                  <a:srgbClr val="FFFF00"/>
                </a:solidFill>
                <a:latin typeface="Times New Roman" panose="02020603050405020304" pitchFamily="18" charset="0"/>
                <a:cs typeface="Times New Roman" panose="02020603050405020304" pitchFamily="18" charset="0"/>
              </a:rPr>
              <a:t>  DIAGRAMS-</a:t>
            </a:r>
            <a:endParaRPr lang="en-IN"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20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D0ACF-2A2D-40F5-C839-0450C2129477}"/>
              </a:ext>
            </a:extLst>
          </p:cNvPr>
          <p:cNvSpPr>
            <a:spLocks noGrp="1"/>
          </p:cNvSpPr>
          <p:nvPr>
            <p:ph type="title"/>
          </p:nvPr>
        </p:nvSpPr>
        <p:spPr>
          <a:xfrm>
            <a:off x="1154955" y="2292626"/>
            <a:ext cx="2900210" cy="1136374"/>
          </a:xfrm>
        </p:spPr>
        <p:txBody>
          <a:bodyPr/>
          <a:lstStyle/>
          <a:p>
            <a:pPr algn="ctr"/>
            <a:r>
              <a:rPr lang="en-US" b="1" dirty="0">
                <a:solidFill>
                  <a:srgbClr val="FFFF00"/>
                </a:solidFill>
                <a:latin typeface="Times New Roman" panose="02020603050405020304" pitchFamily="18" charset="0"/>
                <a:cs typeface="Times New Roman" panose="02020603050405020304" pitchFamily="18" charset="0"/>
              </a:rPr>
              <a:t>USE CASE DIAGRAM-</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99EEEAB-F0AB-CDEE-AB73-501056D18BC5}"/>
              </a:ext>
            </a:extLst>
          </p:cNvPr>
          <p:cNvPicPr>
            <a:picLocks noGrp="1" noChangeAspect="1"/>
          </p:cNvPicPr>
          <p:nvPr>
            <p:ph idx="1"/>
          </p:nvPr>
        </p:nvPicPr>
        <p:blipFill>
          <a:blip r:embed="rId2"/>
          <a:stretch>
            <a:fillRect/>
          </a:stretch>
        </p:blipFill>
        <p:spPr>
          <a:xfrm>
            <a:off x="5473707" y="1245704"/>
            <a:ext cx="5386589" cy="47740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283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B7DF-65EB-8021-6EE7-4E10AC4C2F1C}"/>
              </a:ext>
            </a:extLst>
          </p:cNvPr>
          <p:cNvSpPr>
            <a:spLocks noGrp="1"/>
          </p:cNvSpPr>
          <p:nvPr>
            <p:ph type="title"/>
          </p:nvPr>
        </p:nvSpPr>
        <p:spPr/>
        <p:txBody>
          <a:bodyPr/>
          <a:lstStyle/>
          <a:p>
            <a:pPr algn="ctr"/>
            <a:r>
              <a:rPr lang="en-US" b="1" dirty="0">
                <a:solidFill>
                  <a:srgbClr val="FFFF00"/>
                </a:solidFill>
                <a:latin typeface="Times New Roman" panose="02020603050405020304" pitchFamily="18" charset="0"/>
                <a:cs typeface="Times New Roman" panose="02020603050405020304" pitchFamily="18" charset="0"/>
              </a:rPr>
              <a:t>DFD LEVEL-0</a:t>
            </a:r>
            <a:endParaRPr lang="en-IN" b="1" dirty="0">
              <a:solidFill>
                <a:srgbClr val="FFFF00"/>
              </a:solidFill>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F21F7963-46B2-560D-AF2C-E021BCFF6F8B}"/>
              </a:ext>
            </a:extLst>
          </p:cNvPr>
          <p:cNvGrpSpPr>
            <a:grpSpLocks/>
          </p:cNvGrpSpPr>
          <p:nvPr/>
        </p:nvGrpSpPr>
        <p:grpSpPr bwMode="auto">
          <a:xfrm>
            <a:off x="2438400" y="3551583"/>
            <a:ext cx="7394713" cy="2676939"/>
            <a:chOff x="1414" y="181"/>
            <a:chExt cx="9265" cy="4057"/>
          </a:xfrm>
        </p:grpSpPr>
        <p:pic>
          <p:nvPicPr>
            <p:cNvPr id="2051" name="Picture 3">
              <a:extLst>
                <a:ext uri="{FF2B5EF4-FFF2-40B4-BE49-F238E27FC236}">
                  <a16:creationId xmlns:a16="http://schemas.microsoft.com/office/drawing/2014/main" id="{C30FB324-A003-4476-E8B9-2BD989DE0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180"/>
              <a:ext cx="9265" cy="4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8FAB0C79-A61D-0B7E-BF32-8485C5C87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 y="242"/>
              <a:ext cx="9026" cy="3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A8F02098-7A76-321C-8A33-8B9B924B4D1E}"/>
                </a:ext>
              </a:extLst>
            </p:cNvPr>
            <p:cNvSpPr>
              <a:spLocks noChangeArrowheads="1"/>
            </p:cNvSpPr>
            <p:nvPr/>
          </p:nvSpPr>
          <p:spPr bwMode="auto">
            <a:xfrm>
              <a:off x="1470" y="212"/>
              <a:ext cx="9086" cy="388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97729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C2CA3-BE24-B037-966F-2928D4301B73}"/>
              </a:ext>
            </a:extLst>
          </p:cNvPr>
          <p:cNvSpPr>
            <a:spLocks noGrp="1"/>
          </p:cNvSpPr>
          <p:nvPr>
            <p:ph type="title"/>
          </p:nvPr>
        </p:nvSpPr>
        <p:spPr/>
        <p:txBody>
          <a:bodyPr/>
          <a:lstStyle/>
          <a:p>
            <a:pPr algn="ctr"/>
            <a:r>
              <a:rPr lang="en-US" b="1" dirty="0">
                <a:solidFill>
                  <a:srgbClr val="FFFF00"/>
                </a:solidFill>
                <a:latin typeface="Times New Roman" panose="02020603050405020304" pitchFamily="18" charset="0"/>
                <a:cs typeface="Times New Roman" panose="02020603050405020304" pitchFamily="18" charset="0"/>
              </a:rPr>
              <a:t>DVD LEVEL-1</a:t>
            </a:r>
            <a:endParaRPr lang="en-IN" b="1" dirty="0">
              <a:solidFill>
                <a:srgbClr val="FFFF00"/>
              </a:solidFill>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1AB85712-6D6E-1E46-4AD1-DB0E683F015B}"/>
              </a:ext>
            </a:extLst>
          </p:cNvPr>
          <p:cNvGrpSpPr>
            <a:grpSpLocks/>
          </p:cNvGrpSpPr>
          <p:nvPr/>
        </p:nvGrpSpPr>
        <p:grpSpPr bwMode="auto">
          <a:xfrm>
            <a:off x="3366052" y="3127513"/>
            <a:ext cx="5406887" cy="3730487"/>
            <a:chOff x="1414" y="179"/>
            <a:chExt cx="8074" cy="6231"/>
          </a:xfrm>
        </p:grpSpPr>
        <p:pic>
          <p:nvPicPr>
            <p:cNvPr id="3075" name="Picture 3">
              <a:extLst>
                <a:ext uri="{FF2B5EF4-FFF2-40B4-BE49-F238E27FC236}">
                  <a16:creationId xmlns:a16="http://schemas.microsoft.com/office/drawing/2014/main" id="{C131555B-45EA-80D1-5376-9CE828E5D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178"/>
              <a:ext cx="8074" cy="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21207FCE-100C-82C2-7DD4-58C6266AB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 y="240"/>
              <a:ext cx="7823" cy="6004"/>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a:extLst>
                <a:ext uri="{FF2B5EF4-FFF2-40B4-BE49-F238E27FC236}">
                  <a16:creationId xmlns:a16="http://schemas.microsoft.com/office/drawing/2014/main" id="{558DC477-D9FF-F4B8-90F8-57F113FDE28E}"/>
                </a:ext>
              </a:extLst>
            </p:cNvPr>
            <p:cNvSpPr>
              <a:spLocks noChangeArrowheads="1"/>
            </p:cNvSpPr>
            <p:nvPr/>
          </p:nvSpPr>
          <p:spPr bwMode="auto">
            <a:xfrm>
              <a:off x="1470" y="210"/>
              <a:ext cx="7883" cy="606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215926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100</TotalTime>
  <Words>873</Words>
  <Application>Microsoft Office PowerPoint</Application>
  <PresentationFormat>Widescreen</PresentationFormat>
  <Paragraphs>72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Times New Roman</vt:lpstr>
      <vt:lpstr>Wingdings</vt:lpstr>
      <vt:lpstr>Wingdings 3</vt:lpstr>
      <vt:lpstr>Ion Boardroom</vt:lpstr>
      <vt:lpstr>SCHOOL  MANAGEMENT SYSTEM</vt:lpstr>
      <vt:lpstr>CONTENT</vt:lpstr>
      <vt:lpstr>ABSTRACT</vt:lpstr>
      <vt:lpstr> INTRODUCTION</vt:lpstr>
      <vt:lpstr>SYSTEM REQUIREMENTS </vt:lpstr>
      <vt:lpstr>  DIAGRAMS-</vt:lpstr>
      <vt:lpstr>USE CASE DIAGRAM-</vt:lpstr>
      <vt:lpstr>DFD LEVEL-0</vt:lpstr>
      <vt:lpstr>DVD LEVEL-1</vt:lpstr>
      <vt:lpstr> </vt:lpstr>
      <vt:lpstr>TEST CASE </vt:lpstr>
      <vt:lpstr>WORKING OF THE PROJECT-</vt:lpstr>
      <vt:lpstr>HOME PAGE </vt:lpstr>
      <vt:lpstr>STUDENT-</vt:lpstr>
      <vt:lpstr>PowerPoint Presentation</vt:lpstr>
      <vt:lpstr>PowerPoint Presentation</vt:lpstr>
      <vt:lpstr>ADMIN-</vt:lpstr>
      <vt:lpstr>PowerPoint Presentation</vt:lpstr>
      <vt:lpstr>PowerPoint Presentation</vt:lpstr>
      <vt:lpstr>PowerPoint Presentation</vt:lpstr>
      <vt:lpstr>  TEACHER-</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Chirag kapoor BCA-1</dc:creator>
  <cp:lastModifiedBy>Chirag kapoor BCA-1</cp:lastModifiedBy>
  <cp:revision>1</cp:revision>
  <dcterms:created xsi:type="dcterms:W3CDTF">2023-01-26T13:48:54Z</dcterms:created>
  <dcterms:modified xsi:type="dcterms:W3CDTF">2023-01-26T15:29:18Z</dcterms:modified>
</cp:coreProperties>
</file>