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7" r:id="rId5"/>
    <p:sldId id="268"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09353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MADHESH E</a:t>
            </a:r>
            <a:endParaRPr sz="3200" dirty="0">
              <a:latin typeface="Trebuchet MS"/>
              <a:cs typeface="Trebuchet MS"/>
            </a:endParaRPr>
          </a:p>
        </p:txBody>
      </p:sp>
      <p:sp>
        <p:nvSpPr>
          <p:cNvPr id="8" name="object 8"/>
          <p:cNvSpPr txBox="1"/>
          <p:nvPr/>
        </p:nvSpPr>
        <p:spPr>
          <a:xfrm>
            <a:off x="6484620" y="2821623"/>
            <a:ext cx="2964180" cy="1120820"/>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HOUSE PREDICTION USING MACHINE LEARNING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2598788"/>
          </a:xfrm>
          <a:prstGeom prst="rect">
            <a:avLst/>
          </a:prstGeom>
        </p:spPr>
        <p:txBody>
          <a:bodyPr vert="horz" wrap="square" lIns="0" tIns="13335" rIns="0" bIns="0" rtlCol="0">
            <a:spAutoFit/>
          </a:bodyPr>
          <a:lstStyle/>
          <a:p>
            <a:pPr marL="209550">
              <a:lnSpc>
                <a:spcPct val="100000"/>
              </a:lnSpc>
              <a:spcBef>
                <a:spcPts val="105"/>
              </a:spcBef>
            </a:pPr>
            <a:r>
              <a:rPr lang="en-IN" spc="-60" dirty="0"/>
              <a:t>RESULTS</a:t>
            </a:r>
            <a:br>
              <a:rPr lang="en-IN" spc="-60" dirty="0"/>
            </a:br>
            <a:br>
              <a:rPr lang="en-IN" spc="-60" dirty="0"/>
            </a:br>
            <a:r>
              <a:rPr lang="en-IN" sz="2400" b="0" spc="-60" dirty="0">
                <a:latin typeface="+mj-lt"/>
              </a:rPr>
              <a:t>             </a:t>
            </a:r>
            <a:r>
              <a:rPr lang="en-US" sz="2400" b="0" spc="-60" dirty="0">
                <a:latin typeface="+mj-lt"/>
              </a:rPr>
              <a:t>Performance metrics of the developed model</a:t>
            </a:r>
            <a:br>
              <a:rPr lang="en-US" sz="2400" b="0" spc="-60" dirty="0">
                <a:latin typeface="+mj-lt"/>
              </a:rPr>
            </a:br>
            <a:r>
              <a:rPr lang="en-US" sz="2400" b="0" spc="-60" dirty="0">
                <a:latin typeface="+mj-lt"/>
              </a:rPr>
              <a:t>             Comparison with baseline models or industry standards</a:t>
            </a:r>
            <a:br>
              <a:rPr lang="en-US" sz="2400" b="0" spc="-60" dirty="0">
                <a:latin typeface="+mj-lt"/>
              </a:rPr>
            </a:br>
            <a:r>
              <a:rPr lang="en-US" sz="2400" b="0" spc="-60" dirty="0">
                <a:latin typeface="+mj-lt"/>
              </a:rPr>
              <a:t>             Real-world application and impact</a:t>
            </a:r>
            <a:endParaRPr lang="en-IN" sz="2400" b="0" spc="-60" dirty="0">
              <a:latin typeface="+mj-lt"/>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044713" cy="3666067"/>
          </a:xfrm>
          <a:prstGeom prst="rect">
            <a:avLst/>
          </a:prstGeom>
        </p:spPr>
        <p:txBody>
          <a:bodyPr vert="horz" wrap="square" lIns="0" tIns="460692" rIns="0" bIns="0" rtlCol="0">
            <a:spAutoFit/>
          </a:bodyPr>
          <a:lstStyle/>
          <a:p>
            <a:pPr marL="193675">
              <a:lnSpc>
                <a:spcPct val="100000"/>
              </a:lnSpc>
              <a:spcBef>
                <a:spcPts val="130"/>
              </a:spcBef>
            </a:pPr>
            <a:r>
              <a:rPr lang="en-IN" sz="4400" b="1" dirty="0">
                <a:solidFill>
                  <a:srgbClr val="2D936B"/>
                </a:solidFill>
                <a:latin typeface="Trebuchet MS"/>
                <a:cs typeface="Trebuchet MS"/>
              </a:rPr>
              <a:t>HOUSE PREDICTION</a:t>
            </a:r>
            <a:br>
              <a:rPr lang="en-IN" sz="4400" b="1" dirty="0">
                <a:solidFill>
                  <a:srgbClr val="2D936B"/>
                </a:solidFill>
                <a:latin typeface="Trebuchet MS"/>
                <a:cs typeface="Trebuchet MS"/>
              </a:rPr>
            </a:br>
            <a:br>
              <a:rPr lang="en-IN" sz="4400" b="1" dirty="0">
                <a:solidFill>
                  <a:srgbClr val="2D936B"/>
                </a:solidFill>
                <a:latin typeface="Trebuchet MS"/>
                <a:cs typeface="Trebuchet MS"/>
              </a:rPr>
            </a:br>
            <a:r>
              <a:rPr lang="en-US" sz="2400" b="0" dirty="0">
                <a:solidFill>
                  <a:schemeClr val="tx1">
                    <a:lumMod val="95000"/>
                    <a:lumOff val="5000"/>
                  </a:schemeClr>
                </a:solidFill>
                <a:latin typeface="+mn-lt"/>
                <a:cs typeface="Trebuchet MS"/>
              </a:rPr>
              <a:t>House prediction using machine learning involves using algorithms to estimate residential property values based on features like location, size, amenities. The aim is accurate forecasting of house prices or related outcomes, optimizing listing prices, and predicting property sale likelihood</a:t>
            </a:r>
            <a:r>
              <a:rPr lang="en-US" sz="2400" b="0" dirty="0">
                <a:solidFill>
                  <a:srgbClr val="2D936B"/>
                </a:solidFill>
                <a:latin typeface="+mn-lt"/>
                <a:cs typeface="Trebuchet MS"/>
              </a:rPr>
              <a:t>.</a:t>
            </a:r>
            <a:endParaRPr sz="2400" b="0" dirty="0">
              <a:latin typeface="+mn-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0620-041F-1DCF-7FB4-27667B3263B7}"/>
              </a:ext>
            </a:extLst>
          </p:cNvPr>
          <p:cNvSpPr>
            <a:spLocks noGrp="1"/>
          </p:cNvSpPr>
          <p:nvPr>
            <p:ph type="title"/>
          </p:nvPr>
        </p:nvSpPr>
        <p:spPr>
          <a:xfrm>
            <a:off x="558165" y="385444"/>
            <a:ext cx="9764395" cy="738664"/>
          </a:xfrm>
        </p:spPr>
        <p:txBody>
          <a:bodyPr/>
          <a:lstStyle/>
          <a:p>
            <a:r>
              <a:rPr lang="en-IN" spc="-10" dirty="0"/>
              <a:t>AGENDA</a:t>
            </a:r>
            <a:endParaRPr lang="en-IN" dirty="0"/>
          </a:p>
        </p:txBody>
      </p:sp>
      <p:sp>
        <p:nvSpPr>
          <p:cNvPr id="3" name="Text Placeholder 2">
            <a:extLst>
              <a:ext uri="{FF2B5EF4-FFF2-40B4-BE49-F238E27FC236}">
                <a16:creationId xmlns:a16="http://schemas.microsoft.com/office/drawing/2014/main" id="{62A2C043-7516-4DAF-686E-F6BBC002F740}"/>
              </a:ext>
            </a:extLst>
          </p:cNvPr>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US" dirty="0"/>
              <a:t>Introduction</a:t>
            </a:r>
          </a:p>
          <a:p>
            <a:pPr marL="285750" indent="-285750">
              <a:buFont typeface="Wingdings" panose="05000000000000000000" pitchFamily="2" charset="2"/>
              <a:buChar char="Ø"/>
            </a:pPr>
            <a:r>
              <a:rPr lang="en-US" dirty="0"/>
              <a:t>Problem Statement</a:t>
            </a:r>
          </a:p>
          <a:p>
            <a:pPr marL="285750" indent="-285750">
              <a:buFont typeface="Wingdings" panose="05000000000000000000" pitchFamily="2" charset="2"/>
              <a:buChar char="Ø"/>
            </a:pPr>
            <a:r>
              <a:rPr lang="en-US" dirty="0"/>
              <a:t>Project Overview</a:t>
            </a:r>
          </a:p>
          <a:p>
            <a:pPr marL="285750" indent="-285750">
              <a:buFont typeface="Wingdings" panose="05000000000000000000" pitchFamily="2" charset="2"/>
              <a:buChar char="Ø"/>
            </a:pPr>
            <a:r>
              <a:rPr lang="en-US" dirty="0"/>
              <a:t>End Users</a:t>
            </a:r>
          </a:p>
          <a:p>
            <a:pPr marL="285750" indent="-285750">
              <a:buFont typeface="Wingdings" panose="05000000000000000000" pitchFamily="2" charset="2"/>
              <a:buChar char="Ø"/>
            </a:pPr>
            <a:r>
              <a:rPr lang="en-US" dirty="0"/>
              <a:t>Solution and Value Proposition</a:t>
            </a:r>
          </a:p>
          <a:p>
            <a:pPr marL="285750" indent="-285750">
              <a:buFont typeface="Wingdings" panose="05000000000000000000" pitchFamily="2" charset="2"/>
              <a:buChar char="Ø"/>
            </a:pPr>
            <a:r>
              <a:rPr lang="en-US" dirty="0"/>
              <a:t>Unique Features of the Solution</a:t>
            </a:r>
          </a:p>
          <a:p>
            <a:pPr marL="285750" indent="-285750">
              <a:buFont typeface="Wingdings" panose="05000000000000000000" pitchFamily="2" charset="2"/>
              <a:buChar char="Ø"/>
            </a:pPr>
            <a:r>
              <a:rPr lang="en-US" dirty="0"/>
              <a:t>Modelling Approach</a:t>
            </a:r>
          </a:p>
          <a:p>
            <a:pPr marL="285750" indent="-285750">
              <a:buFont typeface="Wingdings" panose="05000000000000000000" pitchFamily="2" charset="2"/>
              <a:buChar char="Ø"/>
            </a:pPr>
            <a:r>
              <a:rPr lang="en-US" dirty="0"/>
              <a:t>Results and Conclusion</a:t>
            </a:r>
            <a:endParaRPr lang="en-IN" dirty="0"/>
          </a:p>
        </p:txBody>
      </p:sp>
    </p:spTree>
    <p:extLst>
      <p:ext uri="{BB962C8B-B14F-4D97-AF65-F5344CB8AC3E}">
        <p14:creationId xmlns:p14="http://schemas.microsoft.com/office/powerpoint/2010/main" val="340580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4A64-2DE1-C4A5-22A0-0EAF88573550}"/>
              </a:ext>
            </a:extLst>
          </p:cNvPr>
          <p:cNvSpPr>
            <a:spLocks noGrp="1"/>
          </p:cNvSpPr>
          <p:nvPr>
            <p:ph type="title"/>
          </p:nvPr>
        </p:nvSpPr>
        <p:spPr>
          <a:xfrm>
            <a:off x="558165" y="385444"/>
            <a:ext cx="9764395" cy="738664"/>
          </a:xfrm>
        </p:spPr>
        <p:txBody>
          <a:bodyPr/>
          <a:lstStyle/>
          <a:p>
            <a:r>
              <a:rPr lang="en-IN" sz="4800" spc="-10" dirty="0"/>
              <a:t>PROBLEM</a:t>
            </a:r>
            <a:r>
              <a:rPr lang="en-IN" sz="4800" dirty="0"/>
              <a:t>	</a:t>
            </a:r>
            <a:r>
              <a:rPr lang="en-IN" sz="4800" spc="-75" dirty="0"/>
              <a:t>STATEMENT</a:t>
            </a:r>
            <a:endParaRPr lang="en-IN" dirty="0"/>
          </a:p>
        </p:txBody>
      </p:sp>
      <p:sp>
        <p:nvSpPr>
          <p:cNvPr id="3" name="Text Placeholder 2">
            <a:extLst>
              <a:ext uri="{FF2B5EF4-FFF2-40B4-BE49-F238E27FC236}">
                <a16:creationId xmlns:a16="http://schemas.microsoft.com/office/drawing/2014/main" id="{193475F2-C19D-593E-A43B-28E4E3D634DB}"/>
              </a:ext>
            </a:extLst>
          </p:cNvPr>
          <p:cNvSpPr>
            <a:spLocks noGrp="1"/>
          </p:cNvSpPr>
          <p:nvPr>
            <p:ph type="body" idx="1"/>
          </p:nvPr>
        </p:nvSpPr>
        <p:spPr>
          <a:xfrm>
            <a:off x="609600" y="1577340"/>
            <a:ext cx="10972800" cy="1292662"/>
          </a:xfrm>
        </p:spPr>
        <p:txBody>
          <a:bodyPr/>
          <a:lstStyle/>
          <a:p>
            <a:pPr marL="285750" indent="-285750">
              <a:buFont typeface="Wingdings" panose="05000000000000000000" pitchFamily="2" charset="2"/>
              <a:buChar char="Ø"/>
            </a:pPr>
            <a:r>
              <a:rPr lang="en-US" sz="2800" dirty="0"/>
              <a:t>Lack of accurate predictions in real estate market</a:t>
            </a:r>
          </a:p>
          <a:p>
            <a:pPr marL="285750" indent="-285750">
              <a:buFont typeface="Wingdings" panose="05000000000000000000" pitchFamily="2" charset="2"/>
              <a:buChar char="Ø"/>
            </a:pPr>
            <a:r>
              <a:rPr lang="en-US" sz="2800" dirty="0"/>
              <a:t>Difficulty in determining optimal house prices</a:t>
            </a:r>
          </a:p>
          <a:p>
            <a:pPr marL="285750" indent="-285750">
              <a:buFont typeface="Wingdings" panose="05000000000000000000" pitchFamily="2" charset="2"/>
              <a:buChar char="Ø"/>
            </a:pPr>
            <a:r>
              <a:rPr lang="en-US" sz="2800" dirty="0"/>
              <a:t>Inefficient decision-making processes for buyers and sellers</a:t>
            </a:r>
            <a:endParaRPr lang="en-IN" sz="2800" dirty="0"/>
          </a:p>
        </p:txBody>
      </p:sp>
      <p:grpSp>
        <p:nvGrpSpPr>
          <p:cNvPr id="4" name="object 2"/>
          <p:cNvGrpSpPr/>
          <p:nvPr/>
        </p:nvGrpSpPr>
        <p:grpSpPr>
          <a:xfrm>
            <a:off x="8305800" y="3429000"/>
            <a:ext cx="2538873" cy="27622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135088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DDF1-1431-5ED1-61B0-6FE54C105B4F}"/>
              </a:ext>
            </a:extLst>
          </p:cNvPr>
          <p:cNvSpPr>
            <a:spLocks noGrp="1"/>
          </p:cNvSpPr>
          <p:nvPr>
            <p:ph type="title"/>
          </p:nvPr>
        </p:nvSpPr>
        <p:spPr>
          <a:xfrm>
            <a:off x="558165" y="385444"/>
            <a:ext cx="9764395" cy="738664"/>
          </a:xfrm>
        </p:spPr>
        <p:txBody>
          <a:bodyPr/>
          <a:lstStyle/>
          <a:p>
            <a:r>
              <a:rPr lang="en-IN" sz="4800" spc="-10" dirty="0"/>
              <a:t>PROJECT</a:t>
            </a:r>
            <a:r>
              <a:rPr lang="en-IN" sz="4800" dirty="0"/>
              <a:t>	</a:t>
            </a:r>
            <a:r>
              <a:rPr lang="en-IN" sz="4800" spc="-10" dirty="0"/>
              <a:t>OVERVIEW</a:t>
            </a:r>
            <a:endParaRPr lang="en-IN" dirty="0"/>
          </a:p>
        </p:txBody>
      </p:sp>
      <p:sp>
        <p:nvSpPr>
          <p:cNvPr id="3" name="Text Placeholder 2">
            <a:extLst>
              <a:ext uri="{FF2B5EF4-FFF2-40B4-BE49-F238E27FC236}">
                <a16:creationId xmlns:a16="http://schemas.microsoft.com/office/drawing/2014/main" id="{EFF5AFF6-0A3E-C731-0BF4-0E8A9689FF24}"/>
              </a:ext>
            </a:extLst>
          </p:cNvPr>
          <p:cNvSpPr>
            <a:spLocks noGrp="1"/>
          </p:cNvSpPr>
          <p:nvPr>
            <p:ph type="body" idx="1"/>
          </p:nvPr>
        </p:nvSpPr>
        <p:spPr>
          <a:xfrm>
            <a:off x="609600" y="1577340"/>
            <a:ext cx="9144000" cy="2215991"/>
          </a:xfrm>
        </p:spPr>
        <p:txBody>
          <a:bodyPr/>
          <a:lstStyle/>
          <a:p>
            <a:pPr algn="just"/>
            <a:r>
              <a:rPr lang="en-US" sz="2400" dirty="0"/>
              <a:t>Aim: To develop a machine learning model for accurate house price  prediction</a:t>
            </a:r>
          </a:p>
          <a:p>
            <a:pPr algn="just"/>
            <a:r>
              <a:rPr lang="en-US" sz="2400" dirty="0"/>
              <a:t>Dataset: Real estate data including features like location, size, amenities,   etc.</a:t>
            </a:r>
          </a:p>
          <a:p>
            <a:pPr algn="just"/>
            <a:r>
              <a:rPr lang="en-US" sz="2400" dirty="0"/>
              <a:t>Methodology: Data preprocessing, feature engineering, model selection, evaluation </a:t>
            </a:r>
            <a:endParaRPr lang="en-IN" sz="2400" dirty="0"/>
          </a:p>
        </p:txBody>
      </p:sp>
    </p:spTree>
    <p:extLst>
      <p:ext uri="{BB962C8B-B14F-4D97-AF65-F5344CB8AC3E}">
        <p14:creationId xmlns:p14="http://schemas.microsoft.com/office/powerpoint/2010/main" val="60835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3"/>
            <a:ext cx="10262235" cy="5760166"/>
          </a:xfrm>
          <a:prstGeom prst="rect">
            <a:avLst/>
          </a:prstGeom>
        </p:spPr>
        <p:txBody>
          <a:bodyPr vert="horz" wrap="square" lIns="0" tIns="522858" rIns="0" bIns="0" rtlCol="0">
            <a:spAutoFit/>
          </a:bodyPr>
          <a:lstStyle/>
          <a:p>
            <a:pPr marL="153670" algn="l">
              <a:lnSpc>
                <a:spcPct val="100000"/>
              </a:lnSpc>
              <a:spcBef>
                <a:spcPts val="130"/>
              </a:spcBef>
            </a:pPr>
            <a:r>
              <a:rPr lang="en-US" sz="3200" dirty="0"/>
              <a:t>WHO</a:t>
            </a:r>
            <a:r>
              <a:rPr lang="en-US" sz="3200" spc="-245" dirty="0"/>
              <a:t> </a:t>
            </a:r>
            <a:r>
              <a:rPr lang="en-US" sz="3200" dirty="0"/>
              <a:t>ARE</a:t>
            </a:r>
            <a:r>
              <a:rPr lang="en-US" sz="3200" spc="-70" dirty="0"/>
              <a:t> </a:t>
            </a:r>
            <a:r>
              <a:rPr lang="en-US" sz="3200" dirty="0"/>
              <a:t>THE</a:t>
            </a:r>
            <a:r>
              <a:rPr lang="en-US" sz="3200" spc="-55" dirty="0"/>
              <a:t> </a:t>
            </a:r>
            <a:r>
              <a:rPr lang="en-US" sz="3200" dirty="0"/>
              <a:t>END</a:t>
            </a:r>
            <a:r>
              <a:rPr lang="en-US" sz="3200" spc="-70" dirty="0"/>
              <a:t> </a:t>
            </a:r>
            <a:r>
              <a:rPr lang="en-US" sz="3200" spc="-10" dirty="0"/>
              <a:t>USERS?</a:t>
            </a:r>
            <a:br>
              <a:rPr lang="en-US" sz="3200" spc="-10" dirty="0"/>
            </a:br>
            <a:br>
              <a:rPr lang="en-US" sz="3200" spc="-10" dirty="0"/>
            </a:br>
            <a:r>
              <a:rPr lang="en-US" sz="2800" b="0" spc="-10" dirty="0">
                <a:latin typeface="+mj-lt"/>
              </a:rPr>
              <a:t>Real estate agents</a:t>
            </a:r>
            <a:br>
              <a:rPr lang="en-US" sz="2800" b="0" spc="-10" dirty="0">
                <a:latin typeface="+mj-lt"/>
              </a:rPr>
            </a:br>
            <a:r>
              <a:rPr lang="en-US" sz="2800" b="0" spc="-10" dirty="0">
                <a:latin typeface="+mj-lt"/>
              </a:rPr>
              <a:t>Home buyers and sellers</a:t>
            </a:r>
            <a:br>
              <a:rPr lang="en-US" sz="2800" b="0" spc="-10" dirty="0">
                <a:latin typeface="+mj-lt"/>
              </a:rPr>
            </a:br>
            <a:r>
              <a:rPr lang="en-US" sz="2800" b="0" spc="-10" dirty="0">
                <a:latin typeface="+mj-lt"/>
              </a:rPr>
              <a:t>Property investors</a:t>
            </a:r>
            <a:br>
              <a:rPr lang="en-US" sz="3200" spc="-10" dirty="0"/>
            </a:br>
            <a:br>
              <a:rPr lang="en-US" sz="3200" spc="-10" dirty="0"/>
            </a:br>
            <a:br>
              <a:rPr lang="en-US" sz="3200" spc="-10" dirty="0"/>
            </a:br>
            <a:br>
              <a:rPr lang="en-US" sz="3200" spc="-10" dirty="0"/>
            </a:br>
            <a:br>
              <a:rPr lang="en-US" sz="3200" spc="-10" dirty="0"/>
            </a:br>
            <a:br>
              <a:rPr lang="en-US" sz="3200" spc="-10" dirty="0"/>
            </a:br>
            <a:endParaRPr lang="en-US"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39252" y="4486275"/>
            <a:ext cx="1476374" cy="1752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7323159"/>
          </a:xfrm>
          <a:prstGeom prst="rect">
            <a:avLst/>
          </a:prstGeom>
        </p:spPr>
        <p:txBody>
          <a:bodyPr vert="horz" wrap="square" lIns="0" tIns="485775" rIns="0" bIns="0" rtlCol="0">
            <a:spAutoFit/>
          </a:bodyPr>
          <a:lstStyle/>
          <a:p>
            <a:pPr marL="12700" algn="l">
              <a:lnSpc>
                <a:spcPct val="100000"/>
              </a:lnSpc>
              <a:spcBef>
                <a:spcPts val="105"/>
              </a:spcBef>
            </a:pPr>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br>
              <a:rPr lang="en-US" sz="3600" spc="-10" dirty="0"/>
            </a:br>
            <a:br>
              <a:rPr lang="en-US" sz="3600" spc="-10" dirty="0"/>
            </a:br>
            <a:r>
              <a:rPr lang="en-US" sz="3600" spc="-10" dirty="0"/>
              <a:t>    </a:t>
            </a:r>
            <a:r>
              <a:rPr lang="en-US" sz="2400" b="0" spc="-10" dirty="0">
                <a:latin typeface="+mj-lt"/>
              </a:rPr>
              <a:t>Utilizing machine learning algorithms to analyze historical data and predict house prices</a:t>
            </a:r>
            <a:br>
              <a:rPr lang="en-US" sz="2400" b="0" spc="-10" dirty="0">
                <a:latin typeface="+mj-lt"/>
              </a:rPr>
            </a:br>
            <a:r>
              <a:rPr lang="en-US" sz="2400" b="0" spc="-10" dirty="0">
                <a:latin typeface="+mj-lt"/>
              </a:rPr>
              <a:t>         Providing accurate price estimations to facilitate informed decision-making</a:t>
            </a:r>
            <a:br>
              <a:rPr lang="en-US" sz="2400" b="0" spc="-10" dirty="0">
                <a:latin typeface="+mj-lt"/>
              </a:rPr>
            </a:br>
            <a:r>
              <a:rPr lang="en-US" sz="2400" b="0" spc="-10" dirty="0">
                <a:latin typeface="+mj-lt"/>
              </a:rPr>
              <a:t>         Streamlining the buying and selling process, reducing uncertainties and risks</a:t>
            </a:r>
            <a:br>
              <a:rPr lang="en-US" sz="3600" spc="-10" dirty="0"/>
            </a:br>
            <a:br>
              <a:rPr lang="en-US" sz="3600" spc="-10" dirty="0"/>
            </a:br>
            <a:br>
              <a:rPr lang="en-US" sz="3600" spc="-10" dirty="0"/>
            </a:br>
            <a:br>
              <a:rPr lang="en-US" sz="3600" spc="-10" dirty="0"/>
            </a:br>
            <a:br>
              <a:rPr lang="en-US" sz="3600" spc="-10" dirty="0"/>
            </a:br>
            <a:br>
              <a:rPr lang="en-US" sz="3600" spc="-10" dirty="0"/>
            </a:b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81000" y="4114800"/>
            <a:ext cx="2152650" cy="2686048"/>
          </a:xfrm>
          <a:prstGeom prst="rect">
            <a:avLst/>
          </a:prstGeom>
        </p:spPr>
      </p:pic>
      <p:sp>
        <p:nvSpPr>
          <p:cNvPr id="7" name="object 7"/>
          <p:cNvSpPr txBox="1">
            <a:spLocks noGrp="1"/>
          </p:cNvSpPr>
          <p:nvPr>
            <p:ph type="title"/>
          </p:nvPr>
        </p:nvSpPr>
        <p:spPr>
          <a:xfrm>
            <a:off x="558165" y="385444"/>
            <a:ext cx="9764395" cy="3828227"/>
          </a:xfrm>
          <a:prstGeom prst="rect">
            <a:avLst/>
          </a:prstGeom>
        </p:spPr>
        <p:txBody>
          <a:bodyPr vert="horz" wrap="square" lIns="0" tIns="286004" rIns="0" bIns="0" rtlCol="0">
            <a:spAutoFit/>
          </a:bodyPr>
          <a:lstStyle/>
          <a:p>
            <a:pPr marL="193675">
              <a:lnSpc>
                <a:spcPct val="100000"/>
              </a:lnSpc>
              <a:spcBef>
                <a:spcPts val="130"/>
              </a:spcBef>
            </a:pPr>
            <a:r>
              <a:rPr lang="en-US" sz="4250" dirty="0"/>
              <a:t>THE</a:t>
            </a:r>
            <a:r>
              <a:rPr lang="en-US" sz="4250" spc="20" dirty="0"/>
              <a:t> </a:t>
            </a:r>
            <a:r>
              <a:rPr lang="en-US" sz="4250" dirty="0"/>
              <a:t>WOW</a:t>
            </a:r>
            <a:r>
              <a:rPr lang="en-US" sz="4250" spc="90" dirty="0"/>
              <a:t> </a:t>
            </a:r>
            <a:r>
              <a:rPr lang="en-US" sz="4250" dirty="0"/>
              <a:t>IN YOUR </a:t>
            </a:r>
            <a:r>
              <a:rPr lang="en-US" sz="4250" spc="-10" dirty="0"/>
              <a:t>SOLUTION</a:t>
            </a:r>
            <a:br>
              <a:rPr lang="en-US" sz="4250" spc="-10" dirty="0"/>
            </a:br>
            <a:br>
              <a:rPr lang="en-US" sz="4250" spc="-10" dirty="0"/>
            </a:br>
            <a:r>
              <a:rPr lang="en-US" sz="2000" b="0" spc="-10" dirty="0">
                <a:latin typeface="Sitka Heading" pitchFamily="2" charset="0"/>
              </a:rPr>
              <a:t>Integration of advanced machine learning techniques for precise predictions</a:t>
            </a:r>
            <a:br>
              <a:rPr lang="en-US" sz="2000" b="0" spc="-10" dirty="0">
                <a:latin typeface="Sitka Heading" pitchFamily="2" charset="0"/>
              </a:rPr>
            </a:br>
            <a:r>
              <a:rPr lang="en-US" sz="2000" b="0" spc="-10" dirty="0">
                <a:latin typeface="Sitka Heading" pitchFamily="2" charset="0"/>
              </a:rPr>
              <a:t>User-friendly interface for easy accessibility</a:t>
            </a:r>
            <a:br>
              <a:rPr lang="en-US" sz="2000" b="0" spc="-10" dirty="0">
                <a:latin typeface="Sitka Heading" pitchFamily="2" charset="0"/>
              </a:rPr>
            </a:br>
            <a:r>
              <a:rPr lang="en-US" sz="2000" b="0" spc="-10" dirty="0">
                <a:latin typeface="Sitka Heading" pitchFamily="2" charset="0"/>
              </a:rPr>
              <a:t>Continuous improvement through feedback mechanisms and updates</a:t>
            </a:r>
            <a:br>
              <a:rPr lang="en-US" sz="4250" b="0" spc="-10" dirty="0">
                <a:latin typeface="Sitka Heading" pitchFamily="2" charset="0"/>
              </a:rPr>
            </a:br>
            <a:br>
              <a:rPr lang="en-US" sz="4250" b="0" spc="-10" dirty="0">
                <a:latin typeface="Sitka Heading" pitchFamily="2" charset="0"/>
              </a:rPr>
            </a:br>
            <a:endParaRPr lang="en-US" sz="4250" b="0" dirty="0">
              <a:latin typeface="Sitka Heading"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328025" cy="199028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Ø"/>
            </a:pPr>
            <a:r>
              <a:rPr lang="en-IN" sz="1800" u="sng" dirty="0">
                <a:latin typeface="Trebuchet MS"/>
                <a:cs typeface="Trebuchet MS"/>
              </a:rPr>
              <a:t>Data preprocessing: </a:t>
            </a:r>
            <a:r>
              <a:rPr lang="en-IN" sz="1800" dirty="0">
                <a:latin typeface="Trebuchet MS"/>
                <a:cs typeface="Trebuchet MS"/>
              </a:rPr>
              <a:t>Handling missing values, feature scaling, encoding categorical variables</a:t>
            </a:r>
          </a:p>
          <a:p>
            <a:pPr marL="298450" indent="-285750">
              <a:lnSpc>
                <a:spcPct val="100000"/>
              </a:lnSpc>
              <a:spcBef>
                <a:spcPts val="100"/>
              </a:spcBef>
              <a:buFont typeface="Wingdings" panose="05000000000000000000" pitchFamily="2" charset="2"/>
              <a:buChar char="Ø"/>
            </a:pPr>
            <a:r>
              <a:rPr lang="en-IN" sz="1800" u="sng" dirty="0">
                <a:latin typeface="Trebuchet MS"/>
                <a:cs typeface="Trebuchet MS"/>
              </a:rPr>
              <a:t>Feature selection: </a:t>
            </a:r>
            <a:r>
              <a:rPr lang="en-IN" sz="1800" dirty="0">
                <a:latin typeface="Trebuchet MS"/>
                <a:cs typeface="Trebuchet MS"/>
              </a:rPr>
              <a:t>Identifying relevant features using techniques like correlation analysis</a:t>
            </a:r>
          </a:p>
          <a:p>
            <a:pPr marL="298450" indent="-285750">
              <a:lnSpc>
                <a:spcPct val="100000"/>
              </a:lnSpc>
              <a:spcBef>
                <a:spcPts val="100"/>
              </a:spcBef>
              <a:buFont typeface="Wingdings" panose="05000000000000000000" pitchFamily="2" charset="2"/>
              <a:buChar char="Ø"/>
            </a:pPr>
            <a:r>
              <a:rPr lang="en-IN" sz="1800" u="sng" dirty="0">
                <a:latin typeface="Trebuchet MS"/>
                <a:cs typeface="Trebuchet MS"/>
              </a:rPr>
              <a:t>Model selection: </a:t>
            </a:r>
            <a:r>
              <a:rPr lang="en-IN" sz="1800" dirty="0">
                <a:latin typeface="Trebuchet MS"/>
                <a:cs typeface="Trebuchet MS"/>
              </a:rPr>
              <a:t>Evaluating various algorithms (e.g., linear regression, random forest) for best performance</a:t>
            </a:r>
          </a:p>
          <a:p>
            <a:pPr marL="298450" indent="-285750">
              <a:lnSpc>
                <a:spcPct val="100000"/>
              </a:lnSpc>
              <a:spcBef>
                <a:spcPts val="100"/>
              </a:spcBef>
              <a:buFont typeface="Wingdings" panose="05000000000000000000" pitchFamily="2" charset="2"/>
              <a:buChar char="Ø"/>
            </a:pPr>
            <a:r>
              <a:rPr lang="en-IN" sz="1800" u="sng" dirty="0">
                <a:latin typeface="Trebuchet MS"/>
                <a:cs typeface="Trebuchet MS"/>
              </a:rPr>
              <a:t>Model evaluation: </a:t>
            </a:r>
            <a:r>
              <a:rPr lang="en-IN" sz="1800" dirty="0">
                <a:latin typeface="Trebuchet MS"/>
                <a:cs typeface="Trebuchet MS"/>
              </a:rPr>
              <a:t>Assessing performance metrics like RMSE, MAE, R²</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365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Sitka Heading</vt:lpstr>
      <vt:lpstr>Trebuchet MS</vt:lpstr>
      <vt:lpstr>Wingdings</vt:lpstr>
      <vt:lpstr>Office Theme</vt:lpstr>
      <vt:lpstr>PowerPoint Presentation</vt:lpstr>
      <vt:lpstr>HOUSE PREDICTION  House prediction using machine learning involves using algorithms to estimate residential property values based on features like location, size, amenities. The aim is accurate forecasting of house prices or related outcomes, optimizing listing prices, and predicting property sale likelihood.</vt:lpstr>
      <vt:lpstr>AGENDA</vt:lpstr>
      <vt:lpstr>PROBLEM STATEMENT</vt:lpstr>
      <vt:lpstr>PROJECT OVERVIEW</vt:lpstr>
      <vt:lpstr>WHO ARE THE END USERS?  Real estate agents Home buyers and sellers Property investors      </vt:lpstr>
      <vt:lpstr>YOUR SOLUTION AND ITS VALUE PROPOSITION      Utilizing machine learning algorithms to analyze historical data and predict house prices          Providing accurate price estimations to facilitate informed decision-making          Streamlining the buying and selling process, reducing uncertainties and risks      </vt:lpstr>
      <vt:lpstr>THE WOW IN YOUR SOLUTION  Integration of advanced machine learning techniques for precise predictions User-friendly interface for easy accessibility Continuous improvement through feedback mechanisms and updates  </vt:lpstr>
      <vt:lpstr>MODELLING</vt:lpstr>
      <vt:lpstr>RESULTS               Performance metrics of the developed model              Comparison with baseline models or industry standards              Real-world application and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Chitresh</dc:creator>
  <cp:lastModifiedBy>Chitresh R</cp:lastModifiedBy>
  <cp:revision>1</cp:revision>
  <dcterms:created xsi:type="dcterms:W3CDTF">2024-04-02T17:02:55Z</dcterms:created>
  <dcterms:modified xsi:type="dcterms:W3CDTF">2024-04-05T18:41:01Z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