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73" r:id="rId3"/>
    <p:sldId id="274" r:id="rId4"/>
    <p:sldId id="275" r:id="rId5"/>
    <p:sldId id="257" r:id="rId6"/>
    <p:sldId id="258" r:id="rId7"/>
    <p:sldId id="259" r:id="rId8"/>
    <p:sldId id="277"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6" r:id="rId22"/>
    <p:sldId id="278" r:id="rId23"/>
    <p:sldId id="279" r:id="rId24"/>
    <p:sldId id="280" r:id="rId25"/>
    <p:sldId id="281" r:id="rId26"/>
    <p:sldId id="282" r:id="rId27"/>
    <p:sldId id="283" r:id="rId28"/>
    <p:sldId id="285"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357503-A797-43E1-9272-C264C7680177}">
          <p14:sldIdLst>
            <p14:sldId id="256"/>
            <p14:sldId id="273"/>
            <p14:sldId id="274"/>
            <p14:sldId id="275"/>
            <p14:sldId id="257"/>
            <p14:sldId id="258"/>
            <p14:sldId id="259"/>
            <p14:sldId id="277"/>
            <p14:sldId id="260"/>
            <p14:sldId id="261"/>
            <p14:sldId id="262"/>
            <p14:sldId id="263"/>
            <p14:sldId id="264"/>
            <p14:sldId id="265"/>
            <p14:sldId id="266"/>
            <p14:sldId id="267"/>
            <p14:sldId id="268"/>
            <p14:sldId id="269"/>
            <p14:sldId id="270"/>
            <p14:sldId id="271"/>
            <p14:sldId id="276"/>
            <p14:sldId id="278"/>
            <p14:sldId id="279"/>
            <p14:sldId id="280"/>
            <p14:sldId id="281"/>
            <p14:sldId id="282"/>
            <p14:sldId id="283"/>
          </p14:sldIdLst>
        </p14:section>
        <p14:section name="Untitled Section" id="{EE62A430-5397-401E-9577-D885CDA2A7F5}">
          <p14:sldIdLst>
            <p14:sldId id="285"/>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pPr/>
              <a:t>11/1/2023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80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52204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5698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3878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81260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44939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pPr/>
              <a:t>11/1/2023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83937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641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885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608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037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585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062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797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43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704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118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pPr/>
              <a:t>11/1/2023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97024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n.data.gov.in/catalog/marginal-workers-classified-age-industrial-category-and-sex-census-2011-india-and-sta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CA9B-1D8F-6AA7-6900-F672664F2F90}"/>
              </a:ext>
            </a:extLst>
          </p:cNvPr>
          <p:cNvSpPr>
            <a:spLocks noGrp="1"/>
          </p:cNvSpPr>
          <p:nvPr>
            <p:ph type="ctrTitle"/>
          </p:nvPr>
        </p:nvSpPr>
        <p:spPr>
          <a:xfrm>
            <a:off x="722711" y="233215"/>
            <a:ext cx="10628696" cy="2100197"/>
          </a:xfrm>
        </p:spPr>
        <p:txBody>
          <a:bodyPr>
            <a:normAutofit fontScale="90000"/>
          </a:bodyPr>
          <a:lstStyle/>
          <a:p>
            <a:pPr>
              <a:lnSpc>
                <a:spcPct val="250000"/>
              </a:lnSpc>
            </a:pPr>
            <a:r>
              <a:rPr lang="en-US" sz="4000" dirty="0"/>
              <a:t>Assessment of Marginal </a:t>
            </a:r>
            <a:r>
              <a:rPr lang="en-US" sz="4000" dirty="0" smtClean="0"/>
              <a:t>Workers In </a:t>
            </a:r>
            <a:r>
              <a:rPr lang="en-IN" sz="4000" dirty="0" err="1"/>
              <a:t>Tamilnadu</a:t>
            </a:r>
            <a:r>
              <a:rPr lang="en-IN" dirty="0"/>
              <a:t> </a:t>
            </a:r>
            <a:endParaRPr lang="en-US" dirty="0"/>
          </a:p>
        </p:txBody>
      </p:sp>
      <p:sp>
        <p:nvSpPr>
          <p:cNvPr id="3" name="Subtitle 2">
            <a:extLst>
              <a:ext uri="{FF2B5EF4-FFF2-40B4-BE49-F238E27FC236}">
                <a16:creationId xmlns:a16="http://schemas.microsoft.com/office/drawing/2014/main" id="{DC74BDD1-C693-4938-9533-B255E43D48EB}"/>
              </a:ext>
            </a:extLst>
          </p:cNvPr>
          <p:cNvSpPr>
            <a:spLocks noGrp="1"/>
          </p:cNvSpPr>
          <p:nvPr>
            <p:ph type="subTitle" idx="1"/>
          </p:nvPr>
        </p:nvSpPr>
        <p:spPr>
          <a:xfrm>
            <a:off x="4305027" y="3481535"/>
            <a:ext cx="3863281" cy="3701386"/>
          </a:xfrm>
        </p:spPr>
        <p:txBody>
          <a:bodyPr>
            <a:normAutofit/>
          </a:bodyPr>
          <a:lstStyle/>
          <a:p>
            <a:r>
              <a:rPr lang="en-US" sz="2400" dirty="0" smtClean="0"/>
              <a:t>Phase-5 </a:t>
            </a:r>
            <a:endParaRPr lang="en-US" sz="2400" dirty="0"/>
          </a:p>
        </p:txBody>
      </p:sp>
    </p:spTree>
    <p:extLst>
      <p:ext uri="{BB962C8B-B14F-4D97-AF65-F5344CB8AC3E}">
        <p14:creationId xmlns:p14="http://schemas.microsoft.com/office/powerpoint/2010/main" val="249542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822E-928A-1B82-3960-CC128AB89B5D}"/>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60318E2E-5750-DB65-8B62-B11A9D78A9DE}"/>
              </a:ext>
            </a:extLst>
          </p:cNvPr>
          <p:cNvPicPr>
            <a:picLocks noGrp="1" noChangeAspect="1"/>
          </p:cNvPicPr>
          <p:nvPr>
            <p:ph idx="1"/>
          </p:nvPr>
        </p:nvPicPr>
        <p:blipFill>
          <a:blip r:embed="rId2"/>
          <a:stretch>
            <a:fillRect/>
          </a:stretch>
        </p:blipFill>
        <p:spPr>
          <a:xfrm>
            <a:off x="2615406" y="3683000"/>
            <a:ext cx="5905500" cy="1257300"/>
          </a:xfrm>
        </p:spPr>
      </p:pic>
    </p:spTree>
    <p:extLst>
      <p:ext uri="{BB962C8B-B14F-4D97-AF65-F5344CB8AC3E}">
        <p14:creationId xmlns:p14="http://schemas.microsoft.com/office/powerpoint/2010/main" val="264305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5788-C1D5-E3EB-23DD-1DF61087547C}"/>
              </a:ext>
            </a:extLst>
          </p:cNvPr>
          <p:cNvSpPr>
            <a:spLocks noGrp="1"/>
          </p:cNvSpPr>
          <p:nvPr>
            <p:ph type="title"/>
          </p:nvPr>
        </p:nvSpPr>
        <p:spPr>
          <a:xfrm>
            <a:off x="962482" y="608795"/>
            <a:ext cx="9613861" cy="1080938"/>
          </a:xfrm>
        </p:spPr>
        <p:txBody>
          <a:bodyPr/>
          <a:lstStyle/>
          <a:p>
            <a:r>
              <a:rPr lang="en-US" dirty="0"/>
              <a:t>Data aggregation </a:t>
            </a:r>
          </a:p>
        </p:txBody>
      </p:sp>
      <p:sp>
        <p:nvSpPr>
          <p:cNvPr id="3" name="Content Placeholder 2">
            <a:extLst>
              <a:ext uri="{FF2B5EF4-FFF2-40B4-BE49-F238E27FC236}">
                <a16:creationId xmlns:a16="http://schemas.microsoft.com/office/drawing/2014/main" id="{FAB5A35A-A881-EEA4-D28A-1B4B702FBF05}"/>
              </a:ext>
            </a:extLst>
          </p:cNvPr>
          <p:cNvSpPr>
            <a:spLocks noGrp="1"/>
          </p:cNvSpPr>
          <p:nvPr>
            <p:ph idx="1"/>
          </p:nvPr>
        </p:nvSpPr>
        <p:spPr>
          <a:xfrm>
            <a:off x="556082" y="1881335"/>
            <a:ext cx="9613861" cy="3531941"/>
          </a:xfrm>
        </p:spPr>
        <p:txBody>
          <a:bodyPr>
            <a:normAutofit/>
          </a:bodyPr>
          <a:lstStyle/>
          <a:p>
            <a:r>
              <a:rPr lang="en-US" dirty="0"/>
              <a:t>#Data aggregation
</a:t>
            </a:r>
            <a:r>
              <a:rPr lang="en-US" dirty="0" err="1"/>
              <a:t>agg_data</a:t>
            </a:r>
            <a:r>
              <a:rPr lang="en-US" dirty="0"/>
              <a:t>=</a:t>
            </a:r>
            <a:r>
              <a:rPr lang="en-US" dirty="0" err="1"/>
              <a:t>df</a:t>
            </a:r>
            <a:r>
              <a:rPr lang="en-US" dirty="0"/>
              <a:t> </a:t>
            </a:r>
            <a:r>
              <a:rPr lang="en-US" dirty="0" err="1"/>
              <a:t>groupby</a:t>
            </a:r>
            <a:r>
              <a:rPr lang="en-US" dirty="0"/>
              <a:t>([Age Industrial Category”, “Sex”]).size()
#Print the aggregate data</a:t>
            </a:r>
          </a:p>
          <a:p>
            <a:r>
              <a:rPr lang="en-US" dirty="0"/>
              <a:t>Print(</a:t>
            </a:r>
            <a:r>
              <a:rPr lang="en-US" dirty="0" err="1"/>
              <a:t>agg_data</a:t>
            </a:r>
            <a:r>
              <a:rPr lang="en-US" dirty="0"/>
              <a:t>)</a:t>
            </a:r>
          </a:p>
          <a:p>
            <a:r>
              <a:rPr lang="en-US" dirty="0"/>
              <a:t>Output:</a:t>
            </a:r>
          </a:p>
        </p:txBody>
      </p:sp>
      <p:pic>
        <p:nvPicPr>
          <p:cNvPr id="4" name="Picture 3">
            <a:extLst>
              <a:ext uri="{FF2B5EF4-FFF2-40B4-BE49-F238E27FC236}">
                <a16:creationId xmlns:a16="http://schemas.microsoft.com/office/drawing/2014/main" id="{A17FB73B-BBEA-5769-74A3-EFD8C029EFC5}"/>
              </a:ext>
            </a:extLst>
          </p:cNvPr>
          <p:cNvPicPr>
            <a:picLocks noChangeAspect="1"/>
          </p:cNvPicPr>
          <p:nvPr/>
        </p:nvPicPr>
        <p:blipFill>
          <a:blip r:embed="rId2"/>
          <a:stretch>
            <a:fillRect/>
          </a:stretch>
        </p:blipFill>
        <p:spPr>
          <a:xfrm>
            <a:off x="962482" y="3959210"/>
            <a:ext cx="10369767" cy="2543190"/>
          </a:xfrm>
          <a:prstGeom prst="rect">
            <a:avLst/>
          </a:prstGeom>
        </p:spPr>
      </p:pic>
    </p:spTree>
    <p:extLst>
      <p:ext uri="{BB962C8B-B14F-4D97-AF65-F5344CB8AC3E}">
        <p14:creationId xmlns:p14="http://schemas.microsoft.com/office/powerpoint/2010/main" val="309394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4DDF-D65F-D126-99A3-0A671382C2B7}"/>
              </a:ext>
            </a:extLst>
          </p:cNvPr>
          <p:cNvSpPr>
            <a:spLocks noGrp="1"/>
          </p:cNvSpPr>
          <p:nvPr>
            <p:ph type="title"/>
          </p:nvPr>
        </p:nvSpPr>
        <p:spPr/>
        <p:txBody>
          <a:bodyPr/>
          <a:lstStyle/>
          <a:p>
            <a:r>
              <a:rPr lang="en-US" dirty="0"/>
              <a:t>Age distribution plotting point </a:t>
            </a:r>
          </a:p>
        </p:txBody>
      </p:sp>
      <p:sp>
        <p:nvSpPr>
          <p:cNvPr id="3" name="Content Placeholder 2">
            <a:extLst>
              <a:ext uri="{FF2B5EF4-FFF2-40B4-BE49-F238E27FC236}">
                <a16:creationId xmlns:a16="http://schemas.microsoft.com/office/drawing/2014/main" id="{4E643B87-CC91-B75D-199F-8AF252F679CF}"/>
              </a:ext>
            </a:extLst>
          </p:cNvPr>
          <p:cNvSpPr>
            <a:spLocks noGrp="1"/>
          </p:cNvSpPr>
          <p:nvPr>
            <p:ph idx="1"/>
          </p:nvPr>
        </p:nvSpPr>
        <p:spPr>
          <a:xfrm>
            <a:off x="680320" y="2045098"/>
            <a:ext cx="9613861" cy="3599316"/>
          </a:xfrm>
        </p:spPr>
        <p:txBody>
          <a:bodyPr>
            <a:normAutofit/>
          </a:bodyPr>
          <a:lstStyle/>
          <a:p>
            <a:r>
              <a:rPr lang="en-US" dirty="0"/>
              <a:t>#Plot Age Distribution
</a:t>
            </a:r>
            <a:r>
              <a:rPr lang="en-US" dirty="0" err="1"/>
              <a:t>plt</a:t>
            </a:r>
            <a:r>
              <a:rPr lang="en-US" dirty="0"/>
              <a:t> figure( </a:t>
            </a:r>
            <a:r>
              <a:rPr lang="en-US" dirty="0" err="1"/>
              <a:t>figsize</a:t>
            </a:r>
            <a:r>
              <a:rPr lang="en-US" dirty="0"/>
              <a:t>=(12, 6))
</a:t>
            </a:r>
            <a:r>
              <a:rPr lang="en-US" dirty="0" err="1"/>
              <a:t>sns</a:t>
            </a:r>
            <a:r>
              <a:rPr lang="en-US" dirty="0"/>
              <a:t> </a:t>
            </a:r>
            <a:r>
              <a:rPr lang="en-US" dirty="0" err="1"/>
              <a:t>barplot</a:t>
            </a:r>
            <a:r>
              <a:rPr lang="en-US" dirty="0"/>
              <a:t>(x=</a:t>
            </a:r>
            <a:r>
              <a:rPr lang="en-US" dirty="0" err="1"/>
              <a:t>Age,y</a:t>
            </a:r>
            <a:r>
              <a:rPr lang="en-US" dirty="0"/>
              <a:t>=Count, data= </a:t>
            </a:r>
            <a:r>
              <a:rPr lang="en-US" dirty="0" err="1"/>
              <a:t>agg_data</a:t>
            </a:r>
            <a:r>
              <a:rPr lang="en-US" dirty="0"/>
              <a:t>, hue ‘Sex’)
</a:t>
            </a:r>
            <a:r>
              <a:rPr lang="en-US" dirty="0" err="1"/>
              <a:t>plt.title</a:t>
            </a:r>
            <a:r>
              <a:rPr lang="en-US" dirty="0"/>
              <a:t> (‘Age Distribution of Marginal Workers’)
</a:t>
            </a:r>
            <a:r>
              <a:rPr lang="en-US" dirty="0" err="1"/>
              <a:t>plt.xlabel</a:t>
            </a:r>
            <a:r>
              <a:rPr lang="en-US" dirty="0"/>
              <a:t>(‘Age’)</a:t>
            </a:r>
          </a:p>
          <a:p>
            <a:r>
              <a:rPr lang="en-US" dirty="0" err="1"/>
              <a:t>plt.ylabel</a:t>
            </a:r>
            <a:r>
              <a:rPr lang="en-US" dirty="0"/>
              <a:t> (‘Count’)
</a:t>
            </a:r>
            <a:r>
              <a:rPr lang="en-US" dirty="0" err="1"/>
              <a:t>plt.legend</a:t>
            </a:r>
            <a:r>
              <a:rPr lang="en-US" dirty="0"/>
              <a:t> (title=‘Sex’,</a:t>
            </a:r>
            <a:r>
              <a:rPr lang="en-US" dirty="0" err="1"/>
              <a:t>loc</a:t>
            </a:r>
            <a:r>
              <a:rPr lang="en-US" dirty="0"/>
              <a:t>=‘upper right’)
</a:t>
            </a:r>
            <a:r>
              <a:rPr lang="en-US" dirty="0" err="1"/>
              <a:t>plt</a:t>
            </a:r>
            <a:r>
              <a:rPr lang="en-US" dirty="0"/>
              <a:t> show()</a:t>
            </a:r>
          </a:p>
        </p:txBody>
      </p:sp>
    </p:spTree>
    <p:extLst>
      <p:ext uri="{BB962C8B-B14F-4D97-AF65-F5344CB8AC3E}">
        <p14:creationId xmlns:p14="http://schemas.microsoft.com/office/powerpoint/2010/main" val="85703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6E0E-800F-F9E1-2CEA-6C70A57FAC10}"/>
              </a:ext>
            </a:extLst>
          </p:cNvPr>
          <p:cNvSpPr>
            <a:spLocks noGrp="1"/>
          </p:cNvSpPr>
          <p:nvPr>
            <p:ph type="title"/>
          </p:nvPr>
        </p:nvSpPr>
        <p:spPr/>
        <p:txBody>
          <a:bodyPr/>
          <a:lstStyle/>
          <a:p>
            <a:r>
              <a:rPr lang="en-US" dirty="0"/>
              <a:t>Output </a:t>
            </a:r>
          </a:p>
        </p:txBody>
      </p:sp>
      <p:pic>
        <p:nvPicPr>
          <p:cNvPr id="4" name="Content Placeholder 3">
            <a:extLst>
              <a:ext uri="{FF2B5EF4-FFF2-40B4-BE49-F238E27FC236}">
                <a16:creationId xmlns:a16="http://schemas.microsoft.com/office/drawing/2014/main" id="{27BCE6DC-7E56-8D32-5A67-D07FC9BE4055}"/>
              </a:ext>
            </a:extLst>
          </p:cNvPr>
          <p:cNvPicPr>
            <a:picLocks noGrp="1" noChangeAspect="1"/>
          </p:cNvPicPr>
          <p:nvPr>
            <p:ph idx="1"/>
          </p:nvPr>
        </p:nvPicPr>
        <p:blipFill>
          <a:blip r:embed="rId2"/>
          <a:stretch>
            <a:fillRect/>
          </a:stretch>
        </p:blipFill>
        <p:spPr>
          <a:xfrm>
            <a:off x="449117" y="2079271"/>
            <a:ext cx="9845065" cy="4778730"/>
          </a:xfrm>
        </p:spPr>
      </p:pic>
    </p:spTree>
    <p:extLst>
      <p:ext uri="{BB962C8B-B14F-4D97-AF65-F5344CB8AC3E}">
        <p14:creationId xmlns:p14="http://schemas.microsoft.com/office/powerpoint/2010/main" val="16921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5932-FF15-1EE7-0A73-00C637F9ACE6}"/>
              </a:ext>
            </a:extLst>
          </p:cNvPr>
          <p:cNvSpPr>
            <a:spLocks noGrp="1"/>
          </p:cNvSpPr>
          <p:nvPr>
            <p:ph type="title"/>
          </p:nvPr>
        </p:nvSpPr>
        <p:spPr/>
        <p:txBody>
          <a:bodyPr/>
          <a:lstStyle/>
          <a:p>
            <a:r>
              <a:rPr lang="en-US" dirty="0"/>
              <a:t>Data category</a:t>
            </a:r>
          </a:p>
        </p:txBody>
      </p:sp>
      <p:pic>
        <p:nvPicPr>
          <p:cNvPr id="6" name="Content Placeholder 5">
            <a:extLst>
              <a:ext uri="{FF2B5EF4-FFF2-40B4-BE49-F238E27FC236}">
                <a16:creationId xmlns:a16="http://schemas.microsoft.com/office/drawing/2014/main" id="{B991B25D-5C7D-8AC5-F0A9-2455817B46AD}"/>
              </a:ext>
            </a:extLst>
          </p:cNvPr>
          <p:cNvPicPr>
            <a:picLocks noGrp="1" noChangeAspect="1"/>
          </p:cNvPicPr>
          <p:nvPr>
            <p:ph idx="1"/>
          </p:nvPr>
        </p:nvPicPr>
        <p:blipFill>
          <a:blip r:embed="rId2"/>
          <a:stretch>
            <a:fillRect/>
          </a:stretch>
        </p:blipFill>
        <p:spPr>
          <a:xfrm>
            <a:off x="3109123" y="2603500"/>
            <a:ext cx="4918066" cy="3416300"/>
          </a:xfrm>
        </p:spPr>
      </p:pic>
    </p:spTree>
    <p:extLst>
      <p:ext uri="{BB962C8B-B14F-4D97-AF65-F5344CB8AC3E}">
        <p14:creationId xmlns:p14="http://schemas.microsoft.com/office/powerpoint/2010/main" val="408578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D48A-762F-9181-CD32-E51166CA9891}"/>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7D0B5542-1982-ECB0-5D75-DD6A4CE87C10}"/>
              </a:ext>
            </a:extLst>
          </p:cNvPr>
          <p:cNvPicPr>
            <a:picLocks noGrp="1" noChangeAspect="1"/>
          </p:cNvPicPr>
          <p:nvPr>
            <p:ph idx="1"/>
          </p:nvPr>
        </p:nvPicPr>
        <p:blipFill>
          <a:blip r:embed="rId2"/>
          <a:stretch>
            <a:fillRect/>
          </a:stretch>
        </p:blipFill>
        <p:spPr>
          <a:xfrm>
            <a:off x="2713807" y="2603500"/>
            <a:ext cx="5708699" cy="3416300"/>
          </a:xfrm>
        </p:spPr>
      </p:pic>
    </p:spTree>
    <p:extLst>
      <p:ext uri="{BB962C8B-B14F-4D97-AF65-F5344CB8AC3E}">
        <p14:creationId xmlns:p14="http://schemas.microsoft.com/office/powerpoint/2010/main" val="204325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597D-68BE-0CC0-DEF2-6293AF102A1E}"/>
              </a:ext>
            </a:extLst>
          </p:cNvPr>
          <p:cNvSpPr>
            <a:spLocks noGrp="1"/>
          </p:cNvSpPr>
          <p:nvPr>
            <p:ph type="title"/>
          </p:nvPr>
        </p:nvSpPr>
        <p:spPr/>
        <p:txBody>
          <a:bodyPr/>
          <a:lstStyle/>
          <a:p>
            <a:r>
              <a:rPr lang="en-US" dirty="0"/>
              <a:t>Sex distribution plot</a:t>
            </a:r>
          </a:p>
        </p:txBody>
      </p:sp>
      <p:pic>
        <p:nvPicPr>
          <p:cNvPr id="6" name="Content Placeholder 5">
            <a:extLst>
              <a:ext uri="{FF2B5EF4-FFF2-40B4-BE49-F238E27FC236}">
                <a16:creationId xmlns:a16="http://schemas.microsoft.com/office/drawing/2014/main" id="{3336740F-5ED1-4AE3-8CDB-65B50C62CFE7}"/>
              </a:ext>
            </a:extLst>
          </p:cNvPr>
          <p:cNvPicPr>
            <a:picLocks noGrp="1" noChangeAspect="1"/>
          </p:cNvPicPr>
          <p:nvPr>
            <p:ph idx="1"/>
          </p:nvPr>
        </p:nvPicPr>
        <p:blipFill>
          <a:blip r:embed="rId2"/>
          <a:stretch>
            <a:fillRect/>
          </a:stretch>
        </p:blipFill>
        <p:spPr>
          <a:xfrm>
            <a:off x="581025" y="2054724"/>
            <a:ext cx="6905179" cy="1715224"/>
          </a:xfrm>
        </p:spPr>
      </p:pic>
      <p:pic>
        <p:nvPicPr>
          <p:cNvPr id="7" name="Picture 6">
            <a:extLst>
              <a:ext uri="{FF2B5EF4-FFF2-40B4-BE49-F238E27FC236}">
                <a16:creationId xmlns:a16="http://schemas.microsoft.com/office/drawing/2014/main" id="{A2A27CD2-3066-452F-9054-CFCADA0E16F5}"/>
              </a:ext>
            </a:extLst>
          </p:cNvPr>
          <p:cNvPicPr>
            <a:picLocks noChangeAspect="1"/>
          </p:cNvPicPr>
          <p:nvPr/>
        </p:nvPicPr>
        <p:blipFill>
          <a:blip r:embed="rId3"/>
          <a:stretch>
            <a:fillRect/>
          </a:stretch>
        </p:blipFill>
        <p:spPr>
          <a:xfrm>
            <a:off x="581025" y="3429000"/>
            <a:ext cx="7032604" cy="3171825"/>
          </a:xfrm>
          <a:prstGeom prst="rect">
            <a:avLst/>
          </a:prstGeom>
        </p:spPr>
      </p:pic>
    </p:spTree>
    <p:extLst>
      <p:ext uri="{BB962C8B-B14F-4D97-AF65-F5344CB8AC3E}">
        <p14:creationId xmlns:p14="http://schemas.microsoft.com/office/powerpoint/2010/main" val="3780887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C843-109F-6A5B-31A2-92C6DBCEED20}"/>
              </a:ext>
            </a:extLst>
          </p:cNvPr>
          <p:cNvSpPr>
            <a:spLocks noGrp="1"/>
          </p:cNvSpPr>
          <p:nvPr>
            <p:ph type="title"/>
          </p:nvPr>
        </p:nvSpPr>
        <p:spPr/>
        <p:txBody>
          <a:bodyPr/>
          <a:lstStyle/>
          <a:p>
            <a:r>
              <a:rPr lang="en-US" dirty="0"/>
              <a:t>Scatterplot</a:t>
            </a:r>
          </a:p>
        </p:txBody>
      </p:sp>
      <p:pic>
        <p:nvPicPr>
          <p:cNvPr id="4" name="Content Placeholder 3">
            <a:extLst>
              <a:ext uri="{FF2B5EF4-FFF2-40B4-BE49-F238E27FC236}">
                <a16:creationId xmlns:a16="http://schemas.microsoft.com/office/drawing/2014/main" id="{329753FB-07D3-9A79-388D-CDDE591BA6DF}"/>
              </a:ext>
            </a:extLst>
          </p:cNvPr>
          <p:cNvPicPr>
            <a:picLocks noGrp="1" noChangeAspect="1"/>
          </p:cNvPicPr>
          <p:nvPr>
            <p:ph idx="1"/>
          </p:nvPr>
        </p:nvPicPr>
        <p:blipFill>
          <a:blip r:embed="rId2"/>
          <a:stretch>
            <a:fillRect/>
          </a:stretch>
        </p:blipFill>
        <p:spPr>
          <a:xfrm>
            <a:off x="-137196" y="2532409"/>
            <a:ext cx="11171378" cy="3572363"/>
          </a:xfrm>
        </p:spPr>
      </p:pic>
    </p:spTree>
    <p:extLst>
      <p:ext uri="{BB962C8B-B14F-4D97-AF65-F5344CB8AC3E}">
        <p14:creationId xmlns:p14="http://schemas.microsoft.com/office/powerpoint/2010/main" val="19011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4F31-1581-7CC2-53D5-862BC72C4E7E}"/>
              </a:ext>
            </a:extLst>
          </p:cNvPr>
          <p:cNvSpPr>
            <a:spLocks noGrp="1"/>
          </p:cNvSpPr>
          <p:nvPr>
            <p:ph type="title"/>
          </p:nvPr>
        </p:nvSpPr>
        <p:spPr/>
        <p:txBody>
          <a:bodyPr/>
          <a:lstStyle/>
          <a:p>
            <a:r>
              <a:rPr lang="en-US" dirty="0"/>
              <a:t>Output </a:t>
            </a:r>
          </a:p>
        </p:txBody>
      </p:sp>
      <p:pic>
        <p:nvPicPr>
          <p:cNvPr id="4" name="Content Placeholder 3">
            <a:extLst>
              <a:ext uri="{FF2B5EF4-FFF2-40B4-BE49-F238E27FC236}">
                <a16:creationId xmlns:a16="http://schemas.microsoft.com/office/drawing/2014/main" id="{9810B363-27BD-1F4B-5F03-67E19367AE73}"/>
              </a:ext>
            </a:extLst>
          </p:cNvPr>
          <p:cNvPicPr>
            <a:picLocks noGrp="1" noChangeAspect="1"/>
          </p:cNvPicPr>
          <p:nvPr>
            <p:ph idx="1"/>
          </p:nvPr>
        </p:nvPicPr>
        <p:blipFill>
          <a:blip r:embed="rId2"/>
          <a:stretch>
            <a:fillRect/>
          </a:stretch>
        </p:blipFill>
        <p:spPr>
          <a:xfrm>
            <a:off x="2677319" y="2673350"/>
            <a:ext cx="5781675" cy="3276600"/>
          </a:xfrm>
        </p:spPr>
      </p:pic>
    </p:spTree>
    <p:extLst>
      <p:ext uri="{BB962C8B-B14F-4D97-AF65-F5344CB8AC3E}">
        <p14:creationId xmlns:p14="http://schemas.microsoft.com/office/powerpoint/2010/main" val="16206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EB2A-2588-4B62-FD20-0B5CE8546484}"/>
              </a:ext>
            </a:extLst>
          </p:cNvPr>
          <p:cNvSpPr>
            <a:spLocks noGrp="1"/>
          </p:cNvSpPr>
          <p:nvPr>
            <p:ph type="title"/>
          </p:nvPr>
        </p:nvSpPr>
        <p:spPr/>
        <p:txBody>
          <a:bodyPr/>
          <a:lstStyle/>
          <a:p>
            <a:r>
              <a:rPr lang="en-US" dirty="0" err="1"/>
              <a:t>Heatmap</a:t>
            </a:r>
            <a:endParaRPr lang="en-US" dirty="0"/>
          </a:p>
        </p:txBody>
      </p:sp>
      <p:sp>
        <p:nvSpPr>
          <p:cNvPr id="3" name="Content Placeholder 2">
            <a:extLst>
              <a:ext uri="{FF2B5EF4-FFF2-40B4-BE49-F238E27FC236}">
                <a16:creationId xmlns:a16="http://schemas.microsoft.com/office/drawing/2014/main" id="{77BF68F9-9B31-E10D-C526-3BBC01778BA1}"/>
              </a:ext>
            </a:extLst>
          </p:cNvPr>
          <p:cNvSpPr>
            <a:spLocks noGrp="1"/>
          </p:cNvSpPr>
          <p:nvPr>
            <p:ph idx="1"/>
          </p:nvPr>
        </p:nvSpPr>
        <p:spPr/>
        <p:txBody>
          <a:bodyPr>
            <a:normAutofit/>
          </a:bodyPr>
          <a:lstStyle/>
          <a:p>
            <a:r>
              <a:rPr lang="en-US" dirty="0"/>
              <a:t>#Create a </a:t>
            </a:r>
            <a:r>
              <a:rPr lang="en-US" dirty="0" err="1"/>
              <a:t>heatmap</a:t>
            </a:r>
            <a:endParaRPr lang="en-US" dirty="0"/>
          </a:p>
          <a:p>
            <a:r>
              <a:rPr lang="en-US" dirty="0"/>
              <a:t> </a:t>
            </a:r>
            <a:r>
              <a:rPr lang="en-US" dirty="0" err="1"/>
              <a:t>plt.figure</a:t>
            </a:r>
            <a:r>
              <a:rPr lang="en-US" dirty="0"/>
              <a:t> (</a:t>
            </a:r>
            <a:r>
              <a:rPr lang="en-US" dirty="0" err="1"/>
              <a:t>figsize</a:t>
            </a:r>
            <a:r>
              <a:rPr lang="en-US" dirty="0"/>
              <a:t>=(10,6))
</a:t>
            </a:r>
            <a:r>
              <a:rPr lang="en-US" dirty="0" err="1"/>
              <a:t>sns.heatmap</a:t>
            </a:r>
            <a:r>
              <a:rPr lang="en-US" dirty="0"/>
              <a:t>(</a:t>
            </a:r>
            <a:r>
              <a:rPr lang="en-US" dirty="0" err="1"/>
              <a:t>df_encode.Corr</a:t>
            </a:r>
            <a:r>
              <a:rPr lang="en-US" dirty="0"/>
              <a:t>(),</a:t>
            </a:r>
            <a:r>
              <a:rPr lang="en-US" dirty="0" err="1"/>
              <a:t>Annot</a:t>
            </a:r>
            <a:r>
              <a:rPr lang="en-US" dirty="0"/>
              <a:t>=</a:t>
            </a:r>
            <a:r>
              <a:rPr lang="en-US" dirty="0" err="1"/>
              <a:t>true,Camp</a:t>
            </a:r>
            <a:r>
              <a:rPr lang="en-US" dirty="0"/>
              <a:t>=‘</a:t>
            </a:r>
            <a:r>
              <a:rPr lang="en-US" dirty="0" err="1"/>
              <a:t>coolwarm</a:t>
            </a:r>
            <a:r>
              <a:rPr lang="en-US" dirty="0"/>
              <a:t>’)
</a:t>
            </a:r>
            <a:r>
              <a:rPr lang="en-US" dirty="0" err="1"/>
              <a:t>plt.tittle</a:t>
            </a:r>
            <a:r>
              <a:rPr lang="en-US" dirty="0"/>
              <a:t>('</a:t>
            </a:r>
            <a:r>
              <a:rPr lang="en-US" dirty="0" err="1"/>
              <a:t>heatmap</a:t>
            </a:r>
            <a:r>
              <a:rPr lang="en-US" dirty="0"/>
              <a:t>’)</a:t>
            </a:r>
          </a:p>
          <a:p>
            <a:r>
              <a:rPr lang="en-US" dirty="0" err="1"/>
              <a:t>Plt.show</a:t>
            </a:r>
            <a:r>
              <a:rPr lang="en-US" dirty="0"/>
              <a:t>()</a:t>
            </a:r>
          </a:p>
        </p:txBody>
      </p:sp>
    </p:spTree>
    <p:extLst>
      <p:ext uri="{BB962C8B-B14F-4D97-AF65-F5344CB8AC3E}">
        <p14:creationId xmlns:p14="http://schemas.microsoft.com/office/powerpoint/2010/main" val="332684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cs typeface="Traditional Arabic" pitchFamily="18" charset="-78"/>
              </a:rPr>
              <a:t>Analysis Approach:</a:t>
            </a:r>
            <a:endParaRPr lang="en-IN" dirty="0">
              <a:cs typeface="Traditional Arabic" pitchFamily="18" charset="-78"/>
            </a:endParaRPr>
          </a:p>
        </p:txBody>
      </p:sp>
      <p:sp>
        <p:nvSpPr>
          <p:cNvPr id="3" name="Content Placeholder 2"/>
          <p:cNvSpPr>
            <a:spLocks noGrp="1"/>
          </p:cNvSpPr>
          <p:nvPr>
            <p:ph idx="1"/>
          </p:nvPr>
        </p:nvSpPr>
        <p:spPr/>
        <p:txBody>
          <a:bodyPr>
            <a:normAutofit fontScale="77500" lnSpcReduction="20000"/>
          </a:bodyPr>
          <a:lstStyle/>
          <a:p>
            <a:pPr>
              <a:lnSpc>
                <a:spcPct val="150000"/>
              </a:lnSpc>
            </a:pPr>
            <a:r>
              <a:rPr lang="en-IN" dirty="0" smtClean="0">
                <a:latin typeface="Arial" pitchFamily="34" charset="0"/>
                <a:cs typeface="Arial" pitchFamily="34" charset="0"/>
              </a:rPr>
              <a:t>The analysis approach outlines the methodology and techniques you'll use to achieve the project's objectives. This can include data collection, </a:t>
            </a:r>
            <a:r>
              <a:rPr lang="en-IN" dirty="0" err="1" smtClean="0">
                <a:latin typeface="Arial" pitchFamily="34" charset="0"/>
                <a:cs typeface="Arial" pitchFamily="34" charset="0"/>
              </a:rPr>
              <a:t>preprocessing</a:t>
            </a:r>
            <a:r>
              <a:rPr lang="en-IN" dirty="0" smtClean="0">
                <a:latin typeface="Arial" pitchFamily="34" charset="0"/>
                <a:cs typeface="Arial" pitchFamily="34" charset="0"/>
              </a:rPr>
              <a:t>, </a:t>
            </a:r>
            <a:r>
              <a:rPr lang="en-IN" dirty="0" err="1" smtClean="0">
                <a:latin typeface="Arial" pitchFamily="34" charset="0"/>
                <a:cs typeface="Arial" pitchFamily="34" charset="0"/>
              </a:rPr>
              <a:t>modeling</a:t>
            </a:r>
            <a:r>
              <a:rPr lang="en-IN" dirty="0" smtClean="0">
                <a:latin typeface="Arial" pitchFamily="34" charset="0"/>
                <a:cs typeface="Arial" pitchFamily="34" charset="0"/>
              </a:rPr>
              <a:t>, and evaluation strategies. For example:</a:t>
            </a:r>
          </a:p>
          <a:p>
            <a:pPr>
              <a:lnSpc>
                <a:spcPct val="150000"/>
              </a:lnSpc>
            </a:pPr>
            <a:r>
              <a:rPr lang="en-IN" dirty="0" smtClean="0">
                <a:latin typeface="Arial" pitchFamily="34" charset="0"/>
                <a:cs typeface="Arial" pitchFamily="34" charset="0"/>
              </a:rPr>
              <a:t>Data Collection: We collected customer data, including demographics, subscription details, and usage patterns from the company's database.</a:t>
            </a:r>
          </a:p>
          <a:p>
            <a:pPr>
              <a:lnSpc>
                <a:spcPct val="150000"/>
              </a:lnSpc>
            </a:pPr>
            <a:r>
              <a:rPr lang="en-IN" dirty="0" smtClean="0">
                <a:latin typeface="Arial" pitchFamily="34" charset="0"/>
                <a:cs typeface="Arial" pitchFamily="34" charset="0"/>
              </a:rPr>
              <a:t>Data </a:t>
            </a:r>
            <a:r>
              <a:rPr lang="en-IN" dirty="0" err="1" smtClean="0">
                <a:latin typeface="Arial" pitchFamily="34" charset="0"/>
                <a:cs typeface="Arial" pitchFamily="34" charset="0"/>
              </a:rPr>
              <a:t>Preprocessing</a:t>
            </a:r>
            <a:r>
              <a:rPr lang="en-IN" dirty="0" smtClean="0">
                <a:latin typeface="Arial" pitchFamily="34" charset="0"/>
                <a:cs typeface="Arial" pitchFamily="34" charset="0"/>
              </a:rPr>
              <a:t>: Cleaned the data, handled missing values, and encoded categorical variables.</a:t>
            </a:r>
          </a:p>
          <a:p>
            <a:pPr>
              <a:lnSpc>
                <a:spcPct val="150000"/>
              </a:lnSpc>
            </a:pPr>
            <a:r>
              <a:rPr lang="en-IN" dirty="0" err="1" smtClean="0">
                <a:latin typeface="Arial" pitchFamily="34" charset="0"/>
                <a:cs typeface="Arial" pitchFamily="34" charset="0"/>
              </a:rPr>
              <a:t>Modeling</a:t>
            </a:r>
            <a:r>
              <a:rPr lang="en-IN" dirty="0" smtClean="0">
                <a:latin typeface="Arial" pitchFamily="34" charset="0"/>
                <a:cs typeface="Arial" pitchFamily="34" charset="0"/>
              </a:rPr>
              <a:t>: Employed logistic regression, decision trees, and random forests to predict customer churn.</a:t>
            </a:r>
          </a:p>
          <a:p>
            <a:pPr>
              <a:lnSpc>
                <a:spcPct val="150000"/>
              </a:lnSpc>
            </a:pPr>
            <a:r>
              <a:rPr lang="en-IN" dirty="0" smtClean="0">
                <a:latin typeface="Arial" pitchFamily="34" charset="0"/>
                <a:cs typeface="Arial" pitchFamily="34" charset="0"/>
              </a:rPr>
              <a:t>Evaluation: Used metrics such as accuracy, precision, recall, and ROC-AUC to assess model performance.</a:t>
            </a:r>
          </a:p>
          <a:p>
            <a:pPr>
              <a:lnSpc>
                <a:spcPct val="150000"/>
              </a:lnSpc>
            </a:pPr>
            <a:endParaRPr lang="en-IN" dirty="0" smtClean="0">
              <a:latin typeface="Arial" pitchFamily="34" charset="0"/>
              <a:cs typeface="Arial" pitchFamily="34"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D079-3F9B-5E6D-755D-8CB5ED74A39E}"/>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C7323A40-8D10-EB3B-5975-27E1FFD7B045}"/>
              </a:ext>
            </a:extLst>
          </p:cNvPr>
          <p:cNvPicPr>
            <a:picLocks noGrp="1" noChangeAspect="1"/>
          </p:cNvPicPr>
          <p:nvPr>
            <p:ph idx="1"/>
          </p:nvPr>
        </p:nvPicPr>
        <p:blipFill>
          <a:blip r:embed="rId2"/>
          <a:stretch>
            <a:fillRect/>
          </a:stretch>
        </p:blipFill>
        <p:spPr>
          <a:xfrm>
            <a:off x="3501369" y="2603500"/>
            <a:ext cx="4133575" cy="3416300"/>
          </a:xfrm>
        </p:spPr>
      </p:pic>
    </p:spTree>
    <p:extLst>
      <p:ext uri="{BB962C8B-B14F-4D97-AF65-F5344CB8AC3E}">
        <p14:creationId xmlns:p14="http://schemas.microsoft.com/office/powerpoint/2010/main" val="203800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missing value</a:t>
            </a:r>
            <a:endParaRPr lang="en-US" dirty="0"/>
          </a:p>
        </p:txBody>
      </p:sp>
      <p:sp>
        <p:nvSpPr>
          <p:cNvPr id="3" name="Content Placeholder 2"/>
          <p:cNvSpPr>
            <a:spLocks noGrp="1"/>
          </p:cNvSpPr>
          <p:nvPr>
            <p:ph idx="1"/>
          </p:nvPr>
        </p:nvSpPr>
        <p:spPr>
          <a:xfrm>
            <a:off x="889000" y="2400300"/>
            <a:ext cx="9091613" cy="3619500"/>
          </a:xfrm>
        </p:spPr>
        <p:txBody>
          <a:bodyPr/>
          <a:lstStyle/>
          <a:p>
            <a:r>
              <a:rPr lang="en-US" dirty="0"/>
              <a:t>#find missing values in the dataset
</a:t>
            </a:r>
            <a:r>
              <a:rPr lang="en-US" dirty="0" err="1"/>
              <a:t>df.isnull</a:t>
            </a:r>
            <a:r>
              <a:rPr lang="en-US" dirty="0"/>
              <a:t>().</a:t>
            </a:r>
          </a:p>
          <a:p>
            <a:r>
              <a:rPr lang="en-US" dirty="0"/>
              <a:t>sum(axis=0)</a:t>
            </a:r>
            <a:endParaRPr lang="en-US" dirty="0"/>
          </a:p>
        </p:txBody>
      </p:sp>
      <p:pic>
        <p:nvPicPr>
          <p:cNvPr id="4" name="Picture 3">
            <a:extLst>
              <a:ext uri="{FF2B5EF4-FFF2-40B4-BE49-F238E27FC236}">
                <a16:creationId xmlns:a16="http://schemas.microsoft.com/office/drawing/2014/main" id="{FEF0D229-CD05-406A-49EF-54711066F43C}"/>
              </a:ext>
            </a:extLst>
          </p:cNvPr>
          <p:cNvPicPr>
            <a:picLocks noChangeAspect="1"/>
          </p:cNvPicPr>
          <p:nvPr/>
        </p:nvPicPr>
        <p:blipFill>
          <a:blip r:embed="rId2"/>
          <a:stretch>
            <a:fillRect/>
          </a:stretch>
        </p:blipFill>
        <p:spPr>
          <a:xfrm>
            <a:off x="872331" y="3817025"/>
            <a:ext cx="4562475" cy="2543175"/>
          </a:xfrm>
          <a:prstGeom prst="rect">
            <a:avLst/>
          </a:prstGeom>
        </p:spPr>
      </p:pic>
    </p:spTree>
    <p:extLst>
      <p:ext uri="{BB962C8B-B14F-4D97-AF65-F5344CB8AC3E}">
        <p14:creationId xmlns:p14="http://schemas.microsoft.com/office/powerpoint/2010/main" val="383320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and Testing the dataset </a:t>
            </a:r>
          </a:p>
        </p:txBody>
      </p:sp>
      <p:sp>
        <p:nvSpPr>
          <p:cNvPr id="3" name="Content Placeholder 2"/>
          <p:cNvSpPr>
            <a:spLocks noGrp="1"/>
          </p:cNvSpPr>
          <p:nvPr>
            <p:ph idx="1"/>
          </p:nvPr>
        </p:nvSpPr>
        <p:spPr/>
        <p:txBody>
          <a:bodyPr/>
          <a:lstStyle/>
          <a:p>
            <a:r>
              <a:rPr lang="en-US" dirty="0"/>
              <a:t># Retrieve training and testing dataset
X = </a:t>
            </a:r>
            <a:r>
              <a:rPr lang="en-US" dirty="0" err="1"/>
              <a:t>df.iloc</a:t>
            </a:r>
            <a:r>
              <a:rPr lang="en-US" dirty="0"/>
              <a:t>[:,:-1]
Y = </a:t>
            </a:r>
            <a:r>
              <a:rPr lang="en-US" dirty="0" err="1"/>
              <a:t>df.iloc</a:t>
            </a:r>
            <a:r>
              <a:rPr lang="en-US" dirty="0"/>
              <a:t>[:,-1
print(X)</a:t>
            </a:r>
            <a:endParaRPr lang="en-US" dirty="0"/>
          </a:p>
        </p:txBody>
      </p:sp>
    </p:spTree>
    <p:extLst>
      <p:ext uri="{BB962C8B-B14F-4D97-AF65-F5344CB8AC3E}">
        <p14:creationId xmlns:p14="http://schemas.microsoft.com/office/powerpoint/2010/main" val="157688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a:extLst>
              <a:ext uri="{FF2B5EF4-FFF2-40B4-BE49-F238E27FC236}">
                <a16:creationId xmlns:a16="http://schemas.microsoft.com/office/drawing/2014/main" id="{7BEC09DB-305F-9B46-0B3D-0951B87F930B}"/>
              </a:ext>
            </a:extLst>
          </p:cNvPr>
          <p:cNvPicPr>
            <a:picLocks noGrp="1" noChangeAspect="1"/>
          </p:cNvPicPr>
          <p:nvPr>
            <p:ph idx="1"/>
          </p:nvPr>
        </p:nvPicPr>
        <p:blipFill>
          <a:blip r:embed="rId2"/>
          <a:stretch>
            <a:fillRect/>
          </a:stretch>
        </p:blipFill>
        <p:spPr>
          <a:xfrm>
            <a:off x="1333500" y="2239381"/>
            <a:ext cx="6667499" cy="4618619"/>
          </a:xfrm>
        </p:spPr>
      </p:pic>
    </p:spTree>
    <p:extLst>
      <p:ext uri="{BB962C8B-B14F-4D97-AF65-F5344CB8AC3E}">
        <p14:creationId xmlns:p14="http://schemas.microsoft.com/office/powerpoint/2010/main" val="864658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31800" y="1955800"/>
            <a:ext cx="9117013" cy="4152900"/>
          </a:xfrm>
        </p:spPr>
        <p:txBody>
          <a:bodyPr/>
          <a:lstStyle/>
          <a:p>
            <a:r>
              <a:rPr lang="en-US" dirty="0"/>
              <a:t>X = </a:t>
            </a:r>
            <a:r>
              <a:rPr lang="en-US" dirty="0" err="1"/>
              <a:t>df.iloc</a:t>
            </a:r>
            <a:r>
              <a:rPr lang="en-US" dirty="0"/>
              <a:t>[:,:-1]
Y = </a:t>
            </a:r>
            <a:r>
              <a:rPr lang="en-US" dirty="0" err="1"/>
              <a:t>df.iloc</a:t>
            </a:r>
            <a:r>
              <a:rPr lang="en-US" dirty="0"/>
              <a:t>[:,-1]
print(Y</a:t>
            </a:r>
          </a:p>
        </p:txBody>
      </p:sp>
      <p:pic>
        <p:nvPicPr>
          <p:cNvPr id="4" name="Picture 3">
            <a:extLst>
              <a:ext uri="{FF2B5EF4-FFF2-40B4-BE49-F238E27FC236}">
                <a16:creationId xmlns:a16="http://schemas.microsoft.com/office/drawing/2014/main" id="{98CDAB21-7B79-45B6-0BFA-911512AD5A61}"/>
              </a:ext>
            </a:extLst>
          </p:cNvPr>
          <p:cNvPicPr>
            <a:picLocks noChangeAspect="1"/>
          </p:cNvPicPr>
          <p:nvPr/>
        </p:nvPicPr>
        <p:blipFill>
          <a:blip r:embed="rId2"/>
          <a:stretch>
            <a:fillRect/>
          </a:stretch>
        </p:blipFill>
        <p:spPr>
          <a:xfrm>
            <a:off x="1295402" y="3429441"/>
            <a:ext cx="6972300" cy="3202589"/>
          </a:xfrm>
          <a:prstGeom prst="rect">
            <a:avLst/>
          </a:prstGeom>
        </p:spPr>
      </p:pic>
    </p:spTree>
    <p:extLst>
      <p:ext uri="{BB962C8B-B14F-4D97-AF65-F5344CB8AC3E}">
        <p14:creationId xmlns:p14="http://schemas.microsoft.com/office/powerpoint/2010/main" val="213631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relevant Columns For analysis </a:t>
            </a:r>
            <a:endParaRPr lang="en-US" dirty="0"/>
          </a:p>
        </p:txBody>
      </p:sp>
      <p:sp>
        <p:nvSpPr>
          <p:cNvPr id="3" name="Content Placeholder 2"/>
          <p:cNvSpPr>
            <a:spLocks noGrp="1"/>
          </p:cNvSpPr>
          <p:nvPr>
            <p:ph idx="1"/>
          </p:nvPr>
        </p:nvSpPr>
        <p:spPr/>
        <p:txBody>
          <a:bodyPr>
            <a:normAutofit fontScale="85000" lnSpcReduction="10000"/>
          </a:bodyPr>
          <a:lstStyle/>
          <a:p>
            <a:r>
              <a:rPr lang="en-US" dirty="0"/>
              <a:t># Select relevant columns for analysis
</a:t>
            </a:r>
            <a:r>
              <a:rPr lang="en-US" dirty="0" err="1"/>
              <a:t>selected_columns</a:t>
            </a:r>
            <a:r>
              <a:rPr lang="en-US" dirty="0"/>
              <a:t> = [‘Age group’, ‘Industrial Category – A – Cultivators – Persons’,
                    ‘Industrial Category – B – Persons’, ‘Industrial Category – C – HHI – Persons’,
                    ‘Industrial Category – D &amp; E – Persons’, ‘Industrial Category – F – Persons’,
                    ‘Industrial Category – G – HHI – Persons’, ‘Industrial Category – H – Persons’,
                    ‘Industrial Category – I – Persons’, ‘Industrial Category – J – HHI – Persons’,
                    ‘Industrial Category – K to M – Persons’, ‘Industrial Category – N to O – Persons’,
                    ‘Industrial Category – P to Q – Persons’, ‘Industrial Category – R to U – HHI – Persons’]</a:t>
            </a:r>
            <a:endParaRPr lang="en-US" dirty="0"/>
          </a:p>
        </p:txBody>
      </p:sp>
    </p:spTree>
    <p:extLst>
      <p:ext uri="{BB962C8B-B14F-4D97-AF65-F5344CB8AC3E}">
        <p14:creationId xmlns:p14="http://schemas.microsoft.com/office/powerpoint/2010/main" val="3440051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Filter the </a:t>
            </a:r>
            <a:r>
              <a:rPr lang="en-US" b="1" dirty="0" err="1"/>
              <a:t>dataframe</a:t>
            </a:r>
            <a:endParaRPr lang="en-US" dirty="0"/>
          </a:p>
        </p:txBody>
      </p:sp>
      <p:sp>
        <p:nvSpPr>
          <p:cNvPr id="3" name="Content Placeholder 2"/>
          <p:cNvSpPr>
            <a:spLocks noGrp="1"/>
          </p:cNvSpPr>
          <p:nvPr>
            <p:ph idx="1"/>
          </p:nvPr>
        </p:nvSpPr>
        <p:spPr/>
        <p:txBody>
          <a:bodyPr/>
          <a:lstStyle/>
          <a:p>
            <a:r>
              <a:rPr lang="en-US" dirty="0"/>
              <a:t>(‘# Filter the </a:t>
            </a:r>
            <a:r>
              <a:rPr lang="en-US" dirty="0" err="1"/>
              <a:t>DataFrame</a:t>
            </a:r>
            <a:r>
              <a:rPr lang="en-US" dirty="0"/>
              <a:t> for marginal workers and selected columns
</a:t>
            </a:r>
            <a:r>
              <a:rPr lang="en-US" dirty="0" err="1"/>
              <a:t>marginal_workers_df</a:t>
            </a:r>
            <a:r>
              <a:rPr lang="en-US" dirty="0"/>
              <a:t> = </a:t>
            </a:r>
            <a:r>
              <a:rPr lang="en-US" dirty="0" err="1"/>
              <a:t>df</a:t>
            </a:r>
            <a:r>
              <a:rPr lang="en-US" dirty="0"/>
              <a:t>[</a:t>
            </a:r>
            <a:r>
              <a:rPr lang="en-US" dirty="0" err="1"/>
              <a:t>df</a:t>
            </a:r>
            <a:r>
              <a:rPr lang="en-US" dirty="0"/>
              <a:t>[‘Total/ Rural/ Urban’] == ‘Total’][</a:t>
            </a:r>
            <a:r>
              <a:rPr lang="en-US" dirty="0" err="1"/>
              <a:t>selected_columns</a:t>
            </a:r>
            <a:r>
              <a:rPr lang="en-US" dirty="0"/>
              <a:t>]</a:t>
            </a:r>
          </a:p>
          <a:p>
            <a:r>
              <a:rPr lang="en-US" dirty="0"/>
              <a:t># Group by age group and sum the counts for each industrial category
</a:t>
            </a:r>
            <a:r>
              <a:rPr lang="en-US" dirty="0" err="1"/>
              <a:t>age_group_data</a:t>
            </a:r>
            <a:r>
              <a:rPr lang="en-US" dirty="0"/>
              <a:t> = </a:t>
            </a:r>
            <a:r>
              <a:rPr lang="en-US" dirty="0" err="1"/>
              <a:t>marginal_workers_df.groupbyAge</a:t>
            </a:r>
            <a:r>
              <a:rPr lang="en-US" dirty="0"/>
              <a:t> group’).sum()</a:t>
            </a:r>
          </a:p>
          <a:p>
            <a:endParaRPr lang="en-US" dirty="0"/>
          </a:p>
        </p:txBody>
      </p:sp>
    </p:spTree>
    <p:extLst>
      <p:ext uri="{BB962C8B-B14F-4D97-AF65-F5344CB8AC3E}">
        <p14:creationId xmlns:p14="http://schemas.microsoft.com/office/powerpoint/2010/main" val="2529178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Plotting points</a:t>
            </a:r>
            <a:endParaRPr lang="en-US" dirty="0"/>
          </a:p>
        </p:txBody>
      </p:sp>
      <p:sp>
        <p:nvSpPr>
          <p:cNvPr id="3" name="Content Placeholder 2"/>
          <p:cNvSpPr>
            <a:spLocks noGrp="1"/>
          </p:cNvSpPr>
          <p:nvPr>
            <p:ph idx="1"/>
          </p:nvPr>
        </p:nvSpPr>
        <p:spPr/>
        <p:txBody>
          <a:bodyPr/>
          <a:lstStyle/>
          <a:p>
            <a:r>
              <a:rPr lang="en-US" dirty="0"/>
              <a:t># Plotting
</a:t>
            </a:r>
            <a:r>
              <a:rPr lang="en-US" dirty="0" err="1"/>
              <a:t>plt.figure</a:t>
            </a:r>
            <a:r>
              <a:rPr lang="en-US" dirty="0"/>
              <a:t>(</a:t>
            </a:r>
            <a:r>
              <a:rPr lang="en-US" dirty="0" err="1"/>
              <a:t>figsize</a:t>
            </a:r>
            <a:r>
              <a:rPr lang="en-US" dirty="0"/>
              <a:t>=(15, 8))
</a:t>
            </a:r>
            <a:r>
              <a:rPr lang="en-US" dirty="0" err="1"/>
              <a:t>age_group_data.T.plot</a:t>
            </a:r>
            <a:r>
              <a:rPr lang="en-US" dirty="0"/>
              <a:t>(kind=‘bar’, stacked=True)
</a:t>
            </a:r>
            <a:r>
              <a:rPr lang="en-US" dirty="0" err="1"/>
              <a:t>plt.title</a:t>
            </a:r>
            <a:r>
              <a:rPr lang="en-US" dirty="0"/>
              <a:t>(‘Distribution of Marginal Workers by Age and Industrial Category’)
</a:t>
            </a:r>
            <a:r>
              <a:rPr lang="en-US" dirty="0" err="1"/>
              <a:t>plt.xlabel</a:t>
            </a:r>
            <a:r>
              <a:rPr lang="en-US" dirty="0"/>
              <a:t>(‘Industrial Categories’)
</a:t>
            </a:r>
            <a:r>
              <a:rPr lang="en-US" dirty="0" err="1"/>
              <a:t>plt.ylabel</a:t>
            </a:r>
            <a:r>
              <a:rPr lang="en-US" dirty="0"/>
              <a:t>(‘Number of Workers’)
</a:t>
            </a:r>
            <a:r>
              <a:rPr lang="en-US" dirty="0" err="1"/>
              <a:t>plt.legend</a:t>
            </a:r>
            <a:r>
              <a:rPr lang="en-US" dirty="0"/>
              <a:t>(title=‘Age Group’)
</a:t>
            </a:r>
            <a:r>
              <a:rPr lang="en-US" dirty="0" err="1"/>
              <a:t>plt.show</a:t>
            </a:r>
            <a:r>
              <a:rPr lang="en-US" dirty="0"/>
              <a:t>()</a:t>
            </a:r>
          </a:p>
          <a:p>
            <a:endParaRPr lang="en-US" dirty="0"/>
          </a:p>
        </p:txBody>
      </p:sp>
    </p:spTree>
    <p:extLst>
      <p:ext uri="{BB962C8B-B14F-4D97-AF65-F5344CB8AC3E}">
        <p14:creationId xmlns:p14="http://schemas.microsoft.com/office/powerpoint/2010/main" val="47301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65BA-3330-8F25-7F9A-DA22135CAB57}"/>
              </a:ext>
            </a:extLst>
          </p:cNvPr>
          <p:cNvSpPr>
            <a:spLocks noGrp="1"/>
          </p:cNvSpPr>
          <p:nvPr>
            <p:ph type="title"/>
          </p:nvPr>
        </p:nvSpPr>
        <p:spPr>
          <a:xfrm>
            <a:off x="265992" y="541404"/>
            <a:ext cx="2680250" cy="881455"/>
          </a:xfrm>
        </p:spPr>
        <p:txBody>
          <a:bodyPr/>
          <a:lstStyle/>
          <a:p>
            <a:r>
              <a:rPr lang="en-US" b="1" dirty="0"/>
              <a:t>Output:</a:t>
            </a:r>
          </a:p>
        </p:txBody>
      </p:sp>
      <p:pic>
        <p:nvPicPr>
          <p:cNvPr id="4" name="Content Placeholder 3">
            <a:extLst>
              <a:ext uri="{FF2B5EF4-FFF2-40B4-BE49-F238E27FC236}">
                <a16:creationId xmlns:a16="http://schemas.microsoft.com/office/drawing/2014/main" id="{5D846266-2CB6-81B8-6555-F338CF53349B}"/>
              </a:ext>
            </a:extLst>
          </p:cNvPr>
          <p:cNvPicPr>
            <a:picLocks noGrp="1" noChangeAspect="1"/>
          </p:cNvPicPr>
          <p:nvPr>
            <p:ph idx="1"/>
          </p:nvPr>
        </p:nvPicPr>
        <p:blipFill>
          <a:blip r:embed="rId2"/>
          <a:stretch>
            <a:fillRect/>
          </a:stretch>
        </p:blipFill>
        <p:spPr>
          <a:xfrm>
            <a:off x="1231742" y="2116390"/>
            <a:ext cx="6957390" cy="4313475"/>
          </a:xfrm>
        </p:spPr>
      </p:pic>
    </p:spTree>
    <p:extLst>
      <p:ext uri="{BB962C8B-B14F-4D97-AF65-F5344CB8AC3E}">
        <p14:creationId xmlns:p14="http://schemas.microsoft.com/office/powerpoint/2010/main" val="165283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5452-A5D3-1954-3559-796DB59A59B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9497B7F-42FA-B394-1768-FD6C710AA8B2}"/>
              </a:ext>
            </a:extLst>
          </p:cNvPr>
          <p:cNvSpPr>
            <a:spLocks noGrp="1"/>
          </p:cNvSpPr>
          <p:nvPr>
            <p:ph idx="1"/>
          </p:nvPr>
        </p:nvSpPr>
        <p:spPr/>
        <p:txBody>
          <a:bodyPr/>
          <a:lstStyle/>
          <a:p>
            <a:r>
              <a:rPr lang="en-US" dirty="0"/>
              <a:t>The given dataset has been successfully </a:t>
            </a:r>
            <a:r>
              <a:rPr lang="en-US" dirty="0" err="1"/>
              <a:t>analysing</a:t>
            </a:r>
            <a:r>
              <a:rPr lang="en-US" dirty="0"/>
              <a:t> and </a:t>
            </a:r>
          </a:p>
          <a:p>
            <a:pPr marL="0" indent="0">
              <a:buNone/>
            </a:pPr>
            <a:r>
              <a:rPr lang="en-US" dirty="0"/>
              <a:t>Preprocessing the data</a:t>
            </a:r>
          </a:p>
        </p:txBody>
      </p:sp>
    </p:spTree>
    <p:extLst>
      <p:ext uri="{BB962C8B-B14F-4D97-AF65-F5344CB8AC3E}">
        <p14:creationId xmlns:p14="http://schemas.microsoft.com/office/powerpoint/2010/main" val="153431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Visualization Types:</a:t>
            </a:r>
            <a:endParaRPr lang="en-IN" dirty="0"/>
          </a:p>
        </p:txBody>
      </p:sp>
      <p:sp>
        <p:nvSpPr>
          <p:cNvPr id="3" name="Content Placeholder 2"/>
          <p:cNvSpPr>
            <a:spLocks noGrp="1"/>
          </p:cNvSpPr>
          <p:nvPr>
            <p:ph idx="1"/>
          </p:nvPr>
        </p:nvSpPr>
        <p:spPr/>
        <p:txBody>
          <a:bodyPr>
            <a:normAutofit fontScale="92500"/>
          </a:bodyPr>
          <a:lstStyle/>
          <a:p>
            <a:pPr>
              <a:lnSpc>
                <a:spcPct val="150000"/>
              </a:lnSpc>
            </a:pPr>
            <a:r>
              <a:rPr lang="en-IN" dirty="0" smtClean="0">
                <a:latin typeface="Arial" pitchFamily="34" charset="0"/>
                <a:cs typeface="Arial" pitchFamily="34" charset="0"/>
              </a:rPr>
              <a:t>Visualization is a crucial part of data analysis to communicate insights effectively. The types of visualizations will depend on the data and the objectives. For example:</a:t>
            </a:r>
          </a:p>
          <a:p>
            <a:pPr>
              <a:lnSpc>
                <a:spcPct val="150000"/>
              </a:lnSpc>
            </a:pPr>
            <a:r>
              <a:rPr lang="en-IN" dirty="0" smtClean="0">
                <a:latin typeface="Arial" pitchFamily="34" charset="0"/>
                <a:cs typeface="Arial" pitchFamily="34" charset="0"/>
              </a:rPr>
              <a:t>Bar charts and pie charts to show customer demographics and subscription breakdown.</a:t>
            </a:r>
          </a:p>
          <a:p>
            <a:pPr>
              <a:lnSpc>
                <a:spcPct val="150000"/>
              </a:lnSpc>
            </a:pPr>
            <a:r>
              <a:rPr lang="en-IN" dirty="0" smtClean="0">
                <a:latin typeface="Arial" pitchFamily="34" charset="0"/>
                <a:cs typeface="Arial" pitchFamily="34" charset="0"/>
              </a:rPr>
              <a:t>Line plots to visualize stock price trends over time.</a:t>
            </a:r>
          </a:p>
          <a:p>
            <a:pPr>
              <a:lnSpc>
                <a:spcPct val="150000"/>
              </a:lnSpc>
            </a:pPr>
            <a:r>
              <a:rPr lang="en-IN" dirty="0" smtClean="0">
                <a:latin typeface="Arial" pitchFamily="34" charset="0"/>
                <a:cs typeface="Arial" pitchFamily="34" charset="0"/>
              </a:rPr>
              <a:t>Word clouds to display frequently mentioned terms in social media sentiment analysis.</a:t>
            </a:r>
          </a:p>
          <a:p>
            <a:pPr>
              <a:lnSpc>
                <a:spcPct val="150000"/>
              </a:lnSpc>
            </a:pPr>
            <a:endParaRPr lang="en-IN"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Code Implementation: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This section provides a high-level overview of the code and tools used in the project. For example:</a:t>
            </a:r>
          </a:p>
          <a:p>
            <a:r>
              <a:rPr lang="en-IN" dirty="0" smtClean="0"/>
              <a:t>We implemented the analysis using Python and popular libraries like Pandas, </a:t>
            </a:r>
            <a:r>
              <a:rPr lang="en-IN" dirty="0" err="1" smtClean="0"/>
              <a:t>NumPy</a:t>
            </a:r>
            <a:r>
              <a:rPr lang="en-IN" dirty="0" smtClean="0"/>
              <a:t>, and </a:t>
            </a:r>
            <a:r>
              <a:rPr lang="en-IN" dirty="0" err="1" smtClean="0"/>
              <a:t>Scikit</a:t>
            </a:r>
            <a:r>
              <a:rPr lang="en-IN" dirty="0" smtClean="0"/>
              <a:t>-Learn.</a:t>
            </a:r>
          </a:p>
          <a:p>
            <a:r>
              <a:rPr lang="en-IN" dirty="0" smtClean="0"/>
              <a:t>Data </a:t>
            </a:r>
            <a:r>
              <a:rPr lang="en-IN" dirty="0" err="1" smtClean="0"/>
              <a:t>preprocessing</a:t>
            </a:r>
            <a:r>
              <a:rPr lang="en-IN" dirty="0" smtClean="0"/>
              <a:t> was carried out using Pandas </a:t>
            </a:r>
            <a:r>
              <a:rPr lang="en-IN" dirty="0" err="1" smtClean="0"/>
              <a:t>DataFrame</a:t>
            </a:r>
            <a:r>
              <a:rPr lang="en-IN" dirty="0" smtClean="0"/>
              <a:t> manipulation.</a:t>
            </a:r>
          </a:p>
          <a:p>
            <a:r>
              <a:rPr lang="en-IN" dirty="0" smtClean="0"/>
              <a:t>We created visualizations using </a:t>
            </a:r>
            <a:r>
              <a:rPr lang="en-IN" dirty="0" err="1" smtClean="0"/>
              <a:t>Matplotlib</a:t>
            </a:r>
            <a:r>
              <a:rPr lang="en-IN" dirty="0" smtClean="0"/>
              <a:t> and </a:t>
            </a:r>
            <a:r>
              <a:rPr lang="en-IN" dirty="0" err="1" smtClean="0"/>
              <a:t>Seaborn</a:t>
            </a:r>
            <a:r>
              <a:rPr lang="en-IN" dirty="0" smtClean="0"/>
              <a:t>.</a:t>
            </a:r>
          </a:p>
          <a:p>
            <a:r>
              <a:rPr lang="en-IN" dirty="0" smtClean="0"/>
              <a:t>Machine learning models were built using </a:t>
            </a:r>
            <a:r>
              <a:rPr lang="en-IN" dirty="0" err="1" smtClean="0"/>
              <a:t>Scikit</a:t>
            </a:r>
            <a:r>
              <a:rPr lang="en-IN" dirty="0" smtClean="0"/>
              <a:t>-Learn and </a:t>
            </a:r>
            <a:r>
              <a:rPr lang="en-IN" dirty="0" err="1" smtClean="0"/>
              <a:t>XGBoost</a:t>
            </a:r>
            <a:r>
              <a:rPr lang="en-IN" dirty="0" smtClean="0"/>
              <a:t>.</a:t>
            </a:r>
          </a:p>
          <a:p>
            <a:r>
              <a:rPr lang="en-IN" dirty="0" smtClean="0"/>
              <a:t>It's important to note that the specifics of project objectives, analysis, visualization, and code implementation will vary greatly from one project to another. The details and complexity of each aspect will depend on the project's domain, the available data, and the tools and techniques chosen for analysis.</a:t>
            </a:r>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D67F-2D21-7FDD-8FD2-09D3BD0C587C}"/>
              </a:ext>
            </a:extLst>
          </p:cNvPr>
          <p:cNvSpPr>
            <a:spLocks noGrp="1"/>
          </p:cNvSpPr>
          <p:nvPr>
            <p:ph type="title"/>
          </p:nvPr>
        </p:nvSpPr>
        <p:spPr>
          <a:xfrm>
            <a:off x="1541117" y="629711"/>
            <a:ext cx="9613861" cy="1080938"/>
          </a:xfrm>
        </p:spPr>
        <p:txBody>
          <a:bodyPr>
            <a:normAutofit/>
          </a:bodyPr>
          <a:lstStyle/>
          <a:p>
            <a:r>
              <a:rPr lang="en-US" sz="4000" dirty="0"/>
              <a:t>About the project </a:t>
            </a:r>
          </a:p>
        </p:txBody>
      </p:sp>
      <p:sp>
        <p:nvSpPr>
          <p:cNvPr id="3" name="Content Placeholder 2">
            <a:extLst>
              <a:ext uri="{FF2B5EF4-FFF2-40B4-BE49-F238E27FC236}">
                <a16:creationId xmlns:a16="http://schemas.microsoft.com/office/drawing/2014/main" id="{D8685236-94B5-369E-4799-E118DFED1498}"/>
              </a:ext>
            </a:extLst>
          </p:cNvPr>
          <p:cNvSpPr>
            <a:spLocks noGrp="1"/>
          </p:cNvSpPr>
          <p:nvPr>
            <p:ph idx="1"/>
          </p:nvPr>
        </p:nvSpPr>
        <p:spPr>
          <a:xfrm>
            <a:off x="838716" y="2566282"/>
            <a:ext cx="9613861" cy="4067220"/>
          </a:xfrm>
        </p:spPr>
        <p:txBody>
          <a:bodyPr>
            <a:normAutofit/>
          </a:bodyPr>
          <a:lstStyle/>
          <a:p>
            <a:r>
              <a:rPr lang="en-US" dirty="0"/>
              <a:t>Following the given instructions we build our Project</a:t>
            </a:r>
          </a:p>
          <a:p>
            <a:r>
              <a:rPr lang="en-US" dirty="0"/>
              <a:t>They are:</a:t>
            </a:r>
          </a:p>
          <a:p>
            <a:r>
              <a:rPr lang="en-US" dirty="0"/>
              <a:t>Perform the demographic analysis
Calculate the distribution of marginal workers based on age, industrial category, and se
using data aggregation and manipulation
Create visualizations</a:t>
            </a:r>
          </a:p>
          <a:p>
            <a:r>
              <a:rPr lang="en-US" dirty="0"/>
              <a:t> Create visualizations using data visualization libraries (e.g., </a:t>
            </a:r>
            <a:r>
              <a:rPr lang="en-US" dirty="0" err="1"/>
              <a:t>Matplotlib</a:t>
            </a:r>
            <a:r>
              <a:rPr lang="en-US" dirty="0"/>
              <a:t>, </a:t>
            </a:r>
            <a:r>
              <a:rPr lang="en-US" dirty="0" err="1"/>
              <a:t>Seaborn</a:t>
            </a:r>
            <a:r>
              <a:rPr lang="en-US" dirty="0"/>
              <a:t>).</a:t>
            </a:r>
          </a:p>
        </p:txBody>
      </p:sp>
    </p:spTree>
    <p:extLst>
      <p:ext uri="{BB962C8B-B14F-4D97-AF65-F5344CB8AC3E}">
        <p14:creationId xmlns:p14="http://schemas.microsoft.com/office/powerpoint/2010/main" val="23199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E4E8-ECC2-7F7E-84C5-8853D4E4725D}"/>
              </a:ext>
            </a:extLst>
          </p:cNvPr>
          <p:cNvSpPr>
            <a:spLocks noGrp="1"/>
          </p:cNvSpPr>
          <p:nvPr>
            <p:ph type="title"/>
          </p:nvPr>
        </p:nvSpPr>
        <p:spPr/>
        <p:txBody>
          <a:bodyPr/>
          <a:lstStyle/>
          <a:p>
            <a:r>
              <a:rPr lang="en-US" dirty="0"/>
              <a:t>Downloading datasets</a:t>
            </a:r>
          </a:p>
        </p:txBody>
      </p:sp>
      <p:sp>
        <p:nvSpPr>
          <p:cNvPr id="3" name="Content Placeholder 2">
            <a:extLst>
              <a:ext uri="{FF2B5EF4-FFF2-40B4-BE49-F238E27FC236}">
                <a16:creationId xmlns:a16="http://schemas.microsoft.com/office/drawing/2014/main" id="{6FEA8D00-8BA5-D588-8E70-630D361E924E}"/>
              </a:ext>
            </a:extLst>
          </p:cNvPr>
          <p:cNvSpPr>
            <a:spLocks noGrp="1"/>
          </p:cNvSpPr>
          <p:nvPr>
            <p:ph idx="1"/>
          </p:nvPr>
        </p:nvSpPr>
        <p:spPr>
          <a:xfrm>
            <a:off x="1154954" y="2818381"/>
            <a:ext cx="9613861" cy="3599316"/>
          </a:xfrm>
        </p:spPr>
        <p:txBody>
          <a:bodyPr/>
          <a:lstStyle/>
          <a:p>
            <a:r>
              <a:rPr lang="en-US" dirty="0"/>
              <a:t>The dataset has been download for the given link</a:t>
            </a:r>
          </a:p>
          <a:p>
            <a:r>
              <a:rPr lang="en-US" dirty="0"/>
              <a:t>The dataset link :</a:t>
            </a:r>
          </a:p>
          <a:p>
            <a:r>
              <a:rPr lang="en-US" dirty="0">
                <a:hlinkClick r:id="rId2"/>
              </a:rPr>
              <a:t>https://tn.data.gov.in/catalog/marginal-workers-classified-age-industrial-category-and-sex-census-2011-india-and-states</a:t>
            </a:r>
            <a:endParaRPr lang="en-US" dirty="0"/>
          </a:p>
          <a:p>
            <a:r>
              <a:rPr lang="en-US" dirty="0"/>
              <a:t>Then build and preprocessing the data set</a:t>
            </a:r>
          </a:p>
        </p:txBody>
      </p:sp>
    </p:spTree>
    <p:extLst>
      <p:ext uri="{BB962C8B-B14F-4D97-AF65-F5344CB8AC3E}">
        <p14:creationId xmlns:p14="http://schemas.microsoft.com/office/powerpoint/2010/main" val="28433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A157-9C88-D3FD-D596-8780DB8ADB99}"/>
              </a:ext>
            </a:extLst>
          </p:cNvPr>
          <p:cNvSpPr>
            <a:spLocks noGrp="1"/>
          </p:cNvSpPr>
          <p:nvPr>
            <p:ph type="title"/>
          </p:nvPr>
        </p:nvSpPr>
        <p:spPr/>
        <p:txBody>
          <a:bodyPr/>
          <a:lstStyle/>
          <a:p>
            <a:r>
              <a:rPr lang="en-US" dirty="0"/>
              <a:t>Import the files</a:t>
            </a:r>
          </a:p>
        </p:txBody>
      </p:sp>
      <p:sp>
        <p:nvSpPr>
          <p:cNvPr id="3" name="Content Placeholder 2">
            <a:extLst>
              <a:ext uri="{FF2B5EF4-FFF2-40B4-BE49-F238E27FC236}">
                <a16:creationId xmlns:a16="http://schemas.microsoft.com/office/drawing/2014/main" id="{F0B2E316-0C5F-4A98-7BCA-A7FE5BA35BBA}"/>
              </a:ext>
            </a:extLst>
          </p:cNvPr>
          <p:cNvSpPr>
            <a:spLocks noGrp="1"/>
          </p:cNvSpPr>
          <p:nvPr>
            <p:ph idx="1"/>
          </p:nvPr>
        </p:nvSpPr>
        <p:spPr>
          <a:xfrm>
            <a:off x="1040654" y="2686168"/>
            <a:ext cx="9613861" cy="3859621"/>
          </a:xfrm>
        </p:spPr>
        <p:txBody>
          <a:bodyPr/>
          <a:lstStyle/>
          <a:p>
            <a:r>
              <a:rPr lang="en-US" dirty="0"/>
              <a:t>#import necessary libraries
import pandas as </a:t>
            </a:r>
            <a:r>
              <a:rPr lang="en-US" dirty="0" err="1"/>
              <a:t>pd</a:t>
            </a:r>
            <a:r>
              <a:rPr lang="en-US" dirty="0"/>
              <a:t>
import </a:t>
            </a:r>
            <a:r>
              <a:rPr lang="en-US" dirty="0" err="1"/>
              <a:t>numpy</a:t>
            </a:r>
            <a:r>
              <a:rPr lang="en-US" dirty="0"/>
              <a:t> as np
import </a:t>
            </a:r>
            <a:r>
              <a:rPr lang="en-US" dirty="0" err="1"/>
              <a:t>matplotlib.pyplot</a:t>
            </a:r>
            <a:r>
              <a:rPr lang="en-US" dirty="0"/>
              <a:t> as </a:t>
            </a:r>
            <a:r>
              <a:rPr lang="en-US" dirty="0" err="1"/>
              <a:t>plt</a:t>
            </a:r>
            <a:endParaRPr lang="en-US" dirty="0"/>
          </a:p>
          <a:p>
            <a:r>
              <a:rPr lang="en-US" dirty="0"/>
              <a:t>#loading dataset
</a:t>
            </a:r>
            <a:r>
              <a:rPr lang="en-US" dirty="0" err="1"/>
              <a:t>df</a:t>
            </a:r>
            <a:r>
              <a:rPr lang="en-US" dirty="0"/>
              <a:t>= </a:t>
            </a:r>
            <a:r>
              <a:rPr lang="en-US" dirty="0" err="1"/>
              <a:t>pd.read_csv</a:t>
            </a:r>
            <a:r>
              <a:rPr lang="en-US" dirty="0"/>
              <a:t>(“marginal.csv”) 
</a:t>
            </a:r>
            <a:r>
              <a:rPr lang="en-US" dirty="0" err="1"/>
              <a:t>df.head</a:t>
            </a:r>
            <a:r>
              <a:rPr lang="en-US" dirty="0"/>
              <a:t>()</a:t>
            </a:r>
          </a:p>
          <a:p>
            <a:endParaRPr lang="en-US" dirty="0"/>
          </a:p>
        </p:txBody>
      </p:sp>
    </p:spTree>
    <p:extLst>
      <p:ext uri="{BB962C8B-B14F-4D97-AF65-F5344CB8AC3E}">
        <p14:creationId xmlns:p14="http://schemas.microsoft.com/office/powerpoint/2010/main" val="233712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161" y="2527300"/>
            <a:ext cx="8127790" cy="3416300"/>
          </a:xfrm>
        </p:spPr>
      </p:pic>
    </p:spTree>
    <p:extLst>
      <p:ext uri="{BB962C8B-B14F-4D97-AF65-F5344CB8AC3E}">
        <p14:creationId xmlns:p14="http://schemas.microsoft.com/office/powerpoint/2010/main" val="272060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5F9D-8D5E-A709-A43C-ACB35276911F}"/>
              </a:ext>
            </a:extLst>
          </p:cNvPr>
          <p:cNvSpPr>
            <a:spLocks noGrp="1"/>
          </p:cNvSpPr>
          <p:nvPr>
            <p:ph type="title"/>
          </p:nvPr>
        </p:nvSpPr>
        <p:spPr/>
        <p:txBody>
          <a:bodyPr/>
          <a:lstStyle/>
          <a:p>
            <a:r>
              <a:rPr lang="en-US" dirty="0"/>
              <a:t>Classified the data in sex &amp; age</a:t>
            </a:r>
          </a:p>
        </p:txBody>
      </p:sp>
      <p:sp>
        <p:nvSpPr>
          <p:cNvPr id="3" name="Content Placeholder 2">
            <a:extLst>
              <a:ext uri="{FF2B5EF4-FFF2-40B4-BE49-F238E27FC236}">
                <a16:creationId xmlns:a16="http://schemas.microsoft.com/office/drawing/2014/main" id="{621207BB-0CBD-68D6-22F4-79C5F9BBF51F}"/>
              </a:ext>
            </a:extLst>
          </p:cNvPr>
          <p:cNvSpPr>
            <a:spLocks noGrp="1"/>
          </p:cNvSpPr>
          <p:nvPr>
            <p:ph idx="1"/>
          </p:nvPr>
        </p:nvSpPr>
        <p:spPr/>
        <p:txBody>
          <a:bodyPr>
            <a:normAutofit fontScale="77500" lnSpcReduction="20000"/>
          </a:bodyPr>
          <a:lstStyle/>
          <a:p>
            <a:pPr marL="0" indent="0">
              <a:buNone/>
            </a:pPr>
            <a:r>
              <a:rPr lang="en-US" dirty="0"/>
              <a:t>data = {
Age: [20, 30, 40, None 30, 40, 20, 30, 40). # Adding a missing value
Industrial Category: [‘N to 0- Females’, ‘P to Q – </a:t>
            </a:r>
            <a:r>
              <a:rPr lang="en-US" dirty="0" err="1"/>
              <a:t>Fersons</a:t>
            </a:r>
            <a:r>
              <a:rPr lang="en-US" dirty="0"/>
              <a:t>’ “P to Q Females, R to UHHI </a:t>
            </a:r>
            <a:r>
              <a:rPr lang="en-US" dirty="0" err="1"/>
              <a:t>Pe</a:t>
            </a:r>
            <a:r>
              <a:rPr lang="en-US" dirty="0"/>
              <a:t> R to UHHI – Females. R to U-No
Sex: [‘Male, Female Male, Female Male’, ‘Female’. Count 100, 200, 120, 80, 150, 60, 90, 130, 50]</a:t>
            </a:r>
          </a:p>
          <a:p>
            <a:pPr marL="0" indent="0">
              <a:buNone/>
            </a:pPr>
            <a:r>
              <a:rPr lang="en-US" dirty="0"/>
              <a:t>}
</a:t>
            </a:r>
            <a:r>
              <a:rPr lang="en-US" dirty="0" err="1"/>
              <a:t>df</a:t>
            </a:r>
            <a:r>
              <a:rPr lang="en-US" dirty="0"/>
              <a:t> </a:t>
            </a:r>
            <a:r>
              <a:rPr lang="en-US" dirty="0" err="1"/>
              <a:t>pd</a:t>
            </a:r>
            <a:r>
              <a:rPr lang="en-US" dirty="0"/>
              <a:t> </a:t>
            </a:r>
            <a:r>
              <a:rPr lang="en-US" dirty="0" err="1"/>
              <a:t>DataFrame</a:t>
            </a:r>
            <a:r>
              <a:rPr lang="en-US" dirty="0"/>
              <a:t>(data)
#Handling missing values</a:t>
            </a:r>
          </a:p>
          <a:p>
            <a:pPr marL="0" indent="0">
              <a:buNone/>
            </a:pPr>
            <a:r>
              <a:rPr lang="en-US" dirty="0" err="1"/>
              <a:t>Df</a:t>
            </a:r>
            <a:r>
              <a:rPr lang="en-US" dirty="0"/>
              <a:t>=</a:t>
            </a:r>
            <a:r>
              <a:rPr lang="en-US" dirty="0" err="1"/>
              <a:t>df</a:t>
            </a:r>
            <a:r>
              <a:rPr lang="en-US" dirty="0"/>
              <a:t> </a:t>
            </a:r>
            <a:r>
              <a:rPr lang="en-US" dirty="0" err="1"/>
              <a:t>dropna</a:t>
            </a:r>
            <a:r>
              <a:rPr lang="en-US" dirty="0"/>
              <a:t>()
#Print the cleaned data  </a:t>
            </a:r>
          </a:p>
          <a:p>
            <a:pPr marL="0" indent="0">
              <a:buNone/>
            </a:pPr>
            <a:r>
              <a:rPr lang="en-US" dirty="0"/>
              <a:t>print(</a:t>
            </a:r>
            <a:r>
              <a:rPr lang="en-US" dirty="0" err="1"/>
              <a:t>df</a:t>
            </a:r>
            <a:r>
              <a:rPr lang="en-US" dirty="0"/>
              <a:t>)</a:t>
            </a:r>
          </a:p>
        </p:txBody>
      </p:sp>
    </p:spTree>
    <p:extLst>
      <p:ext uri="{BB962C8B-B14F-4D97-AF65-F5344CB8AC3E}">
        <p14:creationId xmlns:p14="http://schemas.microsoft.com/office/powerpoint/2010/main" val="3261351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38</TotalTime>
  <Words>474</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Traditional Arabic</vt:lpstr>
      <vt:lpstr>Wingdings 3</vt:lpstr>
      <vt:lpstr>Ion Boardroom</vt:lpstr>
      <vt:lpstr>Assessment of Marginal Workers In Tamilnadu </vt:lpstr>
      <vt:lpstr>Analysis Approach:</vt:lpstr>
      <vt:lpstr>Visualization Types:</vt:lpstr>
      <vt:lpstr>Code Implementation:</vt:lpstr>
      <vt:lpstr>About the project </vt:lpstr>
      <vt:lpstr>Downloading datasets</vt:lpstr>
      <vt:lpstr>Import the files</vt:lpstr>
      <vt:lpstr>Output</vt:lpstr>
      <vt:lpstr>Classified the data in sex &amp; age</vt:lpstr>
      <vt:lpstr>Output:</vt:lpstr>
      <vt:lpstr>Data aggregation </vt:lpstr>
      <vt:lpstr>Age distribution plotting point </vt:lpstr>
      <vt:lpstr>Output </vt:lpstr>
      <vt:lpstr>Data category</vt:lpstr>
      <vt:lpstr>Output</vt:lpstr>
      <vt:lpstr>Sex distribution plot</vt:lpstr>
      <vt:lpstr>Scatterplot</vt:lpstr>
      <vt:lpstr>Output </vt:lpstr>
      <vt:lpstr>Heatmap</vt:lpstr>
      <vt:lpstr>Output</vt:lpstr>
      <vt:lpstr>Finding missing value</vt:lpstr>
      <vt:lpstr>Retrieve and Testing the dataset </vt:lpstr>
      <vt:lpstr>Output</vt:lpstr>
      <vt:lpstr>PowerPoint Presentation</vt:lpstr>
      <vt:lpstr>Select relevant Columns For analysis </vt:lpstr>
      <vt:lpstr>Filter the dataframe</vt:lpstr>
      <vt:lpstr>Plotting points</vt:lpstr>
      <vt:lpstr>Output: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Marginal Workers In tamilnadu……….</dc:title>
  <dc:creator>manimathavan M</dc:creator>
  <cp:lastModifiedBy>madheshwaran</cp:lastModifiedBy>
  <cp:revision>11</cp:revision>
  <dcterms:created xsi:type="dcterms:W3CDTF">2023-10-22T03:13:33Z</dcterms:created>
  <dcterms:modified xsi:type="dcterms:W3CDTF">2023-11-01T16:04:20Z</dcterms:modified>
</cp:coreProperties>
</file>