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51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10/10/2023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10/10/2023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10/10/2023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10/10/2023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10/10/2023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10/10/2023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F8A15-4875-92A9-5220-E57F9E89438E}"/>
              </a:ext>
            </a:extLst>
          </p:cNvPr>
          <p:cNvSpPr>
            <a:spLocks noGrp="1"/>
          </p:cNvSpPr>
          <p:nvPr>
            <p:ph type="ctrTitle"/>
          </p:nvPr>
        </p:nvSpPr>
        <p:spPr>
          <a:xfrm>
            <a:off x="2067103" y="2963478"/>
            <a:ext cx="10928311" cy="931043"/>
          </a:xfrm>
        </p:spPr>
        <p:txBody>
          <a:bodyPr/>
          <a:lstStyle/>
          <a:p>
            <a:r>
              <a:rPr lang="en-US" dirty="0"/>
              <a:t>Marginal workers in </a:t>
            </a:r>
            <a:r>
              <a:rPr lang="en-US" dirty="0" err="1"/>
              <a:t>tamilnadu</a:t>
            </a:r>
            <a:r>
              <a:rPr lang="en-US" dirty="0"/>
              <a:t> </a:t>
            </a:r>
          </a:p>
        </p:txBody>
      </p:sp>
    </p:spTree>
    <p:extLst>
      <p:ext uri="{BB962C8B-B14F-4D97-AF65-F5344CB8AC3E}">
        <p14:creationId xmlns:p14="http://schemas.microsoft.com/office/powerpoint/2010/main" val="1690502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D2A2D-A07F-341A-C29F-E41BE63AF6BE}"/>
              </a:ext>
            </a:extLst>
          </p:cNvPr>
          <p:cNvSpPr>
            <a:spLocks noGrp="1"/>
          </p:cNvSpPr>
          <p:nvPr>
            <p:ph type="title"/>
          </p:nvPr>
        </p:nvSpPr>
        <p:spPr>
          <a:xfrm>
            <a:off x="291142" y="772190"/>
            <a:ext cx="9404723" cy="1400530"/>
          </a:xfrm>
        </p:spPr>
        <p:txBody>
          <a:bodyPr/>
          <a:lstStyle/>
          <a:p>
            <a:r>
              <a:rPr lang="en-US" dirty="0"/>
              <a:t>What is marginal workers?</a:t>
            </a:r>
          </a:p>
        </p:txBody>
      </p:sp>
      <p:sp>
        <p:nvSpPr>
          <p:cNvPr id="3" name="Content Placeholder 2">
            <a:extLst>
              <a:ext uri="{FF2B5EF4-FFF2-40B4-BE49-F238E27FC236}">
                <a16:creationId xmlns:a16="http://schemas.microsoft.com/office/drawing/2014/main" id="{EEDDD56E-2C03-8B08-33A0-6BF0C3F9983A}"/>
              </a:ext>
            </a:extLst>
          </p:cNvPr>
          <p:cNvSpPr>
            <a:spLocks noGrp="1"/>
          </p:cNvSpPr>
          <p:nvPr>
            <p:ph idx="1"/>
          </p:nvPr>
        </p:nvSpPr>
        <p:spPr>
          <a:xfrm>
            <a:off x="1078893" y="1964019"/>
            <a:ext cx="8946541" cy="4195481"/>
          </a:xfrm>
        </p:spPr>
        <p:txBody>
          <a:bodyPr/>
          <a:lstStyle/>
          <a:p>
            <a:r>
              <a:rPr lang="en-US" dirty="0"/>
              <a:t>Marginal jobs are defined as those that are unstable, intermittent, or in other ways outside the economic
jobs, even if they do not share the
mainstream. Persons who hold these personal characteristics of marginal workers, are ex- </a:t>
            </a:r>
            <a:r>
              <a:rPr lang="en-US" dirty="0" err="1"/>
              <a:t>pected</a:t>
            </a:r>
            <a:r>
              <a:rPr lang="en-US" dirty="0"/>
              <a:t> to be underutilized.</a:t>
            </a:r>
          </a:p>
        </p:txBody>
      </p:sp>
    </p:spTree>
    <p:extLst>
      <p:ext uri="{BB962C8B-B14F-4D97-AF65-F5344CB8AC3E}">
        <p14:creationId xmlns:p14="http://schemas.microsoft.com/office/powerpoint/2010/main" val="424536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A06CC-22F4-0DBF-40D7-035BF8690988}"/>
              </a:ext>
            </a:extLst>
          </p:cNvPr>
          <p:cNvSpPr>
            <a:spLocks noGrp="1"/>
          </p:cNvSpPr>
          <p:nvPr>
            <p:ph type="title"/>
          </p:nvPr>
        </p:nvSpPr>
        <p:spPr/>
        <p:txBody>
          <a:bodyPr/>
          <a:lstStyle/>
          <a:p>
            <a:r>
              <a:rPr lang="en-US" dirty="0"/>
              <a:t>Working days for  marginal works</a:t>
            </a:r>
          </a:p>
        </p:txBody>
      </p:sp>
      <p:sp>
        <p:nvSpPr>
          <p:cNvPr id="3" name="Content Placeholder 2">
            <a:extLst>
              <a:ext uri="{FF2B5EF4-FFF2-40B4-BE49-F238E27FC236}">
                <a16:creationId xmlns:a16="http://schemas.microsoft.com/office/drawing/2014/main" id="{90230DBC-5415-C78F-39AF-747CE8772E42}"/>
              </a:ext>
            </a:extLst>
          </p:cNvPr>
          <p:cNvSpPr>
            <a:spLocks noGrp="1"/>
          </p:cNvSpPr>
          <p:nvPr>
            <p:ph idx="1"/>
          </p:nvPr>
        </p:nvSpPr>
        <p:spPr>
          <a:xfrm>
            <a:off x="646111" y="2037995"/>
            <a:ext cx="9894432" cy="7754602"/>
          </a:xfrm>
        </p:spPr>
        <p:txBody>
          <a:bodyPr/>
          <a:lstStyle/>
          <a:p>
            <a:r>
              <a:rPr lang="en-US" dirty="0"/>
              <a:t>According to economic status, population in India is divided into: (a) Main workers: a person who works for at least 183 days in a year. (b) Marginal workers: who works for less than 183 days or 6 months in a year.</a:t>
            </a:r>
          </a:p>
          <a:p>
            <a:pPr marL="0" indent="0">
              <a:buNone/>
            </a:pPr>
            <a:endParaRPr lang="en-US" dirty="0"/>
          </a:p>
        </p:txBody>
      </p:sp>
    </p:spTree>
    <p:extLst>
      <p:ext uri="{BB962C8B-B14F-4D97-AF65-F5344CB8AC3E}">
        <p14:creationId xmlns:p14="http://schemas.microsoft.com/office/powerpoint/2010/main" val="1807626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2E7B-2D61-FC06-9226-C08EE3004F25}"/>
              </a:ext>
            </a:extLst>
          </p:cNvPr>
          <p:cNvSpPr>
            <a:spLocks noGrp="1"/>
          </p:cNvSpPr>
          <p:nvPr>
            <p:ph type="title"/>
          </p:nvPr>
        </p:nvSpPr>
        <p:spPr/>
        <p:txBody>
          <a:bodyPr/>
          <a:lstStyle/>
          <a:p>
            <a:r>
              <a:rPr lang="en-US" dirty="0"/>
              <a:t>Percentage of marginal workers in </a:t>
            </a:r>
            <a:r>
              <a:rPr lang="en-US" dirty="0" err="1"/>
              <a:t>tamilnadu</a:t>
            </a:r>
            <a:r>
              <a:rPr lang="en-US" dirty="0"/>
              <a:t> </a:t>
            </a:r>
          </a:p>
        </p:txBody>
      </p:sp>
      <p:sp>
        <p:nvSpPr>
          <p:cNvPr id="3" name="Content Placeholder 2">
            <a:extLst>
              <a:ext uri="{FF2B5EF4-FFF2-40B4-BE49-F238E27FC236}">
                <a16:creationId xmlns:a16="http://schemas.microsoft.com/office/drawing/2014/main" id="{283C4FBF-32C6-0EE6-7D18-BAFEE1A8D384}"/>
              </a:ext>
            </a:extLst>
          </p:cNvPr>
          <p:cNvSpPr>
            <a:spLocks noGrp="1"/>
          </p:cNvSpPr>
          <p:nvPr>
            <p:ph idx="1"/>
          </p:nvPr>
        </p:nvSpPr>
        <p:spPr>
          <a:xfrm>
            <a:off x="749132" y="2422880"/>
            <a:ext cx="8946541" cy="3390900"/>
          </a:xfrm>
        </p:spPr>
        <p:txBody>
          <a:bodyPr/>
          <a:lstStyle/>
          <a:p>
            <a:r>
              <a:rPr lang="en-US" dirty="0"/>
              <a:t>A. In Census 2011, out of 32.9 million total workers, 27.9 million are main workers and the remaining 4.9 million are marginal workers. The percentage of main workers among the total workers, in Census 2011, is 85.0% against 85.2% in Census 2001.</a:t>
            </a:r>
          </a:p>
        </p:txBody>
      </p:sp>
    </p:spTree>
    <p:extLst>
      <p:ext uri="{BB962C8B-B14F-4D97-AF65-F5344CB8AC3E}">
        <p14:creationId xmlns:p14="http://schemas.microsoft.com/office/powerpoint/2010/main" val="1752573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997FB-6A97-DC4E-B301-130CF3412773}"/>
              </a:ext>
            </a:extLst>
          </p:cNvPr>
          <p:cNvSpPr>
            <a:spLocks noGrp="1"/>
          </p:cNvSpPr>
          <p:nvPr>
            <p:ph type="title"/>
          </p:nvPr>
        </p:nvSpPr>
        <p:spPr/>
        <p:txBody>
          <a:bodyPr/>
          <a:lstStyle/>
          <a:p>
            <a:r>
              <a:rPr lang="en-US" dirty="0"/>
              <a:t>Difference between main workers and marginal workers</a:t>
            </a:r>
          </a:p>
        </p:txBody>
      </p:sp>
      <p:sp>
        <p:nvSpPr>
          <p:cNvPr id="3" name="Content Placeholder 2">
            <a:extLst>
              <a:ext uri="{FF2B5EF4-FFF2-40B4-BE49-F238E27FC236}">
                <a16:creationId xmlns:a16="http://schemas.microsoft.com/office/drawing/2014/main" id="{9CD70D02-9CBF-DEF2-5317-EA971444DCCC}"/>
              </a:ext>
            </a:extLst>
          </p:cNvPr>
          <p:cNvSpPr>
            <a:spLocks noGrp="1"/>
          </p:cNvSpPr>
          <p:nvPr>
            <p:ph idx="1"/>
          </p:nvPr>
        </p:nvSpPr>
        <p:spPr>
          <a:xfrm>
            <a:off x="875201" y="2472018"/>
            <a:ext cx="8946541" cy="4195481"/>
          </a:xfrm>
        </p:spPr>
        <p:txBody>
          <a:bodyPr/>
          <a:lstStyle/>
          <a:p>
            <a:r>
              <a:rPr lang="en-US" dirty="0"/>
              <a:t>Main Worker is a person who works in any economically productive activity for at least 183 days (or six months) in a year. Marginal Worker is a person who works in any economic activity for less than 183 days (or six months) in a year.</a:t>
            </a:r>
          </a:p>
        </p:txBody>
      </p:sp>
    </p:spTree>
    <p:extLst>
      <p:ext uri="{BB962C8B-B14F-4D97-AF65-F5344CB8AC3E}">
        <p14:creationId xmlns:p14="http://schemas.microsoft.com/office/powerpoint/2010/main" val="3296481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A9F0C-937C-AC01-6DEB-E3CAF03FEE93}"/>
              </a:ext>
            </a:extLst>
          </p:cNvPr>
          <p:cNvSpPr>
            <a:spLocks noGrp="1"/>
          </p:cNvSpPr>
          <p:nvPr>
            <p:ph type="title"/>
          </p:nvPr>
        </p:nvSpPr>
        <p:spPr/>
        <p:txBody>
          <a:bodyPr/>
          <a:lstStyle/>
          <a:p>
            <a:r>
              <a:rPr lang="en-US" dirty="0"/>
              <a:t>How to calculate marginal workers</a:t>
            </a:r>
          </a:p>
        </p:txBody>
      </p:sp>
      <p:pic>
        <p:nvPicPr>
          <p:cNvPr id="4" name="Content Placeholder 3">
            <a:extLst>
              <a:ext uri="{FF2B5EF4-FFF2-40B4-BE49-F238E27FC236}">
                <a16:creationId xmlns:a16="http://schemas.microsoft.com/office/drawing/2014/main" id="{679F6DE8-3538-11DD-8B2A-533387BBC852}"/>
              </a:ext>
            </a:extLst>
          </p:cNvPr>
          <p:cNvPicPr>
            <a:picLocks noGrp="1" noChangeAspect="1"/>
          </p:cNvPicPr>
          <p:nvPr>
            <p:ph idx="1"/>
          </p:nvPr>
        </p:nvPicPr>
        <p:blipFill>
          <a:blip r:embed="rId2"/>
          <a:stretch>
            <a:fillRect/>
          </a:stretch>
        </p:blipFill>
        <p:spPr>
          <a:xfrm>
            <a:off x="2141166" y="1606652"/>
            <a:ext cx="6496663" cy="4195762"/>
          </a:xfrm>
        </p:spPr>
      </p:pic>
    </p:spTree>
    <p:extLst>
      <p:ext uri="{BB962C8B-B14F-4D97-AF65-F5344CB8AC3E}">
        <p14:creationId xmlns:p14="http://schemas.microsoft.com/office/powerpoint/2010/main" val="2720146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8813C-542F-1621-281B-659D8A0C5211}"/>
              </a:ext>
            </a:extLst>
          </p:cNvPr>
          <p:cNvSpPr>
            <a:spLocks noGrp="1"/>
          </p:cNvSpPr>
          <p:nvPr>
            <p:ph type="title"/>
          </p:nvPr>
        </p:nvSpPr>
        <p:spPr/>
        <p:txBody>
          <a:bodyPr/>
          <a:lstStyle/>
          <a:p>
            <a:r>
              <a:rPr lang="en-US" dirty="0"/>
              <a:t>Statewide marginal workers in </a:t>
            </a:r>
            <a:r>
              <a:rPr lang="en-US" dirty="0" err="1"/>
              <a:t>india</a:t>
            </a:r>
            <a:endParaRPr lang="en-US" dirty="0"/>
          </a:p>
        </p:txBody>
      </p:sp>
      <p:pic>
        <p:nvPicPr>
          <p:cNvPr id="4" name="Content Placeholder 3">
            <a:extLst>
              <a:ext uri="{FF2B5EF4-FFF2-40B4-BE49-F238E27FC236}">
                <a16:creationId xmlns:a16="http://schemas.microsoft.com/office/drawing/2014/main" id="{CD241EE4-B35C-84E2-EB74-8E84E2300796}"/>
              </a:ext>
            </a:extLst>
          </p:cNvPr>
          <p:cNvPicPr>
            <a:picLocks noGrp="1" noChangeAspect="1"/>
          </p:cNvPicPr>
          <p:nvPr>
            <p:ph idx="1"/>
          </p:nvPr>
        </p:nvPicPr>
        <p:blipFill>
          <a:blip r:embed="rId2"/>
          <a:stretch>
            <a:fillRect/>
          </a:stretch>
        </p:blipFill>
        <p:spPr>
          <a:xfrm>
            <a:off x="1207541" y="2004963"/>
            <a:ext cx="8843293" cy="5003838"/>
          </a:xfrm>
        </p:spPr>
      </p:pic>
    </p:spTree>
    <p:extLst>
      <p:ext uri="{BB962C8B-B14F-4D97-AF65-F5344CB8AC3E}">
        <p14:creationId xmlns:p14="http://schemas.microsoft.com/office/powerpoint/2010/main" val="90952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90031-2412-4900-E6E1-B8935A0F0EC0}"/>
              </a:ext>
            </a:extLst>
          </p:cNvPr>
          <p:cNvSpPr>
            <a:spLocks noGrp="1"/>
          </p:cNvSpPr>
          <p:nvPr>
            <p:ph type="title"/>
          </p:nvPr>
        </p:nvSpPr>
        <p:spPr/>
        <p:txBody>
          <a:bodyPr/>
          <a:lstStyle/>
          <a:p>
            <a:r>
              <a:rPr lang="en-US" dirty="0"/>
              <a:t>Benefits of marginal workers </a:t>
            </a:r>
          </a:p>
        </p:txBody>
      </p:sp>
      <p:sp>
        <p:nvSpPr>
          <p:cNvPr id="3" name="Content Placeholder 2">
            <a:extLst>
              <a:ext uri="{FF2B5EF4-FFF2-40B4-BE49-F238E27FC236}">
                <a16:creationId xmlns:a16="http://schemas.microsoft.com/office/drawing/2014/main" id="{D8C1CD1C-6BFD-6BD6-0DBA-1EADD7578D1F}"/>
              </a:ext>
            </a:extLst>
          </p:cNvPr>
          <p:cNvSpPr>
            <a:spLocks noGrp="1"/>
          </p:cNvSpPr>
          <p:nvPr>
            <p:ph idx="1"/>
          </p:nvPr>
        </p:nvSpPr>
        <p:spPr/>
        <p:txBody>
          <a:bodyPr/>
          <a:lstStyle/>
          <a:p>
            <a:r>
              <a:rPr lang="en-US" dirty="0"/>
              <a:t> Marginal workers are entitled to their (state) pension payments, or to unemployment benefits (and unemployment assistance), if eligible.</a:t>
            </a:r>
          </a:p>
          <a:p>
            <a:r>
              <a:rPr lang="en-US" dirty="0"/>
              <a:t>For example: Let’s say a pair of shoes are being sold for $40. However, a consumer is willing to pay $50 for the pair. The marginal benefit would then be $50. This means the marginal benefit is higher than the actual price of the shoe by $10.</a:t>
            </a:r>
          </a:p>
        </p:txBody>
      </p:sp>
    </p:spTree>
    <p:extLst>
      <p:ext uri="{BB962C8B-B14F-4D97-AF65-F5344CB8AC3E}">
        <p14:creationId xmlns:p14="http://schemas.microsoft.com/office/powerpoint/2010/main" val="547927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E70AE-019C-C5BF-3680-3AE10AB9EC96}"/>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51E75224-6AD8-C452-A0B1-F382CE986330}"/>
              </a:ext>
            </a:extLst>
          </p:cNvPr>
          <p:cNvPicPr>
            <a:picLocks noGrp="1" noChangeAspect="1"/>
          </p:cNvPicPr>
          <p:nvPr>
            <p:ph idx="1"/>
          </p:nvPr>
        </p:nvPicPr>
        <p:blipFill>
          <a:blip r:embed="rId2"/>
          <a:stretch>
            <a:fillRect/>
          </a:stretch>
        </p:blipFill>
        <p:spPr>
          <a:xfrm>
            <a:off x="791449" y="267746"/>
            <a:ext cx="10754439" cy="6137536"/>
          </a:xfrm>
        </p:spPr>
      </p:pic>
    </p:spTree>
    <p:extLst>
      <p:ext uri="{BB962C8B-B14F-4D97-AF65-F5344CB8AC3E}">
        <p14:creationId xmlns:p14="http://schemas.microsoft.com/office/powerpoint/2010/main" val="37787024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0</TotalTime>
  <Words>295</Words>
  <Application>Microsoft Office PowerPoint</Application>
  <PresentationFormat>Widescreen</PresentationFormat>
  <Paragraphs>14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Marginal workers in tamilnadu </vt:lpstr>
      <vt:lpstr>What is marginal workers?</vt:lpstr>
      <vt:lpstr>Working days for  marginal works</vt:lpstr>
      <vt:lpstr>Percentage of marginal workers in tamilnadu </vt:lpstr>
      <vt:lpstr>Difference between main workers and marginal workers</vt:lpstr>
      <vt:lpstr>How to calculate marginal workers</vt:lpstr>
      <vt:lpstr>Statewide marginal workers in india</vt:lpstr>
      <vt:lpstr>Benefits of marginal workers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Marginal workers in tamilnadu </dc:title>
  <dc:creator>manimathavan M</dc:creator>
  <cp:lastModifiedBy>madheshwaran</cp:lastModifiedBy>
  <cp:revision>3</cp:revision>
  <dcterms:created xsi:type="dcterms:W3CDTF">2023-10-08T15:35:40Z</dcterms:created>
  <dcterms:modified xsi:type="dcterms:W3CDTF">2023-10-10T17:33:02Z</dcterms:modified>
</cp:coreProperties>
</file>