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63" r:id="rId3"/>
    <p:sldId id="257" r:id="rId4"/>
    <p:sldId id="258" r:id="rId5"/>
    <p:sldId id="271" r:id="rId6"/>
    <p:sldId id="259" r:id="rId7"/>
    <p:sldId id="261" r:id="rId8"/>
    <p:sldId id="262" r:id="rId9"/>
    <p:sldId id="272" r:id="rId10"/>
    <p:sldId id="264" r:id="rId11"/>
    <p:sldId id="265" r:id="rId12"/>
    <p:sldId id="266" r:id="rId13"/>
    <p:sldId id="267" r:id="rId14"/>
    <p:sldId id="268" r:id="rId15"/>
    <p:sldId id="269" r:id="rId16"/>
    <p:sldId id="274" r:id="rId17"/>
    <p:sldId id="276" r:id="rId18"/>
    <p:sldId id="270"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5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28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85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4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07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2105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37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8894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9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712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0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6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66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4100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Tree>
    <p:extLst>
      <p:ext uri="{BB962C8B-B14F-4D97-AF65-F5344CB8AC3E}">
        <p14:creationId xmlns:p14="http://schemas.microsoft.com/office/powerpoint/2010/main" val="288885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54632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 TargetMode="External" /><Relationship Id="rId7" Type="http://schemas.openxmlformats.org/officeDocument/2006/relationships/hyperlink" Target="https://www.kaggle.com/datasets/uciml/sms-spam-collection-dataset" TargetMode="External" /><Relationship Id="rId2" Type="http://schemas.openxmlformats.org/officeDocument/2006/relationships/hyperlink" Target="https://www.tensorflow.org/" TargetMode="External" /><Relationship Id="rId1" Type="http://schemas.openxmlformats.org/officeDocument/2006/relationships/slideLayout" Target="../slideLayouts/slideLayout7.xml" /><Relationship Id="rId6" Type="http://schemas.openxmlformats.org/officeDocument/2006/relationships/hyperlink" Target="https://matplotlib.org/" TargetMode="External" /><Relationship Id="rId5" Type="http://schemas.openxmlformats.org/officeDocument/2006/relationships/hyperlink" Target="https://keras.io/" TargetMode="External" /><Relationship Id="rId4" Type="http://schemas.openxmlformats.org/officeDocument/2006/relationships/hyperlink" Target="https://scikit-learn.org/stable/" TargetMode="Externa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309" y="1911239"/>
            <a:ext cx="7648965" cy="1646302"/>
          </a:xfrm>
        </p:spPr>
        <p:txBody>
          <a:bodyPr/>
          <a:lstStyle/>
          <a:p>
            <a:pPr fontAlgn="base"/>
            <a:r>
              <a:rPr lang="en-US" sz="3600" b="1" dirty="0">
                <a:solidFill>
                  <a:schemeClr val="tx1"/>
                </a:solidFill>
                <a:latin typeface="Arial Rounded MT Bold" panose="020F0704030504030204" pitchFamily="34" charset="0"/>
              </a:rPr>
              <a:t>SMS Spam Detection using GAN</a:t>
            </a:r>
            <a:br>
              <a:rPr lang="en-US" sz="3600" b="1" dirty="0">
                <a:solidFill>
                  <a:schemeClr val="tx1"/>
                </a:solidFill>
                <a:latin typeface="Arial Rounded MT Bold" panose="020F0704030504030204" pitchFamily="34" charset="0"/>
              </a:rPr>
            </a:br>
            <a:br>
              <a:rPr lang="en-US" sz="3600" dirty="0">
                <a:solidFill>
                  <a:schemeClr val="tx1"/>
                </a:solidFill>
                <a:latin typeface="Arial Rounded MT Bold" panose="020F0704030504030204" pitchFamily="34" charset="0"/>
              </a:rPr>
            </a:br>
            <a:endParaRPr lang="en-US" sz="36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1790715" y="3809046"/>
            <a:ext cx="7766936" cy="1546818"/>
          </a:xfrm>
        </p:spPr>
        <p:txBody>
          <a:bodyPr>
            <a:normAutofit fontScale="85000" lnSpcReduction="20000"/>
          </a:bodyPr>
          <a:lstStyle/>
          <a:p>
            <a:r>
              <a:rPr lang="en-US" dirty="0">
                <a:solidFill>
                  <a:schemeClr val="tx1"/>
                </a:solidFill>
                <a:latin typeface="Arial Rounded MT Bold" panose="020F0704030504030204" pitchFamily="34" charset="0"/>
              </a:rPr>
              <a:t>Created  by</a:t>
            </a:r>
          </a:p>
          <a:p>
            <a:r>
              <a:rPr lang="en-US" dirty="0">
                <a:solidFill>
                  <a:schemeClr val="tx1"/>
                </a:solidFill>
                <a:latin typeface="Arial Rounded MT Bold" panose="020F0704030504030204" pitchFamily="34" charset="0"/>
              </a:rPr>
              <a:t>M . MADHESHWARAN</a:t>
            </a:r>
          </a:p>
          <a:p>
            <a:r>
              <a:rPr lang="en-US" dirty="0">
                <a:solidFill>
                  <a:schemeClr val="tx1"/>
                </a:solidFill>
                <a:latin typeface="Arial Rounded MT Bold" panose="020F0704030504030204" pitchFamily="34" charset="0"/>
              </a:rPr>
              <a:t>Reg.No:912321104019</a:t>
            </a:r>
          </a:p>
          <a:p>
            <a:r>
              <a:rPr lang="en-US" dirty="0">
                <a:solidFill>
                  <a:schemeClr val="tx1"/>
                </a:solidFill>
                <a:latin typeface="Arial Rounded MT Bold" panose="020F0704030504030204" pitchFamily="34" charset="0"/>
              </a:rPr>
              <a:t>III-year , CSE</a:t>
            </a:r>
          </a:p>
          <a:p>
            <a:r>
              <a:rPr lang="en-US" dirty="0">
                <a:solidFill>
                  <a:schemeClr val="tx1"/>
                </a:solidFill>
                <a:latin typeface="Arial Rounded MT Bold" panose="020F0704030504030204" pitchFamily="34" charset="0"/>
              </a:rPr>
              <a:t>SACS MAVMM ENGINEERING COLLEGE</a:t>
            </a:r>
          </a:p>
          <a:p>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31537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054769"/>
            <a:ext cx="8596668" cy="1320800"/>
          </a:xfrm>
        </p:spPr>
        <p:txBody>
          <a:bodyPr/>
          <a:lstStyle/>
          <a:p>
            <a:r>
              <a:rPr lang="en-US" b="1" dirty="0">
                <a:solidFill>
                  <a:schemeClr val="tx1"/>
                </a:solidFill>
                <a:latin typeface="Arial Rounded MT Bold" panose="020F0704030504030204" pitchFamily="34" charset="0"/>
              </a:rPr>
              <a:t>Algorithm and deployment</a:t>
            </a:r>
          </a:p>
        </p:txBody>
      </p:sp>
      <p:sp>
        <p:nvSpPr>
          <p:cNvPr id="3" name="Content Placeholder 2"/>
          <p:cNvSpPr>
            <a:spLocks noGrp="1"/>
          </p:cNvSpPr>
          <p:nvPr>
            <p:ph idx="1"/>
          </p:nvPr>
        </p:nvSpPr>
        <p:spPr>
          <a:xfrm>
            <a:off x="629207" y="2653883"/>
            <a:ext cx="8596668" cy="3880773"/>
          </a:xfrm>
        </p:spPr>
        <p:txBody>
          <a:bodyPr>
            <a:normAutofit/>
          </a:bodyPr>
          <a:lstStyle/>
          <a:p>
            <a:pPr marL="0" indent="0" algn="just">
              <a:buNone/>
            </a:pPr>
            <a:r>
              <a:rPr lang="en-US" sz="2400" b="1" dirty="0">
                <a:solidFill>
                  <a:schemeClr val="tx1"/>
                </a:solidFill>
                <a:latin typeface="Arial Rounded MT Bold" panose="020F0704030504030204" pitchFamily="34" charset="0"/>
              </a:rPr>
              <a:t>Problem Statement</a:t>
            </a:r>
            <a:r>
              <a:rPr lang="en-US" sz="2400" dirty="0">
                <a:solidFill>
                  <a:schemeClr val="tx1"/>
                </a:solidFill>
                <a:latin typeface="Arial Rounded MT Bold" panose="020F0704030504030204" pitchFamily="34" charset="0"/>
              </a:rPr>
              <a:t>: Identify whether an incoming SMS message is spam or not.</a:t>
            </a:r>
          </a:p>
          <a:p>
            <a:pPr marL="0" indent="0" algn="just">
              <a:buNone/>
            </a:pPr>
            <a:r>
              <a:rPr lang="en-US" sz="2400" b="1" dirty="0">
                <a:solidFill>
                  <a:schemeClr val="tx1"/>
                </a:solidFill>
                <a:latin typeface="Arial Rounded MT Bold" panose="020F0704030504030204" pitchFamily="34" charset="0"/>
              </a:rPr>
              <a:t>Input</a:t>
            </a:r>
            <a:r>
              <a:rPr lang="en-US" sz="2400" dirty="0">
                <a:solidFill>
                  <a:schemeClr val="tx1"/>
                </a:solidFill>
                <a:latin typeface="Arial Rounded MT Bold" panose="020F0704030504030204" pitchFamily="34" charset="0"/>
              </a:rPr>
              <a:t>: SMS messages containing text content.</a:t>
            </a:r>
          </a:p>
          <a:p>
            <a:pPr marL="0" indent="0" algn="just">
              <a:buNone/>
            </a:pPr>
            <a:r>
              <a:rPr lang="en-US" sz="2400" b="1" dirty="0">
                <a:solidFill>
                  <a:schemeClr val="tx1"/>
                </a:solidFill>
                <a:latin typeface="Arial Rounded MT Bold" panose="020F0704030504030204" pitchFamily="34" charset="0"/>
              </a:rPr>
              <a:t>Output</a:t>
            </a:r>
            <a:r>
              <a:rPr lang="en-US" sz="2400" dirty="0">
                <a:solidFill>
                  <a:schemeClr val="tx1"/>
                </a:solidFill>
                <a:latin typeface="Arial Rounded MT Bold" panose="020F0704030504030204" pitchFamily="34" charset="0"/>
              </a:rPr>
              <a:t>: Classification label indicating whether the message is spam (1) or not spam (0).</a:t>
            </a:r>
          </a:p>
          <a:p>
            <a:pPr algn="just"/>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377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a:solidFill>
                  <a:schemeClr val="tx1"/>
                </a:solidFill>
                <a:latin typeface="Arial Rounded MT Bold" panose="020F0704030504030204" pitchFamily="34" charset="0"/>
              </a:rPr>
              <a:t>Algorithm steps:</a:t>
            </a:r>
          </a:p>
        </p:txBody>
      </p:sp>
      <p:sp>
        <p:nvSpPr>
          <p:cNvPr id="3" name="Content Placeholder 2"/>
          <p:cNvSpPr>
            <a:spLocks noGrp="1"/>
          </p:cNvSpPr>
          <p:nvPr>
            <p:ph idx="1"/>
          </p:nvPr>
        </p:nvSpPr>
        <p:spPr>
          <a:xfrm>
            <a:off x="192505" y="1294316"/>
            <a:ext cx="9432757" cy="5467432"/>
          </a:xfrm>
        </p:spPr>
        <p:txBody>
          <a:bodyPr>
            <a:normAutofit fontScale="85000" lnSpcReduction="10000"/>
          </a:bodyPr>
          <a:lstStyle/>
          <a:p>
            <a:pPr marL="0" indent="0" algn="just">
              <a:lnSpc>
                <a:spcPct val="160000"/>
              </a:lnSpc>
              <a:buNone/>
            </a:pPr>
            <a:r>
              <a:rPr lang="en-US" sz="2000" b="1" dirty="0">
                <a:solidFill>
                  <a:schemeClr val="tx1"/>
                </a:solidFill>
                <a:latin typeface="Arial Rounded MT Bold" panose="020F0704030504030204" pitchFamily="34" charset="0"/>
              </a:rPr>
              <a:t>a.	Preprocessing</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Tokenization: Split each SMS message into individual words or tokens.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cleaning: Remove stop words, punctuation, and special characters.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normalization: Convert words to lowercase, handle contractions, and stem or lemmatize words.</a:t>
            </a:r>
          </a:p>
          <a:p>
            <a:pPr marL="0" indent="0" algn="just">
              <a:lnSpc>
                <a:spcPct val="160000"/>
              </a:lnSpc>
              <a:buNone/>
            </a:pPr>
            <a:r>
              <a:rPr lang="en-US" sz="2000" dirty="0">
                <a:solidFill>
                  <a:schemeClr val="tx1"/>
                </a:solidFill>
                <a:latin typeface="Arial Rounded MT Bold" panose="020F0704030504030204" pitchFamily="34" charset="0"/>
              </a:rPr>
              <a:t>b.	</a:t>
            </a:r>
            <a:r>
              <a:rPr lang="en-US" sz="2000" b="1" dirty="0">
                <a:solidFill>
                  <a:schemeClr val="tx1"/>
                </a:solidFill>
                <a:latin typeface="Arial Rounded MT Bold" panose="020F0704030504030204" pitchFamily="34" charset="0"/>
              </a:rPr>
              <a:t>Feature Extraction</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Bag-of-Words (</a:t>
            </a:r>
            <a:r>
              <a:rPr lang="en-US" sz="2000" dirty="0" err="1">
                <a:solidFill>
                  <a:schemeClr val="tx1"/>
                </a:solidFill>
                <a:latin typeface="Arial Rounded MT Bold" panose="020F0704030504030204" pitchFamily="34" charset="0"/>
              </a:rPr>
              <a:t>BoW</a:t>
            </a:r>
            <a:r>
              <a:rPr lang="en-US" sz="2000" dirty="0">
                <a:solidFill>
                  <a:schemeClr val="tx1"/>
                </a:solidFill>
                <a:latin typeface="Arial Rounded MT Bold" panose="020F0704030504030204" pitchFamily="34" charset="0"/>
              </a:rPr>
              <a:t>): Convert the text data into numerical feature vectors representing the frequency of each word in the message.</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TF-IDF (Term Frequency-Inverse Document Frequency): Assign weights to words based on their frequency in the message and rarity across all messages.</a:t>
            </a:r>
          </a:p>
        </p:txBody>
      </p:sp>
    </p:spTree>
    <p:extLst>
      <p:ext uri="{BB962C8B-B14F-4D97-AF65-F5344CB8AC3E}">
        <p14:creationId xmlns:p14="http://schemas.microsoft.com/office/powerpoint/2010/main" val="131328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16" y="1358036"/>
            <a:ext cx="9240253" cy="5632311"/>
          </a:xfrm>
          <a:prstGeom prst="rect">
            <a:avLst/>
          </a:prstGeom>
        </p:spPr>
        <p:txBody>
          <a:bodyPr wrap="square">
            <a:spAutoFit/>
          </a:bodyPr>
          <a:lstStyle/>
          <a:p>
            <a:pPr algn="just">
              <a:lnSpc>
                <a:spcPct val="150000"/>
              </a:lnSpc>
            </a:pPr>
            <a:r>
              <a:rPr lang="en-US" sz="2000" dirty="0">
                <a:latin typeface="Arial Rounded MT Bold" panose="020F0704030504030204" pitchFamily="34" charset="0"/>
              </a:rPr>
              <a:t>c. Model Training:</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Choose a machine learning algorithm such as: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Naive Bayes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Support Vector Machines (SVM)</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Random Forest</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Split the dataset into training and testing sets.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Train the chosen model on the training set using the feature vectors extracted from the SMS messages.</a:t>
            </a:r>
          </a:p>
          <a:p>
            <a:pPr algn="just">
              <a:lnSpc>
                <a:spcPct val="150000"/>
              </a:lnSpc>
            </a:pPr>
            <a:r>
              <a:rPr lang="en-US" sz="2000" dirty="0" err="1">
                <a:latin typeface="Arial Rounded MT Bold" panose="020F0704030504030204" pitchFamily="34" charset="0"/>
              </a:rPr>
              <a:t>d.Model</a:t>
            </a:r>
            <a:r>
              <a:rPr lang="en-US" sz="2000" dirty="0">
                <a:latin typeface="Arial Rounded MT Bold" panose="020F0704030504030204" pitchFamily="34" charset="0"/>
              </a:rPr>
              <a:t> Evaluation:</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Evaluate the trained model's performance using metrics such as accuracy, precision, recall, and F1-score on the test set.</a:t>
            </a:r>
          </a:p>
          <a:p>
            <a:pPr algn="just">
              <a:lnSpc>
                <a:spcPct val="150000"/>
              </a:lnSpc>
            </a:pPr>
            <a:endParaRPr lang="en-US" sz="2000" dirty="0">
              <a:latin typeface="Arial Rounded MT Bold" panose="020F0704030504030204" pitchFamily="34" charset="0"/>
            </a:endParaRPr>
          </a:p>
        </p:txBody>
      </p:sp>
      <p:sp>
        <p:nvSpPr>
          <p:cNvPr id="2" name="Title 1"/>
          <p:cNvSpPr>
            <a:spLocks noGrp="1"/>
          </p:cNvSpPr>
          <p:nvPr>
            <p:ph type="title"/>
          </p:nvPr>
        </p:nvSpPr>
        <p:spPr>
          <a:xfrm>
            <a:off x="348916" y="534382"/>
            <a:ext cx="8596668" cy="823654"/>
          </a:xfrm>
        </p:spPr>
        <p:txBody>
          <a:bodyPr>
            <a:normAutofit/>
          </a:bodyPr>
          <a:lstStyle/>
          <a:p>
            <a:r>
              <a:rPr lang="en-US" sz="2800" b="1" dirty="0">
                <a:solidFill>
                  <a:schemeClr val="tx1"/>
                </a:solidFill>
                <a:latin typeface="Arial Rounded MT Bold" panose="020F0704030504030204" pitchFamily="34" charset="0"/>
              </a:rPr>
              <a:t>Algorithm steps</a:t>
            </a:r>
            <a:r>
              <a:rPr lang="en-US" sz="2800" b="1" dirty="0">
                <a:solidFill>
                  <a:schemeClr val="tx1"/>
                </a:solidFill>
                <a:latin typeface="Arial Rounded MT Bold" panose="020F0704030504030204" pitchFamily="34" charset="0"/>
                <a:sym typeface="Wingdings" panose="05000000000000000000" pitchFamily="2" charset="2"/>
              </a:rPr>
              <a:t>:(</a:t>
            </a:r>
            <a:r>
              <a:rPr lang="en-US" sz="2800" b="1" dirty="0" err="1">
                <a:solidFill>
                  <a:schemeClr val="tx1"/>
                </a:solidFill>
                <a:latin typeface="Arial Rounded MT Bold" panose="020F0704030504030204" pitchFamily="34" charset="0"/>
                <a:sym typeface="Wingdings" panose="05000000000000000000" pitchFamily="2" charset="2"/>
              </a:rPr>
              <a:t>contd</a:t>
            </a:r>
            <a:r>
              <a:rPr lang="en-US" sz="2800" b="1" dirty="0">
                <a:solidFill>
                  <a:schemeClr val="tx1"/>
                </a:solidFill>
                <a:latin typeface="Arial Rounded MT Bold" panose="020F0704030504030204" pitchFamily="34" charset="0"/>
                <a:sym typeface="Wingdings" panose="05000000000000000000" pitchFamily="2" charset="2"/>
              </a:rPr>
              <a:t>…)</a:t>
            </a:r>
            <a:endParaRPr lang="en-US" sz="2800" dirty="0"/>
          </a:p>
        </p:txBody>
      </p:sp>
    </p:spTree>
    <p:extLst>
      <p:ext uri="{BB962C8B-B14F-4D97-AF65-F5344CB8AC3E}">
        <p14:creationId xmlns:p14="http://schemas.microsoft.com/office/powerpoint/2010/main" val="145862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212946" y="1643230"/>
            <a:ext cx="9092308" cy="4913979"/>
          </a:xfrm>
        </p:spPr>
        <p:txBody>
          <a:bodyPr>
            <a:noAutofit/>
          </a:bodyPr>
          <a:lstStyle/>
          <a:p>
            <a:pPr marL="0" indent="0" algn="just">
              <a:lnSpc>
                <a:spcPct val="150000"/>
              </a:lnSpc>
              <a:buNone/>
            </a:pPr>
            <a:r>
              <a:rPr lang="en-US" sz="1600" dirty="0">
                <a:solidFill>
                  <a:schemeClr val="tx1"/>
                </a:solidFill>
                <a:latin typeface="Arial Rounded MT Bold" panose="020F0704030504030204" pitchFamily="34" charset="0"/>
              </a:rPr>
              <a:t>a. </a:t>
            </a:r>
            <a:r>
              <a:rPr lang="en-US" sz="1600" b="1" dirty="0">
                <a:solidFill>
                  <a:schemeClr val="tx1"/>
                </a:solidFill>
                <a:latin typeface="Arial Rounded MT Bold" panose="020F0704030504030204" pitchFamily="34" charset="0"/>
              </a:rPr>
              <a:t>Integration with SMS Gateway</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Integrate the trained model into an SMS gateway or messaging platform where incoming messages are processed.</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Intercept incoming SMS messages before they are delivered to the recipient.</a:t>
            </a:r>
          </a:p>
          <a:p>
            <a:pPr marL="0" indent="0" algn="just">
              <a:lnSpc>
                <a:spcPct val="150000"/>
              </a:lnSpc>
              <a:buNone/>
            </a:pPr>
            <a:r>
              <a:rPr lang="en-US" sz="1600" dirty="0">
                <a:solidFill>
                  <a:schemeClr val="tx1"/>
                </a:solidFill>
                <a:latin typeface="Arial Rounded MT Bold" panose="020F0704030504030204" pitchFamily="34" charset="0"/>
              </a:rPr>
              <a:t>b. </a:t>
            </a:r>
            <a:r>
              <a:rPr lang="en-US" sz="1600" b="1" dirty="0">
                <a:solidFill>
                  <a:schemeClr val="tx1"/>
                </a:solidFill>
                <a:latin typeface="Arial Rounded MT Bold" panose="020F0704030504030204" pitchFamily="34" charset="0"/>
              </a:rPr>
              <a:t>Real-time Prediction</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Apply the preprocessing steps (tokenization, cleaning, normalization) to the incoming SMS message.</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Extract features using the same feature extraction techniques used during training (e.g., </a:t>
            </a:r>
            <a:r>
              <a:rPr lang="en-US" dirty="0" err="1">
                <a:solidFill>
                  <a:schemeClr val="tx1"/>
                </a:solidFill>
                <a:latin typeface="Arial Rounded MT Bold" panose="020F0704030504030204" pitchFamily="34" charset="0"/>
              </a:rPr>
              <a:t>BoW</a:t>
            </a:r>
            <a:r>
              <a:rPr lang="en-US" dirty="0">
                <a:solidFill>
                  <a:schemeClr val="tx1"/>
                </a:solidFill>
                <a:latin typeface="Arial Rounded MT Bold" panose="020F0704030504030204" pitchFamily="34" charset="0"/>
              </a:rPr>
              <a:t>, TF-IDF).</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Feed the feature vector into the trained model to predict whether the message is spam or not.</a:t>
            </a:r>
          </a:p>
        </p:txBody>
      </p:sp>
    </p:spTree>
    <p:extLst>
      <p:ext uri="{BB962C8B-B14F-4D97-AF65-F5344CB8AC3E}">
        <p14:creationId xmlns:p14="http://schemas.microsoft.com/office/powerpoint/2010/main" val="27252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540" y="1184481"/>
            <a:ext cx="8662737" cy="6320576"/>
          </a:xfrm>
          <a:prstGeom prst="rect">
            <a:avLst/>
          </a:prstGeom>
        </p:spPr>
        <p:txBody>
          <a:bodyPr wrap="square">
            <a:spAutoFit/>
          </a:bodyPr>
          <a:lstStyle/>
          <a:p>
            <a:pPr algn="just">
              <a:lnSpc>
                <a:spcPct val="150000"/>
              </a:lnSpc>
            </a:pPr>
            <a:r>
              <a:rPr lang="en-US" sz="1700" dirty="0">
                <a:latin typeface="Arial Rounded MT Bold" panose="020F0704030504030204" pitchFamily="34" charset="0"/>
              </a:rPr>
              <a:t>c. </a:t>
            </a:r>
            <a:r>
              <a:rPr lang="en-US" sz="1700" b="1" dirty="0">
                <a:latin typeface="Arial Rounded MT Bold" panose="020F0704030504030204" pitchFamily="34" charset="0"/>
              </a:rPr>
              <a:t>Response Handling</a:t>
            </a:r>
            <a:r>
              <a:rPr lang="en-US" sz="1700" dirty="0">
                <a:latin typeface="Arial Rounded MT Bold" panose="020F0704030504030204" pitchFamily="34" charset="0"/>
              </a:rPr>
              <a:t>:</a:t>
            </a:r>
          </a:p>
          <a:p>
            <a:pPr marL="800100" lvl="1" indent="-342900" algn="just">
              <a:lnSpc>
                <a:spcPct val="150000"/>
              </a:lnSpc>
              <a:buFont typeface="Wingdings" panose="05000000000000000000" pitchFamily="2" charset="2"/>
              <a:buChar char="v"/>
            </a:pPr>
            <a:r>
              <a:rPr lang="en-US" sz="1700" dirty="0">
                <a:latin typeface="Arial Rounded MT Bold" panose="020F0704030504030204" pitchFamily="34" charset="0"/>
              </a:rPr>
              <a:t>Based on the model prediction, classify the SMS message as spam or not spam.</a:t>
            </a:r>
          </a:p>
          <a:p>
            <a:pPr marL="800100" lvl="1" indent="-342900" algn="just">
              <a:lnSpc>
                <a:spcPct val="150000"/>
              </a:lnSpc>
              <a:buFont typeface="Wingdings" panose="05000000000000000000" pitchFamily="2" charset="2"/>
              <a:buChar char="v"/>
            </a:pPr>
            <a:r>
              <a:rPr lang="en-US" sz="1700" dirty="0">
                <a:latin typeface="Arial Rounded MT Bold" panose="020F0704030504030204" pitchFamily="34" charset="0"/>
              </a:rPr>
              <a:t>Take appropriate action such as: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Filtering out spam messages and preventing delivery to the recipient.</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Flagging suspicious messages for further review by administrators or moderators.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Allowing legitimate messages to proceed to the recipient's inbox.</a:t>
            </a:r>
          </a:p>
          <a:p>
            <a:pPr algn="just">
              <a:lnSpc>
                <a:spcPct val="150000"/>
              </a:lnSpc>
            </a:pPr>
            <a:r>
              <a:rPr lang="en-US" sz="1700" dirty="0">
                <a:latin typeface="Arial Rounded MT Bold" panose="020F0704030504030204" pitchFamily="34" charset="0"/>
              </a:rPr>
              <a:t>d. </a:t>
            </a:r>
            <a:r>
              <a:rPr lang="en-US" sz="1700" b="1" dirty="0">
                <a:latin typeface="Arial Rounded MT Bold" panose="020F0704030504030204" pitchFamily="34" charset="0"/>
              </a:rPr>
              <a:t>Monitoring and Maintenance</a:t>
            </a:r>
            <a:r>
              <a:rPr lang="en-US" sz="1700" dirty="0">
                <a:latin typeface="Arial Rounded MT Bold" panose="020F0704030504030204" pitchFamily="34" charset="0"/>
              </a:rPr>
              <a:t>:</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Monitor the performance of the deployed model in real-time.</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Periodically retrain the model with new data to adapt to evolving spam patterns.</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Continuously update the SMS spam detection system to incorporate improvements and enhancements.</a:t>
            </a:r>
          </a:p>
          <a:p>
            <a:pPr algn="just">
              <a:lnSpc>
                <a:spcPct val="150000"/>
              </a:lnSpc>
            </a:pPr>
            <a:endParaRPr lang="en-US" sz="1700" dirty="0">
              <a:latin typeface="Arial Rounded MT Bold" panose="020F0704030504030204" pitchFamily="34" charset="0"/>
            </a:endParaRPr>
          </a:p>
          <a:p>
            <a:pPr algn="just">
              <a:lnSpc>
                <a:spcPct val="150000"/>
              </a:lnSpc>
            </a:pPr>
            <a:endParaRPr lang="en-US" sz="1700" dirty="0">
              <a:latin typeface="Arial Rounded MT Bold" panose="020F0704030504030204" pitchFamily="34" charset="0"/>
            </a:endParaRPr>
          </a:p>
        </p:txBody>
      </p:sp>
      <p:sp>
        <p:nvSpPr>
          <p:cNvPr id="2" name="Title 1"/>
          <p:cNvSpPr>
            <a:spLocks noGrp="1"/>
          </p:cNvSpPr>
          <p:nvPr>
            <p:ph type="title"/>
          </p:nvPr>
        </p:nvSpPr>
        <p:spPr>
          <a:xfrm>
            <a:off x="291609" y="434513"/>
            <a:ext cx="8596668" cy="749968"/>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:(contd..)</a:t>
            </a:r>
            <a:br>
              <a:rPr lang="en-US" dirty="0">
                <a:solidFill>
                  <a:schemeClr val="tx1"/>
                </a:solidFill>
                <a:latin typeface="Arial Rounded MT Bold" panose="020F0704030504030204" pitchFamily="34" charset="0"/>
              </a:rPr>
            </a:br>
            <a:endParaRPr lang="en-US" dirty="0"/>
          </a:p>
        </p:txBody>
      </p:sp>
    </p:spTree>
    <p:extLst>
      <p:ext uri="{BB962C8B-B14F-4D97-AF65-F5344CB8AC3E}">
        <p14:creationId xmlns:p14="http://schemas.microsoft.com/office/powerpoint/2010/main" val="6138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1421" y="457199"/>
            <a:ext cx="1914370" cy="707886"/>
          </a:xfrm>
          <a:prstGeom prst="rect">
            <a:avLst/>
          </a:prstGeom>
          <a:noFill/>
        </p:spPr>
        <p:txBody>
          <a:bodyPr wrap="none" rtlCol="0">
            <a:spAutoFit/>
          </a:bodyPr>
          <a:lstStyle/>
          <a:p>
            <a:r>
              <a:rPr lang="en-US" sz="4000" b="1" dirty="0">
                <a:latin typeface="Arial Rounded MT Bold" panose="020F0704030504030204" pitchFamily="34" charset="0"/>
              </a:rPr>
              <a:t>Result:</a:t>
            </a:r>
          </a:p>
        </p:txBody>
      </p:sp>
      <p:pic>
        <p:nvPicPr>
          <p:cNvPr id="6" name="Picture 5"/>
          <p:cNvPicPr>
            <a:picLocks noChangeAspect="1"/>
          </p:cNvPicPr>
          <p:nvPr/>
        </p:nvPicPr>
        <p:blipFill>
          <a:blip r:embed="rId2"/>
          <a:stretch>
            <a:fillRect/>
          </a:stretch>
        </p:blipFill>
        <p:spPr>
          <a:xfrm>
            <a:off x="2455791" y="1697293"/>
            <a:ext cx="4633410" cy="3718169"/>
          </a:xfrm>
          <a:prstGeom prst="rect">
            <a:avLst/>
          </a:prstGeom>
        </p:spPr>
      </p:pic>
    </p:spTree>
    <p:extLst>
      <p:ext uri="{BB962C8B-B14F-4D97-AF65-F5344CB8AC3E}">
        <p14:creationId xmlns:p14="http://schemas.microsoft.com/office/powerpoint/2010/main" val="112748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541" y="2270961"/>
            <a:ext cx="6694070" cy="3086100"/>
          </a:xfrm>
          <a:prstGeom prst="rect">
            <a:avLst/>
          </a:prstGeom>
        </p:spPr>
      </p:pic>
      <p:sp>
        <p:nvSpPr>
          <p:cNvPr id="3" name="Rectangle 2"/>
          <p:cNvSpPr/>
          <p:nvPr/>
        </p:nvSpPr>
        <p:spPr>
          <a:xfrm>
            <a:off x="787731" y="934271"/>
            <a:ext cx="3515129" cy="584775"/>
          </a:xfrm>
          <a:prstGeom prst="rect">
            <a:avLst/>
          </a:prstGeom>
        </p:spPr>
        <p:txBody>
          <a:bodyPr wrap="none">
            <a:spAutoFit/>
          </a:bodyPr>
          <a:lstStyle/>
          <a:p>
            <a:r>
              <a:rPr lang="en-US" sz="3200" b="1" dirty="0">
                <a:latin typeface="Arial Rounded MT Bold" panose="020F0704030504030204" pitchFamily="34" charset="0"/>
              </a:rPr>
              <a:t>Result:</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b="1" dirty="0">
              <a:latin typeface="Arial Rounded MT Bold" panose="020F0704030504030204" pitchFamily="34" charset="0"/>
            </a:endParaRPr>
          </a:p>
        </p:txBody>
      </p:sp>
    </p:spTree>
    <p:extLst>
      <p:ext uri="{BB962C8B-B14F-4D97-AF65-F5344CB8AC3E}">
        <p14:creationId xmlns:p14="http://schemas.microsoft.com/office/powerpoint/2010/main" val="394946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62" y="938463"/>
            <a:ext cx="3453064" cy="646331"/>
          </a:xfrm>
          <a:prstGeom prst="rect">
            <a:avLst/>
          </a:prstGeom>
          <a:noFill/>
        </p:spPr>
        <p:txBody>
          <a:bodyPr wrap="square" rtlCol="0">
            <a:spAutoFit/>
          </a:bodyPr>
          <a:lstStyle/>
          <a:p>
            <a:r>
              <a:rPr lang="en-US" sz="3600" dirty="0">
                <a:latin typeface="Arial Rounded MT Bold" panose="020F0704030504030204" pitchFamily="34" charset="0"/>
              </a:rPr>
              <a:t>References:</a:t>
            </a:r>
          </a:p>
        </p:txBody>
      </p:sp>
      <p:sp>
        <p:nvSpPr>
          <p:cNvPr id="3" name="TextBox 2"/>
          <p:cNvSpPr txBox="1"/>
          <p:nvPr/>
        </p:nvSpPr>
        <p:spPr>
          <a:xfrm>
            <a:off x="1118936" y="2261937"/>
            <a:ext cx="816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https://www.tensorflow.org/</a:t>
            </a:r>
            <a:endParaRPr lang="en-US" dirty="0"/>
          </a:p>
          <a:p>
            <a:pPr marL="285750" indent="-285750">
              <a:buFont typeface="Arial" panose="020B0604020202020204" pitchFamily="34" charset="0"/>
              <a:buChar char="•"/>
            </a:pPr>
            <a:r>
              <a:rPr lang="en-US" dirty="0">
                <a:hlinkClick r:id="rId3"/>
              </a:rPr>
              <a:t>https://numpy.org/</a:t>
            </a:r>
            <a:endParaRPr lang="en-US" dirty="0"/>
          </a:p>
          <a:p>
            <a:pPr marL="285750" indent="-285750">
              <a:buFont typeface="Arial" panose="020B0604020202020204" pitchFamily="34" charset="0"/>
              <a:buChar char="•"/>
            </a:pPr>
            <a:r>
              <a:rPr lang="en-US" dirty="0">
                <a:hlinkClick r:id="rId4"/>
              </a:rPr>
              <a:t>https://scikit-learn.org/stable/</a:t>
            </a:r>
            <a:endParaRPr lang="en-US" dirty="0"/>
          </a:p>
          <a:p>
            <a:pPr marL="285750" indent="-285750">
              <a:buFont typeface="Arial" panose="020B0604020202020204" pitchFamily="34" charset="0"/>
              <a:buChar char="•"/>
            </a:pPr>
            <a:r>
              <a:rPr lang="en-US" dirty="0">
                <a:hlinkClick r:id="rId5"/>
              </a:rPr>
              <a:t>https://keras.io/</a:t>
            </a:r>
            <a:endParaRPr lang="en-US" dirty="0"/>
          </a:p>
          <a:p>
            <a:pPr marL="285750" indent="-285750">
              <a:buFont typeface="Arial" panose="020B0604020202020204" pitchFamily="34" charset="0"/>
              <a:buChar char="•"/>
            </a:pPr>
            <a:r>
              <a:rPr lang="en-US" dirty="0">
                <a:hlinkClick r:id="rId6"/>
              </a:rPr>
              <a:t>https://matplotlib.org/</a:t>
            </a:r>
            <a:endParaRPr lang="en-US" dirty="0"/>
          </a:p>
          <a:p>
            <a:pPr marL="285750" indent="-285750">
              <a:buFont typeface="Arial" panose="020B0604020202020204" pitchFamily="34" charset="0"/>
              <a:buChar char="•"/>
            </a:pPr>
            <a:r>
              <a:rPr lang="en-US" dirty="0">
                <a:hlinkClick r:id="rId7"/>
              </a:rPr>
              <a:t>https://www.kaggle.com/datasets/uciml/sms-spam-collection-dataset</a:t>
            </a:r>
            <a:endParaRPr lang="en-US" dirty="0"/>
          </a:p>
        </p:txBody>
      </p:sp>
    </p:spTree>
    <p:extLst>
      <p:ext uri="{BB962C8B-B14F-4D97-AF65-F5344CB8AC3E}">
        <p14:creationId xmlns:p14="http://schemas.microsoft.com/office/powerpoint/2010/main" val="99947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5379"/>
            <a:ext cx="8596668" cy="1320800"/>
          </a:xfrm>
        </p:spPr>
        <p:txBody>
          <a:bodyPr/>
          <a:lstStyle/>
          <a:p>
            <a:r>
              <a:rPr lang="en-US" b="1" dirty="0">
                <a:solidFill>
                  <a:schemeClr val="tx1"/>
                </a:solidFill>
                <a:latin typeface="Arial Rounded MT Bold" panose="020F0704030504030204" pitchFamily="34" charset="0"/>
              </a:rPr>
              <a:t>Conclusion:</a:t>
            </a:r>
          </a:p>
        </p:txBody>
      </p:sp>
      <p:sp>
        <p:nvSpPr>
          <p:cNvPr id="3" name="Content Placeholder 2"/>
          <p:cNvSpPr>
            <a:spLocks noGrp="1"/>
          </p:cNvSpPr>
          <p:nvPr>
            <p:ph idx="1"/>
          </p:nvPr>
        </p:nvSpPr>
        <p:spPr>
          <a:xfrm>
            <a:off x="966091" y="1978527"/>
            <a:ext cx="8596668" cy="3880773"/>
          </a:xfrm>
        </p:spPr>
        <p:txBody>
          <a:bodyPr>
            <a:normAutofit/>
          </a:bodyPr>
          <a:lstStyle/>
          <a:p>
            <a:pPr marL="400050" lvl="1" indent="0" algn="just">
              <a:buNone/>
            </a:pPr>
            <a:r>
              <a:rPr lang="en-US" sz="1800" dirty="0">
                <a:solidFill>
                  <a:schemeClr val="tx1"/>
                </a:solidFill>
                <a:latin typeface="Arial Rounded MT Bold" panose="020F0704030504030204" pitchFamily="34" charset="0"/>
              </a:rPr>
              <a:t>		SMS spam detection is vital for ensuring a clean and secure messaging experience. By employing preprocessing techniques and machine learning algorithms, we can effectively distinguish between spam and legitimate messages. Integrating the model into SMS gateways enables real-time prediction and response, enhancing user safety. Continuous monitoring and periodic model updates are essential for maintaining robust spam detection systems in the ever-evolving landscape of spam.</a:t>
            </a:r>
          </a:p>
        </p:txBody>
      </p:sp>
    </p:spTree>
    <p:extLst>
      <p:ext uri="{BB962C8B-B14F-4D97-AF65-F5344CB8AC3E}">
        <p14:creationId xmlns:p14="http://schemas.microsoft.com/office/powerpoint/2010/main" val="3613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3515" y="2538663"/>
            <a:ext cx="5871411" cy="1015663"/>
          </a:xfrm>
          <a:prstGeom prst="rect">
            <a:avLst/>
          </a:prstGeom>
          <a:noFill/>
        </p:spPr>
        <p:txBody>
          <a:bodyPr wrap="square" rtlCol="0">
            <a:spAutoFit/>
          </a:bodyPr>
          <a:lstStyle/>
          <a:p>
            <a:r>
              <a:rPr lang="en-US" sz="6000" dirty="0">
                <a:latin typeface="Arial Rounded MT Bold" panose="020F0704030504030204" pitchFamily="34" charset="0"/>
                <a:cs typeface="Aharoni" panose="02010803020104030203" pitchFamily="2" charset="-79"/>
              </a:rPr>
              <a:t>Thank you</a:t>
            </a:r>
          </a:p>
        </p:txBody>
      </p:sp>
    </p:spTree>
    <p:extLst>
      <p:ext uri="{BB962C8B-B14F-4D97-AF65-F5344CB8AC3E}">
        <p14:creationId xmlns:p14="http://schemas.microsoft.com/office/powerpoint/2010/main" val="402642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a:solidFill>
                  <a:schemeClr val="tx1"/>
                </a:solidFill>
                <a:latin typeface="Arial Rounded MT Bold" panose="020F0704030504030204" pitchFamily="34" charset="0"/>
              </a:rPr>
              <a:t>Project outline:</a:t>
            </a:r>
          </a:p>
        </p:txBody>
      </p:sp>
      <p:sp>
        <p:nvSpPr>
          <p:cNvPr id="3" name="Content Placeholder 2"/>
          <p:cNvSpPr>
            <a:spLocks noGrp="1"/>
          </p:cNvSpPr>
          <p:nvPr>
            <p:ph idx="1"/>
          </p:nvPr>
        </p:nvSpPr>
        <p:spPr>
          <a:xfrm>
            <a:off x="593112" y="1701800"/>
            <a:ext cx="8596668" cy="3880773"/>
          </a:xfrm>
          <a:ln>
            <a:solidFill>
              <a:schemeClr val="bg1"/>
            </a:solidFill>
          </a:ln>
        </p:spPr>
        <p:txBody>
          <a:bodyPr>
            <a:normAutofit/>
          </a:bodyPr>
          <a:lstStyle/>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Problem statement</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Proposed system/solution</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System </a:t>
            </a:r>
            <a:r>
              <a:rPr lang="en-US" sz="2800" dirty="0" err="1">
                <a:solidFill>
                  <a:schemeClr val="tx1"/>
                </a:solidFill>
                <a:latin typeface="Arial Rounded MT Bold" panose="020F0704030504030204" pitchFamily="34" charset="0"/>
              </a:rPr>
              <a:t>developmet</a:t>
            </a:r>
            <a:r>
              <a:rPr lang="en-US" sz="2800" dirty="0">
                <a:solidFill>
                  <a:schemeClr val="tx1"/>
                </a:solidFill>
                <a:latin typeface="Arial Rounded MT Bold" panose="020F0704030504030204" pitchFamily="34" charset="0"/>
              </a:rPr>
              <a:t> approach</a:t>
            </a:r>
          </a:p>
          <a:p>
            <a:pPr algn="just">
              <a:buClrTx/>
              <a:buFont typeface="Wingdings 3" panose="05040102010807070707" pitchFamily="18" charset="2"/>
              <a:buChar char=""/>
            </a:pPr>
            <a:r>
              <a:rPr lang="en-US" sz="2800" dirty="0" err="1">
                <a:solidFill>
                  <a:schemeClr val="tx1"/>
                </a:solidFill>
                <a:latin typeface="Arial Rounded MT Bold" panose="020F0704030504030204" pitchFamily="34" charset="0"/>
              </a:rPr>
              <a:t>Alogithm</a:t>
            </a:r>
            <a:r>
              <a:rPr lang="en-US" sz="2800" dirty="0">
                <a:solidFill>
                  <a:schemeClr val="tx1"/>
                </a:solidFill>
                <a:latin typeface="Arial Rounded MT Bold" panose="020F0704030504030204" pitchFamily="34" charset="0"/>
              </a:rPr>
              <a:t> and deployment</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Result </a:t>
            </a:r>
          </a:p>
          <a:p>
            <a:pPr algn="just">
              <a:buClrTx/>
              <a:buFont typeface="Wingdings 3" panose="05040102010807070707" pitchFamily="18" charset="2"/>
              <a:buChar char=""/>
            </a:pPr>
            <a:r>
              <a:rPr lang="en-US" sz="2800" dirty="0" err="1">
                <a:solidFill>
                  <a:schemeClr val="tx1"/>
                </a:solidFill>
                <a:latin typeface="Arial Rounded MT Bold" panose="020F0704030504030204" pitchFamily="34" charset="0"/>
              </a:rPr>
              <a:t>conclution</a:t>
            </a:r>
            <a:endParaRPr lang="en-US" sz="2800" dirty="0">
              <a:solidFill>
                <a:schemeClr val="tx1"/>
              </a:solidFill>
              <a:latin typeface="Arial Rounded MT Bold" panose="020F0704030504030204" pitchFamily="34" charset="0"/>
            </a:endParaRPr>
          </a:p>
          <a:p>
            <a:pPr algn="just">
              <a:buClrTx/>
              <a:buFont typeface="Wingdings 3" panose="05040102010807070707" pitchFamily="18" charset="2"/>
              <a:buChar char=""/>
            </a:pP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895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3" name="Content Placeholder 2"/>
          <p:cNvSpPr>
            <a:spLocks noGrp="1"/>
          </p:cNvSpPr>
          <p:nvPr>
            <p:ph idx="1"/>
          </p:nvPr>
        </p:nvSpPr>
        <p:spPr>
          <a:xfrm>
            <a:off x="364513" y="1930400"/>
            <a:ext cx="8596668" cy="3880773"/>
          </a:xfrm>
        </p:spPr>
        <p:txBody>
          <a:bodyPr>
            <a:normAutofit/>
          </a:bodyPr>
          <a:lstStyle/>
          <a:p>
            <a:pPr algn="just"/>
            <a:endParaRPr lang="en-US" sz="2000" dirty="0">
              <a:solidFill>
                <a:schemeClr val="tx1"/>
              </a:solidFill>
              <a:latin typeface="Arial Rounded MT Bold" panose="020F0704030504030204" pitchFamily="34" charset="0"/>
            </a:endParaRPr>
          </a:p>
          <a:p>
            <a:pPr marL="400050" lvl="1" indent="0" algn="just">
              <a:lnSpc>
                <a:spcPct val="150000"/>
              </a:lnSpc>
              <a:buNone/>
            </a:pPr>
            <a:r>
              <a:rPr lang="en-US" sz="1800" dirty="0">
                <a:solidFill>
                  <a:schemeClr val="tx1"/>
                </a:solidFill>
                <a:latin typeface="Arial Rounded MT Bold" panose="020F0704030504030204" pitchFamily="34" charset="0"/>
              </a:rPr>
              <a:t>		Develop a SMS spam detection system using Generative Adversarial Networks (GANs) to distinguish between spam and legitimate messages. The goal is to create a model capable of accurately classifying incoming text messages as either spam or non-spam, leveraging the discriminative power of GANs to enhance detection performance while minimizing false positives and negatives.</a:t>
            </a: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9434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7" y="635251"/>
            <a:ext cx="8596668" cy="989012"/>
          </a:xfrm>
        </p:spPr>
        <p:txBody>
          <a:bodyPr/>
          <a:lstStyle/>
          <a:p>
            <a:pPr algn="just"/>
            <a:r>
              <a:rPr lang="en-US" b="1" dirty="0">
                <a:solidFill>
                  <a:schemeClr val="tx1"/>
                </a:solidFill>
                <a:latin typeface="Arial Rounded MT Bold" panose="020F0704030504030204" pitchFamily="34" charset="0"/>
              </a:rPr>
              <a:t>Proposed system/solution:</a:t>
            </a:r>
          </a:p>
        </p:txBody>
      </p:sp>
      <p:sp>
        <p:nvSpPr>
          <p:cNvPr id="3" name="Content Placeholder 2"/>
          <p:cNvSpPr>
            <a:spLocks noGrp="1"/>
          </p:cNvSpPr>
          <p:nvPr>
            <p:ph idx="1"/>
          </p:nvPr>
        </p:nvSpPr>
        <p:spPr>
          <a:xfrm>
            <a:off x="324852" y="2208714"/>
            <a:ext cx="9168063" cy="5984790"/>
          </a:xfrm>
        </p:spPr>
        <p:txBody>
          <a:bodyPr>
            <a:noAutofit/>
          </a:bodyPr>
          <a:lstStyle/>
          <a:p>
            <a:pPr marL="0" indent="0" algn="just">
              <a:buNone/>
            </a:pPr>
            <a:r>
              <a:rPr lang="en-US" sz="1600" b="1" dirty="0">
                <a:solidFill>
                  <a:schemeClr val="tx1"/>
                </a:solidFill>
                <a:latin typeface="Arial Rounded MT Bold" panose="020F0704030504030204" pitchFamily="34" charset="0"/>
              </a:rPr>
              <a:t>1.Data Collection and Preprocessing</a:t>
            </a:r>
            <a:r>
              <a:rPr lang="en-US" sz="1600" dirty="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Gather a large dataset of SMS messages, labeled as spam or non-spam. Preprocess the text data, which may involve tokenization, lowercasing, removing punctuation, and stemming or lemmatization.</a:t>
            </a:r>
          </a:p>
          <a:p>
            <a:pPr marL="0" indent="0" algn="just">
              <a:buNone/>
            </a:pPr>
            <a:r>
              <a:rPr lang="en-US" sz="1600" b="1" dirty="0">
                <a:solidFill>
                  <a:schemeClr val="tx1"/>
                </a:solidFill>
                <a:latin typeface="Arial Rounded MT Bold" panose="020F0704030504030204" pitchFamily="34" charset="0"/>
              </a:rPr>
              <a:t>2.GAN Architecture</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Design a GAN architecture suitable for text data. Unlike image-based GANs, text-based GANs may utilize recurrent neural networks (RNNs) or convolutional neural networks (CNNs) for both the generator and discriminator networks.</a:t>
            </a:r>
          </a:p>
          <a:p>
            <a:pPr marL="0" indent="0" algn="just">
              <a:buNone/>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328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4" y="1826474"/>
            <a:ext cx="9168063" cy="3270575"/>
          </a:xfrm>
          <a:prstGeom prst="rect">
            <a:avLst/>
          </a:prstGeom>
        </p:spPr>
        <p:txBody>
          <a:bodyPr wrap="square">
            <a:spAutoFit/>
          </a:bodyPr>
          <a:lstStyle/>
          <a:p>
            <a:pPr algn="just">
              <a:lnSpc>
                <a:spcPct val="150000"/>
              </a:lnSpc>
            </a:pPr>
            <a:r>
              <a:rPr lang="en-US" sz="1600" b="1" dirty="0">
                <a:latin typeface="Arial Rounded MT Bold" panose="020F0704030504030204" pitchFamily="34" charset="0"/>
              </a:rPr>
              <a:t>3.Generator Network</a:t>
            </a:r>
            <a:r>
              <a:rPr lang="en-US" sz="1600" dirty="0">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generator network in the GAN is responsible for generating synthetic SMS messages. It learns to generate realistic-looking messages based on the patterns it learns from the training data.</a:t>
            </a:r>
          </a:p>
          <a:p>
            <a:pPr algn="just">
              <a:lnSpc>
                <a:spcPct val="150000"/>
              </a:lnSpc>
            </a:pPr>
            <a:r>
              <a:rPr lang="en-US" sz="1600" b="1" dirty="0">
                <a:latin typeface="Arial Rounded MT Bold" panose="020F0704030504030204" pitchFamily="34" charset="0"/>
              </a:rPr>
              <a:t>4.Discriminator Network</a:t>
            </a:r>
            <a:r>
              <a:rPr lang="en-US" sz="1600" dirty="0">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discriminator network is tasked with distinguishing between real and synthetic SMS messages. It learns to differentiate between legitimate messages and spam based on the features of the text.</a:t>
            </a:r>
          </a:p>
        </p:txBody>
      </p:sp>
      <p:sp>
        <p:nvSpPr>
          <p:cNvPr id="5" name="Rectangle 4"/>
          <p:cNvSpPr/>
          <p:nvPr/>
        </p:nvSpPr>
        <p:spPr>
          <a:xfrm>
            <a:off x="590858" y="669576"/>
            <a:ext cx="7293792" cy="584775"/>
          </a:xfrm>
          <a:prstGeom prst="rect">
            <a:avLst/>
          </a:prstGeom>
        </p:spPr>
        <p:txBody>
          <a:bodyPr wrap="none">
            <a:spAutoFit/>
          </a:bodyPr>
          <a:lstStyle/>
          <a:p>
            <a:r>
              <a:rPr lang="en-US" sz="3200" b="1" dirty="0">
                <a:latin typeface="Arial Rounded MT Bold" panose="020F0704030504030204" pitchFamily="34" charset="0"/>
              </a:rPr>
              <a:t>Proposed system/solution:</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360066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010" y="2022432"/>
            <a:ext cx="9059779" cy="4107535"/>
          </a:xfrm>
          <a:prstGeom prst="rect">
            <a:avLst/>
          </a:prstGeom>
        </p:spPr>
        <p:txBody>
          <a:bodyPr wrap="square" anchor="ctr">
            <a:spAutoFit/>
          </a:bodyPr>
          <a:lstStyle/>
          <a:p>
            <a:pPr algn="just">
              <a:lnSpc>
                <a:spcPct val="150000"/>
              </a:lnSpc>
            </a:pPr>
            <a:r>
              <a:rPr lang="en-US" sz="1600" b="1" dirty="0">
                <a:latin typeface="Arial Rounded MT Bold" panose="020F0704030504030204" pitchFamily="34" charset="0"/>
              </a:rPr>
              <a:t>5 . Training Process:</a:t>
            </a:r>
          </a:p>
          <a:p>
            <a:pPr marL="742950" lvl="1" indent="-285750" algn="just">
              <a:lnSpc>
                <a:spcPct val="150000"/>
              </a:lnSpc>
              <a:buFont typeface="Wingdings" panose="05000000000000000000" pitchFamily="2" charset="2"/>
              <a:buChar char="v"/>
            </a:pPr>
            <a:r>
              <a:rPr lang="en-US" sz="1600" dirty="0">
                <a:latin typeface="Arial Rounded MT Bold" panose="020F0704030504030204" pitchFamily="34" charset="0"/>
              </a:rPr>
              <a:t>The generator and discriminator networks are trained in an adversarial manner. The generator tries to generate realistic messages to fool the discriminator, while the discriminator tries to accurately classify real and synthetic messages. This adversarial training process helps both networks improve over time.</a:t>
            </a:r>
          </a:p>
          <a:p>
            <a:pPr marL="342900" indent="-342900" algn="just">
              <a:lnSpc>
                <a:spcPct val="150000"/>
              </a:lnSpc>
              <a:buFont typeface="+mj-lt"/>
              <a:buAutoNum type="arabicPeriod"/>
            </a:pPr>
            <a:endParaRPr lang="en-US" sz="1600" b="1" dirty="0">
              <a:latin typeface="Arial Rounded MT Bold" panose="020F0704030504030204" pitchFamily="34" charset="0"/>
            </a:endParaRPr>
          </a:p>
          <a:p>
            <a:pPr algn="just">
              <a:lnSpc>
                <a:spcPct val="150000"/>
              </a:lnSpc>
            </a:pPr>
            <a:r>
              <a:rPr lang="en-US" sz="1600" b="1" dirty="0">
                <a:latin typeface="Arial Rounded MT Bold" panose="020F0704030504030204" pitchFamily="34" charset="0"/>
              </a:rPr>
              <a:t>6 . Evaluation and Validation:</a:t>
            </a:r>
          </a:p>
          <a:p>
            <a:pPr marL="742950" lvl="1" indent="-285750" algn="just">
              <a:lnSpc>
                <a:spcPct val="150000"/>
              </a:lnSpc>
              <a:buFont typeface="Wingdings" panose="05000000000000000000" pitchFamily="2" charset="2"/>
              <a:buChar char="v"/>
            </a:pPr>
            <a:r>
              <a:rPr lang="en-US" sz="1600" dirty="0">
                <a:latin typeface="Arial Rounded MT Bold" panose="020F0704030504030204" pitchFamily="34" charset="0"/>
              </a:rPr>
              <a:t>After training the GAN, evaluate its performance on a separate validation dataset. Measure metrics such as accuracy, precision, recall, and F1-score to assess how well the model can distinguish between spam and non-spam messages.</a:t>
            </a:r>
          </a:p>
          <a:p>
            <a:pPr marL="342900" indent="-342900" algn="just">
              <a:lnSpc>
                <a:spcPct val="150000"/>
              </a:lnSpc>
              <a:buFont typeface="+mj-lt"/>
              <a:buAutoNum type="arabicPeriod"/>
            </a:pPr>
            <a:endParaRPr lang="en-US" sz="1600" dirty="0">
              <a:latin typeface="Arial Rounded MT Bold" panose="020F0704030504030204" pitchFamily="34" charset="0"/>
            </a:endParaRPr>
          </a:p>
        </p:txBody>
      </p:sp>
      <p:sp>
        <p:nvSpPr>
          <p:cNvPr id="2" name="Rectangle 1"/>
          <p:cNvSpPr/>
          <p:nvPr/>
        </p:nvSpPr>
        <p:spPr>
          <a:xfrm>
            <a:off x="385010" y="681608"/>
            <a:ext cx="7293792" cy="739754"/>
          </a:xfrm>
          <a:prstGeom prst="rect">
            <a:avLst/>
          </a:prstGeom>
        </p:spPr>
        <p:txBody>
          <a:bodyPr wrap="none">
            <a:spAutoFit/>
          </a:bodyPr>
          <a:lstStyle/>
          <a:p>
            <a:pPr>
              <a:lnSpc>
                <a:spcPct val="150000"/>
              </a:lnSpc>
            </a:pPr>
            <a:r>
              <a:rPr lang="en-US" sz="3200" b="1" dirty="0">
                <a:latin typeface="Arial Rounded MT Bold" panose="020F0704030504030204" pitchFamily="34" charset="0"/>
              </a:rPr>
              <a:t>Proposed system/solution:</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198337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71" y="549444"/>
            <a:ext cx="10163120" cy="870283"/>
          </a:xfrm>
        </p:spPr>
        <p:txBody>
          <a:bodyPr>
            <a:normAutofit fontScale="90000"/>
          </a:bodyPr>
          <a:lstStyle/>
          <a:p>
            <a:r>
              <a:rPr lang="en-US" sz="3100" b="1" dirty="0">
                <a:ln w="0"/>
                <a:solidFill>
                  <a:schemeClr val="tx1"/>
                </a:solidFill>
                <a:latin typeface="Arial Rounded MT Bold" panose="020F0704030504030204" pitchFamily="34" charset="0"/>
              </a:rPr>
              <a:t>System Development Approach: </a:t>
            </a:r>
            <a:r>
              <a:rPr lang="en-US" b="1" dirty="0">
                <a:ln w="0"/>
                <a:solidFill>
                  <a:schemeClr val="tx1"/>
                </a:solidFill>
                <a:latin typeface="Arial Rounded MT Bold" panose="020F0704030504030204" pitchFamily="34" charset="0"/>
              </a:rPr>
              <a:t>[</a:t>
            </a:r>
            <a:r>
              <a:rPr lang="en-US" sz="2400" b="1" dirty="0">
                <a:solidFill>
                  <a:schemeClr val="tx1"/>
                </a:solidFill>
                <a:latin typeface="Arial Rounded MT Bold" panose="020F0704030504030204" pitchFamily="34" charset="0"/>
              </a:rPr>
              <a:t>Hardware Requirements] </a:t>
            </a:r>
            <a:endParaRPr lang="en-US" sz="2400" dirty="0">
              <a:solidFill>
                <a:schemeClr val="tx1"/>
              </a:solidFill>
            </a:endParaRPr>
          </a:p>
        </p:txBody>
      </p:sp>
      <p:sp>
        <p:nvSpPr>
          <p:cNvPr id="3" name="Content Placeholder 2"/>
          <p:cNvSpPr>
            <a:spLocks noGrp="1"/>
          </p:cNvSpPr>
          <p:nvPr>
            <p:ph idx="1"/>
          </p:nvPr>
        </p:nvSpPr>
        <p:spPr>
          <a:xfrm>
            <a:off x="569049" y="1864895"/>
            <a:ext cx="8596668" cy="5479463"/>
          </a:xfrm>
        </p:spPr>
        <p:txBody>
          <a:bodyPr>
            <a:noAutofit/>
          </a:bodyPr>
          <a:lstStyle/>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CPU</a:t>
            </a:r>
            <a:r>
              <a:rPr lang="en-US" dirty="0">
                <a:solidFill>
                  <a:schemeClr val="tx1"/>
                </a:solidFill>
                <a:latin typeface="Arial Rounded MT Bold" panose="020F0704030504030204" pitchFamily="34" charset="0"/>
              </a:rPr>
              <a:t>: CPU can handle machine learning tasks, training deep learning models like GANs is computationally demanding.</a:t>
            </a:r>
          </a:p>
          <a:p>
            <a:pPr algn="just">
              <a:buClrTx/>
              <a:buFont typeface="Wingdings" panose="05000000000000000000" pitchFamily="2" charset="2"/>
              <a:buChar char="v"/>
            </a:pPr>
            <a:endParaRPr lang="en-US" dirty="0">
              <a:solidFill>
                <a:schemeClr val="tx1"/>
              </a:solidFill>
              <a:latin typeface="Arial Rounded MT Bold" panose="020F0704030504030204" pitchFamily="34" charset="0"/>
            </a:endParaRP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GPU</a:t>
            </a:r>
            <a:r>
              <a:rPr lang="en-US" dirty="0">
                <a:solidFill>
                  <a:schemeClr val="tx1"/>
                </a:solidFill>
                <a:latin typeface="Arial Rounded MT Bold" panose="020F0704030504030204" pitchFamily="34" charset="0"/>
              </a:rPr>
              <a:t>:  GPU can highly recommended for deep learning tasks due to their parallel processing capabilities. NVIDIA GPUs are commonly used for deep learning projects. </a:t>
            </a:r>
          </a:p>
          <a:p>
            <a:pPr algn="just">
              <a:buFont typeface="Wingdings" panose="05000000000000000000" pitchFamily="2" charset="2"/>
              <a:buChar char="v"/>
            </a:pPr>
            <a:endParaRPr lang="en-US" b="1"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Memory management [RAM]</a:t>
            </a:r>
            <a:r>
              <a:rPr lang="en-US" dirty="0">
                <a:solidFill>
                  <a:schemeClr val="tx1"/>
                </a:solidFill>
                <a:latin typeface="Söhne"/>
              </a:rPr>
              <a:t>:  Aim for at least 16GB to 32GB of RAM for moderate-sized datasets and model architectures. Consider the capacity for future scalability. </a:t>
            </a:r>
          </a:p>
          <a:p>
            <a:pPr algn="just">
              <a:buClrTx/>
              <a:buFont typeface="Wingdings" panose="05000000000000000000" pitchFamily="2" charset="2"/>
              <a:buChar char="v"/>
            </a:pPr>
            <a:endParaRPr lang="en-US"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Hard Disk Drive[HDD]</a:t>
            </a:r>
            <a:r>
              <a:rPr lang="en-US" dirty="0">
                <a:solidFill>
                  <a:schemeClr val="tx1"/>
                </a:solidFill>
                <a:latin typeface="Söhne"/>
              </a:rPr>
              <a:t>: Consider using HDDs for backups or storing historical data.</a:t>
            </a:r>
          </a:p>
          <a:p>
            <a:pPr algn="just">
              <a:buClrTx/>
              <a:buFont typeface="Wingdings" panose="05000000000000000000" pitchFamily="2" charset="2"/>
              <a:buChar char="v"/>
            </a:pPr>
            <a:endParaRPr lang="en-US" sz="2000" dirty="0">
              <a:solidFill>
                <a:schemeClr val="tx1"/>
              </a:solidFill>
              <a:latin typeface="Arial Rounded MT Bold" panose="020F0704030504030204" pitchFamily="34" charset="0"/>
            </a:endParaRPr>
          </a:p>
          <a:p>
            <a:pPr algn="just">
              <a:buFont typeface="Wingdings" panose="05000000000000000000" pitchFamily="2" charset="2"/>
              <a:buChar char="v"/>
            </a:pPr>
            <a:endParaRPr lang="en-US" b="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8003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8" y="772948"/>
            <a:ext cx="8596668" cy="954505"/>
          </a:xfrm>
        </p:spPr>
        <p:txBody>
          <a:bodyPr/>
          <a:lstStyle/>
          <a:p>
            <a:r>
              <a:rPr lang="en-US" b="1" dirty="0">
                <a:solidFill>
                  <a:schemeClr val="tx1"/>
                </a:solidFill>
                <a:latin typeface="Arial Rounded MT Bold" panose="020F0704030504030204" pitchFamily="34" charset="0"/>
              </a:rPr>
              <a:t>Software Requirements:</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400608" y="1727453"/>
            <a:ext cx="9008087" cy="5034294"/>
          </a:xfrm>
        </p:spPr>
        <p:txBody>
          <a:bodyPr>
            <a:normAutofit/>
          </a:bodyPr>
          <a:lstStyle/>
          <a:p>
            <a:pPr marL="0" indent="0" algn="just">
              <a:lnSpc>
                <a:spcPct val="150000"/>
              </a:lnSpc>
              <a:buNone/>
            </a:pPr>
            <a:r>
              <a:rPr lang="en-US" sz="2000" b="1" dirty="0">
                <a:solidFill>
                  <a:schemeClr val="tx1"/>
                </a:solidFill>
                <a:latin typeface="Arial Rounded MT Bold" panose="020F0704030504030204" pitchFamily="34" charset="0"/>
              </a:rPr>
              <a:t>1.	GAN Framework</a:t>
            </a:r>
            <a:r>
              <a:rPr lang="en-US" sz="2000" dirty="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Choose a deep learning framework that supports GANs, such as </a:t>
            </a:r>
            <a:r>
              <a:rPr lang="en-US" sz="2000" dirty="0" err="1">
                <a:solidFill>
                  <a:schemeClr val="tx1"/>
                </a:solidFill>
                <a:latin typeface="Arial Rounded MT Bold" panose="020F0704030504030204" pitchFamily="34" charset="0"/>
              </a:rPr>
              <a:t>TensorFlow</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PyTorch</a:t>
            </a:r>
            <a:r>
              <a:rPr lang="en-US" sz="2000" dirty="0">
                <a:solidFill>
                  <a:schemeClr val="tx1"/>
                </a:solidFill>
                <a:latin typeface="Arial Rounded MT Bold" panose="020F0704030504030204" pitchFamily="34" charset="0"/>
              </a:rPr>
              <a:t>, or </a:t>
            </a:r>
            <a:r>
              <a:rPr lang="en-US" sz="2000" dirty="0" err="1">
                <a:solidFill>
                  <a:schemeClr val="tx1"/>
                </a:solidFill>
                <a:latin typeface="Arial Rounded MT Bold" panose="020F0704030504030204" pitchFamily="34" charset="0"/>
              </a:rPr>
              <a:t>Keras</a:t>
            </a:r>
            <a:r>
              <a:rPr lang="en-US" sz="2000" dirty="0">
                <a:solidFill>
                  <a:schemeClr val="tx1"/>
                </a:solidFill>
                <a:latin typeface="Arial Rounded MT Bold" panose="020F0704030504030204" pitchFamily="34" charset="0"/>
              </a:rPr>
              <a:t>. These frameworks provide APIs for building, training, and evaluating GAN models.</a:t>
            </a:r>
          </a:p>
          <a:p>
            <a:pPr marL="0" indent="0" algn="just">
              <a:lnSpc>
                <a:spcPct val="150000"/>
              </a:lnSpc>
              <a:buNone/>
            </a:pPr>
            <a:r>
              <a:rPr lang="en-US" sz="2000" b="1" dirty="0">
                <a:solidFill>
                  <a:schemeClr val="tx1"/>
                </a:solidFill>
                <a:latin typeface="Arial Rounded MT Bold" panose="020F0704030504030204" pitchFamily="34" charset="0"/>
              </a:rPr>
              <a:t>2.	Data Preprocessing Tools</a:t>
            </a:r>
            <a:r>
              <a:rPr lang="en-US" sz="20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 Use tools like Python libraries (e.g., NLTK, </a:t>
            </a:r>
            <a:r>
              <a:rPr lang="en-US" sz="2000" dirty="0" err="1">
                <a:solidFill>
                  <a:schemeClr val="tx1"/>
                </a:solidFill>
                <a:latin typeface="Arial Rounded MT Bold" panose="020F0704030504030204" pitchFamily="34" charset="0"/>
              </a:rPr>
              <a:t>scikit</a:t>
            </a:r>
            <a:r>
              <a:rPr lang="en-US" sz="2000" dirty="0">
                <a:solidFill>
                  <a:schemeClr val="tx1"/>
                </a:solidFill>
                <a:latin typeface="Arial Rounded MT Bold" panose="020F0704030504030204" pitchFamily="34" charset="0"/>
              </a:rPr>
              <a:t>-learn) for preprocessing SMS data, including text tokenization, normalization, and feature extraction.</a:t>
            </a:r>
          </a:p>
        </p:txBody>
      </p:sp>
    </p:spTree>
    <p:extLst>
      <p:ext uri="{BB962C8B-B14F-4D97-AF65-F5344CB8AC3E}">
        <p14:creationId xmlns:p14="http://schemas.microsoft.com/office/powerpoint/2010/main" val="109182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32" y="1520224"/>
            <a:ext cx="8554452" cy="5111336"/>
          </a:xfrm>
          <a:prstGeom prst="rect">
            <a:avLst/>
          </a:prstGeom>
        </p:spPr>
        <p:txBody>
          <a:bodyPr wrap="square">
            <a:spAutoFit/>
          </a:bodyPr>
          <a:lstStyle/>
          <a:p>
            <a:pPr algn="just">
              <a:lnSpc>
                <a:spcPct val="150000"/>
              </a:lnSpc>
            </a:pPr>
            <a:r>
              <a:rPr lang="en-US" sz="2000" b="1" dirty="0">
                <a:latin typeface="Arial Rounded MT Bold" panose="020F0704030504030204" pitchFamily="34" charset="0"/>
              </a:rPr>
              <a:t>3.Development Environment</a:t>
            </a:r>
            <a:r>
              <a:rPr lang="en-US" sz="2000" dirty="0">
                <a:latin typeface="Arial Rounded MT Bold" panose="020F0704030504030204" pitchFamily="34" charset="0"/>
              </a:rPr>
              <a:t>:</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 Set up a development environment with the chosen deep learning framework, along with necessary libraries and packages. Virtual environments (e.g., Anaconda) can help manage dependencies.</a:t>
            </a:r>
          </a:p>
          <a:p>
            <a:pPr algn="just">
              <a:lnSpc>
                <a:spcPct val="150000"/>
              </a:lnSpc>
              <a:buClr>
                <a:schemeClr val="accent1">
                  <a:lumMod val="75000"/>
                </a:schemeClr>
              </a:buClr>
            </a:pPr>
            <a:r>
              <a:rPr lang="en-US" sz="2000" b="1" dirty="0">
                <a:latin typeface="Arial Rounded MT Bold" panose="020F0704030504030204" pitchFamily="34" charset="0"/>
              </a:rPr>
              <a:t>4.Training Infrastructure</a:t>
            </a:r>
            <a:r>
              <a:rPr lang="en-US" sz="2000" dirty="0">
                <a:latin typeface="Arial Rounded MT Bold" panose="020F0704030504030204" pitchFamily="34" charset="0"/>
              </a:rPr>
              <a:t>: </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If training on large datasets or complex models, consider utilizing cloud-based GPU instances (e.g., AWS EC2, Google </a:t>
            </a:r>
            <a:r>
              <a:rPr lang="en-US" sz="2000" dirty="0" err="1">
                <a:latin typeface="Arial Rounded MT Bold" panose="020F0704030504030204" pitchFamily="34" charset="0"/>
              </a:rPr>
              <a:t>Colab</a:t>
            </a:r>
            <a:r>
              <a:rPr lang="en-US" sz="2000" dirty="0">
                <a:latin typeface="Arial Rounded MT Bold" panose="020F0704030504030204" pitchFamily="34" charset="0"/>
              </a:rPr>
              <a:t>) to speed up the training process. Alternatively, you can use local GPUs if available.</a:t>
            </a:r>
          </a:p>
          <a:p>
            <a:pPr marL="342900" indent="-342900" algn="just">
              <a:lnSpc>
                <a:spcPct val="150000"/>
              </a:lnSpc>
              <a:buFont typeface="+mj-lt"/>
              <a:buAutoNum type="arabicPeriod"/>
            </a:pPr>
            <a:endParaRPr lang="en-US" sz="2000" dirty="0">
              <a:latin typeface="Arial Rounded MT Bold" panose="020F0704030504030204" pitchFamily="34" charset="0"/>
            </a:endParaRPr>
          </a:p>
        </p:txBody>
      </p:sp>
      <p:sp>
        <p:nvSpPr>
          <p:cNvPr id="5" name="Rectangle 4"/>
          <p:cNvSpPr/>
          <p:nvPr/>
        </p:nvSpPr>
        <p:spPr>
          <a:xfrm>
            <a:off x="404932" y="561292"/>
            <a:ext cx="6799554" cy="584775"/>
          </a:xfrm>
          <a:prstGeom prst="rect">
            <a:avLst/>
          </a:prstGeom>
        </p:spPr>
        <p:txBody>
          <a:bodyPr wrap="none">
            <a:spAutoFit/>
          </a:bodyPr>
          <a:lstStyle/>
          <a:p>
            <a:r>
              <a:rPr lang="en-US" sz="3200" b="1" dirty="0">
                <a:latin typeface="Arial Rounded MT Bold" panose="020F0704030504030204" pitchFamily="34" charset="0"/>
              </a:rPr>
              <a:t>Software Requirements</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822448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433</TotalTime>
  <Words>847</Words>
  <Application>Microsoft Office PowerPoint</Application>
  <PresentationFormat>Widescreen</PresentationFormat>
  <Paragraphs>107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SMS Spam Detection using GAN  </vt:lpstr>
      <vt:lpstr>Project outline:</vt:lpstr>
      <vt:lpstr>Problem Statement:</vt:lpstr>
      <vt:lpstr>Proposed system/solution:</vt:lpstr>
      <vt:lpstr>PowerPoint Presentation</vt:lpstr>
      <vt:lpstr>PowerPoint Presentation</vt:lpstr>
      <vt:lpstr>System Development Approach: [Hardware Requirements] </vt:lpstr>
      <vt:lpstr>Software Requirements:</vt:lpstr>
      <vt:lpstr>PowerPoint Presentation</vt:lpstr>
      <vt:lpstr>Algorithm and deployment</vt:lpstr>
      <vt:lpstr>Algorithm steps:</vt:lpstr>
      <vt:lpstr>Algorithm steps:(contd…)</vt:lpstr>
      <vt:lpstr>Deployment steps: </vt:lpstr>
      <vt:lpstr>Deployment steps:(contd..)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MADHESHWARAN MADHESHWARAN</cp:lastModifiedBy>
  <cp:revision>38</cp:revision>
  <dcterms:created xsi:type="dcterms:W3CDTF">2024-03-23T18:27:25Z</dcterms:created>
  <dcterms:modified xsi:type="dcterms:W3CDTF">2024-04-03T08:35:45Z</dcterms:modified>
</cp:coreProperties>
</file>