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57" r:id="rId3"/>
    <p:sldId id="258" r:id="rId4"/>
    <p:sldId id="259" r:id="rId5"/>
    <p:sldId id="262" r:id="rId6"/>
    <p:sldId id="261"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81" d="100"/>
          <a:sy n="81" d="100"/>
        </p:scale>
        <p:origin x="74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AA2FCAC-B0FC-4561-97A2-3A4896B6BEB0}" type="datetimeFigureOut">
              <a:rPr lang="en-US" smtClean="0"/>
              <a:t>7/22/2019</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522528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7/22/2019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781078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7/22/2019</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741070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7/22/2019</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5331769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7/22/2019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4552002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AA2FCAC-B0FC-4561-97A2-3A4896B6BEB0}" type="datetimeFigureOut">
              <a:rPr lang="en-US" smtClean="0"/>
              <a:t>7/22/2019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4074922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AA2FCAC-B0FC-4561-97A2-3A4896B6BEB0}" type="datetimeFigureOut">
              <a:rPr lang="en-US" smtClean="0"/>
              <a:t>7/22/2019</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7783865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AA2FCAC-B0FC-4561-97A2-3A4896B6BEB0}" type="datetimeFigureOut">
              <a:rPr lang="en-US" smtClean="0"/>
              <a:t>7/22/2019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5675943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AA2FCAC-B0FC-4561-97A2-3A4896B6BEB0}" type="datetimeFigureOut">
              <a:rPr lang="en-US" smtClean="0"/>
              <a:t>7/22/2019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001576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7/22/2019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741044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7/22/2019</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877878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7/22/2019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453619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7/22/2019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120300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A2FCAC-B0FC-4561-97A2-3A4896B6BEB0}" type="datetimeFigureOut">
              <a:rPr lang="en-US" smtClean="0"/>
              <a:t>7/22/2019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181434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t>7/22/2019</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235072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7/22/2019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669081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7/22/2019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865478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AA2FCAC-B0FC-4561-97A2-3A4896B6BEB0}" type="datetimeFigureOut">
              <a:rPr lang="en-US" smtClean="0"/>
              <a:t>7/22/2019</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286631664"/>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5">
            <a:extLst>
              <a:ext uri="{FF2B5EF4-FFF2-40B4-BE49-F238E27FC236}">
                <a16:creationId xmlns:a16="http://schemas.microsoft.com/office/drawing/2014/main" id="{D22D1B95-2B54-43E9-85D9-B489F6C5D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a:extLst>
              <a:ext uri="{FF2B5EF4-FFF2-40B4-BE49-F238E27FC236}">
                <a16:creationId xmlns:a16="http://schemas.microsoft.com/office/drawing/2014/main" id="{7D0F3F6D-A49D-4406-8D61-1C4F8D792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a:extLst>
              <a:ext uri="{FF2B5EF4-FFF2-40B4-BE49-F238E27FC236}">
                <a16:creationId xmlns:a16="http://schemas.microsoft.com/office/drawing/2014/main" id="{D953A318-DA8D-4405-9536-D889E45C5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14" name="Rectangle 13">
            <a:extLst>
              <a:ext uri="{FF2B5EF4-FFF2-40B4-BE49-F238E27FC236}">
                <a16:creationId xmlns:a16="http://schemas.microsoft.com/office/drawing/2014/main" id="{9E382A3D-2F90-475C-8DF2-F666FEA34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1683171" y="1143000"/>
            <a:ext cx="8825658" cy="3389217"/>
          </a:xfrm>
        </p:spPr>
        <p:txBody>
          <a:bodyPr anchor="ctr">
            <a:normAutofit/>
          </a:bodyPr>
          <a:lstStyle/>
          <a:p>
            <a:pPr algn="ctr"/>
            <a:r>
              <a:rPr lang="en-US" sz="6600" b="1">
                <a:solidFill>
                  <a:srgbClr val="FFFFFF"/>
                </a:solidFill>
              </a:rPr>
              <a:t>A Recommender System for Groceries Contractor</a:t>
            </a:r>
            <a:endParaRPr lang="en-US" sz="6600">
              <a:solidFill>
                <a:srgbClr val="FFFFFF"/>
              </a:solidFill>
            </a:endParaRPr>
          </a:p>
        </p:txBody>
      </p:sp>
      <p:sp>
        <p:nvSpPr>
          <p:cNvPr id="3" name="Subtitle 2"/>
          <p:cNvSpPr>
            <a:spLocks noGrp="1"/>
          </p:cNvSpPr>
          <p:nvPr>
            <p:ph type="subTitle" idx="1"/>
          </p:nvPr>
        </p:nvSpPr>
        <p:spPr>
          <a:xfrm>
            <a:off x="1683170" y="5240850"/>
            <a:ext cx="9182625" cy="1617149"/>
          </a:xfrm>
        </p:spPr>
        <p:txBody>
          <a:bodyPr>
            <a:normAutofit/>
          </a:bodyPr>
          <a:lstStyle/>
          <a:p>
            <a:pPr algn="ctr">
              <a:lnSpc>
                <a:spcPct val="90000"/>
              </a:lnSpc>
            </a:pPr>
            <a:r>
              <a:rPr lang="en-US" sz="2400" dirty="0">
                <a:solidFill>
                  <a:schemeClr val="tx2"/>
                </a:solidFill>
              </a:rPr>
              <a:t>Applied Data Science Capstone</a:t>
            </a:r>
          </a:p>
          <a:p>
            <a:pPr algn="ctr">
              <a:lnSpc>
                <a:spcPct val="90000"/>
              </a:lnSpc>
            </a:pPr>
            <a:r>
              <a:rPr lang="it-IT" sz="2400" dirty="0">
                <a:solidFill>
                  <a:schemeClr val="tx2"/>
                </a:solidFill>
              </a:rPr>
              <a:t>IBM Data Science Professional Certificate</a:t>
            </a:r>
          </a:p>
        </p:txBody>
      </p: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solidFill>
                  <a:schemeClr val="bg1"/>
                </a:solidFill>
              </a:rPr>
              <a:t>Part 3: Processing the Retrieved Data and Creating a </a:t>
            </a:r>
            <a:r>
              <a:rPr lang="en-US" b="1" dirty="0" err="1">
                <a:solidFill>
                  <a:schemeClr val="bg1"/>
                </a:solidFill>
              </a:rPr>
              <a:t>DataFrome</a:t>
            </a:r>
            <a:r>
              <a:rPr lang="en-US" b="1" dirty="0">
                <a:solidFill>
                  <a:schemeClr val="bg1"/>
                </a:solidFill>
              </a:rPr>
              <a:t> for All the Venues inside the Scarborough</a:t>
            </a:r>
          </a:p>
          <a:p>
            <a:pPr marL="0" indent="0">
              <a:buNone/>
            </a:pPr>
            <a:endParaRPr lang="en-US" b="1" dirty="0">
              <a:solidFill>
                <a:schemeClr val="bg1"/>
              </a:solidFill>
            </a:endParaRPr>
          </a:p>
        </p:txBody>
      </p:sp>
      <p:pic>
        <p:nvPicPr>
          <p:cNvPr id="5" name="Picture 4"/>
          <p:cNvPicPr>
            <a:picLocks noChangeAspect="1"/>
          </p:cNvPicPr>
          <p:nvPr/>
        </p:nvPicPr>
        <p:blipFill>
          <a:blip r:embed="rId2"/>
          <a:stretch>
            <a:fillRect/>
          </a:stretch>
        </p:blipFill>
        <p:spPr>
          <a:xfrm>
            <a:off x="556992" y="2500454"/>
            <a:ext cx="11074840" cy="3290747"/>
          </a:xfrm>
          <a:prstGeom prst="rect">
            <a:avLst/>
          </a:prstGeom>
        </p:spPr>
      </p:pic>
    </p:spTree>
    <p:extLst>
      <p:ext uri="{BB962C8B-B14F-4D97-AF65-F5344CB8AC3E}">
        <p14:creationId xmlns:p14="http://schemas.microsoft.com/office/powerpoint/2010/main" val="2482164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01125" y="1102936"/>
            <a:ext cx="11218633" cy="5632234"/>
          </a:xfrm>
          <a:prstGeom prst="rect">
            <a:avLst/>
          </a:prstGeom>
        </p:spPr>
      </p:pic>
      <p:sp>
        <p:nvSpPr>
          <p:cNvPr id="8" name="Rectangle 7"/>
          <p:cNvSpPr/>
          <p:nvPr/>
        </p:nvSpPr>
        <p:spPr>
          <a:xfrm>
            <a:off x="284138" y="122830"/>
            <a:ext cx="9767248" cy="707886"/>
          </a:xfrm>
          <a:prstGeom prst="rect">
            <a:avLst/>
          </a:prstGeom>
        </p:spPr>
        <p:txBody>
          <a:bodyPr wrap="square">
            <a:spAutoFit/>
          </a:bodyPr>
          <a:lstStyle/>
          <a:p>
            <a:r>
              <a:rPr lang="en-US" sz="2000" b="1" dirty="0">
                <a:solidFill>
                  <a:schemeClr val="accent1"/>
                </a:solidFill>
              </a:rPr>
              <a:t>Now, the dataset is fully ready to be used for machine learning (and statistical analysis) purposes.</a:t>
            </a:r>
          </a:p>
        </p:txBody>
      </p:sp>
    </p:spTree>
    <p:extLst>
      <p:ext uri="{BB962C8B-B14F-4D97-AF65-F5344CB8AC3E}">
        <p14:creationId xmlns:p14="http://schemas.microsoft.com/office/powerpoint/2010/main" val="881331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solidFill>
                  <a:schemeClr val="bg1"/>
                </a:solidFill>
              </a:rPr>
              <a:t>Part 4: Applying one of Machine Learning Techniques (K-Means Clustering)</a:t>
            </a:r>
          </a:p>
          <a:p>
            <a:pPr marL="0" indent="0">
              <a:buNone/>
            </a:pPr>
            <a:endParaRPr lang="en-US" b="1" dirty="0">
              <a:solidFill>
                <a:schemeClr val="bg1"/>
              </a:solidFill>
            </a:endParaRPr>
          </a:p>
        </p:txBody>
      </p:sp>
      <p:pic>
        <p:nvPicPr>
          <p:cNvPr id="4" name="Picture 3"/>
          <p:cNvPicPr>
            <a:picLocks noChangeAspect="1"/>
          </p:cNvPicPr>
          <p:nvPr/>
        </p:nvPicPr>
        <p:blipFill>
          <a:blip r:embed="rId2"/>
          <a:stretch>
            <a:fillRect/>
          </a:stretch>
        </p:blipFill>
        <p:spPr>
          <a:xfrm>
            <a:off x="1141411" y="1892670"/>
            <a:ext cx="9129526" cy="1935528"/>
          </a:xfrm>
          <a:prstGeom prst="rect">
            <a:avLst/>
          </a:prstGeom>
        </p:spPr>
      </p:pic>
      <p:pic>
        <p:nvPicPr>
          <p:cNvPr id="6" name="Picture 5"/>
          <p:cNvPicPr>
            <a:picLocks noChangeAspect="1"/>
          </p:cNvPicPr>
          <p:nvPr/>
        </p:nvPicPr>
        <p:blipFill>
          <a:blip r:embed="rId3"/>
          <a:stretch>
            <a:fillRect/>
          </a:stretch>
        </p:blipFill>
        <p:spPr>
          <a:xfrm>
            <a:off x="1141411" y="4205784"/>
            <a:ext cx="10917690" cy="1963003"/>
          </a:xfrm>
          <a:prstGeom prst="rect">
            <a:avLst/>
          </a:prstGeom>
        </p:spPr>
      </p:pic>
    </p:spTree>
    <p:extLst>
      <p:ext uri="{BB962C8B-B14F-4D97-AF65-F5344CB8AC3E}">
        <p14:creationId xmlns:p14="http://schemas.microsoft.com/office/powerpoint/2010/main" val="4244899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sp>
        <p:nvSpPr>
          <p:cNvPr id="3" name="Content Placeholder 2"/>
          <p:cNvSpPr>
            <a:spLocks noGrp="1"/>
          </p:cNvSpPr>
          <p:nvPr>
            <p:ph idx="1"/>
          </p:nvPr>
        </p:nvSpPr>
        <p:spPr>
          <a:xfrm>
            <a:off x="1009436" y="2518785"/>
            <a:ext cx="10459185" cy="4535607"/>
          </a:xfrm>
        </p:spPr>
        <p:txBody>
          <a:bodyPr>
            <a:normAutofit/>
          </a:bodyPr>
          <a:lstStyle/>
          <a:p>
            <a:r>
              <a:rPr lang="en-SG" dirty="0"/>
              <a:t>Now, we focus on the centres of clusters and compare them for their "Total Restaurants" and their "Total Joints". The group which its centre has the highest "Total Sum" will be our best recommendation to the contractor. {Note: Total Sum = Total Restaurants + Total Joints + Other Venues.} </a:t>
            </a:r>
          </a:p>
        </p:txBody>
      </p:sp>
    </p:spTree>
    <p:extLst>
      <p:ext uri="{BB962C8B-B14F-4D97-AF65-F5344CB8AC3E}">
        <p14:creationId xmlns:p14="http://schemas.microsoft.com/office/powerpoint/2010/main" val="935683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1550615" y="1637731"/>
            <a:ext cx="9087594" cy="4135272"/>
          </a:xfrm>
          <a:prstGeom prst="rect">
            <a:avLst/>
          </a:prstGeom>
        </p:spPr>
      </p:pic>
    </p:spTree>
    <p:extLst>
      <p:ext uri="{BB962C8B-B14F-4D97-AF65-F5344CB8AC3E}">
        <p14:creationId xmlns:p14="http://schemas.microsoft.com/office/powerpoint/2010/main" val="3856629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5" name="Content Placeholder 4"/>
          <p:cNvPicPr>
            <a:picLocks noGrp="1" noChangeAspect="1"/>
          </p:cNvPicPr>
          <p:nvPr>
            <p:ph idx="1"/>
          </p:nvPr>
        </p:nvPicPr>
        <p:blipFill>
          <a:blip r:embed="rId2"/>
          <a:stretch>
            <a:fillRect/>
          </a:stretch>
        </p:blipFill>
        <p:spPr>
          <a:xfrm>
            <a:off x="3785441" y="1255594"/>
            <a:ext cx="4617942" cy="5262308"/>
          </a:xfrm>
          <a:prstGeom prst="rect">
            <a:avLst/>
          </a:prstGeom>
        </p:spPr>
      </p:pic>
    </p:spTree>
    <p:extLst>
      <p:ext uri="{BB962C8B-B14F-4D97-AF65-F5344CB8AC3E}">
        <p14:creationId xmlns:p14="http://schemas.microsoft.com/office/powerpoint/2010/main" val="257688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618526" y="1733265"/>
            <a:ext cx="10951772" cy="4258102"/>
          </a:xfrm>
          <a:prstGeom prst="rect">
            <a:avLst/>
          </a:prstGeom>
        </p:spPr>
      </p:pic>
    </p:spTree>
    <p:extLst>
      <p:ext uri="{BB962C8B-B14F-4D97-AF65-F5344CB8AC3E}">
        <p14:creationId xmlns:p14="http://schemas.microsoft.com/office/powerpoint/2010/main" val="3758379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s://contenthub-static.grammarly.com/blog/wp-content/uploads/2017/10/thank-you-760x4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179" y="907027"/>
            <a:ext cx="9905999" cy="5213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5891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A Recommender System for Groceries Contractor</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9366" y="1838656"/>
            <a:ext cx="8343009" cy="3893404"/>
          </a:xfrm>
        </p:spPr>
      </p:pic>
    </p:spTree>
    <p:extLst>
      <p:ext uri="{BB962C8B-B14F-4D97-AF65-F5344CB8AC3E}">
        <p14:creationId xmlns:p14="http://schemas.microsoft.com/office/powerpoint/2010/main" val="121116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normAutofit/>
          </a:bodyPr>
          <a:lstStyle/>
          <a:p>
            <a:r>
              <a:rPr lang="en-US" dirty="0"/>
              <a:t>Synopsis</a:t>
            </a:r>
          </a:p>
        </p:txBody>
      </p:sp>
      <p:sp>
        <p:nvSpPr>
          <p:cNvPr id="3" name="Content Placeholder 2"/>
          <p:cNvSpPr>
            <a:spLocks noGrp="1"/>
          </p:cNvSpPr>
          <p:nvPr>
            <p:ph idx="1"/>
          </p:nvPr>
        </p:nvSpPr>
        <p:spPr>
          <a:xfrm>
            <a:off x="697584" y="2592372"/>
            <a:ext cx="10208425" cy="4537436"/>
          </a:xfrm>
        </p:spPr>
        <p:txBody>
          <a:bodyPr>
            <a:normAutofit/>
          </a:bodyPr>
          <a:lstStyle/>
          <a:p>
            <a:r>
              <a:rPr lang="en-US" dirty="0"/>
              <a:t>Part 1: </a:t>
            </a:r>
            <a:r>
              <a:rPr lang="en-US" b="1" dirty="0"/>
              <a:t>Problem Description</a:t>
            </a:r>
          </a:p>
          <a:p>
            <a:pPr marL="0" indent="0">
              <a:buNone/>
            </a:pPr>
            <a:r>
              <a:rPr lang="en-SG" dirty="0"/>
              <a:t>There is a grocery contractor in the city of a Toronto. This contractor provides places such as different types of restaurants, bakeries and cafes with fresh and high-quality groceries. The contractor plans to improve the quality of service to regular customers by building a warehouse to store groceries that are bought from villagers and farmers.</a:t>
            </a:r>
          </a:p>
          <a:p>
            <a:r>
              <a:rPr lang="en-SG" dirty="0"/>
              <a:t>If the warehouse is near the restaurants, then the groceries would be delivered on time. There would be no delay for the businesses to start their work and cooking in the morning. Hence, quality of service does not decrease, and the contractor will gain reputation and revenue.</a:t>
            </a:r>
          </a:p>
          <a:p>
            <a:r>
              <a:rPr lang="en-SG" dirty="0"/>
              <a:t>The cost of transportation is also saved when the warehouse is the nearest to the businesses. Hence, the neighbourhood is a vital factor in the location of warehouse. The recommender system will therefore provide the contractor with the best neighbourhood from the sorted list of neighbourhoods.</a:t>
            </a:r>
          </a:p>
          <a:p>
            <a:endParaRPr lang="en-US" dirty="0"/>
          </a:p>
        </p:txBody>
      </p:sp>
    </p:spTree>
    <p:extLst>
      <p:ext uri="{BB962C8B-B14F-4D97-AF65-F5344CB8AC3E}">
        <p14:creationId xmlns:p14="http://schemas.microsoft.com/office/powerpoint/2010/main" val="1652142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normAutofit/>
          </a:bodyPr>
          <a:lstStyle/>
          <a:p>
            <a:r>
              <a:rPr lang="en-US" dirty="0"/>
              <a:t>Synopsis</a:t>
            </a:r>
          </a:p>
        </p:txBody>
      </p:sp>
      <p:sp>
        <p:nvSpPr>
          <p:cNvPr id="3" name="Content Placeholder 2"/>
          <p:cNvSpPr>
            <a:spLocks noGrp="1"/>
          </p:cNvSpPr>
          <p:nvPr>
            <p:ph idx="1"/>
          </p:nvPr>
        </p:nvSpPr>
        <p:spPr>
          <a:xfrm>
            <a:off x="754913" y="2242455"/>
            <a:ext cx="9905999" cy="5213444"/>
          </a:xfrm>
        </p:spPr>
        <p:txBody>
          <a:bodyPr/>
          <a:lstStyle/>
          <a:p>
            <a:r>
              <a:rPr lang="en-US" dirty="0"/>
              <a:t>Part 2: </a:t>
            </a:r>
            <a:r>
              <a:rPr lang="en-US" b="1" dirty="0"/>
              <a:t>Data We Need</a:t>
            </a:r>
          </a:p>
          <a:p>
            <a:r>
              <a:rPr lang="en-SG" dirty="0"/>
              <a:t>Firstly, we will need information of the location and the neighbourhoods. The latitude and longitude are important factors in providing information about that borough. We assume it is Scarborough in Toronto. The contractor has already chosen this place in Toronto. Thus, we just need the postal codes that fall into Scarborough. </a:t>
            </a:r>
          </a:p>
          <a:p>
            <a:pPr marL="0" indent="0">
              <a:buNone/>
            </a:pPr>
            <a:endParaRPr lang="en-US" b="1" dirty="0"/>
          </a:p>
          <a:p>
            <a:pPr marL="0" indent="0">
              <a:buNone/>
            </a:pPr>
            <a:endParaRPr lang="en-US" b="1" dirty="0"/>
          </a:p>
          <a:p>
            <a:pPr marL="0" indent="0">
              <a:buNone/>
            </a:pPr>
            <a:endParaRPr lang="en-US" dirty="0"/>
          </a:p>
          <a:p>
            <a:endParaRPr lang="en-US" dirty="0"/>
          </a:p>
        </p:txBody>
      </p:sp>
      <p:pic>
        <p:nvPicPr>
          <p:cNvPr id="6" name="Picture 5"/>
          <p:cNvPicPr>
            <a:picLocks noChangeAspect="1"/>
          </p:cNvPicPr>
          <p:nvPr/>
        </p:nvPicPr>
        <p:blipFill>
          <a:blip r:embed="rId2"/>
          <a:stretch>
            <a:fillRect/>
          </a:stretch>
        </p:blipFill>
        <p:spPr>
          <a:xfrm>
            <a:off x="1141411" y="3944203"/>
            <a:ext cx="6727806" cy="2415653"/>
          </a:xfrm>
          <a:prstGeom prst="rect">
            <a:avLst/>
          </a:prstGeom>
        </p:spPr>
      </p:pic>
    </p:spTree>
    <p:extLst>
      <p:ext uri="{BB962C8B-B14F-4D97-AF65-F5344CB8AC3E}">
        <p14:creationId xmlns:p14="http://schemas.microsoft.com/office/powerpoint/2010/main" val="386246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normAutofit/>
          </a:bodyPr>
          <a:lstStyle/>
          <a:p>
            <a:r>
              <a:rPr lang="en-US" dirty="0"/>
              <a:t>Synopsis</a:t>
            </a:r>
          </a:p>
        </p:txBody>
      </p:sp>
      <p:sp>
        <p:nvSpPr>
          <p:cNvPr id="3" name="Content Placeholder 2"/>
          <p:cNvSpPr>
            <a:spLocks noGrp="1"/>
          </p:cNvSpPr>
          <p:nvPr>
            <p:ph idx="1"/>
          </p:nvPr>
        </p:nvSpPr>
        <p:spPr>
          <a:xfrm>
            <a:off x="1141412" y="1677971"/>
            <a:ext cx="9905999" cy="4128237"/>
          </a:xfrm>
        </p:spPr>
        <p:txBody>
          <a:bodyPr/>
          <a:lstStyle/>
          <a:p>
            <a:r>
              <a:rPr lang="en-US" dirty="0">
                <a:solidFill>
                  <a:schemeClr val="bg1"/>
                </a:solidFill>
              </a:rPr>
              <a:t>Part 2: </a:t>
            </a:r>
            <a:r>
              <a:rPr lang="en-US" b="1" dirty="0">
                <a:solidFill>
                  <a:schemeClr val="bg1"/>
                </a:solidFill>
              </a:rPr>
              <a:t>Data We Need</a:t>
            </a:r>
          </a:p>
          <a:p>
            <a:pPr marL="0" indent="0">
              <a:buNone/>
            </a:pPr>
            <a:r>
              <a:rPr lang="en-US" sz="2800" b="1" dirty="0"/>
              <a:t>b) </a:t>
            </a:r>
            <a:r>
              <a:rPr lang="en-SG" dirty="0"/>
              <a:t>Secondly, we need data about different venues in Scarborough. Foursquare location information would give us enough data. Basic and Advanced information about that venue needs to be known. An example of basic information would be its latitude and longitude. Its distance from centre of the neighbourhood is another one. Advanced information consists of the category of the venue, popularity of the venue, average prices in the market, etc. A typical request from Foursquare will provide us with the following information:</a:t>
            </a:r>
          </a:p>
          <a:p>
            <a:pPr marL="0" indent="0">
              <a:buNone/>
            </a:pPr>
            <a:endParaRPr lang="en-US" b="1" dirty="0"/>
          </a:p>
          <a:p>
            <a:pPr marL="0" indent="0">
              <a:buNone/>
            </a:pPr>
            <a:endParaRPr lang="en-US" b="1" dirty="0"/>
          </a:p>
          <a:p>
            <a:pPr marL="0" indent="0">
              <a:buNone/>
            </a:pPr>
            <a:endParaRPr lang="en-US" dirty="0"/>
          </a:p>
          <a:p>
            <a:endParaRPr lang="en-US" dirty="0"/>
          </a:p>
        </p:txBody>
      </p:sp>
      <p:pic>
        <p:nvPicPr>
          <p:cNvPr id="4" name="Picture 3"/>
          <p:cNvPicPr>
            <a:picLocks noChangeAspect="1"/>
          </p:cNvPicPr>
          <p:nvPr/>
        </p:nvPicPr>
        <p:blipFill>
          <a:blip r:embed="rId2"/>
          <a:stretch>
            <a:fillRect/>
          </a:stretch>
        </p:blipFill>
        <p:spPr>
          <a:xfrm>
            <a:off x="1261357" y="4150625"/>
            <a:ext cx="9496425" cy="2400300"/>
          </a:xfrm>
          <a:prstGeom prst="rect">
            <a:avLst/>
          </a:prstGeom>
        </p:spPr>
      </p:pic>
    </p:spTree>
    <p:extLst>
      <p:ext uri="{BB962C8B-B14F-4D97-AF65-F5344CB8AC3E}">
        <p14:creationId xmlns:p14="http://schemas.microsoft.com/office/powerpoint/2010/main" val="3629940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solidFill>
                  <a:schemeClr val="bg1"/>
                </a:solidFill>
              </a:rPr>
              <a:t>Part 1: Identifying Postal Codes (and then Neighborhoods) in "Scarborough"</a:t>
            </a:r>
          </a:p>
          <a:p>
            <a:pPr marL="0" indent="0">
              <a:buNone/>
            </a:pPr>
            <a:endParaRPr lang="en-US" dirty="0">
              <a:solidFill>
                <a:schemeClr val="bg1"/>
              </a:solidFill>
            </a:endParaRPr>
          </a:p>
        </p:txBody>
      </p:sp>
      <p:pic>
        <p:nvPicPr>
          <p:cNvPr id="4" name="Picture 3"/>
          <p:cNvPicPr>
            <a:picLocks noChangeAspect="1"/>
          </p:cNvPicPr>
          <p:nvPr/>
        </p:nvPicPr>
        <p:blipFill>
          <a:blip r:embed="rId2"/>
          <a:stretch>
            <a:fillRect/>
          </a:stretch>
        </p:blipFill>
        <p:spPr>
          <a:xfrm>
            <a:off x="3093041" y="1892670"/>
            <a:ext cx="6010016" cy="4754912"/>
          </a:xfrm>
          <a:prstGeom prst="rect">
            <a:avLst/>
          </a:prstGeom>
        </p:spPr>
      </p:pic>
    </p:spTree>
    <p:extLst>
      <p:ext uri="{BB962C8B-B14F-4D97-AF65-F5344CB8AC3E}">
        <p14:creationId xmlns:p14="http://schemas.microsoft.com/office/powerpoint/2010/main" val="325331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solidFill>
                  <a:schemeClr val="bg1"/>
                </a:solidFill>
              </a:rPr>
              <a:t>Part 1: Identifying Postal Codes (and then Neighborhoods) in "Scarborough"</a:t>
            </a:r>
          </a:p>
          <a:p>
            <a:pPr marL="0" indent="0">
              <a:buNone/>
            </a:pPr>
            <a:endParaRPr lang="en-US" dirty="0">
              <a:solidFill>
                <a:schemeClr val="bg1"/>
              </a:solidFill>
            </a:endParaRPr>
          </a:p>
        </p:txBody>
      </p:sp>
      <p:pic>
        <p:nvPicPr>
          <p:cNvPr id="5" name="Picture 4"/>
          <p:cNvPicPr>
            <a:picLocks noChangeAspect="1"/>
          </p:cNvPicPr>
          <p:nvPr/>
        </p:nvPicPr>
        <p:blipFill>
          <a:blip r:embed="rId2"/>
          <a:stretch>
            <a:fillRect/>
          </a:stretch>
        </p:blipFill>
        <p:spPr>
          <a:xfrm>
            <a:off x="2478891" y="1892670"/>
            <a:ext cx="7791050" cy="4869406"/>
          </a:xfrm>
          <a:prstGeom prst="rect">
            <a:avLst/>
          </a:prstGeom>
        </p:spPr>
      </p:pic>
    </p:spTree>
    <p:extLst>
      <p:ext uri="{BB962C8B-B14F-4D97-AF65-F5344CB8AC3E}">
        <p14:creationId xmlns:p14="http://schemas.microsoft.com/office/powerpoint/2010/main" val="1450723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864819" y="2443371"/>
            <a:ext cx="10459185" cy="4535607"/>
          </a:xfrm>
        </p:spPr>
        <p:txBody>
          <a:bodyPr>
            <a:normAutofit/>
          </a:bodyPr>
          <a:lstStyle/>
          <a:p>
            <a:r>
              <a:rPr lang="en-SG" sz="2400" b="1" dirty="0"/>
              <a:t>Part 2: Connecting to Foursquare and Retrieving Locational Data</a:t>
            </a:r>
          </a:p>
          <a:p>
            <a:r>
              <a:rPr lang="en-SG" sz="2400" b="1" dirty="0"/>
              <a:t>After finding the list of neighbourhoods, we then connect to Foursquare API to gather information about venues inside each and every neighbourhood. For each neighbourhood, we have chosen the radius to be 1000 meters. It means that we have asked Foursquare to find venues that are at most 1000 meters far from the centre of the neighbourhood. </a:t>
            </a:r>
          </a:p>
          <a:p>
            <a:pPr marL="0" indent="0">
              <a:buNone/>
            </a:pPr>
            <a:endParaRPr lang="en-US" sz="2400" b="1" dirty="0">
              <a:solidFill>
                <a:schemeClr val="tx1"/>
              </a:solidFill>
            </a:endParaRPr>
          </a:p>
        </p:txBody>
      </p:sp>
    </p:spTree>
    <p:extLst>
      <p:ext uri="{BB962C8B-B14F-4D97-AF65-F5344CB8AC3E}">
        <p14:creationId xmlns:p14="http://schemas.microsoft.com/office/powerpoint/2010/main" val="640700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864819" y="1642093"/>
            <a:ext cx="10459185" cy="5691961"/>
          </a:xfrm>
        </p:spPr>
        <p:txBody>
          <a:bodyPr>
            <a:normAutofit/>
          </a:bodyPr>
          <a:lstStyle/>
          <a:p>
            <a:endParaRPr lang="en-US" b="1" dirty="0"/>
          </a:p>
          <a:p>
            <a:endParaRPr lang="en-US" b="1" dirty="0"/>
          </a:p>
          <a:p>
            <a:r>
              <a:rPr lang="en-SG" dirty="0"/>
              <a:t>Part 3: Processing the Retrieved Data and Creating a </a:t>
            </a:r>
            <a:r>
              <a:rPr lang="en-SG" dirty="0" err="1"/>
              <a:t>Dataframe</a:t>
            </a:r>
            <a:r>
              <a:rPr lang="en-SG" dirty="0"/>
              <a:t> for All the Venues inside Scarborough</a:t>
            </a:r>
          </a:p>
          <a:p>
            <a:r>
              <a:rPr lang="en-SG" dirty="0"/>
              <a:t>When the data is completely gathered, we will perform processing of raw data to find our desirable features for each venue. Our main feature is the category of that venue. After this stage, the column "Venue's Category" will be One-hot encoded and different venues will have different feature- columns. After On-hot encoding we will integrate all restaurant columns to one column "Total Restaurants" and all food joint columns to "Total Joints" column. We assumed that different restaurants use the Same raw groceries. This assumption is made for simplicity and due to not having a very detailed dataset about different venues.</a:t>
            </a:r>
          </a:p>
          <a:p>
            <a:r>
              <a:rPr lang="en-SG" dirty="0"/>
              <a:t>Now, the dataset is fully ready to be used for machine learning (and statistical analysis) purposes.</a:t>
            </a:r>
          </a:p>
          <a:p>
            <a:endParaRPr lang="en-US" b="1" dirty="0"/>
          </a:p>
        </p:txBody>
      </p:sp>
    </p:spTree>
    <p:extLst>
      <p:ext uri="{BB962C8B-B14F-4D97-AF65-F5344CB8AC3E}">
        <p14:creationId xmlns:p14="http://schemas.microsoft.com/office/powerpoint/2010/main" val="818901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4</TotalTime>
  <Words>750</Words>
  <Application>Microsoft Office PowerPoint</Application>
  <PresentationFormat>Widescreen</PresentationFormat>
  <Paragraphs>42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Ion Boardroom</vt:lpstr>
      <vt:lpstr>A Recommender System for Groceries Contractor</vt:lpstr>
      <vt:lpstr>A Recommender System for Groceries Contractor</vt:lpstr>
      <vt:lpstr>Synopsis</vt:lpstr>
      <vt:lpstr>Synopsis</vt:lpstr>
      <vt:lpstr>Synopsis</vt:lpstr>
      <vt:lpstr>Main Article</vt:lpstr>
      <vt:lpstr>Main Article</vt:lpstr>
      <vt:lpstr>Main Article</vt:lpstr>
      <vt:lpstr>Main Article</vt:lpstr>
      <vt:lpstr>Main Article</vt:lpstr>
      <vt:lpstr>PowerPoint Presentation</vt:lpstr>
      <vt:lpstr>Main Article</vt:lpstr>
      <vt:lpstr>Decision Making and Reporting Results</vt:lpstr>
      <vt:lpstr>Decision Making and Reporting Results</vt:lpstr>
      <vt:lpstr>Decision Making and Reporting Results</vt:lpstr>
      <vt:lpstr>Decision Making and Reporting 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A Muhammed Madhih</dc:creator>
  <cp:lastModifiedBy>A Muhammed Madhih</cp:lastModifiedBy>
  <cp:revision>5</cp:revision>
  <dcterms:created xsi:type="dcterms:W3CDTF">2019-07-22T12:43:09Z</dcterms:created>
  <dcterms:modified xsi:type="dcterms:W3CDTF">2019-07-22T12:48:04Z</dcterms:modified>
</cp:coreProperties>
</file>