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sjae@gmail.com" userId="adfc45363c8dc522" providerId="LiveId" clId="{D66D6086-049F-40C9-91D4-D0777569F00C}"/>
    <pc:docChg chg="custSel modSld">
      <pc:chgData name="divyasjae@gmail.com" userId="adfc45363c8dc522" providerId="LiveId" clId="{D66D6086-049F-40C9-91D4-D0777569F00C}" dt="2023-10-18T07:40:57.033" v="215" actId="20577"/>
      <pc:docMkLst>
        <pc:docMk/>
      </pc:docMkLst>
      <pc:sldChg chg="modSp mod">
        <pc:chgData name="divyasjae@gmail.com" userId="adfc45363c8dc522" providerId="LiveId" clId="{D66D6086-049F-40C9-91D4-D0777569F00C}" dt="2023-10-18T06:42:03.496" v="2" actId="207"/>
        <pc:sldMkLst>
          <pc:docMk/>
          <pc:sldMk cId="713736416" sldId="256"/>
        </pc:sldMkLst>
        <pc:spChg chg="mod">
          <ac:chgData name="divyasjae@gmail.com" userId="adfc45363c8dc522" providerId="LiveId" clId="{D66D6086-049F-40C9-91D4-D0777569F00C}" dt="2023-10-18T06:41:52.442" v="0" actId="207"/>
          <ac:spMkLst>
            <pc:docMk/>
            <pc:sldMk cId="713736416" sldId="256"/>
            <ac:spMk id="2" creationId="{95FE0BF5-844D-7A23-B215-B5D0AFC59F93}"/>
          </ac:spMkLst>
        </pc:spChg>
        <pc:spChg chg="mod">
          <ac:chgData name="divyasjae@gmail.com" userId="adfc45363c8dc522" providerId="LiveId" clId="{D66D6086-049F-40C9-91D4-D0777569F00C}" dt="2023-10-18T06:41:58.241" v="1" actId="207"/>
          <ac:spMkLst>
            <pc:docMk/>
            <pc:sldMk cId="713736416" sldId="256"/>
            <ac:spMk id="3" creationId="{931474C3-F18A-BD03-3437-DE59AD8C1E2E}"/>
          </ac:spMkLst>
        </pc:spChg>
        <pc:spChg chg="mod">
          <ac:chgData name="divyasjae@gmail.com" userId="adfc45363c8dc522" providerId="LiveId" clId="{D66D6086-049F-40C9-91D4-D0777569F00C}" dt="2023-10-18T06:42:03.496" v="2" actId="207"/>
          <ac:spMkLst>
            <pc:docMk/>
            <pc:sldMk cId="713736416" sldId="256"/>
            <ac:spMk id="4" creationId="{F95DEF1C-A4F2-EFC0-ACAD-FD15543019EE}"/>
          </ac:spMkLst>
        </pc:spChg>
      </pc:sldChg>
      <pc:sldChg chg="addSp modSp mod">
        <pc:chgData name="divyasjae@gmail.com" userId="adfc45363c8dc522" providerId="LiveId" clId="{D66D6086-049F-40C9-91D4-D0777569F00C}" dt="2023-10-18T07:37:56.048" v="131" actId="14100"/>
        <pc:sldMkLst>
          <pc:docMk/>
          <pc:sldMk cId="2660082853" sldId="260"/>
        </pc:sldMkLst>
        <pc:spChg chg="add mod">
          <ac:chgData name="divyasjae@gmail.com" userId="adfc45363c8dc522" providerId="LiveId" clId="{D66D6086-049F-40C9-91D4-D0777569F00C}" dt="2023-10-18T07:37:26.137" v="126" actId="20577"/>
          <ac:spMkLst>
            <pc:docMk/>
            <pc:sldMk cId="2660082853" sldId="260"/>
            <ac:spMk id="2" creationId="{E74F2A04-002D-AED5-B346-CDF65B063B6E}"/>
          </ac:spMkLst>
        </pc:spChg>
        <pc:picChg chg="add mod">
          <ac:chgData name="divyasjae@gmail.com" userId="adfc45363c8dc522" providerId="LiveId" clId="{D66D6086-049F-40C9-91D4-D0777569F00C}" dt="2023-10-18T07:37:56.048" v="131" actId="14100"/>
          <ac:picMkLst>
            <pc:docMk/>
            <pc:sldMk cId="2660082853" sldId="260"/>
            <ac:picMk id="4" creationId="{F50F6518-A0EB-D81D-FF78-50D04F4197E9}"/>
          </ac:picMkLst>
        </pc:picChg>
      </pc:sldChg>
      <pc:sldChg chg="addSp modSp mod">
        <pc:chgData name="divyasjae@gmail.com" userId="adfc45363c8dc522" providerId="LiveId" clId="{D66D6086-049F-40C9-91D4-D0777569F00C}" dt="2023-10-18T07:39:20.558" v="191" actId="14100"/>
        <pc:sldMkLst>
          <pc:docMk/>
          <pc:sldMk cId="2560394827" sldId="261"/>
        </pc:sldMkLst>
        <pc:spChg chg="add mod">
          <ac:chgData name="divyasjae@gmail.com" userId="adfc45363c8dc522" providerId="LiveId" clId="{D66D6086-049F-40C9-91D4-D0777569F00C}" dt="2023-10-18T07:38:50.765" v="186" actId="403"/>
          <ac:spMkLst>
            <pc:docMk/>
            <pc:sldMk cId="2560394827" sldId="261"/>
            <ac:spMk id="2" creationId="{2E0AF4AF-8D0E-0A2B-C220-61371C316821}"/>
          </ac:spMkLst>
        </pc:spChg>
        <pc:picChg chg="add mod">
          <ac:chgData name="divyasjae@gmail.com" userId="adfc45363c8dc522" providerId="LiveId" clId="{D66D6086-049F-40C9-91D4-D0777569F00C}" dt="2023-10-18T07:39:20.558" v="191" actId="14100"/>
          <ac:picMkLst>
            <pc:docMk/>
            <pc:sldMk cId="2560394827" sldId="261"/>
            <ac:picMk id="4" creationId="{EFFDADFA-1DC3-47ED-FF22-22C4C8EDE8B4}"/>
          </ac:picMkLst>
        </pc:picChg>
      </pc:sldChg>
      <pc:sldChg chg="addSp modSp mod">
        <pc:chgData name="divyasjae@gmail.com" userId="adfc45363c8dc522" providerId="LiveId" clId="{D66D6086-049F-40C9-91D4-D0777569F00C}" dt="2023-10-18T07:40:17.969" v="209" actId="14100"/>
        <pc:sldMkLst>
          <pc:docMk/>
          <pc:sldMk cId="19325941" sldId="262"/>
        </pc:sldMkLst>
        <pc:spChg chg="add mod">
          <ac:chgData name="divyasjae@gmail.com" userId="adfc45363c8dc522" providerId="LiveId" clId="{D66D6086-049F-40C9-91D4-D0777569F00C}" dt="2023-10-18T07:39:45.227" v="203" actId="207"/>
          <ac:spMkLst>
            <pc:docMk/>
            <pc:sldMk cId="19325941" sldId="262"/>
            <ac:spMk id="2" creationId="{755735D8-68B2-8D6B-4A40-8B21886E3D39}"/>
          </ac:spMkLst>
        </pc:spChg>
        <pc:picChg chg="add mod">
          <ac:chgData name="divyasjae@gmail.com" userId="adfc45363c8dc522" providerId="LiveId" clId="{D66D6086-049F-40C9-91D4-D0777569F00C}" dt="2023-10-18T07:40:17.969" v="209" actId="14100"/>
          <ac:picMkLst>
            <pc:docMk/>
            <pc:sldMk cId="19325941" sldId="262"/>
            <ac:picMk id="4" creationId="{EA834EB8-FFF7-4FB9-5CF6-937B641F4F3B}"/>
          </ac:picMkLst>
        </pc:picChg>
      </pc:sldChg>
      <pc:sldChg chg="addSp modSp mod">
        <pc:chgData name="divyasjae@gmail.com" userId="adfc45363c8dc522" providerId="LiveId" clId="{D66D6086-049F-40C9-91D4-D0777569F00C}" dt="2023-10-18T07:32:13.428" v="82" actId="403"/>
        <pc:sldMkLst>
          <pc:docMk/>
          <pc:sldMk cId="821108842" sldId="263"/>
        </pc:sldMkLst>
        <pc:spChg chg="mod">
          <ac:chgData name="divyasjae@gmail.com" userId="adfc45363c8dc522" providerId="LiveId" clId="{D66D6086-049F-40C9-91D4-D0777569F00C}" dt="2023-10-18T07:32:07.818" v="81" actId="403"/>
          <ac:spMkLst>
            <pc:docMk/>
            <pc:sldMk cId="821108842" sldId="263"/>
            <ac:spMk id="3" creationId="{769717F3-DB1F-B123-1165-B7B23C307A9D}"/>
          </ac:spMkLst>
        </pc:spChg>
        <pc:spChg chg="add mod">
          <ac:chgData name="divyasjae@gmail.com" userId="adfc45363c8dc522" providerId="LiveId" clId="{D66D6086-049F-40C9-91D4-D0777569F00C}" dt="2023-10-18T06:43:48.293" v="43" actId="1076"/>
          <ac:spMkLst>
            <pc:docMk/>
            <pc:sldMk cId="821108842" sldId="263"/>
            <ac:spMk id="4" creationId="{ECD1D288-1C71-F255-CD65-169FE9FC05B1}"/>
          </ac:spMkLst>
        </pc:spChg>
        <pc:spChg chg="add mod">
          <ac:chgData name="divyasjae@gmail.com" userId="adfc45363c8dc522" providerId="LiveId" clId="{D66D6086-049F-40C9-91D4-D0777569F00C}" dt="2023-10-18T07:32:13.428" v="82" actId="403"/>
          <ac:spMkLst>
            <pc:docMk/>
            <pc:sldMk cId="821108842" sldId="263"/>
            <ac:spMk id="5" creationId="{60F69460-1DAA-5F7B-A73B-C05FDB78C745}"/>
          </ac:spMkLst>
        </pc:spChg>
      </pc:sldChg>
      <pc:sldChg chg="modSp mod">
        <pc:chgData name="divyasjae@gmail.com" userId="adfc45363c8dc522" providerId="LiveId" clId="{D66D6086-049F-40C9-91D4-D0777569F00C}" dt="2023-10-18T07:40:57.033" v="215" actId="20577"/>
        <pc:sldMkLst>
          <pc:docMk/>
          <pc:sldMk cId="3628703560" sldId="264"/>
        </pc:sldMkLst>
        <pc:spChg chg="mod">
          <ac:chgData name="divyasjae@gmail.com" userId="adfc45363c8dc522" providerId="LiveId" clId="{D66D6086-049F-40C9-91D4-D0777569F00C}" dt="2023-10-18T07:40:57.033" v="215" actId="20577"/>
          <ac:spMkLst>
            <pc:docMk/>
            <pc:sldMk cId="3628703560" sldId="264"/>
            <ac:spMk id="3" creationId="{2F83D8A9-2194-1908-74DE-C24FDE24C6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71618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B481C-4F8C-4057-ACA0-8433C175739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87795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413164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59690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71952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921590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215939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47356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216670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67012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B481C-4F8C-4057-ACA0-8433C175739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405627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B481C-4F8C-4057-ACA0-8433C175739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381830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B481C-4F8C-4057-ACA0-8433C175739C}"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01989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B481C-4F8C-4057-ACA0-8433C175739C}"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87229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B481C-4F8C-4057-ACA0-8433C175739C}"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154384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B481C-4F8C-4057-ACA0-8433C175739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295184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B481C-4F8C-4057-ACA0-8433C175739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EEC5F-F1B1-49FC-A750-076423C33856}" type="slidenum">
              <a:rPr lang="en-IN" smtClean="0"/>
              <a:t>‹#›</a:t>
            </a:fld>
            <a:endParaRPr lang="en-IN"/>
          </a:p>
        </p:txBody>
      </p:sp>
    </p:spTree>
    <p:extLst>
      <p:ext uri="{BB962C8B-B14F-4D97-AF65-F5344CB8AC3E}">
        <p14:creationId xmlns:p14="http://schemas.microsoft.com/office/powerpoint/2010/main" val="210725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5B481C-4F8C-4057-ACA0-8433C175739C}" type="datetimeFigureOut">
              <a:rPr lang="en-IN" smtClean="0"/>
              <a:t>18-10-2023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EEC5F-F1B1-49FC-A750-076423C33856}" type="slidenum">
              <a:rPr lang="en-IN" smtClean="0"/>
              <a:t>‹#›</a:t>
            </a:fld>
            <a:endParaRPr lang="en-IN"/>
          </a:p>
        </p:txBody>
      </p:sp>
    </p:spTree>
    <p:extLst>
      <p:ext uri="{BB962C8B-B14F-4D97-AF65-F5344CB8AC3E}">
        <p14:creationId xmlns:p14="http://schemas.microsoft.com/office/powerpoint/2010/main" val="30744154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0BF5-844D-7A23-B215-B5D0AFC59F93}"/>
              </a:ext>
            </a:extLst>
          </p:cNvPr>
          <p:cNvSpPr>
            <a:spLocks noGrp="1"/>
          </p:cNvSpPr>
          <p:nvPr>
            <p:ph type="ctrTitle"/>
          </p:nvPr>
        </p:nvSpPr>
        <p:spPr>
          <a:xfrm>
            <a:off x="1290918" y="-206684"/>
            <a:ext cx="10542494" cy="2452343"/>
          </a:xfrm>
        </p:spPr>
        <p:txBody>
          <a:bodyPr>
            <a:normAutofit fontScale="90000"/>
          </a:bodyPr>
          <a:lstStyle/>
          <a:p>
            <a:r>
              <a:rPr lang="en-US" sz="6000" dirty="0">
                <a:solidFill>
                  <a:schemeClr val="accent1"/>
                </a:solidFill>
                <a:latin typeface="Algerian" panose="04020705040A02060702" pitchFamily="82" charset="0"/>
              </a:rPr>
              <a:t>J K </a:t>
            </a:r>
            <a:r>
              <a:rPr lang="en-US" sz="6000" dirty="0" err="1">
                <a:solidFill>
                  <a:schemeClr val="accent1"/>
                </a:solidFill>
                <a:latin typeface="Algerian" panose="04020705040A02060702" pitchFamily="82" charset="0"/>
              </a:rPr>
              <a:t>K</a:t>
            </a:r>
            <a:r>
              <a:rPr lang="en-US" sz="6000" dirty="0">
                <a:solidFill>
                  <a:schemeClr val="accent1"/>
                </a:solidFill>
                <a:latin typeface="Algerian" panose="04020705040A02060702" pitchFamily="82" charset="0"/>
              </a:rPr>
              <a:t> NATTRAJA COLLEGE OF ENGINEERING AND TECHNOLOGY</a:t>
            </a:r>
            <a:endParaRPr lang="en-IN" dirty="0">
              <a:solidFill>
                <a:schemeClr val="accent1"/>
              </a:solidFill>
            </a:endParaRPr>
          </a:p>
        </p:txBody>
      </p:sp>
      <p:sp>
        <p:nvSpPr>
          <p:cNvPr id="3" name="Subtitle 2">
            <a:extLst>
              <a:ext uri="{FF2B5EF4-FFF2-40B4-BE49-F238E27FC236}">
                <a16:creationId xmlns:a16="http://schemas.microsoft.com/office/drawing/2014/main" id="{931474C3-F18A-BD03-3437-DE59AD8C1E2E}"/>
              </a:ext>
            </a:extLst>
          </p:cNvPr>
          <p:cNvSpPr>
            <a:spLocks noGrp="1"/>
          </p:cNvSpPr>
          <p:nvPr>
            <p:ph type="subTitle" idx="1"/>
          </p:nvPr>
        </p:nvSpPr>
        <p:spPr>
          <a:xfrm>
            <a:off x="2205318" y="3929032"/>
            <a:ext cx="3617259" cy="1705286"/>
          </a:xfrm>
        </p:spPr>
        <p:txBody>
          <a:bodyPr>
            <a:normAutofit fontScale="32500" lnSpcReduction="20000"/>
          </a:bodyPr>
          <a:lstStyle/>
          <a:p>
            <a:r>
              <a:rPr lang="en-US" sz="5000" dirty="0">
                <a:solidFill>
                  <a:schemeClr val="accent1"/>
                </a:solidFill>
                <a:latin typeface="Algerian" panose="04020705040A02060702" pitchFamily="82" charset="0"/>
              </a:rPr>
              <a:t>TEAM MEMBERS:                                                                            </a:t>
            </a:r>
          </a:p>
          <a:p>
            <a:r>
              <a:rPr lang="en-US" sz="5000" dirty="0"/>
              <a:t>	JAE DIVYA S                                                                            </a:t>
            </a:r>
          </a:p>
          <a:p>
            <a:r>
              <a:rPr lang="en-US" sz="5000" dirty="0"/>
              <a:t>	MADHUMITHA R</a:t>
            </a:r>
          </a:p>
          <a:p>
            <a:r>
              <a:rPr lang="en-US" sz="5000" dirty="0"/>
              <a:t>	GOMATHI K</a:t>
            </a:r>
          </a:p>
          <a:p>
            <a:r>
              <a:rPr lang="en-US" sz="5000" dirty="0"/>
              <a:t>	SATHYA DEVI P</a:t>
            </a:r>
            <a:endParaRPr lang="en-IN" sz="5000" dirty="0"/>
          </a:p>
          <a:p>
            <a:endParaRPr lang="en-IN" dirty="0"/>
          </a:p>
        </p:txBody>
      </p:sp>
      <p:sp>
        <p:nvSpPr>
          <p:cNvPr id="4" name="TextBox 3">
            <a:extLst>
              <a:ext uri="{FF2B5EF4-FFF2-40B4-BE49-F238E27FC236}">
                <a16:creationId xmlns:a16="http://schemas.microsoft.com/office/drawing/2014/main" id="{F95DEF1C-A4F2-EFC0-ACAD-FD15543019EE}"/>
              </a:ext>
            </a:extLst>
          </p:cNvPr>
          <p:cNvSpPr txBox="1"/>
          <p:nvPr/>
        </p:nvSpPr>
        <p:spPr>
          <a:xfrm>
            <a:off x="8310282" y="3929032"/>
            <a:ext cx="3388659" cy="1200329"/>
          </a:xfrm>
          <a:prstGeom prst="rect">
            <a:avLst/>
          </a:prstGeom>
          <a:noFill/>
        </p:spPr>
        <p:txBody>
          <a:bodyPr wrap="square" rtlCol="0">
            <a:spAutoFit/>
          </a:bodyPr>
          <a:lstStyle/>
          <a:p>
            <a:r>
              <a:rPr lang="en-US" sz="1800" dirty="0">
                <a:solidFill>
                  <a:schemeClr val="accent1"/>
                </a:solidFill>
                <a:latin typeface="Algerian" panose="04020705040A02060702" pitchFamily="82" charset="0"/>
              </a:rPr>
              <a:t>MENTOR:</a:t>
            </a:r>
          </a:p>
          <a:p>
            <a:r>
              <a:rPr lang="en-US" sz="1800" dirty="0"/>
              <a:t>                                                                                  MURUGASHANKAR S</a:t>
            </a:r>
          </a:p>
          <a:p>
            <a:endParaRPr lang="en-IN" dirty="0"/>
          </a:p>
        </p:txBody>
      </p:sp>
    </p:spTree>
    <p:extLst>
      <p:ext uri="{BB962C8B-B14F-4D97-AF65-F5344CB8AC3E}">
        <p14:creationId xmlns:p14="http://schemas.microsoft.com/office/powerpoint/2010/main" val="71373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66D0C-3FD6-E88F-129E-CB4D548825B2}"/>
              </a:ext>
            </a:extLst>
          </p:cNvPr>
          <p:cNvSpPr txBox="1"/>
          <p:nvPr/>
        </p:nvSpPr>
        <p:spPr>
          <a:xfrm>
            <a:off x="1734671" y="591671"/>
            <a:ext cx="7839635" cy="861774"/>
          </a:xfrm>
          <a:prstGeom prst="rect">
            <a:avLst/>
          </a:prstGeom>
          <a:noFill/>
        </p:spPr>
        <p:txBody>
          <a:bodyPr wrap="square" rtlCol="0">
            <a:spAutoFit/>
          </a:bodyPr>
          <a:lstStyle/>
          <a:p>
            <a:r>
              <a:rPr lang="en-IN" sz="3200" b="0" i="0" dirty="0">
                <a:solidFill>
                  <a:schemeClr val="accent1"/>
                </a:solidFill>
                <a:effectLst/>
                <a:latin typeface="Algerian" panose="04020705040A02060702" pitchFamily="82" charset="0"/>
              </a:rPr>
              <a:t>Design and Innovation Proposal: </a:t>
            </a:r>
            <a:endParaRPr lang="en-IN" sz="3200" dirty="0">
              <a:solidFill>
                <a:schemeClr val="accent1"/>
              </a:solidFill>
              <a:latin typeface="Algerian" panose="04020705040A02060702" pitchFamily="82" charset="0"/>
            </a:endParaRPr>
          </a:p>
          <a:p>
            <a:endParaRPr lang="en-IN" dirty="0"/>
          </a:p>
        </p:txBody>
      </p:sp>
      <p:sp>
        <p:nvSpPr>
          <p:cNvPr id="3" name="TextBox 2">
            <a:extLst>
              <a:ext uri="{FF2B5EF4-FFF2-40B4-BE49-F238E27FC236}">
                <a16:creationId xmlns:a16="http://schemas.microsoft.com/office/drawing/2014/main" id="{A7AF59A7-F78B-3FE2-7730-B96061B3EE80}"/>
              </a:ext>
            </a:extLst>
          </p:cNvPr>
          <p:cNvSpPr txBox="1"/>
          <p:nvPr/>
        </p:nvSpPr>
        <p:spPr>
          <a:xfrm>
            <a:off x="2729753" y="1453445"/>
            <a:ext cx="7727576" cy="1107996"/>
          </a:xfrm>
          <a:prstGeom prst="rect">
            <a:avLst/>
          </a:prstGeom>
          <a:noFill/>
        </p:spPr>
        <p:txBody>
          <a:bodyPr wrap="square" rtlCol="0">
            <a:spAutoFit/>
          </a:bodyPr>
          <a:lstStyle/>
          <a:p>
            <a:r>
              <a:rPr lang="en-US" sz="2400" b="0" i="0" dirty="0">
                <a:solidFill>
                  <a:srgbClr val="000000"/>
                </a:solidFill>
                <a:effectLst/>
                <a:latin typeface="Arial Rounded MT Bold" panose="020F0704030504030204" pitchFamily="34" charset="0"/>
              </a:rPr>
              <a:t>Product Demand Prediction with Machine Learning.</a:t>
            </a:r>
            <a:endParaRPr lang="en-IN" sz="2400" dirty="0">
              <a:latin typeface="Arial Rounded MT Bold" panose="020F0704030504030204" pitchFamily="34" charset="0"/>
            </a:endParaRPr>
          </a:p>
          <a:p>
            <a:endParaRPr lang="en-IN" dirty="0"/>
          </a:p>
        </p:txBody>
      </p:sp>
      <p:sp>
        <p:nvSpPr>
          <p:cNvPr id="4" name="TextBox 3">
            <a:extLst>
              <a:ext uri="{FF2B5EF4-FFF2-40B4-BE49-F238E27FC236}">
                <a16:creationId xmlns:a16="http://schemas.microsoft.com/office/drawing/2014/main" id="{A6C20A22-CD76-2608-C383-B7CD113A357A}"/>
              </a:ext>
            </a:extLst>
          </p:cNvPr>
          <p:cNvSpPr txBox="1"/>
          <p:nvPr/>
        </p:nvSpPr>
        <p:spPr>
          <a:xfrm>
            <a:off x="1869141" y="2998694"/>
            <a:ext cx="9749118" cy="3077766"/>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ABSTRACTION</a:t>
            </a:r>
          </a:p>
          <a:p>
            <a:endParaRPr lang="en-US" sz="2800" dirty="0">
              <a:solidFill>
                <a:schemeClr val="accent1"/>
              </a:solidFill>
              <a:latin typeface="Algerian" panose="04020705040A02060702" pitchFamily="82" charset="0"/>
            </a:endParaRPr>
          </a:p>
          <a:p>
            <a:pPr marL="0" indent="0">
              <a:buNone/>
            </a:pPr>
            <a:r>
              <a:rPr lang="en-US" dirty="0">
                <a:solidFill>
                  <a:schemeClr val="bg1">
                    <a:lumMod val="50000"/>
                  </a:schemeClr>
                </a:solidFill>
                <a:latin typeface="Arial Black" panose="020B0A04020102020204" pitchFamily="34" charset="0"/>
              </a:rPr>
              <a:t>           </a:t>
            </a:r>
            <a:r>
              <a:rPr lang="en-US" sz="2000" dirty="0">
                <a:latin typeface="Arial Rounded MT Bold" panose="020F0704030504030204" pitchFamily="34" charset="0"/>
              </a:rPr>
              <a:t>Predicting product demand is a crucial task for businesses to optimize their inventory and supply chain management. Machine learning provides a powerful tool to analyze historical sales data and predict future demand with high accuracy. This guide will provide a comprehensive overview of the process and techniques involved in product demand prediction with machine learning.</a:t>
            </a:r>
          </a:p>
          <a:p>
            <a:endParaRPr lang="en-IN" dirty="0"/>
          </a:p>
        </p:txBody>
      </p:sp>
    </p:spTree>
    <p:extLst>
      <p:ext uri="{BB962C8B-B14F-4D97-AF65-F5344CB8AC3E}">
        <p14:creationId xmlns:p14="http://schemas.microsoft.com/office/powerpoint/2010/main" val="196064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D5CA-24BA-BC3B-BF56-8360F296EE88}"/>
              </a:ext>
            </a:extLst>
          </p:cNvPr>
          <p:cNvSpPr txBox="1"/>
          <p:nvPr/>
        </p:nvSpPr>
        <p:spPr>
          <a:xfrm>
            <a:off x="1828800" y="578224"/>
            <a:ext cx="5015753" cy="861774"/>
          </a:xfrm>
          <a:prstGeom prst="rect">
            <a:avLst/>
          </a:prstGeom>
          <a:noFill/>
        </p:spPr>
        <p:txBody>
          <a:bodyPr wrap="square" rtlCol="0">
            <a:spAutoFit/>
          </a:bodyPr>
          <a:lstStyle/>
          <a:p>
            <a:r>
              <a:rPr lang="en-IN" sz="3200" b="0" i="0" dirty="0">
                <a:solidFill>
                  <a:schemeClr val="accent1"/>
                </a:solidFill>
                <a:effectLst/>
                <a:latin typeface="Algerian" panose="04020705040A02060702" pitchFamily="82" charset="0"/>
              </a:rPr>
              <a:t>Problem Statement:</a:t>
            </a:r>
            <a:endParaRPr lang="en-IN" sz="3200" dirty="0">
              <a:solidFill>
                <a:schemeClr val="accent1"/>
              </a:solidFill>
              <a:latin typeface="Algerian" panose="04020705040A02060702" pitchFamily="82" charset="0"/>
            </a:endParaRPr>
          </a:p>
          <a:p>
            <a:endParaRPr lang="en-IN" dirty="0"/>
          </a:p>
        </p:txBody>
      </p:sp>
      <p:sp>
        <p:nvSpPr>
          <p:cNvPr id="3" name="TextBox 2">
            <a:extLst>
              <a:ext uri="{FF2B5EF4-FFF2-40B4-BE49-F238E27FC236}">
                <a16:creationId xmlns:a16="http://schemas.microsoft.com/office/drawing/2014/main" id="{B9E4C84D-22BF-D361-23D7-1DB7788A4C91}"/>
              </a:ext>
            </a:extLst>
          </p:cNvPr>
          <p:cNvSpPr txBox="1"/>
          <p:nvPr/>
        </p:nvSpPr>
        <p:spPr>
          <a:xfrm>
            <a:off x="3025588" y="1801906"/>
            <a:ext cx="7651377" cy="3693319"/>
          </a:xfrm>
          <a:prstGeom prst="rect">
            <a:avLst/>
          </a:prstGeom>
          <a:noFill/>
        </p:spPr>
        <p:txBody>
          <a:bodyPr wrap="square" rtlCol="0">
            <a:spAutoFit/>
          </a:bodyPr>
          <a:lstStyle/>
          <a:p>
            <a:r>
              <a:rPr lang="en-US" sz="2400" b="0" i="0" dirty="0">
                <a:solidFill>
                  <a:srgbClr val="000000"/>
                </a:solidFill>
                <a:effectLst/>
                <a:latin typeface="Arial Rounded MT Bold" panose="020F0704030504030204" pitchFamily="34" charset="0"/>
              </a:rPr>
              <a:t>Accurately predicting product demand is crucial for businesses to optimize inventory management, production planning, and supply chain operations. Traditional forecasting methods often struggle to capture the complex relationships and dynamic patterns in demand data. There is a need for an innovative machine learning solution that can leverage advanced techniques to provide accurate and actionable demand predictions.</a:t>
            </a:r>
            <a:endParaRPr lang="en-IN" sz="24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76784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46F9B-609F-D89B-B86E-136CA8B2FFB6}"/>
              </a:ext>
            </a:extLst>
          </p:cNvPr>
          <p:cNvSpPr txBox="1"/>
          <p:nvPr/>
        </p:nvSpPr>
        <p:spPr>
          <a:xfrm>
            <a:off x="1949824" y="874059"/>
            <a:ext cx="9856694" cy="3754874"/>
          </a:xfrm>
          <a:prstGeom prst="rect">
            <a:avLst/>
          </a:prstGeom>
          <a:noFill/>
        </p:spPr>
        <p:txBody>
          <a:bodyPr wrap="square" rtlCol="0">
            <a:spAutoFit/>
          </a:bodyPr>
          <a:lstStyle/>
          <a:p>
            <a:r>
              <a:rPr lang="en-IN" sz="2800" b="1" i="1" dirty="0">
                <a:solidFill>
                  <a:schemeClr val="accent1"/>
                </a:solidFill>
                <a:latin typeface="Algerian" panose="04020705040A02060702" pitchFamily="82" charset="0"/>
              </a:rPr>
              <a:t>Data Collection and Preparation</a:t>
            </a:r>
          </a:p>
          <a:p>
            <a:endParaRPr lang="en-IN" sz="2400" b="1" i="1" dirty="0">
              <a:solidFill>
                <a:schemeClr val="accent1"/>
              </a:solidFill>
              <a:latin typeface="Algerian" panose="04020705040A02060702" pitchFamily="82" charset="0"/>
            </a:endParaRPr>
          </a:p>
          <a:p>
            <a:pPr marL="0" indent="0">
              <a:buNone/>
            </a:pPr>
            <a:r>
              <a:rPr lang="en-IN" sz="1600" dirty="0">
                <a:latin typeface="Arial Rounded MT Bold" panose="020F0704030504030204" pitchFamily="34" charset="0"/>
              </a:rPr>
              <a:t>                          </a:t>
            </a:r>
            <a:r>
              <a:rPr lang="en-US" sz="2800" i="1" dirty="0">
                <a:latin typeface="Arial Rounded MT Bold" panose="020F0704030504030204" pitchFamily="34" charset="0"/>
                <a:cs typeface="Angsana New" panose="02020603050405020304" pitchFamily="18" charset="-34"/>
              </a:rPr>
              <a:t>The first step in product demand prediction is to collect and prepare the data. This involves gathering historical sales data, along with any relevant external factors such as seasonality or marketing campaigns. The data should be cleaned and preprocessed to ensure it is in a suitable format for machine learning algorithms.</a:t>
            </a:r>
          </a:p>
          <a:p>
            <a:endParaRPr lang="en-IN" dirty="0"/>
          </a:p>
        </p:txBody>
      </p:sp>
    </p:spTree>
    <p:extLst>
      <p:ext uri="{BB962C8B-B14F-4D97-AF65-F5344CB8AC3E}">
        <p14:creationId xmlns:p14="http://schemas.microsoft.com/office/powerpoint/2010/main" val="160119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F2A04-002D-AED5-B346-CDF65B063B6E}"/>
              </a:ext>
            </a:extLst>
          </p:cNvPr>
          <p:cNvSpPr txBox="1"/>
          <p:nvPr/>
        </p:nvSpPr>
        <p:spPr>
          <a:xfrm>
            <a:off x="1775012" y="551329"/>
            <a:ext cx="7436223" cy="954107"/>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PROGRAMMING CODE BEFORE PREPROCESSING.</a:t>
            </a:r>
            <a:endParaRPr lang="en-IN" sz="2800" dirty="0">
              <a:solidFill>
                <a:schemeClr val="accent1"/>
              </a:solidFill>
              <a:latin typeface="Algerian" panose="04020705040A02060702" pitchFamily="82" charset="0"/>
            </a:endParaRPr>
          </a:p>
        </p:txBody>
      </p:sp>
      <p:pic>
        <p:nvPicPr>
          <p:cNvPr id="4" name="Picture 3" descr="A screenshot of a computer&#10;&#10;Description automatically generated">
            <a:extLst>
              <a:ext uri="{FF2B5EF4-FFF2-40B4-BE49-F238E27FC236}">
                <a16:creationId xmlns:a16="http://schemas.microsoft.com/office/drawing/2014/main" id="{F50F6518-A0EB-D81D-FF78-50D04F419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318" y="2055092"/>
            <a:ext cx="8337176" cy="4520520"/>
          </a:xfrm>
          <a:prstGeom prst="rect">
            <a:avLst/>
          </a:prstGeom>
        </p:spPr>
      </p:pic>
    </p:spTree>
    <p:extLst>
      <p:ext uri="{BB962C8B-B14F-4D97-AF65-F5344CB8AC3E}">
        <p14:creationId xmlns:p14="http://schemas.microsoft.com/office/powerpoint/2010/main" val="266008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AF4AF-8D0E-0A2B-C220-61371C316821}"/>
              </a:ext>
            </a:extLst>
          </p:cNvPr>
          <p:cNvSpPr txBox="1"/>
          <p:nvPr/>
        </p:nvSpPr>
        <p:spPr>
          <a:xfrm>
            <a:off x="1788459" y="537882"/>
            <a:ext cx="7516906" cy="954107"/>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PROGRAMMING CODE AFTER LOADING AND PREPROCESSING.</a:t>
            </a:r>
            <a:endParaRPr lang="en-IN" sz="2800" dirty="0">
              <a:solidFill>
                <a:schemeClr val="accent1"/>
              </a:solidFill>
              <a:latin typeface="Algerian" panose="04020705040A02060702" pitchFamily="82" charset="0"/>
            </a:endParaRPr>
          </a:p>
        </p:txBody>
      </p:sp>
      <p:pic>
        <p:nvPicPr>
          <p:cNvPr id="4" name="Picture 3" descr="A screenshot of a computer&#10;&#10;Description automatically generated">
            <a:extLst>
              <a:ext uri="{FF2B5EF4-FFF2-40B4-BE49-F238E27FC236}">
                <a16:creationId xmlns:a16="http://schemas.microsoft.com/office/drawing/2014/main" id="{EFFDADFA-1DC3-47ED-FF22-22C4C8ED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212" y="1801906"/>
            <a:ext cx="8243047" cy="4733365"/>
          </a:xfrm>
          <a:prstGeom prst="rect">
            <a:avLst/>
          </a:prstGeom>
        </p:spPr>
      </p:pic>
    </p:spTree>
    <p:extLst>
      <p:ext uri="{BB962C8B-B14F-4D97-AF65-F5344CB8AC3E}">
        <p14:creationId xmlns:p14="http://schemas.microsoft.com/office/powerpoint/2010/main" val="25603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735D8-68B2-8D6B-4A40-8B21886E3D39}"/>
              </a:ext>
            </a:extLst>
          </p:cNvPr>
          <p:cNvSpPr txBox="1"/>
          <p:nvPr/>
        </p:nvSpPr>
        <p:spPr>
          <a:xfrm>
            <a:off x="1707776" y="726141"/>
            <a:ext cx="4787153" cy="523220"/>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OUTPUT</a:t>
            </a:r>
            <a:endParaRPr lang="en-IN" sz="2800" dirty="0">
              <a:solidFill>
                <a:schemeClr val="accent1"/>
              </a:solidFill>
              <a:latin typeface="Algerian" panose="04020705040A02060702" pitchFamily="82" charset="0"/>
            </a:endParaRPr>
          </a:p>
        </p:txBody>
      </p:sp>
      <p:pic>
        <p:nvPicPr>
          <p:cNvPr id="4" name="Picture 3" descr="A screenshot of a computer&#10;&#10;Description automatically generated">
            <a:extLst>
              <a:ext uri="{FF2B5EF4-FFF2-40B4-BE49-F238E27FC236}">
                <a16:creationId xmlns:a16="http://schemas.microsoft.com/office/drawing/2014/main" id="{EA834EB8-FFF7-4FB9-5CF6-937B641F4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870" y="1707776"/>
            <a:ext cx="8081683" cy="4773706"/>
          </a:xfrm>
          <a:prstGeom prst="rect">
            <a:avLst/>
          </a:prstGeom>
        </p:spPr>
      </p:pic>
    </p:spTree>
    <p:extLst>
      <p:ext uri="{BB962C8B-B14F-4D97-AF65-F5344CB8AC3E}">
        <p14:creationId xmlns:p14="http://schemas.microsoft.com/office/powerpoint/2010/main" val="193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03C36-F37B-BA7A-36EE-5FE53C505AE2}"/>
              </a:ext>
            </a:extLst>
          </p:cNvPr>
          <p:cNvSpPr txBox="1"/>
          <p:nvPr/>
        </p:nvSpPr>
        <p:spPr>
          <a:xfrm>
            <a:off x="2070847" y="1210235"/>
            <a:ext cx="5526741" cy="523220"/>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SOURCE:</a:t>
            </a:r>
            <a:endParaRPr lang="en-IN" sz="2800" dirty="0">
              <a:solidFill>
                <a:schemeClr val="accent1"/>
              </a:solidFill>
              <a:latin typeface="Algerian" panose="04020705040A02060702" pitchFamily="82" charset="0"/>
            </a:endParaRPr>
          </a:p>
        </p:txBody>
      </p:sp>
      <p:sp>
        <p:nvSpPr>
          <p:cNvPr id="3" name="TextBox 2">
            <a:extLst>
              <a:ext uri="{FF2B5EF4-FFF2-40B4-BE49-F238E27FC236}">
                <a16:creationId xmlns:a16="http://schemas.microsoft.com/office/drawing/2014/main" id="{769717F3-DB1F-B123-1165-B7B23C307A9D}"/>
              </a:ext>
            </a:extLst>
          </p:cNvPr>
          <p:cNvSpPr txBox="1"/>
          <p:nvPr/>
        </p:nvSpPr>
        <p:spPr>
          <a:xfrm>
            <a:off x="3052482" y="2124635"/>
            <a:ext cx="6817659" cy="830997"/>
          </a:xfrm>
          <a:prstGeom prst="rect">
            <a:avLst/>
          </a:prstGeom>
          <a:noFill/>
        </p:spPr>
        <p:txBody>
          <a:bodyPr wrap="square" rtlCol="0">
            <a:spAutoFit/>
          </a:bodyPr>
          <a:lstStyle/>
          <a:p>
            <a:r>
              <a:rPr lang="en-US" sz="2400" dirty="0">
                <a:latin typeface="Arial Rounded MT Bold" panose="020F0704030504030204" pitchFamily="34" charset="0"/>
              </a:rPr>
              <a:t>Product demand prediction with machine learning with the use of Kaggle.</a:t>
            </a:r>
            <a:endParaRPr lang="en-IN" sz="2400" dirty="0">
              <a:latin typeface="Arial Rounded MT Bold" panose="020F0704030504030204" pitchFamily="34" charset="0"/>
            </a:endParaRPr>
          </a:p>
        </p:txBody>
      </p:sp>
      <p:sp>
        <p:nvSpPr>
          <p:cNvPr id="4" name="TextBox 3">
            <a:extLst>
              <a:ext uri="{FF2B5EF4-FFF2-40B4-BE49-F238E27FC236}">
                <a16:creationId xmlns:a16="http://schemas.microsoft.com/office/drawing/2014/main" id="{ECD1D288-1C71-F255-CD65-169FE9FC05B1}"/>
              </a:ext>
            </a:extLst>
          </p:cNvPr>
          <p:cNvSpPr txBox="1"/>
          <p:nvPr/>
        </p:nvSpPr>
        <p:spPr>
          <a:xfrm>
            <a:off x="2070847" y="3794647"/>
            <a:ext cx="5768788" cy="461665"/>
          </a:xfrm>
          <a:prstGeom prst="rect">
            <a:avLst/>
          </a:prstGeom>
          <a:noFill/>
        </p:spPr>
        <p:txBody>
          <a:bodyPr wrap="square" rtlCol="0">
            <a:spAutoFit/>
          </a:bodyPr>
          <a:lstStyle/>
          <a:p>
            <a:r>
              <a:rPr lang="en-US" sz="2400" dirty="0">
                <a:solidFill>
                  <a:schemeClr val="accent1"/>
                </a:solidFill>
                <a:latin typeface="Algerian" panose="04020705040A02060702" pitchFamily="82" charset="0"/>
              </a:rPr>
              <a:t>USED SOFTWARE FOR PROGRAMMING:</a:t>
            </a:r>
            <a:endParaRPr lang="en-IN" sz="2400" dirty="0">
              <a:solidFill>
                <a:schemeClr val="accent1"/>
              </a:solidFill>
              <a:latin typeface="Algerian" panose="04020705040A02060702" pitchFamily="82" charset="0"/>
            </a:endParaRPr>
          </a:p>
        </p:txBody>
      </p:sp>
      <p:sp>
        <p:nvSpPr>
          <p:cNvPr id="5" name="TextBox 4">
            <a:extLst>
              <a:ext uri="{FF2B5EF4-FFF2-40B4-BE49-F238E27FC236}">
                <a16:creationId xmlns:a16="http://schemas.microsoft.com/office/drawing/2014/main" id="{60F69460-1DAA-5F7B-A73B-C05FDB78C745}"/>
              </a:ext>
            </a:extLst>
          </p:cNvPr>
          <p:cNvSpPr txBox="1"/>
          <p:nvPr/>
        </p:nvSpPr>
        <p:spPr>
          <a:xfrm>
            <a:off x="3211606" y="4693658"/>
            <a:ext cx="5768788" cy="461665"/>
          </a:xfrm>
          <a:prstGeom prst="rect">
            <a:avLst/>
          </a:prstGeom>
          <a:noFill/>
        </p:spPr>
        <p:txBody>
          <a:bodyPr wrap="square" rtlCol="0">
            <a:spAutoFit/>
          </a:bodyPr>
          <a:lstStyle/>
          <a:p>
            <a:r>
              <a:rPr lang="en-US" sz="2400" dirty="0" err="1">
                <a:latin typeface="Arial Rounded MT Bold" panose="020F0704030504030204" pitchFamily="34" charset="0"/>
              </a:rPr>
              <a:t>Pycharm</a:t>
            </a:r>
            <a:r>
              <a:rPr lang="en-US" sz="2400" dirty="0">
                <a:latin typeface="Arial Rounded MT Bold" panose="020F0704030504030204" pitchFamily="34" charset="0"/>
              </a:rPr>
              <a:t> with installed pandas.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82110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3D8A9-2194-1908-74DE-C24FDE24C64B}"/>
              </a:ext>
            </a:extLst>
          </p:cNvPr>
          <p:cNvSpPr/>
          <p:nvPr/>
        </p:nvSpPr>
        <p:spPr>
          <a:xfrm>
            <a:off x="3125479" y="2367170"/>
            <a:ext cx="5941050" cy="1200329"/>
          </a:xfrm>
          <a:prstGeom prst="rect">
            <a:avLst/>
          </a:prstGeom>
          <a:noFill/>
        </p:spPr>
        <p:txBody>
          <a:bodyPr wrap="none" lIns="91440" tIns="45720" rIns="91440" bIns="45720">
            <a:spAutoFit/>
          </a:bodyPr>
          <a:lstStyle/>
          <a:p>
            <a:pPr algn="ctr"/>
            <a:r>
              <a:rPr lang="en-US" sz="7200" i="1" cap="none" spc="50">
                <a:ln w="0"/>
                <a:solidFill>
                  <a:schemeClr val="accent1"/>
                </a:solidFill>
                <a:effectLst>
                  <a:innerShdw blurRad="63500" dist="50800" dir="13500000">
                    <a:srgbClr val="000000">
                      <a:alpha val="50000"/>
                    </a:srgbClr>
                  </a:innerShdw>
                </a:effectLst>
                <a:latin typeface="Algerian" panose="04020705040A02060702" pitchFamily="82" charset="0"/>
              </a:rPr>
              <a:t>THANK YOU…</a:t>
            </a:r>
            <a:endParaRPr lang="en-US" sz="7200" i="1" cap="none" spc="50" dirty="0">
              <a:ln w="0"/>
              <a:solidFill>
                <a:schemeClr val="accent1"/>
              </a:solidFill>
              <a:effectLst>
                <a:innerShdw blurRad="63500" dist="50800" dir="13500000">
                  <a:srgbClr val="000000">
                    <a:alpha val="50000"/>
                  </a:srgbClr>
                </a:innerShdw>
              </a:effectLst>
              <a:latin typeface="Algerian" panose="04020705040A02060702" pitchFamily="82" charset="0"/>
            </a:endParaRPr>
          </a:p>
        </p:txBody>
      </p:sp>
    </p:spTree>
    <p:extLst>
      <p:ext uri="{BB962C8B-B14F-4D97-AF65-F5344CB8AC3E}">
        <p14:creationId xmlns:p14="http://schemas.microsoft.com/office/powerpoint/2010/main" val="362870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103</TotalTime>
  <Words>267</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Arial Black</vt:lpstr>
      <vt:lpstr>Arial Rounded MT Bold</vt:lpstr>
      <vt:lpstr>Corbel</vt:lpstr>
      <vt:lpstr>Parallax</vt:lpstr>
      <vt:lpstr>J K K NATTRAJA COLLEGE OF ENGINEERING AND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 K NATTRAJA COLLEGE OF ENGINEERING AND TECHNOLOGY</dc:title>
  <dc:creator>divyasjae@gmail.com</dc:creator>
  <cp:lastModifiedBy>divyasjae@gmail.com</cp:lastModifiedBy>
  <cp:revision>1</cp:revision>
  <dcterms:created xsi:type="dcterms:W3CDTF">2023-10-18T05:57:48Z</dcterms:created>
  <dcterms:modified xsi:type="dcterms:W3CDTF">2023-10-18T07:41:00Z</dcterms:modified>
</cp:coreProperties>
</file>