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8" r:id="rId3"/>
    <p:sldId id="259" r:id="rId4"/>
    <p:sldId id="260" r:id="rId5"/>
    <p:sldId id="261" r:id="rId6"/>
    <p:sldId id="262" r:id="rId7"/>
    <p:sldId id="263" r:id="rId8"/>
  </p:sldIdLst>
  <p:sldSz cx="9144000" cy="5143500" type="screen16x9"/>
  <p:notesSz cx="6858000" cy="9144000"/>
  <p:embeddedFontLst>
    <p:embeddedFont>
      <p:font typeface="Constantia" pitchFamily="18" charset="0"/>
      <p:regular r:id="rId10"/>
      <p:bold r:id="rId11"/>
      <p:italic r:id="rId12"/>
      <p:boldItalic r:id="rId13"/>
    </p:embeddedFont>
    <p:embeddedFont>
      <p:font typeface="Merriweather" charset="0"/>
      <p:regular r:id="rId14"/>
      <p:bold r:id="rId15"/>
      <p:italic r:id="rId16"/>
      <p:boldItalic r:id="rId17"/>
    </p:embeddedFont>
    <p:embeddedFont>
      <p:font typeface="Roboto"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7" d="100"/>
          <a:sy n="87" d="100"/>
        </p:scale>
        <p:origin x="-676" y="-6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6f9e470d_0_8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6f9e470d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f9e470d_0_1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700525" y="498650"/>
            <a:ext cx="7866900" cy="666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300">
                <a:latin typeface="Constantia"/>
                <a:ea typeface="Constantia"/>
                <a:cs typeface="Constantia"/>
                <a:sym typeface="Constantia"/>
              </a:rPr>
              <a:t>Electrical Equipment in Hazardous Industries</a:t>
            </a:r>
            <a:endParaRPr sz="5400">
              <a:latin typeface="Constantia"/>
              <a:ea typeface="Constantia"/>
              <a:cs typeface="Constantia"/>
              <a:sym typeface="Constantia"/>
            </a:endParaRPr>
          </a:p>
        </p:txBody>
      </p:sp>
      <p:pic>
        <p:nvPicPr>
          <p:cNvPr id="65" name="Google Shape;65;p13"/>
          <p:cNvPicPr preferRelativeResize="0"/>
          <p:nvPr/>
        </p:nvPicPr>
        <p:blipFill>
          <a:blip r:embed="rId3">
            <a:alphaModFix/>
          </a:blip>
          <a:stretch>
            <a:fillRect/>
          </a:stretch>
        </p:blipFill>
        <p:spPr>
          <a:xfrm>
            <a:off x="2532025" y="1292575"/>
            <a:ext cx="4469513" cy="2979675"/>
          </a:xfrm>
          <a:prstGeom prst="rect">
            <a:avLst/>
          </a:prstGeom>
          <a:noFill/>
          <a:ln>
            <a:noFill/>
          </a:ln>
        </p:spPr>
      </p:pic>
      <p:sp>
        <p:nvSpPr>
          <p:cNvPr id="66" name="Google Shape;66;p13"/>
          <p:cNvSpPr txBox="1"/>
          <p:nvPr/>
        </p:nvSpPr>
        <p:spPr>
          <a:xfrm>
            <a:off x="594925" y="4399875"/>
            <a:ext cx="2305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Roboto"/>
                <a:ea typeface="Roboto"/>
                <a:cs typeface="Roboto"/>
                <a:sym typeface="Roboto"/>
              </a:rPr>
              <a:t>Madhumita Sanjay Patil</a:t>
            </a:r>
            <a:endParaRPr>
              <a:solidFill>
                <a:schemeClr val="lt1"/>
              </a:solidFill>
              <a:latin typeface="Roboto"/>
              <a:ea typeface="Roboto"/>
              <a:cs typeface="Roboto"/>
              <a:sym typeface="Roboto"/>
            </a:endParaRPr>
          </a:p>
        </p:txBody>
      </p:sp>
      <p:sp>
        <p:nvSpPr>
          <p:cNvPr id="67" name="Google Shape;67;p13"/>
          <p:cNvSpPr txBox="1"/>
          <p:nvPr/>
        </p:nvSpPr>
        <p:spPr>
          <a:xfrm>
            <a:off x="3787588" y="4399875"/>
            <a:ext cx="1958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Roboto"/>
                <a:ea typeface="Roboto"/>
                <a:cs typeface="Roboto"/>
                <a:sym typeface="Roboto"/>
              </a:rPr>
              <a:t>2091BEE17</a:t>
            </a:r>
            <a:endParaRPr>
              <a:solidFill>
                <a:schemeClr val="lt1"/>
              </a:solidFill>
              <a:latin typeface="Roboto"/>
              <a:ea typeface="Roboto"/>
              <a:cs typeface="Roboto"/>
              <a:sym typeface="Roboto"/>
            </a:endParaRPr>
          </a:p>
        </p:txBody>
      </p:sp>
      <p:sp>
        <p:nvSpPr>
          <p:cNvPr id="68" name="Google Shape;68;p13"/>
          <p:cNvSpPr txBox="1"/>
          <p:nvPr/>
        </p:nvSpPr>
        <p:spPr>
          <a:xfrm>
            <a:off x="7138925" y="4424650"/>
            <a:ext cx="1623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Roboto"/>
                <a:ea typeface="Roboto"/>
                <a:cs typeface="Roboto"/>
                <a:sym typeface="Roboto"/>
              </a:rPr>
              <a:t>3rd year</a:t>
            </a:r>
            <a:endParaRPr>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body" idx="4294967295"/>
          </p:nvPr>
        </p:nvSpPr>
        <p:spPr>
          <a:xfrm>
            <a:off x="338725" y="1636000"/>
            <a:ext cx="863400" cy="434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sz="1100">
              <a:solidFill>
                <a:srgbClr val="000000"/>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endParaRPr>
              <a:solidFill>
                <a:srgbClr val="000000"/>
              </a:solidFill>
            </a:endParaRPr>
          </a:p>
        </p:txBody>
      </p:sp>
      <p:sp>
        <p:nvSpPr>
          <p:cNvPr id="81" name="Google Shape;81;p15"/>
          <p:cNvSpPr txBox="1">
            <a:spLocks noGrp="1"/>
          </p:cNvSpPr>
          <p:nvPr>
            <p:ph type="body" idx="4294967295"/>
          </p:nvPr>
        </p:nvSpPr>
        <p:spPr>
          <a:xfrm>
            <a:off x="418075" y="2070575"/>
            <a:ext cx="2471700" cy="2874600"/>
          </a:xfrm>
          <a:prstGeom prst="rect">
            <a:avLst/>
          </a:prstGeom>
        </p:spPr>
        <p:txBody>
          <a:bodyPr spcFirstLastPara="1" wrap="square" lIns="91425" tIns="91425" rIns="91425" bIns="91425" anchor="t" anchorCtr="0">
            <a:normAutofit/>
          </a:bodyPr>
          <a:lstStyle/>
          <a:p>
            <a:pPr marL="0" lvl="0" indent="0" algn="l" rtl="0">
              <a:spcBef>
                <a:spcPts val="0"/>
              </a:spcBef>
              <a:spcAft>
                <a:spcPts val="800"/>
              </a:spcAft>
              <a:buNone/>
            </a:pPr>
            <a:r>
              <a:rPr lang="en" sz="1600" b="1">
                <a:solidFill>
                  <a:srgbClr val="000000"/>
                </a:solidFill>
              </a:rPr>
              <a:t>500 died including 253 children</a:t>
            </a:r>
            <a:endParaRPr sz="1600" b="1">
              <a:solidFill>
                <a:srgbClr val="000000"/>
              </a:solidFill>
            </a:endParaRPr>
          </a:p>
        </p:txBody>
      </p:sp>
      <p:sp>
        <p:nvSpPr>
          <p:cNvPr id="82" name="Google Shape;82;p15"/>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83" name="Google Shape;83;p15"/>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688"/>
              <a:buNone/>
            </a:pPr>
            <a:r>
              <a:rPr lang="en" sz="1700" b="1">
                <a:solidFill>
                  <a:schemeClr val="lt1"/>
                </a:solidFill>
              </a:rPr>
              <a:t>Petroleum corporation, Mumbai </a:t>
            </a:r>
            <a:endParaRPr sz="1700" b="1">
              <a:solidFill>
                <a:schemeClr val="lt1"/>
              </a:solidFill>
            </a:endParaRPr>
          </a:p>
        </p:txBody>
      </p:sp>
      <p:sp>
        <p:nvSpPr>
          <p:cNvPr id="84" name="Google Shape;84;p15"/>
          <p:cNvSpPr txBox="1">
            <a:spLocks noGrp="1"/>
          </p:cNvSpPr>
          <p:nvPr>
            <p:ph type="body" idx="4294967295"/>
          </p:nvPr>
        </p:nvSpPr>
        <p:spPr>
          <a:xfrm>
            <a:off x="3336150" y="2070575"/>
            <a:ext cx="2471700" cy="2874600"/>
          </a:xfrm>
          <a:prstGeom prst="rect">
            <a:avLst/>
          </a:prstGeom>
        </p:spPr>
        <p:txBody>
          <a:bodyPr spcFirstLastPara="1" wrap="square" lIns="91425" tIns="91425" rIns="91425" bIns="91425" anchor="t" anchorCtr="0">
            <a:normAutofit/>
          </a:bodyPr>
          <a:lstStyle/>
          <a:p>
            <a:pPr marL="0" lvl="0" indent="0" algn="l" rtl="0">
              <a:spcBef>
                <a:spcPts val="0"/>
              </a:spcBef>
              <a:spcAft>
                <a:spcPts val="800"/>
              </a:spcAft>
              <a:buNone/>
            </a:pPr>
            <a:r>
              <a:rPr lang="en" sz="1600" b="1">
                <a:solidFill>
                  <a:srgbClr val="000000"/>
                </a:solidFill>
              </a:rPr>
              <a:t>40 people Injured </a:t>
            </a:r>
            <a:endParaRPr sz="1600" b="1">
              <a:solidFill>
                <a:srgbClr val="000000"/>
              </a:solidFill>
            </a:endParaRPr>
          </a:p>
        </p:txBody>
      </p:sp>
      <p:sp>
        <p:nvSpPr>
          <p:cNvPr id="85" name="Google Shape;85;p15"/>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86" name="Google Shape;86;p15"/>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852"/>
              <a:buNone/>
            </a:pPr>
            <a:r>
              <a:rPr lang="en" sz="1707" b="1">
                <a:solidFill>
                  <a:schemeClr val="lt1"/>
                </a:solidFill>
              </a:rPr>
              <a:t>Commercial complex, Surat</a:t>
            </a:r>
            <a:endParaRPr sz="1707" b="1">
              <a:solidFill>
                <a:schemeClr val="lt1"/>
              </a:solidFill>
            </a:endParaRPr>
          </a:p>
        </p:txBody>
      </p:sp>
      <p:sp>
        <p:nvSpPr>
          <p:cNvPr id="87" name="Google Shape;87;p15"/>
          <p:cNvSpPr txBox="1">
            <a:spLocks noGrp="1"/>
          </p:cNvSpPr>
          <p:nvPr>
            <p:ph type="body" idx="4294967295"/>
          </p:nvPr>
        </p:nvSpPr>
        <p:spPr>
          <a:xfrm>
            <a:off x="6254225" y="2070575"/>
            <a:ext cx="2471700" cy="2874600"/>
          </a:xfrm>
          <a:prstGeom prst="rect">
            <a:avLst/>
          </a:prstGeom>
        </p:spPr>
        <p:txBody>
          <a:bodyPr spcFirstLastPara="1" wrap="square" lIns="91425" tIns="91425" rIns="91425" bIns="91425" anchor="t" anchorCtr="0">
            <a:normAutofit/>
          </a:bodyPr>
          <a:lstStyle/>
          <a:p>
            <a:pPr marL="0" lvl="0" indent="0" algn="l" rtl="0">
              <a:spcBef>
                <a:spcPts val="0"/>
              </a:spcBef>
              <a:spcAft>
                <a:spcPts val="800"/>
              </a:spcAft>
              <a:buNone/>
            </a:pPr>
            <a:r>
              <a:rPr lang="en" sz="1600" b="1">
                <a:solidFill>
                  <a:srgbClr val="000000"/>
                </a:solidFill>
              </a:rPr>
              <a:t>22 students died</a:t>
            </a:r>
            <a:endParaRPr sz="1600" b="1">
              <a:solidFill>
                <a:srgbClr val="000000"/>
              </a:solidFill>
            </a:endParaRPr>
          </a:p>
        </p:txBody>
      </p:sp>
      <p:sp>
        <p:nvSpPr>
          <p:cNvPr id="88" name="Google Shape;88;p15"/>
          <p:cNvSpPr txBox="1"/>
          <p:nvPr/>
        </p:nvSpPr>
        <p:spPr>
          <a:xfrm>
            <a:off x="545325" y="223100"/>
            <a:ext cx="7349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dk1"/>
                </a:solidFill>
                <a:latin typeface="Roboto"/>
                <a:ea typeface="Roboto"/>
                <a:cs typeface="Roboto"/>
                <a:sym typeface="Roboto"/>
              </a:rPr>
              <a:t>Some more fire incidents</a:t>
            </a:r>
            <a:endParaRPr sz="2400">
              <a:solidFill>
                <a:schemeClr val="dk1"/>
              </a:solidFill>
              <a:latin typeface="Roboto"/>
              <a:ea typeface="Roboto"/>
              <a:cs typeface="Roboto"/>
              <a:sym typeface="Roboto"/>
            </a:endParaRPr>
          </a:p>
        </p:txBody>
      </p:sp>
      <p:pic>
        <p:nvPicPr>
          <p:cNvPr id="89" name="Google Shape;89;p15"/>
          <p:cNvPicPr preferRelativeResize="0"/>
          <p:nvPr/>
        </p:nvPicPr>
        <p:blipFill>
          <a:blip r:embed="rId3">
            <a:alphaModFix/>
          </a:blip>
          <a:stretch>
            <a:fillRect/>
          </a:stretch>
        </p:blipFill>
        <p:spPr>
          <a:xfrm>
            <a:off x="550850" y="2651050"/>
            <a:ext cx="2206150" cy="2294125"/>
          </a:xfrm>
          <a:prstGeom prst="rect">
            <a:avLst/>
          </a:prstGeom>
          <a:noFill/>
          <a:ln>
            <a:noFill/>
          </a:ln>
        </p:spPr>
      </p:pic>
      <p:pic>
        <p:nvPicPr>
          <p:cNvPr id="90" name="Google Shape;90;p15"/>
          <p:cNvPicPr preferRelativeResize="0"/>
          <p:nvPr/>
        </p:nvPicPr>
        <p:blipFill>
          <a:blip r:embed="rId4">
            <a:alphaModFix/>
          </a:blip>
          <a:stretch>
            <a:fillRect/>
          </a:stretch>
        </p:blipFill>
        <p:spPr>
          <a:xfrm>
            <a:off x="3266238" y="2651050"/>
            <a:ext cx="2397025" cy="2294125"/>
          </a:xfrm>
          <a:prstGeom prst="rect">
            <a:avLst/>
          </a:prstGeom>
          <a:noFill/>
          <a:ln>
            <a:noFill/>
          </a:ln>
        </p:spPr>
      </p:pic>
      <p:sp>
        <p:nvSpPr>
          <p:cNvPr id="91" name="Google Shape;91;p15"/>
          <p:cNvSpPr/>
          <p:nvPr/>
        </p:nvSpPr>
        <p:spPr>
          <a:xfrm>
            <a:off x="14105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r>
              <a:rPr lang="en" sz="1700" b="1">
                <a:solidFill>
                  <a:schemeClr val="lt1"/>
                </a:solidFill>
                <a:latin typeface="Roboto"/>
                <a:ea typeface="Roboto"/>
                <a:cs typeface="Roboto"/>
                <a:sym typeface="Roboto"/>
              </a:rPr>
              <a:t>DAV school, Haryana</a:t>
            </a:r>
            <a:endParaRPr sz="1700" b="1">
              <a:solidFill>
                <a:schemeClr val="lt1"/>
              </a:solidFill>
              <a:latin typeface="Roboto"/>
              <a:ea typeface="Roboto"/>
              <a:cs typeface="Roboto"/>
              <a:sym typeface="Roboto"/>
            </a:endParaRPr>
          </a:p>
        </p:txBody>
      </p:sp>
      <p:pic>
        <p:nvPicPr>
          <p:cNvPr id="92" name="Google Shape;92;p15"/>
          <p:cNvPicPr preferRelativeResize="0"/>
          <p:nvPr/>
        </p:nvPicPr>
        <p:blipFill>
          <a:blip r:embed="rId5">
            <a:alphaModFix/>
          </a:blip>
          <a:stretch>
            <a:fillRect/>
          </a:stretch>
        </p:blipFill>
        <p:spPr>
          <a:xfrm>
            <a:off x="6188500" y="2571750"/>
            <a:ext cx="2537425" cy="2373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265500" y="582525"/>
            <a:ext cx="4045200" cy="70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400"/>
              <a:t>Introduction</a:t>
            </a:r>
            <a:endParaRPr sz="3400"/>
          </a:p>
        </p:txBody>
      </p:sp>
      <p:sp>
        <p:nvSpPr>
          <p:cNvPr id="98" name="Google Shape;98;p16"/>
          <p:cNvSpPr txBox="1">
            <a:spLocks noGrp="1"/>
          </p:cNvSpPr>
          <p:nvPr>
            <p:ph type="subTitle" idx="1"/>
          </p:nvPr>
        </p:nvSpPr>
        <p:spPr>
          <a:xfrm>
            <a:off x="265500" y="3358774"/>
            <a:ext cx="4045200" cy="1487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200">
                <a:solidFill>
                  <a:schemeClr val="lt1"/>
                </a:solidFill>
                <a:latin typeface="Arial"/>
                <a:ea typeface="Arial"/>
                <a:cs typeface="Arial"/>
                <a:sym typeface="Arial"/>
              </a:rPr>
              <a:t>As a rule, for explosions to happen in atmospheric air, three factors have to be present at the same time</a:t>
            </a:r>
            <a:endParaRPr sz="1200">
              <a:solidFill>
                <a:schemeClr val="lt1"/>
              </a:solidFill>
              <a:latin typeface="Arial"/>
              <a:ea typeface="Arial"/>
              <a:cs typeface="Arial"/>
              <a:sym typeface="Arial"/>
            </a:endParaRPr>
          </a:p>
          <a:p>
            <a:pPr marL="457200" lvl="0" indent="-304800" algn="l" rtl="0">
              <a:lnSpc>
                <a:spcPct val="115000"/>
              </a:lnSpc>
              <a:spcBef>
                <a:spcPts val="0"/>
              </a:spcBef>
              <a:spcAft>
                <a:spcPts val="0"/>
              </a:spcAft>
              <a:buClr>
                <a:schemeClr val="lt1"/>
              </a:buClr>
              <a:buSzPts val="1200"/>
              <a:buFont typeface="Arial"/>
              <a:buAutoNum type="arabicPeriod"/>
            </a:pPr>
            <a:r>
              <a:rPr lang="en" sz="1200">
                <a:solidFill>
                  <a:schemeClr val="lt1"/>
                </a:solidFill>
                <a:latin typeface="Arial"/>
                <a:ea typeface="Arial"/>
                <a:cs typeface="Arial"/>
                <a:sym typeface="Arial"/>
              </a:rPr>
              <a:t>flammable material</a:t>
            </a:r>
            <a:endParaRPr sz="1200">
              <a:solidFill>
                <a:schemeClr val="lt1"/>
              </a:solidFill>
              <a:latin typeface="Arial"/>
              <a:ea typeface="Arial"/>
              <a:cs typeface="Arial"/>
              <a:sym typeface="Arial"/>
            </a:endParaRPr>
          </a:p>
          <a:p>
            <a:pPr marL="457200" lvl="0" indent="-304800" algn="l" rtl="0">
              <a:lnSpc>
                <a:spcPct val="115000"/>
              </a:lnSpc>
              <a:spcBef>
                <a:spcPts val="0"/>
              </a:spcBef>
              <a:spcAft>
                <a:spcPts val="0"/>
              </a:spcAft>
              <a:buClr>
                <a:schemeClr val="lt1"/>
              </a:buClr>
              <a:buSzPts val="1200"/>
              <a:buFont typeface="Arial"/>
              <a:buAutoNum type="arabicPeriod"/>
            </a:pPr>
            <a:r>
              <a:rPr lang="en" sz="1200">
                <a:solidFill>
                  <a:schemeClr val="lt1"/>
                </a:solidFill>
                <a:latin typeface="Arial"/>
                <a:ea typeface="Arial"/>
                <a:cs typeface="Arial"/>
                <a:sym typeface="Arial"/>
              </a:rPr>
              <a:t>oxygen (air)</a:t>
            </a:r>
            <a:endParaRPr sz="1200">
              <a:solidFill>
                <a:schemeClr val="lt1"/>
              </a:solidFill>
              <a:latin typeface="Arial"/>
              <a:ea typeface="Arial"/>
              <a:cs typeface="Arial"/>
              <a:sym typeface="Arial"/>
            </a:endParaRPr>
          </a:p>
          <a:p>
            <a:pPr marL="457200" lvl="0" indent="-304800" algn="l" rtl="0">
              <a:lnSpc>
                <a:spcPct val="115000"/>
              </a:lnSpc>
              <a:spcBef>
                <a:spcPts val="0"/>
              </a:spcBef>
              <a:spcAft>
                <a:spcPts val="0"/>
              </a:spcAft>
              <a:buClr>
                <a:schemeClr val="lt1"/>
              </a:buClr>
              <a:buSzPts val="1200"/>
              <a:buFont typeface="Constantia"/>
              <a:buAutoNum type="arabicPeriod"/>
            </a:pPr>
            <a:r>
              <a:rPr lang="en" sz="1200">
                <a:solidFill>
                  <a:schemeClr val="lt1"/>
                </a:solidFill>
                <a:latin typeface="Constantia"/>
                <a:ea typeface="Constantia"/>
                <a:cs typeface="Constantia"/>
                <a:sym typeface="Constantia"/>
              </a:rPr>
              <a:t>source of ignition</a:t>
            </a:r>
            <a:endParaRPr>
              <a:solidFill>
                <a:schemeClr val="lt1"/>
              </a:solidFill>
            </a:endParaRPr>
          </a:p>
        </p:txBody>
      </p:sp>
      <p:sp>
        <p:nvSpPr>
          <p:cNvPr id="99" name="Google Shape;99;p16"/>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p>
            <a:pPr marL="0" lvl="0" indent="0" algn="l" rtl="0">
              <a:spcBef>
                <a:spcPts val="1500"/>
              </a:spcBef>
              <a:spcAft>
                <a:spcPts val="0"/>
              </a:spcAft>
              <a:buNone/>
            </a:pPr>
            <a:r>
              <a:rPr lang="en" sz="1400">
                <a:solidFill>
                  <a:srgbClr val="070742"/>
                </a:solidFill>
                <a:latin typeface="Arial"/>
                <a:ea typeface="Arial"/>
                <a:cs typeface="Arial"/>
                <a:sym typeface="Arial"/>
              </a:rPr>
              <a:t>Many fire accidents have happened in hazardous industries in the past and many have lost their lives in such incidents. In some hazardous industries, it has led to catastrophic disasters. If we go through the investigation of such incidents the electrical spark is one of the root causes for such incidents.</a:t>
            </a:r>
            <a:endParaRPr sz="1400">
              <a:solidFill>
                <a:srgbClr val="070742"/>
              </a:solidFill>
              <a:latin typeface="Arial"/>
              <a:ea typeface="Arial"/>
              <a:cs typeface="Arial"/>
              <a:sym typeface="Arial"/>
            </a:endParaRPr>
          </a:p>
          <a:p>
            <a:pPr marL="0" lvl="0" indent="0" algn="l" rtl="0">
              <a:spcBef>
                <a:spcPts val="1500"/>
              </a:spcBef>
              <a:spcAft>
                <a:spcPts val="1200"/>
              </a:spcAft>
              <a:buNone/>
            </a:pPr>
            <a:endParaRPr/>
          </a:p>
        </p:txBody>
      </p:sp>
      <p:pic>
        <p:nvPicPr>
          <p:cNvPr id="100" name="Google Shape;100;p16"/>
          <p:cNvPicPr preferRelativeResize="0"/>
          <p:nvPr/>
        </p:nvPicPr>
        <p:blipFill>
          <a:blip r:embed="rId3">
            <a:alphaModFix/>
          </a:blip>
          <a:stretch>
            <a:fillRect/>
          </a:stretch>
        </p:blipFill>
        <p:spPr>
          <a:xfrm>
            <a:off x="1108800" y="1290324"/>
            <a:ext cx="2124650" cy="1909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Analysis </a:t>
            </a:r>
            <a:endParaRPr/>
          </a:p>
        </p:txBody>
      </p:sp>
      <p:sp>
        <p:nvSpPr>
          <p:cNvPr id="106" name="Google Shape;106;p17"/>
          <p:cNvSpPr txBox="1"/>
          <p:nvPr/>
        </p:nvSpPr>
        <p:spPr>
          <a:xfrm>
            <a:off x="694075" y="1574025"/>
            <a:ext cx="45609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Hazardous area</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Explosive atmosphere</a:t>
            </a:r>
            <a:endParaRPr>
              <a:latin typeface="Roboto"/>
              <a:ea typeface="Roboto"/>
              <a:cs typeface="Roboto"/>
              <a:sym typeface="Roboto"/>
            </a:endParaRPr>
          </a:p>
          <a:p>
            <a:pPr marL="914400" lvl="0" indent="-317500" algn="l" rtl="0">
              <a:spcBef>
                <a:spcPts val="0"/>
              </a:spcBef>
              <a:spcAft>
                <a:spcPts val="0"/>
              </a:spcAft>
              <a:buSzPts val="1400"/>
              <a:buFont typeface="Roboto"/>
              <a:buChar char="●"/>
            </a:pPr>
            <a:r>
              <a:rPr lang="en">
                <a:latin typeface="Roboto"/>
                <a:ea typeface="Roboto"/>
                <a:cs typeface="Roboto"/>
                <a:sym typeface="Roboto"/>
              </a:rPr>
              <a:t>Primary explosion protection</a:t>
            </a:r>
            <a:endParaRPr>
              <a:latin typeface="Roboto"/>
              <a:ea typeface="Roboto"/>
              <a:cs typeface="Roboto"/>
              <a:sym typeface="Roboto"/>
            </a:endParaRPr>
          </a:p>
          <a:p>
            <a:pPr marL="914400" lvl="0" indent="-317500" algn="l" rtl="0">
              <a:spcBef>
                <a:spcPts val="0"/>
              </a:spcBef>
              <a:spcAft>
                <a:spcPts val="0"/>
              </a:spcAft>
              <a:buSzPts val="1400"/>
              <a:buFont typeface="Roboto"/>
              <a:buChar char="●"/>
            </a:pPr>
            <a:r>
              <a:rPr lang="en">
                <a:latin typeface="Roboto"/>
                <a:ea typeface="Roboto"/>
                <a:cs typeface="Roboto"/>
                <a:sym typeface="Roboto"/>
              </a:rPr>
              <a:t>Secondary explosion protection</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Hazardous area classification</a:t>
            </a:r>
            <a:endParaRPr>
              <a:latin typeface="Roboto"/>
              <a:ea typeface="Roboto"/>
              <a:cs typeface="Roboto"/>
              <a:sym typeface="Roboto"/>
            </a:endParaRPr>
          </a:p>
          <a:p>
            <a:pPr marL="914400" lvl="0" indent="-317500" algn="l" rtl="0">
              <a:spcBef>
                <a:spcPts val="0"/>
              </a:spcBef>
              <a:spcAft>
                <a:spcPts val="0"/>
              </a:spcAft>
              <a:buSzPts val="1400"/>
              <a:buFont typeface="Roboto"/>
              <a:buChar char="●"/>
            </a:pPr>
            <a:r>
              <a:rPr lang="en">
                <a:latin typeface="Roboto"/>
                <a:ea typeface="Roboto"/>
                <a:cs typeface="Roboto"/>
                <a:sym typeface="Roboto"/>
              </a:rPr>
              <a:t>Class/Division system</a:t>
            </a:r>
            <a:endParaRPr>
              <a:latin typeface="Roboto"/>
              <a:ea typeface="Roboto"/>
              <a:cs typeface="Roboto"/>
              <a:sym typeface="Roboto"/>
            </a:endParaRPr>
          </a:p>
          <a:p>
            <a:pPr marL="914400" lvl="0" indent="-317500" algn="l" rtl="0">
              <a:spcBef>
                <a:spcPts val="0"/>
              </a:spcBef>
              <a:spcAft>
                <a:spcPts val="0"/>
              </a:spcAft>
              <a:buSzPts val="1400"/>
              <a:buFont typeface="Roboto"/>
              <a:buChar char="●"/>
            </a:pPr>
            <a:r>
              <a:rPr lang="en">
                <a:latin typeface="Roboto"/>
                <a:ea typeface="Roboto"/>
                <a:cs typeface="Roboto"/>
                <a:sym typeface="Roboto"/>
              </a:rPr>
              <a:t>Zonal system</a:t>
            </a:r>
            <a:endParaRPr>
              <a:latin typeface="Roboto"/>
              <a:ea typeface="Roboto"/>
              <a:cs typeface="Roboto"/>
              <a:sym typeface="Roboto"/>
            </a:endParaRPr>
          </a:p>
          <a:p>
            <a:pPr marL="914400" lvl="0" indent="-317500" algn="l" rtl="0">
              <a:spcBef>
                <a:spcPts val="0"/>
              </a:spcBef>
              <a:spcAft>
                <a:spcPts val="0"/>
              </a:spcAft>
              <a:buSzPts val="1400"/>
              <a:buFont typeface="Roboto"/>
              <a:buChar char="●"/>
            </a:pPr>
            <a:r>
              <a:rPr lang="en">
                <a:latin typeface="Roboto"/>
                <a:ea typeface="Roboto"/>
                <a:cs typeface="Roboto"/>
                <a:sym typeface="Roboto"/>
              </a:rPr>
              <a:t>Groups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NEC enclosure classification</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ATEX enclosure classification</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Hazardous area classification</a:t>
            </a:r>
            <a:endParaRPr/>
          </a:p>
        </p:txBody>
      </p:sp>
      <p:sp>
        <p:nvSpPr>
          <p:cNvPr id="112" name="Google Shape;112;p18"/>
          <p:cNvSpPr txBox="1">
            <a:spLocks noGrp="1"/>
          </p:cNvSpPr>
          <p:nvPr>
            <p:ph type="body" idx="4294967295"/>
          </p:nvPr>
        </p:nvSpPr>
        <p:spPr>
          <a:xfrm>
            <a:off x="4147075" y="1108350"/>
            <a:ext cx="1449000" cy="189900"/>
          </a:xfrm>
          <a:prstGeom prst="rect">
            <a:avLst/>
          </a:prstGeom>
        </p:spPr>
        <p:txBody>
          <a:bodyPr spcFirstLastPara="1" wrap="square" lIns="91425" tIns="91425" rIns="91425" bIns="91425" anchor="ctr" anchorCtr="0">
            <a:normAutofit fontScale="25000" lnSpcReduction="20000"/>
          </a:bodyPr>
          <a:lstStyle/>
          <a:p>
            <a:pPr marL="0" lvl="0" indent="0" algn="ctr" rtl="0">
              <a:lnSpc>
                <a:spcPct val="100000"/>
              </a:lnSpc>
              <a:spcBef>
                <a:spcPts val="0"/>
              </a:spcBef>
              <a:spcAft>
                <a:spcPts val="0"/>
              </a:spcAft>
              <a:buNone/>
            </a:pPr>
            <a:r>
              <a:rPr lang="en" sz="1100">
                <a:solidFill>
                  <a:schemeClr val="lt1"/>
                </a:solidFill>
              </a:rPr>
              <a:t>CEO</a:t>
            </a:r>
            <a:endParaRPr sz="1100">
              <a:solidFill>
                <a:schemeClr val="lt1"/>
              </a:solidFill>
            </a:endParaRPr>
          </a:p>
        </p:txBody>
      </p:sp>
      <p:pic>
        <p:nvPicPr>
          <p:cNvPr id="113" name="Google Shape;113;p18"/>
          <p:cNvPicPr preferRelativeResize="0"/>
          <p:nvPr/>
        </p:nvPicPr>
        <p:blipFill>
          <a:blip r:embed="rId3">
            <a:alphaModFix/>
          </a:blip>
          <a:stretch>
            <a:fillRect/>
          </a:stretch>
        </p:blipFill>
        <p:spPr>
          <a:xfrm>
            <a:off x="779200" y="1480200"/>
            <a:ext cx="7585649" cy="3540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19"/>
          <p:cNvPicPr preferRelativeResize="0"/>
          <p:nvPr/>
        </p:nvPicPr>
        <p:blipFill>
          <a:blip r:embed="rId3">
            <a:alphaModFix/>
          </a:blip>
          <a:stretch>
            <a:fillRect/>
          </a:stretch>
        </p:blipFill>
        <p:spPr>
          <a:xfrm>
            <a:off x="995200" y="78025"/>
            <a:ext cx="7265729"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 </a:t>
            </a:r>
            <a:endParaRPr/>
          </a:p>
        </p:txBody>
      </p:sp>
      <p:sp>
        <p:nvSpPr>
          <p:cNvPr id="124" name="Google Shape;124;p20"/>
          <p:cNvSpPr txBox="1"/>
          <p:nvPr/>
        </p:nvSpPr>
        <p:spPr>
          <a:xfrm>
            <a:off x="4897675" y="198300"/>
            <a:ext cx="3704400" cy="312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1500"/>
              </a:spcAft>
              <a:buNone/>
            </a:pPr>
            <a:r>
              <a:rPr lang="en"/>
              <a:t>While selecting the electrical equipment for the hazardous area we need to make sure that we select the standardised approved equipment for the particular area. For  selecting correct equipment one should know the exact class, division , group, temperature and atmosphere where the equipment has to be installed. Selection must be done only after the proper study of all the guidelines and the standardised codes because one small mistake can lead to a big disaster.</a:t>
            </a: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235</Words>
  <PresentationFormat>On-screen Show (16:9)</PresentationFormat>
  <Paragraphs>32</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Constantia</vt:lpstr>
      <vt:lpstr>Merriweather</vt:lpstr>
      <vt:lpstr>Roboto</vt:lpstr>
      <vt:lpstr>Paradigm</vt:lpstr>
      <vt:lpstr>Electrical Equipment in Hazardous Industries</vt:lpstr>
      <vt:lpstr>Slide 2</vt:lpstr>
      <vt:lpstr>Introduction</vt:lpstr>
      <vt:lpstr>Analysis </vt:lpstr>
      <vt:lpstr>Hazardous area classification</vt:lpstr>
      <vt:lpstr>Slide 6</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Equipment in Hazardous Industries</dc:title>
  <cp:lastModifiedBy>Sanjay Patil</cp:lastModifiedBy>
  <cp:revision>1</cp:revision>
  <dcterms:modified xsi:type="dcterms:W3CDTF">2022-12-10T23:51:30Z</dcterms:modified>
</cp:coreProperties>
</file>