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94660"/>
  </p:normalViewPr>
  <p:slideViewPr>
    <p:cSldViewPr snapToGrid="0">
      <p:cViewPr varScale="1">
        <p:scale>
          <a:sx n="87" d="100"/>
          <a:sy n="87" d="100"/>
        </p:scale>
        <p:origin x="3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DC60A-487A-4312-A46C-B2BD77669058}" type="datetimeFigureOut">
              <a:rPr lang="en-IN" smtClean="0"/>
              <a:t>24-09-2025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9E141-07DE-4757-9CB8-6961EF018A11}" type="slidenum">
              <a:rPr lang="en-IN" smtClean="0"/>
              <a:t>‹#›</a:t>
            </a:fld>
            <a:endParaRPr lang="en-IN"/>
          </a:p>
        </p:txBody>
      </p:sp>
    </p:spTree>
    <p:extLst>
      <p:ext uri="{BB962C8B-B14F-4D97-AF65-F5344CB8AC3E}">
        <p14:creationId xmlns:p14="http://schemas.microsoft.com/office/powerpoint/2010/main" val="3844400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219E141-07DE-4757-9CB8-6961EF018A11}" type="slidenum">
              <a:rPr lang="en-IN" smtClean="0"/>
              <a:t>2</a:t>
            </a:fld>
            <a:endParaRPr lang="en-IN"/>
          </a:p>
        </p:txBody>
      </p:sp>
    </p:spTree>
    <p:extLst>
      <p:ext uri="{BB962C8B-B14F-4D97-AF65-F5344CB8AC3E}">
        <p14:creationId xmlns:p14="http://schemas.microsoft.com/office/powerpoint/2010/main" val="4006543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9/24/2025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9/24/2025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9/24/2025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9/24/2025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9/24/2025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9/24/2025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C567D45-5CC1-9A87-3E0C-E529527D7DD8}"/>
              </a:ext>
            </a:extLst>
          </p:cNvPr>
          <p:cNvSpPr/>
          <p:nvPr/>
        </p:nvSpPr>
        <p:spPr>
          <a:xfrm>
            <a:off x="914400" y="1031443"/>
            <a:ext cx="7500815" cy="62179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CEFCD20E-91B6-63A0-CA74-EC19C19A7AF6}"/>
              </a:ext>
            </a:extLst>
          </p:cNvPr>
          <p:cNvSpPr>
            <a:spLocks noGrp="1"/>
          </p:cNvSpPr>
          <p:nvPr>
            <p:ph type="ctrTitle"/>
          </p:nvPr>
        </p:nvSpPr>
        <p:spPr>
          <a:xfrm>
            <a:off x="914400" y="1031441"/>
            <a:ext cx="7688275" cy="621793"/>
          </a:xfrm>
        </p:spPr>
        <p:txBody>
          <a:bodyPr>
            <a:normAutofit fontScale="90000"/>
          </a:bodyPr>
          <a:lstStyle/>
          <a:p>
            <a:pPr algn="ctr"/>
            <a:r>
              <a:rPr lang="en-US" dirty="0"/>
              <a:t> </a:t>
            </a:r>
            <a:r>
              <a:rPr lang="en-US" sz="4400" b="1" dirty="0">
                <a:solidFill>
                  <a:schemeClr val="tx1"/>
                </a:solidFill>
              </a:rPr>
              <a:t>Data Visualizations &amp; Storytelling</a:t>
            </a:r>
            <a:endParaRPr lang="en-IN" sz="4400" b="1" dirty="0">
              <a:solidFill>
                <a:schemeClr val="tx1"/>
              </a:solidFill>
            </a:endParaRPr>
          </a:p>
        </p:txBody>
      </p:sp>
      <p:sp>
        <p:nvSpPr>
          <p:cNvPr id="3" name="Subtitle 2">
            <a:extLst>
              <a:ext uri="{FF2B5EF4-FFF2-40B4-BE49-F238E27FC236}">
                <a16:creationId xmlns:a16="http://schemas.microsoft.com/office/drawing/2014/main" id="{5A9557DC-39D9-C233-A349-D3AF607F3248}"/>
              </a:ext>
            </a:extLst>
          </p:cNvPr>
          <p:cNvSpPr>
            <a:spLocks noGrp="1"/>
          </p:cNvSpPr>
          <p:nvPr>
            <p:ph type="subTitle" idx="1"/>
          </p:nvPr>
        </p:nvSpPr>
        <p:spPr>
          <a:xfrm>
            <a:off x="1100015" y="2728570"/>
            <a:ext cx="7315200" cy="2812185"/>
          </a:xfrm>
        </p:spPr>
        <p:txBody>
          <a:bodyPr/>
          <a:lstStyle/>
          <a:p>
            <a:r>
              <a:rPr lang="en-IN" dirty="0">
                <a:solidFill>
                  <a:schemeClr val="tx1"/>
                </a:solidFill>
              </a:rPr>
              <a:t>Task Overview:</a:t>
            </a:r>
          </a:p>
          <a:p>
            <a:r>
              <a:rPr lang="en-US" dirty="0">
                <a:solidFill>
                  <a:schemeClr val="tx1"/>
                </a:solidFill>
              </a:rPr>
              <a:t>The overall narrative is positive. Our company has achieved </a:t>
            </a:r>
            <a:r>
              <a:rPr lang="en-US" b="1" dirty="0">
                <a:solidFill>
                  <a:schemeClr val="tx1"/>
                </a:solidFill>
              </a:rPr>
              <a:t>$2.33 million in sales</a:t>
            </a:r>
            <a:r>
              <a:rPr lang="en-US" dirty="0">
                <a:solidFill>
                  <a:schemeClr val="tx1"/>
                </a:solidFill>
              </a:rPr>
              <a:t> and </a:t>
            </a:r>
            <a:r>
              <a:rPr lang="en-US" b="1" dirty="0">
                <a:solidFill>
                  <a:schemeClr val="tx1"/>
                </a:solidFill>
              </a:rPr>
              <a:t>$292.30 thousand in profit</a:t>
            </a:r>
            <a:r>
              <a:rPr lang="en-US" dirty="0">
                <a:solidFill>
                  <a:schemeClr val="tx1"/>
                </a:solidFill>
              </a:rPr>
              <a:t>, with a clear upward trend over the past four years. The most recent year, 2024, saw a significant jump in sales, making it our most successful year on record.</a:t>
            </a:r>
            <a:endParaRPr lang="en-IN" dirty="0">
              <a:solidFill>
                <a:schemeClr val="tx1"/>
              </a:solidFill>
            </a:endParaRPr>
          </a:p>
        </p:txBody>
      </p:sp>
    </p:spTree>
    <p:extLst>
      <p:ext uri="{BB962C8B-B14F-4D97-AF65-F5344CB8AC3E}">
        <p14:creationId xmlns:p14="http://schemas.microsoft.com/office/powerpoint/2010/main" val="384555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4DE4B0B-E505-D372-3544-518963C850F4}"/>
              </a:ext>
            </a:extLst>
          </p:cNvPr>
          <p:cNvSpPr/>
          <p:nvPr/>
        </p:nvSpPr>
        <p:spPr>
          <a:xfrm>
            <a:off x="1100015" y="1020471"/>
            <a:ext cx="7144215" cy="60350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25FCA3B0-7B49-C719-5FF1-6B305FFF5147}"/>
              </a:ext>
            </a:extLst>
          </p:cNvPr>
          <p:cNvSpPr>
            <a:spLocks noGrp="1"/>
          </p:cNvSpPr>
          <p:nvPr>
            <p:ph type="ctrTitle"/>
          </p:nvPr>
        </p:nvSpPr>
        <p:spPr>
          <a:xfrm>
            <a:off x="1069848" y="907086"/>
            <a:ext cx="7315200" cy="629106"/>
          </a:xfrm>
        </p:spPr>
        <p:txBody>
          <a:bodyPr>
            <a:normAutofit/>
          </a:bodyPr>
          <a:lstStyle/>
          <a:p>
            <a:pPr algn="ctr"/>
            <a:r>
              <a:rPr lang="en-US" sz="2800" b="1" dirty="0">
                <a:solidFill>
                  <a:schemeClr val="tx1"/>
                </a:solidFill>
              </a:rPr>
              <a:t>Key  Characters  and  Plot Points</a:t>
            </a:r>
            <a:endParaRPr lang="en-IN" sz="2800" b="1" dirty="0">
              <a:solidFill>
                <a:schemeClr val="tx1"/>
              </a:solidFill>
            </a:endParaRPr>
          </a:p>
        </p:txBody>
      </p:sp>
      <p:sp>
        <p:nvSpPr>
          <p:cNvPr id="3" name="Content Placeholder 2">
            <a:extLst>
              <a:ext uri="{FF2B5EF4-FFF2-40B4-BE49-F238E27FC236}">
                <a16:creationId xmlns:a16="http://schemas.microsoft.com/office/drawing/2014/main" id="{76C5F5AF-2FC6-36E6-6C37-A42FEFC1C28D}"/>
              </a:ext>
            </a:extLst>
          </p:cNvPr>
          <p:cNvSpPr>
            <a:spLocks noGrp="1"/>
          </p:cNvSpPr>
          <p:nvPr>
            <p:ph type="subTitle" idx="1"/>
          </p:nvPr>
        </p:nvSpPr>
        <p:spPr>
          <a:xfrm>
            <a:off x="1100015" y="2289658"/>
            <a:ext cx="7315200" cy="3547872"/>
          </a:xfrm>
        </p:spPr>
        <p:txBody>
          <a:bodyPr>
            <a:normAutofit fontScale="40000" lnSpcReduction="20000"/>
          </a:bodyPr>
          <a:lstStyle/>
          <a:p>
            <a:r>
              <a:rPr lang="en-US" sz="4400" b="1" dirty="0"/>
              <a:t>The Growth Engine:</a:t>
            </a:r>
            <a:r>
              <a:rPr lang="en-US" sz="4400" dirty="0"/>
              <a:t> The </a:t>
            </a:r>
            <a:r>
              <a:rPr lang="en-US" sz="4400" b="1" dirty="0"/>
              <a:t>Technology</a:t>
            </a:r>
            <a:r>
              <a:rPr lang="en-US" sz="4400" dirty="0"/>
              <a:t> category is the hero of our story. Its sales have exploded year-over-year, especially in 2024. Within this category, </a:t>
            </a:r>
            <a:r>
              <a:rPr lang="en-US" sz="4400" b="1" dirty="0"/>
              <a:t>Phones</a:t>
            </a:r>
            <a:r>
              <a:rPr lang="en-US" sz="4400" dirty="0"/>
              <a:t> are a star performer, second only to Chairs in total sales. This category is the main driver of our recent success.</a:t>
            </a:r>
          </a:p>
          <a:p>
            <a:r>
              <a:rPr lang="en-US" sz="4400" b="1" dirty="0"/>
              <a:t>The Top Performer:</a:t>
            </a:r>
            <a:r>
              <a:rPr lang="en-US" sz="4400" dirty="0"/>
              <a:t> Geographically, the </a:t>
            </a:r>
            <a:r>
              <a:rPr lang="en-US" sz="4400" b="1" dirty="0"/>
              <a:t>West region</a:t>
            </a:r>
            <a:r>
              <a:rPr lang="en-US" sz="4400" dirty="0"/>
              <a:t> is our most profitable, contributing a massive 37.9% of our total profit. This region is a goldmine and should be studied for best practices.</a:t>
            </a:r>
          </a:p>
          <a:p>
            <a:r>
              <a:rPr lang="en-US" sz="4400" b="1" dirty="0"/>
              <a:t>The Heavy Hitters:</a:t>
            </a:r>
            <a:r>
              <a:rPr lang="en-US" sz="4400" dirty="0"/>
              <a:t> While Technology drives growth, our main revenue comes from a few core product lines. </a:t>
            </a:r>
            <a:r>
              <a:rPr lang="en-US" sz="4400" b="1" dirty="0"/>
              <a:t>Chairs</a:t>
            </a:r>
            <a:r>
              <a:rPr lang="en-US" sz="4400" dirty="0"/>
              <a:t> and </a:t>
            </a:r>
            <a:r>
              <a:rPr lang="en-US" sz="4400" b="1" dirty="0"/>
              <a:t>Phones</a:t>
            </a:r>
            <a:r>
              <a:rPr lang="en-US" sz="4400" dirty="0"/>
              <a:t> are our top-selling products by a large margin, making them the foundation of our business.</a:t>
            </a:r>
          </a:p>
          <a:p>
            <a:r>
              <a:rPr lang="en-US" sz="4400" b="1" dirty="0"/>
              <a:t>The Unsung Hero:</a:t>
            </a:r>
            <a:r>
              <a:rPr lang="en-US" sz="4400" dirty="0"/>
              <a:t> A key metric to note is our low </a:t>
            </a:r>
            <a:r>
              <a:rPr lang="en-US" sz="4400" b="1" dirty="0"/>
              <a:t>Sum of Discount ($1.58K)</a:t>
            </a:r>
            <a:r>
              <a:rPr lang="en-US" sz="4400" dirty="0"/>
              <a:t> relative to our sales, which indicates strong pricing power and healthy margins.</a:t>
            </a:r>
          </a:p>
          <a:p>
            <a:br>
              <a:rPr lang="en-US" dirty="0"/>
            </a:br>
            <a:endParaRPr lang="en-IN" dirty="0"/>
          </a:p>
        </p:txBody>
      </p:sp>
    </p:spTree>
    <p:extLst>
      <p:ext uri="{BB962C8B-B14F-4D97-AF65-F5344CB8AC3E}">
        <p14:creationId xmlns:p14="http://schemas.microsoft.com/office/powerpoint/2010/main" val="26336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0327D12-9F42-84CB-F5F2-8E48056870F7}"/>
              </a:ext>
            </a:extLst>
          </p:cNvPr>
          <p:cNvSpPr/>
          <p:nvPr/>
        </p:nvSpPr>
        <p:spPr>
          <a:xfrm>
            <a:off x="534007" y="965606"/>
            <a:ext cx="7659017" cy="57058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30A77BFB-CE0F-FE32-42DF-6C503103A0CF}"/>
              </a:ext>
            </a:extLst>
          </p:cNvPr>
          <p:cNvSpPr>
            <a:spLocks noGrp="1"/>
          </p:cNvSpPr>
          <p:nvPr>
            <p:ph type="ctrTitle"/>
          </p:nvPr>
        </p:nvSpPr>
        <p:spPr>
          <a:xfrm>
            <a:off x="241402" y="892454"/>
            <a:ext cx="8741664" cy="643738"/>
          </a:xfrm>
        </p:spPr>
        <p:txBody>
          <a:bodyPr>
            <a:normAutofit/>
          </a:bodyPr>
          <a:lstStyle/>
          <a:p>
            <a:pPr algn="ctr"/>
            <a:r>
              <a:rPr lang="en-IN" sz="4000" b="1" dirty="0">
                <a:solidFill>
                  <a:schemeClr val="tx1"/>
                </a:solidFill>
              </a:rPr>
              <a:t>Conclusion &amp; Actionable Insights</a:t>
            </a:r>
          </a:p>
        </p:txBody>
      </p:sp>
      <p:sp>
        <p:nvSpPr>
          <p:cNvPr id="3" name="Subtitle 2">
            <a:extLst>
              <a:ext uri="{FF2B5EF4-FFF2-40B4-BE49-F238E27FC236}">
                <a16:creationId xmlns:a16="http://schemas.microsoft.com/office/drawing/2014/main" id="{91526379-C7D0-A331-DF1F-4A322901D25C}"/>
              </a:ext>
            </a:extLst>
          </p:cNvPr>
          <p:cNvSpPr>
            <a:spLocks noGrp="1"/>
          </p:cNvSpPr>
          <p:nvPr>
            <p:ph type="subTitle" idx="1"/>
          </p:nvPr>
        </p:nvSpPr>
        <p:spPr>
          <a:xfrm>
            <a:off x="1063439" y="1850745"/>
            <a:ext cx="7315200" cy="3931411"/>
          </a:xfrm>
        </p:spPr>
        <p:txBody>
          <a:bodyPr>
            <a:normAutofit fontScale="92500" lnSpcReduction="20000"/>
          </a:bodyPr>
          <a:lstStyle/>
          <a:p>
            <a:r>
              <a:rPr lang="en-US" dirty="0">
                <a:solidFill>
                  <a:schemeClr val="tx1"/>
                </a:solidFill>
              </a:rPr>
              <a:t>Based on this data, here are the strategic takeaways:</a:t>
            </a:r>
          </a:p>
          <a:p>
            <a:r>
              <a:rPr lang="en-US" b="1" dirty="0">
                <a:solidFill>
                  <a:schemeClr val="tx1"/>
                </a:solidFill>
              </a:rPr>
              <a:t>Invest in Technology:</a:t>
            </a:r>
            <a:r>
              <a:rPr lang="en-US" dirty="0">
                <a:solidFill>
                  <a:schemeClr val="tx1"/>
                </a:solidFill>
              </a:rPr>
              <a:t> We need to double down on our Technology category. Given its rapid growth, allocating more resources to product development, marketing, and sales for items like phones and machines could lead to even greater returns.</a:t>
            </a:r>
          </a:p>
          <a:p>
            <a:r>
              <a:rPr lang="en-US" b="1" dirty="0">
                <a:solidFill>
                  <a:schemeClr val="tx1"/>
                </a:solidFill>
              </a:rPr>
              <a:t>Learn from the West:</a:t>
            </a:r>
            <a:r>
              <a:rPr lang="en-US" dirty="0">
                <a:solidFill>
                  <a:schemeClr val="tx1"/>
                </a:solidFill>
              </a:rPr>
              <a:t> We should analyze the sales and marketing strategies in the West region to understand why it's so profitable. Can we replicate that success in the East, South, and Central regions?</a:t>
            </a:r>
          </a:p>
          <a:p>
            <a:r>
              <a:rPr lang="en-US" b="1" dirty="0">
                <a:solidFill>
                  <a:schemeClr val="tx1"/>
                </a:solidFill>
              </a:rPr>
              <a:t>Optimize the Bottom Performers:</a:t>
            </a:r>
            <a:r>
              <a:rPr lang="en-US" dirty="0">
                <a:solidFill>
                  <a:schemeClr val="tx1"/>
                </a:solidFill>
              </a:rPr>
              <a:t> The dashboard shows that sub-categories like Fasteners, Labels, and Envelopes have very low sales. It's worth considering whether these products are worth the effort of stocking and selling or if we should focus more on our top performers.</a:t>
            </a:r>
          </a:p>
          <a:p>
            <a:endParaRPr lang="en-IN" dirty="0"/>
          </a:p>
        </p:txBody>
      </p:sp>
    </p:spTree>
    <p:extLst>
      <p:ext uri="{BB962C8B-B14F-4D97-AF65-F5344CB8AC3E}">
        <p14:creationId xmlns:p14="http://schemas.microsoft.com/office/powerpoint/2010/main" val="3804638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0DA1A4-71C9-E3FD-9E3B-6609853E2264}"/>
              </a:ext>
            </a:extLst>
          </p:cNvPr>
          <p:cNvPicPr>
            <a:picLocks noChangeAspect="1"/>
          </p:cNvPicPr>
          <p:nvPr/>
        </p:nvPicPr>
        <p:blipFill>
          <a:blip r:embed="rId2"/>
          <a:stretch>
            <a:fillRect/>
          </a:stretch>
        </p:blipFill>
        <p:spPr>
          <a:xfrm>
            <a:off x="797357" y="1404518"/>
            <a:ext cx="7637070" cy="4125774"/>
          </a:xfrm>
          <a:prstGeom prst="rect">
            <a:avLst/>
          </a:prstGeom>
        </p:spPr>
      </p:pic>
    </p:spTree>
    <p:extLst>
      <p:ext uri="{BB962C8B-B14F-4D97-AF65-F5344CB8AC3E}">
        <p14:creationId xmlns:p14="http://schemas.microsoft.com/office/powerpoint/2010/main" val="3672168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C43C4C-E743-42EC-39D0-2AB8AFA3FE0C}"/>
              </a:ext>
            </a:extLst>
          </p:cNvPr>
          <p:cNvPicPr>
            <a:picLocks noChangeAspect="1"/>
          </p:cNvPicPr>
          <p:nvPr/>
        </p:nvPicPr>
        <p:blipFill>
          <a:blip r:embed="rId2"/>
          <a:stretch>
            <a:fillRect/>
          </a:stretch>
        </p:blipFill>
        <p:spPr>
          <a:xfrm>
            <a:off x="446227" y="1265530"/>
            <a:ext cx="8119872" cy="4059936"/>
          </a:xfrm>
          <a:prstGeom prst="rect">
            <a:avLst/>
          </a:prstGeom>
        </p:spPr>
      </p:pic>
    </p:spTree>
    <p:extLst>
      <p:ext uri="{BB962C8B-B14F-4D97-AF65-F5344CB8AC3E}">
        <p14:creationId xmlns:p14="http://schemas.microsoft.com/office/powerpoint/2010/main" val="111172411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39</TotalTime>
  <Words>377</Words>
  <Application>Microsoft Office PowerPoint</Application>
  <PresentationFormat>Widescreen</PresentationFormat>
  <Paragraphs>15</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Corbel</vt:lpstr>
      <vt:lpstr>Wingdings 2</vt:lpstr>
      <vt:lpstr>Frame</vt:lpstr>
      <vt:lpstr> Data Visualizations &amp; Storytelling</vt:lpstr>
      <vt:lpstr>Key  Characters  and  Plot Points</vt:lpstr>
      <vt:lpstr>Conclusion &amp; Actionable Insights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madhu bogi</dc:creator>
  <cp:lastModifiedBy>madhu bogi</cp:lastModifiedBy>
  <cp:revision>1</cp:revision>
  <dcterms:created xsi:type="dcterms:W3CDTF">2025-09-24T13:11:34Z</dcterms:created>
  <dcterms:modified xsi:type="dcterms:W3CDTF">2025-09-24T13:51:08Z</dcterms:modified>
</cp:coreProperties>
</file>