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8" r:id="rId3"/>
    <p:sldId id="333" r:id="rId4"/>
    <p:sldId id="334" r:id="rId5"/>
    <p:sldId id="311" r:id="rId6"/>
    <p:sldId id="312" r:id="rId7"/>
    <p:sldId id="313" r:id="rId8"/>
    <p:sldId id="314" r:id="rId9"/>
    <p:sldId id="279" r:id="rId10"/>
    <p:sldId id="280" r:id="rId11"/>
    <p:sldId id="282" r:id="rId12"/>
    <p:sldId id="283" r:id="rId13"/>
    <p:sldId id="331" r:id="rId14"/>
    <p:sldId id="332" r:id="rId15"/>
    <p:sldId id="335" r:id="rId16"/>
    <p:sldId id="292" r:id="rId17"/>
    <p:sldId id="316" r:id="rId18"/>
    <p:sldId id="317" r:id="rId19"/>
    <p:sldId id="318" r:id="rId20"/>
    <p:sldId id="319" r:id="rId21"/>
    <p:sldId id="3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484" y="-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B89D-58E8-40A9-B111-CC7442B4C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120342-8DB9-41A6-A4B7-F57360D66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D2C04-B6E2-4F46-B93C-11E79A0DCAFA}"/>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5C86E224-24A5-4D08-9C73-18D8AB6DB1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9737E-25C8-4EAF-9E7D-30320FBAC5ED}"/>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75364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CAC-A0C8-4F5E-8675-EC1E075F79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BD0945-3257-4A52-84F9-C015CE28D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F9039-92EF-40F8-8367-DD4090B2FF7A}"/>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EA5B8962-11D2-407C-8898-46F1C0B7E6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CD07F-FE4A-43B6-9DCF-222A663B2816}"/>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185006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0FFC2-76D5-4727-95BF-38F0837067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FAC99D-FC39-4708-966F-2FE01BAEE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35613-0C00-4EB3-8E56-7B43DF0A8CC2}"/>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6732C48F-CDAC-42A3-9DBD-D20951688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F9DBA-2398-4D12-B677-E848683EAE4E}"/>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626676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29D0-CEE4-491B-AD7A-2238564F9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6C3F95-8F05-4AA8-BCE9-7D4CDA1F8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4D0A1-DE63-4ED6-A62C-20F2B5DF9126}"/>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47AB8A46-96D6-4335-AB71-2BCA7A543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2194E-1F1C-4B7C-ADB5-6EF9E4203F0D}"/>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369325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BFDA-81A8-4689-90DB-144C6EC55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F22CC9-2A17-4652-856B-D9C4DCB50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88B84-D094-4ADE-844F-DEBE19A7B484}"/>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FDF67D9D-90FA-4435-88F3-44A14141E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1022C-C4C1-469C-AEED-41CC77EE7FB9}"/>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41019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DF51-157A-4119-99B7-F75CF443EC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D84057-FE7C-4456-AAFC-8C207737A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57F4FF-4011-4E26-BA3D-FB0D5B1B8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7516FC-840B-4572-97C8-55DD82F6D5BC}"/>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6" name="Footer Placeholder 5">
            <a:extLst>
              <a:ext uri="{FF2B5EF4-FFF2-40B4-BE49-F238E27FC236}">
                <a16:creationId xmlns:a16="http://schemas.microsoft.com/office/drawing/2014/main" id="{E59364D3-74FB-419F-A6BD-DB16655C80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62127-AD12-42C3-B968-DECAD7F47764}"/>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155270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163D-2032-48D7-8E29-CC94C3655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CBE468-DA70-46E1-BA7A-DEDF6B2F8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22EDE-05C9-4DF7-A824-72E08743A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32F4D-F121-4DB7-95BF-AF2B7DF39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84C91-30AC-4F1F-AB80-2A1099FC9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22B37F-D674-45A0-9EF3-FEBC3842BD38}"/>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8" name="Footer Placeholder 7">
            <a:extLst>
              <a:ext uri="{FF2B5EF4-FFF2-40B4-BE49-F238E27FC236}">
                <a16:creationId xmlns:a16="http://schemas.microsoft.com/office/drawing/2014/main" id="{D2EA7F89-8118-44FF-806D-B3157657D5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696540-7368-4857-AC6F-4D58C4773F63}"/>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149369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E42C-3840-4CF6-A836-6C59B3550E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27D1A-9B31-49D4-9B5E-FEEDF40F94A8}"/>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4" name="Footer Placeholder 3">
            <a:extLst>
              <a:ext uri="{FF2B5EF4-FFF2-40B4-BE49-F238E27FC236}">
                <a16:creationId xmlns:a16="http://schemas.microsoft.com/office/drawing/2014/main" id="{254EF42E-1C87-48EB-BCBF-23233804B0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1C5391-E5FE-41CC-9A9A-DBD4B7C5EE58}"/>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220375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9A70C-F1D3-4BC3-B830-E52AA2389CC0}"/>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3" name="Footer Placeholder 2">
            <a:extLst>
              <a:ext uri="{FF2B5EF4-FFF2-40B4-BE49-F238E27FC236}">
                <a16:creationId xmlns:a16="http://schemas.microsoft.com/office/drawing/2014/main" id="{568B6CC6-9725-479D-8886-C222F797AC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E7FBFA-6BDF-456C-86EF-F3178F36CFD0}"/>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425227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194C-73B8-4118-90C4-2FE3C9040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E6C83D-EAE4-4449-ACA7-67C2771A8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A48AC1-B51B-4EA5-A502-968C1735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16AE1-BE7E-4880-9C40-610BDF71D650}"/>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6" name="Footer Placeholder 5">
            <a:extLst>
              <a:ext uri="{FF2B5EF4-FFF2-40B4-BE49-F238E27FC236}">
                <a16:creationId xmlns:a16="http://schemas.microsoft.com/office/drawing/2014/main" id="{0A5689BE-4F58-43CE-9F1C-7D1D1A37C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10722-9740-4C5F-88BF-00C308B66A81}"/>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94613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C732-43A7-4E87-9BD7-A0F7CA1E4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A88316-9D4C-4B81-AB9C-915268DD8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7EB646-8C37-442A-8845-4357DD38E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F9180-97D9-4026-8276-966727B98B1C}"/>
              </a:ext>
            </a:extLst>
          </p:cNvPr>
          <p:cNvSpPr>
            <a:spLocks noGrp="1"/>
          </p:cNvSpPr>
          <p:nvPr>
            <p:ph type="dt" sz="half" idx="10"/>
          </p:nvPr>
        </p:nvSpPr>
        <p:spPr/>
        <p:txBody>
          <a:bodyPr/>
          <a:lstStyle/>
          <a:p>
            <a:fld id="{8D2764C0-8C6B-4D87-8055-65BEEFC3A9E7}" type="datetimeFigureOut">
              <a:rPr lang="en-IN" smtClean="0"/>
              <a:t>10-05-2024</a:t>
            </a:fld>
            <a:endParaRPr lang="en-IN"/>
          </a:p>
        </p:txBody>
      </p:sp>
      <p:sp>
        <p:nvSpPr>
          <p:cNvPr id="6" name="Footer Placeholder 5">
            <a:extLst>
              <a:ext uri="{FF2B5EF4-FFF2-40B4-BE49-F238E27FC236}">
                <a16:creationId xmlns:a16="http://schemas.microsoft.com/office/drawing/2014/main" id="{D1720A40-FAEE-47B0-B3ED-C43EE18B4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95709-F1AD-41C5-A1F2-B67321A09FC7}"/>
              </a:ext>
            </a:extLst>
          </p:cNvPr>
          <p:cNvSpPr>
            <a:spLocks noGrp="1"/>
          </p:cNvSpPr>
          <p:nvPr>
            <p:ph type="sldNum" sz="quarter" idx="12"/>
          </p:nvPr>
        </p:nvSpPr>
        <p:spPr/>
        <p:txBody>
          <a:bodyPr/>
          <a:lstStyle/>
          <a:p>
            <a:fld id="{29D18F55-F7AC-4770-ABD3-7FFF6B82B19C}" type="slidenum">
              <a:rPr lang="en-IN" smtClean="0"/>
              <a:t>‹#›</a:t>
            </a:fld>
            <a:endParaRPr lang="en-IN"/>
          </a:p>
        </p:txBody>
      </p:sp>
    </p:spTree>
    <p:extLst>
      <p:ext uri="{BB962C8B-B14F-4D97-AF65-F5344CB8AC3E}">
        <p14:creationId xmlns:p14="http://schemas.microsoft.com/office/powerpoint/2010/main" val="420066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46B38-C709-4D45-A6F6-940B763D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48C6E9-DACC-4684-91DB-E432EE25B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ABC13-1CA0-40F2-BD76-9F2410798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764C0-8C6B-4D87-8055-65BEEFC3A9E7}" type="datetimeFigureOut">
              <a:rPr lang="en-IN" smtClean="0"/>
              <a:t>10-05-2024</a:t>
            </a:fld>
            <a:endParaRPr lang="en-IN"/>
          </a:p>
        </p:txBody>
      </p:sp>
      <p:sp>
        <p:nvSpPr>
          <p:cNvPr id="5" name="Footer Placeholder 4">
            <a:extLst>
              <a:ext uri="{FF2B5EF4-FFF2-40B4-BE49-F238E27FC236}">
                <a16:creationId xmlns:a16="http://schemas.microsoft.com/office/drawing/2014/main" id="{DA261A5F-DEF1-4C28-898E-25E23A83F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13D71A-5710-4DD4-8689-3D5DF98B5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18F55-F7AC-4770-ABD3-7FFF6B82B19C}" type="slidenum">
              <a:rPr lang="en-IN" smtClean="0"/>
              <a:t>‹#›</a:t>
            </a:fld>
            <a:endParaRPr lang="en-IN"/>
          </a:p>
        </p:txBody>
      </p:sp>
    </p:spTree>
    <p:extLst>
      <p:ext uri="{BB962C8B-B14F-4D97-AF65-F5344CB8AC3E}">
        <p14:creationId xmlns:p14="http://schemas.microsoft.com/office/powerpoint/2010/main" val="2442096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449397" y="771073"/>
            <a:ext cx="8578738" cy="762000"/>
          </a:xfrm>
        </p:spPr>
        <p:txBody>
          <a:bodyPr>
            <a:normAutofit fontScale="90000"/>
          </a:bodyPr>
          <a:lstStyle/>
          <a:p>
            <a:r>
              <a:rPr lang="en-US" sz="36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JANSONS INSTITUTE OF TECHNOLOGY</a:t>
            </a:r>
          </a:p>
        </p:txBody>
      </p:sp>
      <p:pic>
        <p:nvPicPr>
          <p:cNvPr id="4" name="Picture 3" descr="\\jitserver\Staff\MECH\Mech comman\Jit Logo\jit logo.jpg">
            <a:extLst>
              <a:ext uri="{FF2B5EF4-FFF2-40B4-BE49-F238E27FC236}">
                <a16:creationId xmlns:a16="http://schemas.microsoft.com/office/drawing/2014/main" id="{CC13D3F0-FE8F-41C2-80CD-6170AF222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24" y="681212"/>
            <a:ext cx="1368152" cy="124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35F60EC-BF47-4900-A0BB-863408224D39}"/>
              </a:ext>
            </a:extLst>
          </p:cNvPr>
          <p:cNvSpPr/>
          <p:nvPr/>
        </p:nvSpPr>
        <p:spPr>
          <a:xfrm>
            <a:off x="1487860" y="2060849"/>
            <a:ext cx="9361041" cy="646331"/>
          </a:xfrm>
          <a:prstGeom prst="rect">
            <a:avLst/>
          </a:prstGeom>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PREDICTIVE ANALYTICS IN LUNG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DISEASE HARNESSING AI FOR DETECTION AND PREVENTION</a:t>
            </a:r>
            <a:endParaRPr lang="en-IN"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D1D0D55-BA33-405B-BDEE-E81DC213FEDC}"/>
              </a:ext>
            </a:extLst>
          </p:cNvPr>
          <p:cNvSpPr/>
          <p:nvPr/>
        </p:nvSpPr>
        <p:spPr>
          <a:xfrm>
            <a:off x="6031855" y="4273932"/>
            <a:ext cx="6025674" cy="2246769"/>
          </a:xfrm>
          <a:prstGeom prst="rect">
            <a:avLst/>
          </a:prstGeom>
        </p:spPr>
        <p:txBody>
          <a:bodyPr wrap="square">
            <a:spAutoFit/>
          </a:bodyPr>
          <a:lstStyle/>
          <a:p>
            <a:r>
              <a:rPr lang="en-US" altLang="en-US" sz="2000" b="1" u="sng" dirty="0">
                <a:latin typeface="Times New Roman" panose="02020603050405020304" pitchFamily="18" charset="0"/>
                <a:cs typeface="Times New Roman" panose="02020603050405020304" pitchFamily="18" charset="0"/>
              </a:rPr>
              <a:t>PREPARED BY :</a:t>
            </a:r>
          </a:p>
          <a:p>
            <a:endParaRPr lang="en-US" alt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P.SAIRAM                                      (711120104052)</a:t>
            </a:r>
          </a:p>
          <a:p>
            <a:r>
              <a:rPr lang="en-US" sz="2000" b="1" dirty="0">
                <a:latin typeface="Times New Roman" panose="02020603050405020304" pitchFamily="18" charset="0"/>
                <a:cs typeface="Times New Roman" panose="02020603050405020304" pitchFamily="18" charset="0"/>
              </a:rPr>
              <a:t>P.VIVEK			(711120104053)</a:t>
            </a:r>
          </a:p>
          <a:p>
            <a:r>
              <a:rPr lang="en-US" sz="2000" b="1" dirty="0">
                <a:latin typeface="Times New Roman" panose="02020603050405020304" pitchFamily="18" charset="0"/>
                <a:cs typeface="Times New Roman" panose="02020603050405020304" pitchFamily="18" charset="0"/>
              </a:rPr>
              <a:t>P.MADHUSUDHAN REDDY       (711120104055)</a:t>
            </a:r>
          </a:p>
          <a:p>
            <a:r>
              <a:rPr lang="en-US" sz="2000" b="1" dirty="0">
                <a:latin typeface="Times New Roman" panose="02020603050405020304" pitchFamily="18" charset="0"/>
                <a:cs typeface="Times New Roman" panose="02020603050405020304" pitchFamily="18" charset="0"/>
              </a:rPr>
              <a:t>SRI SIVA RANGA SAI .G             (711120104076)</a:t>
            </a:r>
          </a:p>
          <a:p>
            <a:endParaRPr lang="en-US" sz="2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F451CE0-D77E-4E24-B5EC-BAF78323C094}"/>
              </a:ext>
            </a:extLst>
          </p:cNvPr>
          <p:cNvSpPr/>
          <p:nvPr/>
        </p:nvSpPr>
        <p:spPr>
          <a:xfrm>
            <a:off x="1133247" y="4432529"/>
            <a:ext cx="3080166" cy="1323439"/>
          </a:xfrm>
          <a:prstGeom prst="rect">
            <a:avLst/>
          </a:prstGeom>
        </p:spPr>
        <p:txBody>
          <a:bodyPr wrap="square">
            <a:spAutoFit/>
          </a:bodyPr>
          <a:lstStyle/>
          <a:p>
            <a:r>
              <a:rPr lang="en-US" altLang="en-US" sz="2000" b="1" u="sng" dirty="0">
                <a:latin typeface="Times New Roman" panose="02020603050405020304" pitchFamily="18" charset="0"/>
                <a:cs typeface="Times New Roman" panose="02020603050405020304" pitchFamily="18" charset="0"/>
              </a:rPr>
              <a:t>GUIDED BY :</a:t>
            </a:r>
          </a:p>
          <a:p>
            <a:endParaRPr lang="en-US" altLang="en-US" sz="2000" b="1" u="sng"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V . PRASATHKUMAR </a:t>
            </a:r>
          </a:p>
          <a:p>
            <a:r>
              <a:rPr lang="en-IN" sz="2000" b="1" dirty="0">
                <a:latin typeface="Times New Roman" panose="02020603050405020304" pitchFamily="18" charset="0"/>
                <a:cs typeface="Times New Roman" panose="02020603050405020304" pitchFamily="18" charset="0"/>
              </a:rPr>
              <a:t>Assistant Professor , CSE</a:t>
            </a:r>
          </a:p>
        </p:txBody>
      </p:sp>
      <p:sp>
        <p:nvSpPr>
          <p:cNvPr id="9" name="TextBox 8">
            <a:extLst>
              <a:ext uri="{FF2B5EF4-FFF2-40B4-BE49-F238E27FC236}">
                <a16:creationId xmlns:a16="http://schemas.microsoft.com/office/drawing/2014/main" id="{1ED75B7D-C2B2-4843-BBFD-ECE08ED9D3FA}"/>
              </a:ext>
            </a:extLst>
          </p:cNvPr>
          <p:cNvSpPr txBox="1"/>
          <p:nvPr/>
        </p:nvSpPr>
        <p:spPr>
          <a:xfrm>
            <a:off x="2273376" y="1409808"/>
            <a:ext cx="9138282" cy="461665"/>
          </a:xfrm>
          <a:prstGeom prst="rect">
            <a:avLst/>
          </a:prstGeom>
          <a:noFill/>
        </p:spPr>
        <p:txBody>
          <a:bodyPr wrap="square">
            <a:spAutoFit/>
          </a:bodyPr>
          <a:lstStyle/>
          <a:p>
            <a:r>
              <a:rPr lang="en-US" altLang="en-US" sz="2400" b="1" dirty="0">
                <a:latin typeface="Times New Roman" panose="02020603050405020304" pitchFamily="18" charset="0"/>
                <a:cs typeface="Times New Roman" panose="02020603050405020304" pitchFamily="18" charset="0"/>
              </a:rPr>
              <a:t>DEPARTMENT OF COMPUTER SCIENCE ENGINEERING</a:t>
            </a:r>
          </a:p>
        </p:txBody>
      </p:sp>
      <p:sp>
        <p:nvSpPr>
          <p:cNvPr id="3" name="TextBox 2">
            <a:extLst>
              <a:ext uri="{FF2B5EF4-FFF2-40B4-BE49-F238E27FC236}">
                <a16:creationId xmlns:a16="http://schemas.microsoft.com/office/drawing/2014/main" id="{C33B4FB2-2564-479F-90DB-D95D7C33F644}"/>
              </a:ext>
            </a:extLst>
          </p:cNvPr>
          <p:cNvSpPr txBox="1"/>
          <p:nvPr/>
        </p:nvSpPr>
        <p:spPr>
          <a:xfrm>
            <a:off x="4638364" y="2896556"/>
            <a:ext cx="2786982"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FINAL REVIEW </a:t>
            </a:r>
          </a:p>
          <a:p>
            <a:pPr algn="ctr"/>
            <a:r>
              <a:rPr lang="en-IN" sz="2400" b="1" dirty="0">
                <a:latin typeface="Times New Roman" panose="02020603050405020304" pitchFamily="18" charset="0"/>
                <a:cs typeface="Times New Roman" panose="02020603050405020304" pitchFamily="18" charset="0"/>
              </a:rPr>
              <a:t> BATCH-20</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4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9B1275-24B8-4A82-BF2B-FC15F2CE4C09}"/>
              </a:ext>
            </a:extLst>
          </p:cNvPr>
          <p:cNvSpPr txBox="1"/>
          <p:nvPr/>
        </p:nvSpPr>
        <p:spPr>
          <a:xfrm>
            <a:off x="673522" y="0"/>
            <a:ext cx="10881984" cy="6350456"/>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MODULE DESCRIPTION</a:t>
            </a: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Data Acquisition Module:</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Responsible for acquiring data from various sources, such as electronic health records (EHRs), medical devices, wearable sensors, environmental monitors, and genetic databases.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Includes connectors, adapters, or APIs to fetch data in real-time or batch mode from heterogeneous data sources.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Ensures data integrity, security, and compliance with privacy regulations during data acquisition processes.</a:t>
            </a:r>
            <a:endParaRPr lang="en-IN" sz="2000" dirty="0">
              <a:effectLst/>
              <a:latin typeface="Times New Roman" panose="02020603050405020304" pitchFamily="18" charset="0"/>
              <a:ea typeface="Times New Roman" panose="02020603050405020304" pitchFamily="18" charset="0"/>
            </a:endParaRP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Data Preprocessing Module:</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Performs data cleaning, transformation, and normalization to prepare raw data for analysis.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Handles missing values, outliers, and inconsistencies through imputation, filtering, or error correction techniques.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Conducts data validation checks to ensure data quality and reliability before further processing.</a:t>
            </a:r>
            <a:endParaRPr lang="en-IN" sz="2000" dirty="0">
              <a:effectLst/>
              <a:latin typeface="Times New Roman" panose="02020603050405020304" pitchFamily="18" charset="0"/>
              <a:ea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BFE3A297-9568-4BF4-9ED7-C753A323C086}"/>
              </a:ext>
            </a:extLst>
          </p:cNvPr>
          <p:cNvSpPr>
            <a:spLocks noChangeArrowheads="1"/>
          </p:cNvSpPr>
          <p:nvPr/>
        </p:nvSpPr>
        <p:spPr bwMode="auto">
          <a:xfrm>
            <a:off x="-315486" y="-26687"/>
            <a:ext cx="11628946" cy="761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84016" tIns="76176" rIns="120612" bIns="76176"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Feature Engineering and Model Training Layer:</a:t>
            </a:r>
            <a:endParaRPr lang="en-IN" sz="2000" b="1" dirty="0">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Extract relevant features from the preprocessed data using feature engineering techniques,             dimensionality reduction algorithms, or natural language processing (NLP) methods.</a:t>
            </a:r>
            <a:endParaRPr lang="en-IN" sz="2000" dirty="0">
              <a:effectLst/>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Develop and train machine learning models, deep learning architectures, or probabilistic graphical models to predict the risk of lung diseases based on the extracted features.</a:t>
            </a:r>
            <a:endParaRPr lang="en-IN" sz="2000" dirty="0">
              <a:effectLst/>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Leverage distributed computing resources, GPU accelerators, or cloud-based machine learning platforms for scalable model training and hyperparameter optimization.</a:t>
            </a:r>
            <a:endParaRPr lang="en-IN" sz="2000" dirty="0">
              <a:effectLst/>
              <a:latin typeface="Times New Roman" panose="02020603050405020304" pitchFamily="18" charset="0"/>
              <a:ea typeface="Times New Roman" panose="02020603050405020304" pitchFamily="18" charset="0"/>
            </a:endParaRP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Model Deployment and Inference Layer:</a:t>
            </a:r>
            <a:endParaRPr lang="en-IN" sz="2000" dirty="0">
              <a:effectLst/>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Deploy trained models to production environments using containerization technologies, such as Docker or Kubernetes, for scalability, portability, and reproducibility.</a:t>
            </a:r>
            <a:endParaRPr lang="en-IN" sz="2000" dirty="0">
              <a:effectLst/>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Expose model APIs or web services for real-time or batch inference, enabling seamless integration with clinical applications, decision support tools, or patient-facing interfaces.</a:t>
            </a:r>
            <a:endParaRPr lang="en-IN" sz="2000" dirty="0">
              <a:effectLst/>
              <a:latin typeface="Times New Roman" panose="02020603050405020304" pitchFamily="18" charset="0"/>
              <a:ea typeface="Times New Roman" panose="02020603050405020304" pitchFamily="18" charset="0"/>
            </a:endParaRPr>
          </a:p>
          <a:p>
            <a:pPr marR="360045" indent="0"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Implement load balancing, auto-scaling, and fault tolerance mechanisms to ensure high availability and performance of the inference services</a:t>
            </a:r>
            <a:r>
              <a:rPr lang="en-US"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0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2">
            <a:extLst>
              <a:ext uri="{FF2B5EF4-FFF2-40B4-BE49-F238E27FC236}">
                <a16:creationId xmlns:a16="http://schemas.microsoft.com/office/drawing/2014/main" id="{D0439561-09C4-44E9-A9A1-410FAD8E93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10779"/>
          <a:stretch>
            <a:fillRect/>
          </a:stretch>
        </p:blipFill>
        <p:spPr bwMode="auto">
          <a:xfrm flipV="1">
            <a:off x="1371600" y="1927544"/>
            <a:ext cx="5149850"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52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156660-A385-43AE-92A2-AE898011FA1A}"/>
              </a:ext>
            </a:extLst>
          </p:cNvPr>
          <p:cNvSpPr txBox="1"/>
          <p:nvPr/>
        </p:nvSpPr>
        <p:spPr>
          <a:xfrm>
            <a:off x="1173796" y="663285"/>
            <a:ext cx="10436087" cy="1751249"/>
          </a:xfrm>
          <a:prstGeom prst="rect">
            <a:avLst/>
          </a:prstGeom>
          <a:noFill/>
        </p:spPr>
        <p:txBody>
          <a:bodyPr wrap="square">
            <a:spAutoFit/>
          </a:bodyPr>
          <a:lstStyle/>
          <a:p>
            <a:pPr marR="269875" algn="just">
              <a:lnSpc>
                <a:spcPct val="147000"/>
              </a:lnSpc>
              <a:spcBef>
                <a:spcPts val="600"/>
              </a:spcBef>
              <a:spcAft>
                <a:spcPts val="600"/>
              </a:spcAft>
            </a:pPr>
            <a:r>
              <a:rPr lang="en-US" sz="2000" b="1" u="sng" dirty="0">
                <a:solidFill>
                  <a:srgbClr val="0D0D0D"/>
                </a:solidFill>
                <a:effectLst/>
                <a:latin typeface="Times New Roman" panose="02020603050405020304" pitchFamily="18" charset="0"/>
                <a:ea typeface="Times New Roman" panose="02020603050405020304" pitchFamily="18" charset="0"/>
              </a:rPr>
              <a:t>WORKING MODULE FOR PROJECT</a:t>
            </a:r>
            <a:endParaRPr lang="en-IN" sz="2000" u="sng" dirty="0">
              <a:effectLst/>
              <a:latin typeface="Times New Roman" panose="02020603050405020304" pitchFamily="18" charset="0"/>
              <a:ea typeface="Times New Roman" panose="02020603050405020304" pitchFamily="18" charset="0"/>
            </a:endParaRPr>
          </a:p>
          <a:p>
            <a:pPr marR="269875" indent="457200" algn="just">
              <a:lnSpc>
                <a:spcPct val="146000"/>
              </a:lnSpc>
              <a:spcBef>
                <a:spcPts val="600"/>
              </a:spcBef>
              <a:spcAft>
                <a:spcPts val="600"/>
              </a:spcAft>
            </a:pPr>
            <a:endParaRPr lang="en-US" sz="2000" dirty="0">
              <a:solidFill>
                <a:srgbClr val="0D0D0D"/>
              </a:solidFill>
              <a:latin typeface="Times New Roman" panose="02020603050405020304" pitchFamily="18" charset="0"/>
            </a:endParaRPr>
          </a:p>
          <a:p>
            <a:pPr marR="269875" indent="457200" algn="just">
              <a:lnSpc>
                <a:spcPct val="146000"/>
              </a:lnSpc>
              <a:spcBef>
                <a:spcPts val="600"/>
              </a:spcBef>
              <a:spcAft>
                <a:spcPts val="600"/>
              </a:spcAft>
            </a:pPr>
            <a:endParaRPr lang="en-IN" sz="2000" dirty="0"/>
          </a:p>
        </p:txBody>
      </p:sp>
      <p:pic>
        <p:nvPicPr>
          <p:cNvPr id="3" name="Picture 2">
            <a:extLst>
              <a:ext uri="{FF2B5EF4-FFF2-40B4-BE49-F238E27FC236}">
                <a16:creationId xmlns:a16="http://schemas.microsoft.com/office/drawing/2014/main" id="{0A2195C0-4A2C-93FB-15B9-F8D361E73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9" y="1613647"/>
            <a:ext cx="5888691" cy="4446494"/>
          </a:xfrm>
          <a:prstGeom prst="rect">
            <a:avLst/>
          </a:prstGeom>
        </p:spPr>
      </p:pic>
    </p:spTree>
    <p:extLst>
      <p:ext uri="{BB962C8B-B14F-4D97-AF65-F5344CB8AC3E}">
        <p14:creationId xmlns:p14="http://schemas.microsoft.com/office/powerpoint/2010/main" val="17546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FA7C0-BEE9-42B4-921A-8B55FF3786D0}"/>
              </a:ext>
            </a:extLst>
          </p:cNvPr>
          <p:cNvSpPr txBox="1"/>
          <p:nvPr/>
        </p:nvSpPr>
        <p:spPr>
          <a:xfrm>
            <a:off x="954157" y="615273"/>
            <a:ext cx="10760765" cy="2092881"/>
          </a:xfrm>
          <a:prstGeom prst="rect">
            <a:avLst/>
          </a:prstGeom>
          <a:noFill/>
        </p:spPr>
        <p:txBody>
          <a:bodyPr wrap="square">
            <a:spAutoFit/>
          </a:bodyPr>
          <a:lstStyle/>
          <a:p>
            <a:r>
              <a:rPr lang="en-US" sz="2000" b="1" u="sng" dirty="0">
                <a:solidFill>
                  <a:srgbClr val="0D0D0D"/>
                </a:solidFill>
                <a:latin typeface="Times New Roman" panose="02020603050405020304" pitchFamily="18" charset="0"/>
                <a:ea typeface="Times New Roman" panose="02020603050405020304" pitchFamily="18" charset="0"/>
              </a:rPr>
              <a:t>TESTING AND VALIDATION</a:t>
            </a:r>
          </a:p>
          <a:p>
            <a:endParaRPr lang="en-US" sz="2000" dirty="0">
              <a:solidFill>
                <a:srgbClr val="0D0D0D"/>
              </a:solidFill>
              <a:latin typeface="Times New Roman" panose="02020603050405020304" pitchFamily="18" charset="0"/>
              <a:ea typeface="Times New Roman" panose="02020603050405020304" pitchFamily="18" charset="0"/>
            </a:endParaRPr>
          </a:p>
          <a:p>
            <a:pPr>
              <a:lnSpc>
                <a:spcPct val="150000"/>
              </a:lnSpc>
            </a:pPr>
            <a:r>
              <a:rPr lang="en-US" sz="2000" dirty="0">
                <a:solidFill>
                  <a:srgbClr val="0D0D0D"/>
                </a:solidFill>
                <a:latin typeface="Times New Roman" panose="02020603050405020304" pitchFamily="18" charset="0"/>
                <a:ea typeface="Times New Roman" panose="02020603050405020304" pitchFamily="18" charset="0"/>
              </a:rPr>
              <a:t>	</a:t>
            </a:r>
            <a:endParaRPr lang="en-US" sz="2000" dirty="0">
              <a:solidFill>
                <a:srgbClr val="0D0D0D"/>
              </a:solidFill>
              <a:latin typeface="Times New Roman" panose="02020603050405020304" pitchFamily="18" charset="0"/>
            </a:endParaRPr>
          </a:p>
          <a:p>
            <a:pPr marL="279400" marR="269875" indent="467360" algn="just">
              <a:lnSpc>
                <a:spcPct val="150000"/>
              </a:lnSpc>
              <a:spcBef>
                <a:spcPts val="600"/>
              </a:spcBef>
              <a:spcAft>
                <a:spcPts val="600"/>
              </a:spcAft>
              <a:tabLst>
                <a:tab pos="6210935" algn="l"/>
              </a:tabLst>
            </a:pPr>
            <a:r>
              <a:rPr lang="en-US" sz="2000" dirty="0">
                <a:solidFill>
                  <a:srgbClr val="0D0D0D"/>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pic>
        <p:nvPicPr>
          <p:cNvPr id="2" name="Picture 1">
            <a:extLst>
              <a:ext uri="{FF2B5EF4-FFF2-40B4-BE49-F238E27FC236}">
                <a16:creationId xmlns:a16="http://schemas.microsoft.com/office/drawing/2014/main" id="{F35D636E-9705-44F1-DAC2-330B9C7731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2575" y="1587818"/>
            <a:ext cx="6546850" cy="3682365"/>
          </a:xfrm>
          <a:prstGeom prst="rect">
            <a:avLst/>
          </a:prstGeom>
          <a:noFill/>
          <a:ln>
            <a:noFill/>
          </a:ln>
        </p:spPr>
      </p:pic>
    </p:spTree>
    <p:extLst>
      <p:ext uri="{BB962C8B-B14F-4D97-AF65-F5344CB8AC3E}">
        <p14:creationId xmlns:p14="http://schemas.microsoft.com/office/powerpoint/2010/main" val="6200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EB967-1450-42A6-BDE1-67B16E4B2DAF}"/>
              </a:ext>
            </a:extLst>
          </p:cNvPr>
          <p:cNvSpPr txBox="1"/>
          <p:nvPr/>
        </p:nvSpPr>
        <p:spPr>
          <a:xfrm>
            <a:off x="701585" y="593248"/>
            <a:ext cx="8756180" cy="3893374"/>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CONCLUSION</a:t>
            </a:r>
          </a:p>
          <a:p>
            <a:pPr marL="0" marR="360045" indent="45720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With the newly created equipment, lung examinations may be done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quickly and efficiently. The mentioned system is simple to use, inexpensive,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instant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access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developed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achieves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on-time</a:t>
            </a:r>
            <a:r>
              <a:rPr lang="en-US" sz="2000" spc="-3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monitoring through a monitoring device. The module developed monitors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basic respiratory and environmental factors. Along with it there is a small unit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monitor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physical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activity.</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1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447657-F1F7-45F6-95FE-69B313098D35}"/>
              </a:ext>
            </a:extLst>
          </p:cNvPr>
          <p:cNvSpPr txBox="1"/>
          <p:nvPr/>
        </p:nvSpPr>
        <p:spPr>
          <a:xfrm flipH="1">
            <a:off x="940904" y="4244451"/>
            <a:ext cx="10310192" cy="504625"/>
          </a:xfrm>
          <a:prstGeom prst="rect">
            <a:avLst/>
          </a:prstGeom>
          <a:noFill/>
        </p:spPr>
        <p:txBody>
          <a:bodyPr wrap="square" rtlCol="0">
            <a:spAutoFit/>
          </a:bodyPr>
          <a:lstStyle/>
          <a:p>
            <a:pPr>
              <a:lnSpc>
                <a:spcPct val="150000"/>
              </a:lnSpc>
            </a:pPr>
            <a:r>
              <a:rPr lang="en-US" sz="2000" dirty="0">
                <a:effectLst/>
                <a:latin typeface="Times New Roman" panose="02020603050405020304" pitchFamily="18" charset="0"/>
                <a:ea typeface="Times New Roman" panose="02020603050405020304" pitchFamily="18" charset="0"/>
              </a:rPr>
              <a:t>	</a:t>
            </a:r>
            <a:endParaRPr lang="en-IN" sz="2000" dirty="0"/>
          </a:p>
        </p:txBody>
      </p:sp>
      <p:sp>
        <p:nvSpPr>
          <p:cNvPr id="5" name="TextBox 4">
            <a:extLst>
              <a:ext uri="{FF2B5EF4-FFF2-40B4-BE49-F238E27FC236}">
                <a16:creationId xmlns:a16="http://schemas.microsoft.com/office/drawing/2014/main" id="{3818A992-9324-467C-85F9-4E2C32572C84}"/>
              </a:ext>
            </a:extLst>
          </p:cNvPr>
          <p:cNvSpPr txBox="1"/>
          <p:nvPr/>
        </p:nvSpPr>
        <p:spPr>
          <a:xfrm>
            <a:off x="621982" y="1105444"/>
            <a:ext cx="10735131" cy="369332"/>
          </a:xfrm>
          <a:prstGeom prst="rect">
            <a:avLst/>
          </a:prstGeom>
          <a:noFill/>
        </p:spPr>
        <p:txBody>
          <a:bodyPr wrap="square" rtlCol="0">
            <a:spAutoFit/>
          </a:bodyPr>
          <a:lstStyle/>
          <a:p>
            <a:pPr marL="1000760" marR="269875" algn="ctr">
              <a:spcBef>
                <a:spcPts val="600"/>
              </a:spcBef>
              <a:spcAft>
                <a:spcPts val="600"/>
              </a:spcAft>
              <a:tabLst>
                <a:tab pos="5847715" algn="l"/>
              </a:tabLst>
            </a:pPr>
            <a:r>
              <a:rPr lang="en-US" b="0" dirty="0">
                <a:solidFill>
                  <a:srgbClr val="0D0D0D"/>
                </a:solidFill>
                <a:effectLst/>
                <a:latin typeface="Times New Roman" panose="02020603050405020304" pitchFamily="18" charset="0"/>
                <a:ea typeface="Times New Roman" panose="02020603050405020304" pitchFamily="18" charset="0"/>
              </a:rPr>
              <a:t> </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990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EA9C12-5362-4EE9-9BBF-6FD3836B9D1A}"/>
              </a:ext>
            </a:extLst>
          </p:cNvPr>
          <p:cNvSpPr txBox="1"/>
          <p:nvPr/>
        </p:nvSpPr>
        <p:spPr>
          <a:xfrm>
            <a:off x="1510748" y="636968"/>
            <a:ext cx="9382540" cy="1015663"/>
          </a:xfrm>
          <a:prstGeom prst="rect">
            <a:avLst/>
          </a:prstGeom>
          <a:noFill/>
        </p:spPr>
        <p:txBody>
          <a:bodyPr wrap="square">
            <a:spAutoFit/>
          </a:bodyPr>
          <a:lstStyle/>
          <a:p>
            <a:pPr algn="ctr"/>
            <a:r>
              <a:rPr lang="en-US" sz="2000" dirty="0">
                <a:latin typeface="Times New Roman" panose="02020603050405020304" pitchFamily="18" charset="0"/>
                <a:ea typeface="Times New Roman" panose="02020603050405020304" pitchFamily="18" charset="0"/>
              </a:rPr>
              <a:t>We published our project </a:t>
            </a:r>
            <a:r>
              <a:rPr lang="en-US" sz="2000" b="1" dirty="0">
                <a:latin typeface="Times New Roman" panose="02020603050405020304" pitchFamily="18" charset="0"/>
                <a:ea typeface="Times New Roman" panose="02020603050405020304" pitchFamily="18" charset="0"/>
              </a:rPr>
              <a:t>“</a:t>
            </a:r>
            <a:r>
              <a:rPr lang="en-US" sz="2000" b="1" dirty="0" err="1">
                <a:latin typeface="Times New Roman" panose="02020603050405020304" pitchFamily="18" charset="0"/>
                <a:ea typeface="Times New Roman" panose="02020603050405020304" pitchFamily="18" charset="0"/>
              </a:rPr>
              <a:t>Predicitve</a:t>
            </a:r>
            <a:r>
              <a:rPr lang="en-US" sz="2000" b="1" dirty="0">
                <a:latin typeface="Times New Roman" panose="02020603050405020304" pitchFamily="18" charset="0"/>
                <a:ea typeface="Times New Roman" panose="02020603050405020304" pitchFamily="18" charset="0"/>
              </a:rPr>
              <a:t> Analytics in Lung Disease Harnessing AI for Early Detection and Prevention”</a:t>
            </a:r>
            <a:r>
              <a:rPr lang="en-US" sz="2000" dirty="0">
                <a:latin typeface="Times New Roman" panose="02020603050405020304" pitchFamily="18" charset="0"/>
                <a:ea typeface="Times New Roman" panose="02020603050405020304" pitchFamily="18" charset="0"/>
              </a:rPr>
              <a:t> in </a:t>
            </a:r>
            <a:r>
              <a:rPr lang="en-US" sz="2000" b="1" dirty="0">
                <a:latin typeface="Times New Roman" panose="02020603050405020304" pitchFamily="18" charset="0"/>
                <a:ea typeface="Times New Roman" panose="02020603050405020304" pitchFamily="18" charset="0"/>
              </a:rPr>
              <a:t>“International Journal of Contemporary Engineering Sciences and Emerging Technologies”. </a:t>
            </a:r>
            <a:r>
              <a:rPr lang="en-US" sz="2000" b="1" dirty="0">
                <a:effectLst/>
                <a:latin typeface="Times New Roman" panose="02020603050405020304" pitchFamily="18" charset="0"/>
                <a:ea typeface="Times New Roman" panose="02020603050405020304" pitchFamily="18" charset="0"/>
              </a:rPr>
              <a:t> </a:t>
            </a:r>
            <a:endParaRPr lang="en-IN" sz="2000" b="1" dirty="0"/>
          </a:p>
        </p:txBody>
      </p:sp>
      <p:pic>
        <p:nvPicPr>
          <p:cNvPr id="4" name="Picture 3">
            <a:extLst>
              <a:ext uri="{FF2B5EF4-FFF2-40B4-BE49-F238E27FC236}">
                <a16:creationId xmlns:a16="http://schemas.microsoft.com/office/drawing/2014/main" id="{63D6217E-4E9F-9738-6F30-20B878182821}"/>
              </a:ext>
            </a:extLst>
          </p:cNvPr>
          <p:cNvPicPr>
            <a:picLocks noChangeAspect="1"/>
          </p:cNvPicPr>
          <p:nvPr/>
        </p:nvPicPr>
        <p:blipFill>
          <a:blip r:embed="rId2"/>
          <a:stretch>
            <a:fillRect/>
          </a:stretch>
        </p:blipFill>
        <p:spPr>
          <a:xfrm>
            <a:off x="497349" y="1587934"/>
            <a:ext cx="10995404" cy="4883401"/>
          </a:xfrm>
          <a:prstGeom prst="rect">
            <a:avLst/>
          </a:prstGeom>
        </p:spPr>
      </p:pic>
    </p:spTree>
    <p:extLst>
      <p:ext uri="{BB962C8B-B14F-4D97-AF65-F5344CB8AC3E}">
        <p14:creationId xmlns:p14="http://schemas.microsoft.com/office/powerpoint/2010/main" val="103499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EC90B5-59A2-41B6-A38A-BE421FBBB836}"/>
              </a:ext>
            </a:extLst>
          </p:cNvPr>
          <p:cNvSpPr/>
          <p:nvPr/>
        </p:nvSpPr>
        <p:spPr>
          <a:xfrm>
            <a:off x="977211" y="824753"/>
            <a:ext cx="10605189" cy="5844164"/>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REFERENCES</a:t>
            </a: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360045" lvl="0" indent="-342900" algn="just">
              <a:lnSpc>
                <a:spcPct val="150000"/>
              </a:lnSpc>
              <a:spcBef>
                <a:spcPts val="5"/>
              </a:spcBef>
              <a:spcAft>
                <a:spcPts val="0"/>
              </a:spcAft>
              <a:buFont typeface="+mj-lt"/>
              <a:buAutoNum type="arabicPeriod"/>
              <a:tabLst>
                <a:tab pos="1173480" algn="l"/>
                <a:tab pos="1174115" algn="l"/>
              </a:tabLst>
            </a:pPr>
            <a:r>
              <a:rPr lang="en-US" sz="2000" dirty="0">
                <a:effectLst/>
                <a:latin typeface="Times New Roman" panose="02020603050405020304" pitchFamily="18" charset="0"/>
                <a:ea typeface="Times New Roman" panose="02020603050405020304" pitchFamily="18" charset="0"/>
              </a:rPr>
              <a:t>Y</a:t>
            </a:r>
            <a:r>
              <a:rPr lang="en-US" sz="2000" spc="-1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Tham</a:t>
            </a:r>
            <a:r>
              <a:rPr lang="en-US" sz="2000" dirty="0">
                <a:effectLst/>
                <a:latin typeface="Times New Roman" panose="02020603050405020304" pitchFamily="18" charset="0"/>
                <a:ea typeface="Times New Roman" panose="02020603050405020304" pitchFamily="18" charset="0"/>
              </a:rPr>
              <a:t>, M.A.</a:t>
            </a:r>
            <a:r>
              <a:rPr lang="en-US" sz="2000" spc="-1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Markom</a:t>
            </a:r>
            <a:r>
              <a:rPr lang="en-US" sz="2000" dirty="0">
                <a:effectLst/>
                <a:latin typeface="Times New Roman" panose="02020603050405020304" pitchFamily="18"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Abu</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Bakar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E.S. Mohd Muslim Tan, A.M. </a:t>
            </a:r>
            <a:r>
              <a:rPr lang="en-US" sz="2000" dirty="0" err="1">
                <a:effectLst/>
                <a:latin typeface="Times New Roman" panose="02020603050405020304" pitchFamily="18" charset="0"/>
                <a:ea typeface="Times New Roman" panose="02020603050405020304" pitchFamily="18" charset="0"/>
              </a:rPr>
              <a:t>Markom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loT</a:t>
            </a:r>
            <a:r>
              <a:rPr lang="en-US" sz="2000" dirty="0">
                <a:effectLst/>
                <a:latin typeface="Times New Roman" panose="02020603050405020304" pitchFamily="18" charset="0"/>
                <a:ea typeface="Times New Roman" panose="02020603050405020304" pitchFamily="18" charset="0"/>
              </a:rPr>
              <a:t> Health Monitoring Device of Oxygen Saturation</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(SpO2)</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Heart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Rate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Level</a:t>
            </a:r>
            <a:r>
              <a:rPr lang="en-US" sz="2000" i="1" dirty="0">
                <a:effectLst/>
                <a:latin typeface="Times New Roman" panose="02020603050405020304" pitchFamily="18" charset="0"/>
                <a:ea typeface="Times New Roman" panose="02020603050405020304" pitchFamily="18" charset="0"/>
              </a:rPr>
              <a:t>”,</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IEEE-</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2020.</a:t>
            </a:r>
            <a:endParaRPr lang="en-IN" sz="2000" dirty="0">
              <a:effectLst/>
              <a:latin typeface="Times New Roman" panose="02020603050405020304" pitchFamily="18" charset="0"/>
              <a:ea typeface="Times New Roman" panose="02020603050405020304" pitchFamily="18" charset="0"/>
            </a:endParaRPr>
          </a:p>
          <a:p>
            <a:pPr marL="342900" marR="360045" lvl="0" indent="-342900" algn="just">
              <a:lnSpc>
                <a:spcPct val="150000"/>
              </a:lnSpc>
              <a:spcBef>
                <a:spcPts val="10"/>
              </a:spcBef>
              <a:spcAft>
                <a:spcPts val="0"/>
              </a:spcAft>
              <a:buFont typeface="+mj-lt"/>
              <a:buAutoNum type="arabicPeriod"/>
              <a:tabLst>
                <a:tab pos="1173480" algn="l"/>
                <a:tab pos="1174115" algn="l"/>
              </a:tabLst>
            </a:pPr>
            <a:r>
              <a:rPr lang="en-US" sz="2000" dirty="0">
                <a:effectLst/>
                <a:latin typeface="Times New Roman" panose="02020603050405020304" pitchFamily="18" charset="0"/>
                <a:ea typeface="Times New Roman" panose="02020603050405020304" pitchFamily="18" charset="0"/>
              </a:rPr>
              <a:t>Markus </a:t>
            </a:r>
            <a:r>
              <a:rPr lang="en-US" sz="2000" dirty="0" err="1">
                <a:effectLst/>
                <a:latin typeface="Times New Roman" panose="02020603050405020304" pitchFamily="18" charset="0"/>
                <a:ea typeface="Times New Roman" panose="02020603050405020304" pitchFamily="18" charset="0"/>
              </a:rPr>
              <a:t>Hoglinger</a:t>
            </a:r>
            <a:r>
              <a:rPr lang="en-US" sz="2000" dirty="0">
                <a:effectLst/>
                <a:latin typeface="Times New Roman" panose="02020603050405020304" pitchFamily="18" charset="0"/>
                <a:ea typeface="Times New Roman" panose="02020603050405020304" pitchFamily="18" charset="0"/>
              </a:rPr>
              <a:t> ,Bianca </a:t>
            </a:r>
            <a:r>
              <a:rPr lang="en-US" sz="2000" dirty="0" err="1">
                <a:effectLst/>
                <a:latin typeface="Times New Roman" panose="02020603050405020304" pitchFamily="18" charset="0"/>
                <a:ea typeface="Times New Roman" panose="02020603050405020304" pitchFamily="18" charset="0"/>
              </a:rPr>
              <a:t>Wiesmayr</a:t>
            </a:r>
            <a:r>
              <a:rPr lang="en-US" sz="2000" dirty="0">
                <a:effectLst/>
                <a:latin typeface="Times New Roman" panose="02020603050405020304" pitchFamily="18" charset="0"/>
                <a:ea typeface="Times New Roman" panose="02020603050405020304" pitchFamily="18" charset="0"/>
              </a:rPr>
              <a:t> ,Werner Baumgartner &amp; Anna</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Theresia S Stadler , “A Rapid and Low-Cost Lung Function Testing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Method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Optical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Flow</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Springer,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2020.</a:t>
            </a:r>
            <a:endParaRPr lang="en-IN" sz="2000" dirty="0">
              <a:effectLst/>
              <a:latin typeface="Times New Roman" panose="02020603050405020304" pitchFamily="18" charset="0"/>
              <a:ea typeface="Times New Roman" panose="02020603050405020304" pitchFamily="18" charset="0"/>
            </a:endParaRPr>
          </a:p>
          <a:p>
            <a:pPr marL="342900" marR="360045" lvl="0" indent="-342900" algn="just">
              <a:lnSpc>
                <a:spcPct val="150000"/>
              </a:lnSpc>
              <a:spcBef>
                <a:spcPts val="5"/>
              </a:spcBef>
              <a:spcAft>
                <a:spcPts val="0"/>
              </a:spcAft>
              <a:buFont typeface="+mj-lt"/>
              <a:buAutoNum type="arabicPeriod"/>
              <a:tabLst>
                <a:tab pos="1027430" algn="l"/>
              </a:tabLst>
            </a:pPr>
            <a:r>
              <a:rPr lang="en-US" sz="2000" dirty="0">
                <a:effectLst/>
                <a:latin typeface="Times New Roman" panose="02020603050405020304" pitchFamily="18" charset="0"/>
                <a:ea typeface="Times New Roman" panose="02020603050405020304" pitchFamily="18" charset="0"/>
              </a:rPr>
              <a:t>S. Arun Kumar; B. Gopinath, A. </a:t>
            </a:r>
            <a:r>
              <a:rPr lang="en-US" sz="2000" dirty="0" err="1">
                <a:effectLst/>
                <a:latin typeface="Times New Roman" panose="02020603050405020304" pitchFamily="18" charset="0"/>
                <a:ea typeface="Times New Roman" panose="02020603050405020304" pitchFamily="18" charset="0"/>
              </a:rPr>
              <a:t>Kavinraj</a:t>
            </a:r>
            <a:r>
              <a:rPr lang="en-US" sz="2000" dirty="0">
                <a:effectLst/>
                <a:latin typeface="Times New Roman" panose="02020603050405020304" pitchFamily="18" charset="0"/>
                <a:ea typeface="Times New Roman" panose="02020603050405020304" pitchFamily="18" charset="0"/>
              </a:rPr>
              <a:t>, “Towards Improving Patient</a:t>
            </a:r>
            <a:r>
              <a:rPr lang="en-US" sz="2000" spc="-3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Health Monitoring System using Machine Learning and Internet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Things</a:t>
            </a:r>
            <a:r>
              <a:rPr lang="en-US" sz="2000" i="1" dirty="0">
                <a:effectLst/>
                <a:latin typeface="Times New Roman" panose="02020603050405020304" pitchFamily="18" charset="0"/>
                <a:ea typeface="Times New Roman" panose="02020603050405020304" pitchFamily="18" charset="0"/>
              </a:rPr>
              <a:t>”,</a:t>
            </a:r>
            <a:r>
              <a:rPr lang="en-US" sz="2000" i="1" spc="-1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IEEE,</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October</a:t>
            </a:r>
            <a:r>
              <a:rPr lang="en-US" sz="2000" i="1" spc="-5"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2021.</a:t>
            </a:r>
            <a:endParaRPr lang="en-IN" sz="2000" dirty="0">
              <a:effectLst/>
              <a:latin typeface="Times New Roman" panose="02020603050405020304" pitchFamily="18" charset="0"/>
              <a:ea typeface="Times New Roman" panose="02020603050405020304" pitchFamily="18" charset="0"/>
            </a:endParaRPr>
          </a:p>
          <a:p>
            <a:pPr marL="342900" marR="360045" lvl="0" indent="-342900" algn="just">
              <a:lnSpc>
                <a:spcPct val="150000"/>
              </a:lnSpc>
              <a:spcBef>
                <a:spcPts val="0"/>
              </a:spcBef>
              <a:spcAft>
                <a:spcPts val="0"/>
              </a:spcAft>
              <a:buFont typeface="+mj-lt"/>
              <a:buAutoNum type="arabicPeriod"/>
              <a:tabLst>
                <a:tab pos="1174115" algn="l"/>
              </a:tabLst>
            </a:pPr>
            <a:r>
              <a:rPr lang="en-US" sz="2000" dirty="0" err="1">
                <a:effectLst/>
                <a:latin typeface="Times New Roman" panose="02020603050405020304" pitchFamily="18" charset="0"/>
                <a:ea typeface="Times New Roman" panose="02020603050405020304" pitchFamily="18" charset="0"/>
              </a:rPr>
              <a:t>Kavyashree</a:t>
            </a:r>
            <a:r>
              <a:rPr lang="en-US" sz="2000" dirty="0">
                <a:effectLst/>
                <a:latin typeface="Times New Roman" panose="02020603050405020304" pitchFamily="18" charset="0"/>
                <a:ea typeface="Times New Roman" panose="02020603050405020304" pitchFamily="18" charset="0"/>
              </a:rPr>
              <a:t>; K Lavanya; K </a:t>
            </a:r>
            <a:r>
              <a:rPr lang="en-US" sz="2000" dirty="0" err="1">
                <a:effectLst/>
                <a:latin typeface="Times New Roman" panose="02020603050405020304" pitchFamily="18" charset="0"/>
                <a:ea typeface="Times New Roman" panose="02020603050405020304" pitchFamily="18" charset="0"/>
              </a:rPr>
              <a:t>Nikitha</a:t>
            </a:r>
            <a:r>
              <a:rPr lang="en-US" sz="2000" dirty="0">
                <a:effectLst/>
                <a:latin typeface="Times New Roman" panose="02020603050405020304" pitchFamily="18" charset="0"/>
                <a:ea typeface="Times New Roman" panose="02020603050405020304" pitchFamily="18" charset="0"/>
              </a:rPr>
              <a:t>; Sowmya; S R Deepthi, “Low-Cost</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Wearable Asthma Monitoring System with a Smart Inhaler”, IEEE, August</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2021.</a:t>
            </a:r>
            <a:endParaRPr lang="en-IN" sz="2000" dirty="0">
              <a:effectLst/>
              <a:latin typeface="Times New Roman" panose="02020603050405020304" pitchFamily="18" charset="0"/>
              <a:ea typeface="Times New Roman" panose="02020603050405020304" pitchFamily="18" charset="0"/>
            </a:endParaRPr>
          </a:p>
          <a:p>
            <a:pPr marL="342900" marR="360045" lvl="0" indent="-342900" algn="just">
              <a:lnSpc>
                <a:spcPct val="150000"/>
              </a:lnSpc>
              <a:spcBef>
                <a:spcPts val="0"/>
              </a:spcBef>
              <a:spcAft>
                <a:spcPts val="0"/>
              </a:spcAft>
              <a:buFont typeface="+mj-lt"/>
              <a:buAutoNum type="arabicPeriod"/>
              <a:tabLst>
                <a:tab pos="986790" algn="l"/>
              </a:tabLst>
            </a:pPr>
            <a:r>
              <a:rPr lang="en-US" sz="2000" dirty="0">
                <a:effectLst/>
                <a:latin typeface="Times New Roman" panose="02020603050405020304" pitchFamily="18" charset="0"/>
                <a:ea typeface="Times New Roman" panose="02020603050405020304" pitchFamily="18" charset="0"/>
              </a:rPr>
              <a:t>V.G.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Sivakumar,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Vimal,</a:t>
            </a:r>
            <a:r>
              <a:rPr lang="en-US" sz="2000" spc="-2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M.Vadivel</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2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V.Vijaya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Baskar,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“Novel</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 to Monitor the Respiratory Rate for Asthma Patients”,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Springer,2022.</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0"/>
              </a:spcBef>
              <a:spcAft>
                <a:spcPts val="0"/>
              </a:spcAft>
              <a:tabLst>
                <a:tab pos="98679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800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A0E20-BBA9-40F7-86F1-E1F67C9E7C9A}"/>
              </a:ext>
            </a:extLst>
          </p:cNvPr>
          <p:cNvSpPr txBox="1"/>
          <p:nvPr/>
        </p:nvSpPr>
        <p:spPr>
          <a:xfrm>
            <a:off x="1073427" y="467937"/>
            <a:ext cx="11675165" cy="5893921"/>
          </a:xfrm>
          <a:prstGeom prst="rect">
            <a:avLst/>
          </a:prstGeom>
          <a:noFill/>
        </p:spPr>
        <p:txBody>
          <a:bodyPr wrap="square">
            <a:spAutoFit/>
          </a:bodyPr>
          <a:lstStyle/>
          <a:p>
            <a:pPr marL="279400">
              <a:spcBef>
                <a:spcPts val="600"/>
              </a:spcBef>
              <a:spcAft>
                <a:spcPts val="600"/>
              </a:spcAft>
            </a:pPr>
            <a:r>
              <a:rPr lang="en-US" sz="2000" b="1" u="sng" dirty="0">
                <a:effectLst/>
                <a:latin typeface="Times New Roman" panose="02020603050405020304" pitchFamily="18" charset="0"/>
                <a:ea typeface="Times New Roman" panose="02020603050405020304" pitchFamily="18" charset="0"/>
              </a:rPr>
              <a:t>CODE IMPLEMENTATION:</a:t>
            </a:r>
          </a:p>
          <a:p>
            <a:pPr marL="279400">
              <a:spcBef>
                <a:spcPts val="600"/>
              </a:spcBef>
              <a:spcAft>
                <a:spcPts val="600"/>
              </a:spcAft>
            </a:pP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as np</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import pandas as pd</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import metrics</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sklearn.model_selection</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train_test_split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matplotlib.pyplot</a:t>
            </a:r>
            <a:r>
              <a:rPr lang="en-US" sz="1800" dirty="0">
                <a:effectLst/>
                <a:latin typeface="Times New Roman" panose="02020603050405020304" pitchFamily="18" charset="0"/>
                <a:ea typeface="Times New Roman" panose="02020603050405020304" pitchFamily="18" charset="0"/>
              </a:rPr>
              <a:t> as </a:t>
            </a:r>
            <a:r>
              <a:rPr lang="en-US" sz="1800" dirty="0" err="1">
                <a:effectLst/>
                <a:latin typeface="Times New Roman" panose="02020603050405020304" pitchFamily="18" charset="0"/>
                <a:ea typeface="Times New Roman" panose="02020603050405020304" pitchFamily="18" charset="0"/>
              </a:rPr>
              <a:t>plt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import seaborn as </a:t>
            </a:r>
            <a:r>
              <a:rPr lang="en-US" sz="1800" dirty="0" err="1">
                <a:effectLst/>
                <a:latin typeface="Times New Roman" panose="02020603050405020304" pitchFamily="18" charset="0"/>
                <a:ea typeface="Times New Roman" panose="02020603050405020304" pitchFamily="18" charset="0"/>
              </a:rPr>
              <a:t>sns</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import pickle</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data = </a:t>
            </a:r>
            <a:r>
              <a:rPr lang="en-US" sz="1800" dirty="0" err="1">
                <a:effectLst/>
                <a:latin typeface="Times New Roman" panose="02020603050405020304" pitchFamily="18" charset="0"/>
                <a:ea typeface="Times New Roman" panose="02020603050405020304" pitchFamily="18" charset="0"/>
              </a:rPr>
              <a:t>pd.read_csv</a:t>
            </a:r>
            <a:r>
              <a:rPr lang="en-US" sz="1800" dirty="0">
                <a:effectLst/>
                <a:latin typeface="Times New Roman" panose="02020603050405020304" pitchFamily="18" charset="0"/>
                <a:ea typeface="Times New Roman" panose="02020603050405020304" pitchFamily="18" charset="0"/>
              </a:rPr>
              <a:t>('data.csv')</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data.head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data.shape</a:t>
            </a:r>
            <a:endParaRPr lang="en-IN" sz="1800" dirty="0">
              <a:effectLst/>
              <a:latin typeface="Times New Roman" panose="02020603050405020304" pitchFamily="18" charset="0"/>
              <a:ea typeface="Times New Roman" panose="02020603050405020304" pitchFamily="18" charset="0"/>
            </a:endParaRPr>
          </a:p>
          <a:p>
            <a:pPr marL="279400" algn="just">
              <a:spcBef>
                <a:spcPts val="600"/>
              </a:spcBef>
              <a:spcAft>
                <a:spcPts val="600"/>
              </a:spcAft>
            </a:pP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031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490FF-36AD-4F3F-BCA9-139676005FC8}"/>
              </a:ext>
            </a:extLst>
          </p:cNvPr>
          <p:cNvSpPr txBox="1"/>
          <p:nvPr/>
        </p:nvSpPr>
        <p:spPr>
          <a:xfrm>
            <a:off x="1272209" y="363915"/>
            <a:ext cx="8521148" cy="7725192"/>
          </a:xfrm>
          <a:prstGeom prst="rect">
            <a:avLst/>
          </a:prstGeom>
          <a:noFill/>
        </p:spPr>
        <p:txBody>
          <a:bodyPr wrap="square">
            <a:spAutoFit/>
          </a:bodyPr>
          <a:lstStyle/>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X = </a:t>
            </a:r>
            <a:r>
              <a:rPr lang="en-US" sz="1800" dirty="0" err="1">
                <a:effectLst/>
                <a:latin typeface="Times New Roman" panose="02020603050405020304" pitchFamily="18" charset="0"/>
                <a:ea typeface="Times New Roman" panose="02020603050405020304" pitchFamily="18" charset="0"/>
              </a:rPr>
              <a:t>data.iloc</a:t>
            </a:r>
            <a:r>
              <a:rPr lang="en-US" sz="1800" dirty="0">
                <a:effectLst/>
                <a:latin typeface="Times New Roman" panose="02020603050405020304" pitchFamily="18" charset="0"/>
                <a:ea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X.head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y = </a:t>
            </a:r>
            <a:r>
              <a:rPr lang="en-US" sz="1800" dirty="0" err="1">
                <a:effectLst/>
                <a:latin typeface="Times New Roman" panose="02020603050405020304" pitchFamily="18" charset="0"/>
                <a:ea typeface="Times New Roman" panose="02020603050405020304" pitchFamily="18" charset="0"/>
              </a:rPr>
              <a:t>data.iloc</a:t>
            </a:r>
            <a:r>
              <a:rPr lang="en-US" sz="1800" dirty="0">
                <a:effectLst/>
                <a:latin typeface="Times New Roman" panose="02020603050405020304" pitchFamily="18" charset="0"/>
                <a:ea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y.head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data['Diagnosis'].</a:t>
            </a:r>
            <a:r>
              <a:rPr lang="en-US" sz="1800" dirty="0" err="1">
                <a:effectLst/>
                <a:latin typeface="Times New Roman" panose="02020603050405020304" pitchFamily="18" charset="0"/>
                <a:ea typeface="Times New Roman" panose="02020603050405020304" pitchFamily="18" charset="0"/>
              </a:rPr>
              <a:t>value_counts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X_train,X_test,y_train,y_test</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train_test_split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X,y,test_size</a:t>
            </a:r>
            <a:r>
              <a:rPr lang="en-US" sz="1800" dirty="0">
                <a:effectLst/>
                <a:latin typeface="Times New Roman" panose="02020603050405020304" pitchFamily="18" charset="0"/>
                <a:ea typeface="Times New Roman" panose="02020603050405020304" pitchFamily="18" charset="0"/>
              </a:rPr>
              <a:t>=0.5,random_state=2)</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sns.countplot</a:t>
            </a:r>
            <a:r>
              <a:rPr lang="en-US" sz="1800" dirty="0">
                <a:effectLst/>
                <a:latin typeface="Times New Roman" panose="02020603050405020304" pitchFamily="18" charset="0"/>
                <a:ea typeface="Times New Roman" panose="02020603050405020304" pitchFamily="18" charset="0"/>
              </a:rPr>
              <a:t>(x='</a:t>
            </a:r>
            <a:r>
              <a:rPr lang="en-US" sz="1800" dirty="0" err="1">
                <a:effectLst/>
                <a:latin typeface="Times New Roman" panose="02020603050405020304" pitchFamily="18" charset="0"/>
                <a:ea typeface="Times New Roman" panose="02020603050405020304" pitchFamily="18" charset="0"/>
              </a:rPr>
              <a:t>Diagnosis',data</a:t>
            </a:r>
            <a:r>
              <a:rPr lang="en-US" sz="1800" dirty="0">
                <a:effectLst/>
                <a:latin typeface="Times New Roman" panose="02020603050405020304" pitchFamily="18" charset="0"/>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plt.show</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X_train.shape</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X_train.head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y_test.shape</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y_test.head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9400" algn="just">
              <a:spcBef>
                <a:spcPts val="600"/>
              </a:spcBef>
              <a:spcAft>
                <a:spcPts val="600"/>
              </a:spcAft>
            </a:pP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050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DF4B8D-CE9A-4878-BA5B-638CB4E01D7A}"/>
              </a:ext>
            </a:extLst>
          </p:cNvPr>
          <p:cNvSpPr txBox="1"/>
          <p:nvPr/>
        </p:nvSpPr>
        <p:spPr>
          <a:xfrm>
            <a:off x="1205948" y="456247"/>
            <a:ext cx="11383617" cy="6401753"/>
          </a:xfrm>
          <a:prstGeom prst="rect">
            <a:avLst/>
          </a:prstGeom>
          <a:noFill/>
        </p:spPr>
        <p:txBody>
          <a:bodyPr wrap="square">
            <a:spAutoFit/>
          </a:bodyPr>
          <a:lstStyle/>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sklearn.metrics</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accuracy_score</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max_accuracy</a:t>
            </a:r>
            <a:r>
              <a:rPr lang="en-US" sz="1800" dirty="0">
                <a:effectLst/>
                <a:latin typeface="Times New Roman" panose="02020603050405020304" pitchFamily="18" charset="0"/>
                <a:ea typeface="Times New Roman" panose="02020603050405020304" pitchFamily="18" charset="0"/>
              </a:rPr>
              <a:t> = 0</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from </a:t>
            </a:r>
            <a:r>
              <a:rPr lang="en-US" sz="1800" dirty="0" err="1">
                <a:effectLst/>
                <a:latin typeface="Times New Roman" panose="02020603050405020304" pitchFamily="18" charset="0"/>
                <a:ea typeface="Times New Roman" panose="02020603050405020304" pitchFamily="18" charset="0"/>
              </a:rPr>
              <a:t>sklearn.neighbors</a:t>
            </a:r>
            <a:r>
              <a:rPr lang="en-US" sz="1800" dirty="0">
                <a:effectLst/>
                <a:latin typeface="Times New Roman" panose="02020603050405020304" pitchFamily="18" charset="0"/>
                <a:ea typeface="Times New Roman" panose="02020603050405020304" pitchFamily="18" charset="0"/>
              </a:rPr>
              <a:t> import </a:t>
            </a:r>
            <a:r>
              <a:rPr lang="en-US" sz="1800" dirty="0" err="1">
                <a:effectLst/>
                <a:latin typeface="Times New Roman" panose="02020603050405020304" pitchFamily="18" charset="0"/>
                <a:ea typeface="Times New Roman" panose="02020603050405020304" pitchFamily="18" charset="0"/>
              </a:rPr>
              <a:t>KNeighborsClassifier</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for x in range(1,143):</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model = </a:t>
            </a:r>
            <a:r>
              <a:rPr lang="en-US" sz="1800" dirty="0" err="1">
                <a:effectLst/>
                <a:latin typeface="Times New Roman" panose="02020603050405020304" pitchFamily="18" charset="0"/>
                <a:ea typeface="Times New Roman" panose="02020603050405020304" pitchFamily="18" charset="0"/>
              </a:rPr>
              <a:t>KNeighborsClassifier</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n_neighbors</a:t>
            </a:r>
            <a:r>
              <a:rPr lang="en-US" sz="1800" dirty="0">
                <a:effectLst/>
                <a:latin typeface="Times New Roman" panose="02020603050405020304" pitchFamily="18" charset="0"/>
                <a:ea typeface="Times New Roman" panose="02020603050405020304" pitchFamily="18" charset="0"/>
              </a:rPr>
              <a:t>=x)</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model.fit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X_train,y_train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y_pred</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model.predict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current_accuracy</a:t>
            </a:r>
            <a:r>
              <a:rPr lang="en-US" sz="1800" dirty="0">
                <a:effectLst/>
                <a:latin typeface="Times New Roman" panose="02020603050405020304" pitchFamily="18" charset="0"/>
                <a:ea typeface="Times New Roman" panose="02020603050405020304" pitchFamily="18" charset="0"/>
              </a:rPr>
              <a:t> = round(</a:t>
            </a:r>
            <a:r>
              <a:rPr lang="en-US" sz="1800" dirty="0" err="1">
                <a:effectLst/>
                <a:latin typeface="Times New Roman" panose="02020603050405020304" pitchFamily="18" charset="0"/>
                <a:ea typeface="Times New Roman" panose="02020603050405020304" pitchFamily="18" charset="0"/>
              </a:rPr>
              <a:t>accuracy_score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y_pred,y_test</a:t>
            </a:r>
            <a:r>
              <a:rPr lang="en-US" sz="1800" dirty="0">
                <a:effectLst/>
                <a:latin typeface="Times New Roman" panose="02020603050405020304" pitchFamily="18" charset="0"/>
                <a:ea typeface="Times New Roman" panose="02020603050405020304" pitchFamily="18" charset="0"/>
              </a:rPr>
              <a:t>)*100,2)</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if(</a:t>
            </a:r>
            <a:r>
              <a:rPr lang="en-US" sz="1800" dirty="0" err="1">
                <a:effectLst/>
                <a:latin typeface="Times New Roman" panose="02020603050405020304" pitchFamily="18" charset="0"/>
                <a:ea typeface="Times New Roman" panose="02020603050405020304" pitchFamily="18" charset="0"/>
              </a:rPr>
              <a:t>current_accuracy</a:t>
            </a:r>
            <a:r>
              <a:rPr lang="en-US" sz="1800" dirty="0">
                <a:effectLst/>
                <a:latin typeface="Times New Roman" panose="02020603050405020304" pitchFamily="18" charset="0"/>
                <a:ea typeface="Times New Roman" panose="02020603050405020304" pitchFamily="18" charset="0"/>
              </a:rPr>
              <a:t>&gt;</a:t>
            </a:r>
            <a:r>
              <a:rPr lang="en-US" sz="1800" dirty="0" err="1">
                <a:effectLst/>
                <a:latin typeface="Times New Roman" panose="02020603050405020304" pitchFamily="18" charset="0"/>
                <a:ea typeface="Times New Roman" panose="02020603050405020304" pitchFamily="18" charset="0"/>
              </a:rPr>
              <a:t>max_accuracy</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max_accuracy</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current_accuracy</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best_x</a:t>
            </a:r>
            <a:r>
              <a:rPr lang="en-US" sz="1800" dirty="0">
                <a:effectLst/>
                <a:latin typeface="Times New Roman" panose="02020603050405020304" pitchFamily="18" charset="0"/>
                <a:ea typeface="Times New Roman" panose="02020603050405020304" pitchFamily="18" charset="0"/>
              </a:rPr>
              <a:t> = x</a:t>
            </a:r>
            <a:endParaRPr lang="en-IN" sz="1800" dirty="0">
              <a:effectLst/>
              <a:latin typeface="Times New Roman" panose="02020603050405020304" pitchFamily="18" charset="0"/>
              <a:ea typeface="Times New Roman" panose="02020603050405020304" pitchFamily="18" charset="0"/>
            </a:endParaRPr>
          </a:p>
          <a:p>
            <a:pPr marL="279400" algn="just">
              <a:spcBef>
                <a:spcPts val="600"/>
              </a:spcBef>
              <a:spcAft>
                <a:spcPts val="600"/>
              </a:spcAft>
            </a:pP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605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5746" y="128363"/>
            <a:ext cx="10512862" cy="1325563"/>
          </a:xfrm>
        </p:spPr>
        <p:txBody>
          <a:bodyPr>
            <a:normAutofit/>
          </a:bodyPr>
          <a:lstStyle/>
          <a:p>
            <a:r>
              <a:rPr lang="en-US" sz="2000" b="1" u="sng" dirty="0">
                <a:latin typeface="Times New Roman" panose="02020603050405020304" pitchFamily="18" charset="0"/>
                <a:cs typeface="Times New Roman" panose="02020603050405020304" pitchFamily="18" charset="0"/>
              </a:rPr>
              <a:t>ABSTRACT</a:t>
            </a:r>
          </a:p>
        </p:txBody>
      </p:sp>
      <p:sp>
        <p:nvSpPr>
          <p:cNvPr id="14" name="Content Placeholder 13"/>
          <p:cNvSpPr>
            <a:spLocks noGrp="1"/>
          </p:cNvSpPr>
          <p:nvPr>
            <p:ph idx="1"/>
          </p:nvPr>
        </p:nvSpPr>
        <p:spPr>
          <a:xfrm>
            <a:off x="1232452" y="1347909"/>
            <a:ext cx="9903802" cy="4351338"/>
          </a:xfrm>
        </p:spPr>
        <p:txBody>
          <a:bodyPr>
            <a:noAutofit/>
          </a:bodyPr>
          <a:lstStyle/>
          <a:p>
            <a:pPr marL="285750" indent="-285750">
              <a:lnSpc>
                <a:spcPct val="150000"/>
              </a:lnSpc>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CADC5F-63BE-04CA-842B-C1368CB336E2}"/>
              </a:ext>
            </a:extLst>
          </p:cNvPr>
          <p:cNvSpPr txBox="1"/>
          <p:nvPr/>
        </p:nvSpPr>
        <p:spPr>
          <a:xfrm>
            <a:off x="623391" y="1078048"/>
            <a:ext cx="10860397" cy="4191981"/>
          </a:xfrm>
          <a:prstGeom prst="rect">
            <a:avLst/>
          </a:prstGeom>
          <a:noFill/>
        </p:spPr>
        <p:txBody>
          <a:bodyPr wrap="square">
            <a:spAutoFit/>
          </a:bodyPr>
          <a:lstStyle/>
          <a:p>
            <a:pPr marL="74295" marR="287655" indent="457200" algn="just">
              <a:lnSpc>
                <a:spcPct val="150000"/>
              </a:lnSpc>
            </a:pPr>
            <a:r>
              <a:rPr lang="en-US" sz="2000" dirty="0">
                <a:effectLst/>
                <a:latin typeface="Times New Roman" panose="02020603050405020304" pitchFamily="18" charset="0"/>
                <a:ea typeface="Times New Roman" panose="02020603050405020304" pitchFamily="18" charset="0"/>
              </a:rPr>
              <a:t>Alarming increasing rate of air pollution levels and drop in the air quality due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various factors like increased demands in private transportation, need for more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buildings,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booming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population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growth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globalization,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respiratory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problems have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dramatically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increased. The growing interest in a non-invasive and objective way for monitoring these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diseases paved way for this project. The developed system includes a hardware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monitor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several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parameters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heartbeat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SpO2</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(Saturation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Peripheral Oxygen), exhaled air temperature and humidity, nitrogen, and acetone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level in the breath. The objective is to create a user-friendly device that can gather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human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flow</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temperature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SpO2 sensor.</a:t>
            </a:r>
            <a:endParaRPr lang="en-IN" sz="2000" dirty="0">
              <a:effectLst/>
              <a:latin typeface="Times New Roman" panose="02020603050405020304" pitchFamily="18" charset="0"/>
              <a:ea typeface="Times New Roman" panose="02020603050405020304" pitchFamily="18" charset="0"/>
            </a:endParaRPr>
          </a:p>
          <a:p>
            <a:pPr marL="74295" marR="287655" indent="457200" algn="just">
              <a:lnSpc>
                <a:spcPct val="150000"/>
              </a:lnSpc>
              <a:spcBef>
                <a:spcPts val="0"/>
              </a:spcBef>
              <a:spcAft>
                <a:spcPts val="0"/>
              </a:spcAf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646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CFC8E-294D-4E16-811E-1D281C8E2D2B}"/>
              </a:ext>
            </a:extLst>
          </p:cNvPr>
          <p:cNvSpPr txBox="1"/>
          <p:nvPr/>
        </p:nvSpPr>
        <p:spPr>
          <a:xfrm>
            <a:off x="1232452" y="556591"/>
            <a:ext cx="10376452" cy="4997778"/>
          </a:xfrm>
          <a:prstGeom prst="rect">
            <a:avLst/>
          </a:prstGeom>
          <a:noFill/>
        </p:spPr>
        <p:txBody>
          <a:bodyPr wrap="square">
            <a:spAutoFit/>
          </a:bodyPr>
          <a:lstStyle/>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#print(max_accuracy)</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#print(best_x)</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model = </a:t>
            </a:r>
            <a:r>
              <a:rPr lang="en-US" sz="1800" dirty="0" err="1">
                <a:effectLst/>
                <a:latin typeface="Times New Roman" panose="02020603050405020304" pitchFamily="18" charset="0"/>
                <a:ea typeface="Times New Roman" panose="02020603050405020304" pitchFamily="18" charset="0"/>
              </a:rPr>
              <a:t>KNeighborsClassifier</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n_neighbors</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best_x</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model.fit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X_train,y_train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y_pred</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model.predict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filename = '</a:t>
            </a:r>
            <a:r>
              <a:rPr lang="en-US" sz="1800" dirty="0" err="1">
                <a:effectLst/>
                <a:latin typeface="Times New Roman" panose="02020603050405020304" pitchFamily="18" charset="0"/>
                <a:ea typeface="Times New Roman" panose="02020603050405020304" pitchFamily="18" charset="0"/>
              </a:rPr>
              <a:t>knn.sav</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err="1">
                <a:effectLst/>
                <a:latin typeface="Times New Roman" panose="02020603050405020304" pitchFamily="18" charset="0"/>
                <a:ea typeface="Times New Roman" panose="02020603050405020304" pitchFamily="18" charset="0"/>
              </a:rPr>
              <a:t>pickle.dump</a:t>
            </a:r>
            <a:r>
              <a:rPr lang="en-US" sz="1800" dirty="0">
                <a:effectLst/>
                <a:latin typeface="Times New Roman" panose="02020603050405020304" pitchFamily="18" charset="0"/>
                <a:ea typeface="Times New Roman" panose="02020603050405020304" pitchFamily="18" charset="0"/>
              </a:rPr>
              <a:t>(model, open(filename, '</a:t>
            </a:r>
            <a:r>
              <a:rPr lang="en-US" sz="1800" dirty="0" err="1">
                <a:effectLst/>
                <a:latin typeface="Times New Roman" panose="02020603050405020304" pitchFamily="18" charset="0"/>
                <a:ea typeface="Times New Roman" panose="02020603050405020304" pitchFamily="18" charset="0"/>
              </a:rPr>
              <a:t>wb</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acc=(</a:t>
            </a:r>
            <a:r>
              <a:rPr lang="en-US" sz="1800" dirty="0" err="1">
                <a:effectLst/>
                <a:latin typeface="Times New Roman" panose="02020603050405020304" pitchFamily="18" charset="0"/>
                <a:ea typeface="Times New Roman" panose="02020603050405020304" pitchFamily="18" charset="0"/>
              </a:rPr>
              <a:t>metrics.accuracy_score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y_pred,y_test</a:t>
            </a:r>
            <a:r>
              <a:rPr lang="en-US" sz="1800" dirty="0">
                <a:effectLst/>
                <a:latin typeface="Times New Roman" panose="02020603050405020304" pitchFamily="18" charset="0"/>
                <a:ea typeface="Times New Roman" panose="02020603050405020304" pitchFamily="18" charset="0"/>
              </a:rPr>
              <a:t>)*100)</a:t>
            </a:r>
            <a:endParaRPr lang="en-IN" sz="1800" dirty="0">
              <a:effectLst/>
              <a:latin typeface="Times New Roman" panose="02020603050405020304" pitchFamily="18" charset="0"/>
              <a:ea typeface="Times New Roman" panose="02020603050405020304" pitchFamily="18" charset="0"/>
            </a:endParaRPr>
          </a:p>
          <a:p>
            <a:pPr marL="944880" marR="1463040" indent="-228600">
              <a:lnSpc>
                <a:spcPct val="150000"/>
              </a:lnSpc>
              <a:spcBef>
                <a:spcPts val="295"/>
              </a:spcBef>
              <a:spcAft>
                <a:spcPts val="0"/>
              </a:spcAft>
              <a:tabLst>
                <a:tab pos="1173480" algn="l"/>
                <a:tab pos="1174115" algn="l"/>
              </a:tabLst>
            </a:pPr>
            <a:r>
              <a:rPr lang="en-US" sz="1800" dirty="0">
                <a:effectLst/>
                <a:latin typeface="Times New Roman" panose="02020603050405020304" pitchFamily="18" charset="0"/>
                <a:ea typeface="Times New Roman" panose="02020603050405020304" pitchFamily="18" charset="0"/>
              </a:rPr>
              <a:t>print("Accuracy </a:t>
            </a:r>
            <a:r>
              <a:rPr lang="en-US" sz="1800" dirty="0" err="1">
                <a:effectLst/>
                <a:latin typeface="Times New Roman" panose="02020603050405020304" pitchFamily="18" charset="0"/>
                <a:ea typeface="Times New Roman" panose="02020603050405020304" pitchFamily="18" charset="0"/>
              </a:rPr>
              <a:t>is:",acc</a:t>
            </a:r>
            <a:r>
              <a:rPr lang="en-US" sz="1800" dirty="0">
                <a:effectLst/>
                <a:latin typeface="Times New Roman" panose="02020603050405020304" pitchFamily="18" charset="0"/>
                <a:ea typeface="Times New Roman" panose="02020603050405020304" pitchFamily="18" charset="0"/>
              </a:rPr>
              <a:t>)</a:t>
            </a:r>
            <a:endParaRPr lang="en-IN" sz="24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096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66245-14F2-4184-8B68-8D6A2AF5AC2F}"/>
              </a:ext>
            </a:extLst>
          </p:cNvPr>
          <p:cNvSpPr txBox="1"/>
          <p:nvPr/>
        </p:nvSpPr>
        <p:spPr>
          <a:xfrm>
            <a:off x="4151784" y="2721114"/>
            <a:ext cx="6096000" cy="707886"/>
          </a:xfrm>
          <a:prstGeom prst="rect">
            <a:avLst/>
          </a:prstGeom>
          <a:noFill/>
        </p:spPr>
        <p:txBody>
          <a:bodyPr wrap="square">
            <a:spAutoFit/>
          </a:bodyPr>
          <a:lstStyle/>
          <a:p>
            <a:r>
              <a:rPr lang="en-US" sz="4000" b="1" dirty="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201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AFA9E-FA14-53A3-F123-4AF7DCFA9A08}"/>
              </a:ext>
            </a:extLst>
          </p:cNvPr>
          <p:cNvSpPr txBox="1"/>
          <p:nvPr/>
        </p:nvSpPr>
        <p:spPr>
          <a:xfrm>
            <a:off x="636494" y="83725"/>
            <a:ext cx="10506635" cy="5069145"/>
          </a:xfrm>
          <a:prstGeom prst="rect">
            <a:avLst/>
          </a:prstGeom>
          <a:noFill/>
        </p:spPr>
        <p:txBody>
          <a:bodyPr wrap="square">
            <a:spAutoFit/>
          </a:bodyPr>
          <a:lstStyle/>
          <a:p>
            <a:pPr marL="0" marR="360045" indent="58039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INRTODUCTION</a:t>
            </a:r>
          </a:p>
          <a:p>
            <a:pPr marL="0" marR="360045" indent="58039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From the information gathered from the World Health Organization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(WHO) report, 262 million people are diagnosed with asthma, a common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 among children. 90% of those COPD deaths of people under 70 years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age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occur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low-</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middle-income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countries.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Lung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prevalent</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medical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around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world,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examples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including</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asthma,</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chronic</a:t>
            </a:r>
            <a:r>
              <a:rPr lang="en-US" sz="2000" spc="-3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obstructive pulmonary disease (COPD), pneumonia, and lung cancer. These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considerable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impact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individual's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overall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health</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3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restrict their ability to perform daily activities, potentially leading to disability</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 death. By conducting research on lung diseases, we can gain a deeper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understanding of their causes, risk factors, and effective treatments, which can</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enhance people's health outcomes through improved diagnosis, management,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prevention strategies.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764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BAFE-F591-4CD1-8D63-C5C047F2A416}"/>
              </a:ext>
            </a:extLst>
          </p:cNvPr>
          <p:cNvSpPr>
            <a:spLocks noGrp="1"/>
          </p:cNvSpPr>
          <p:nvPr>
            <p:ph type="title"/>
          </p:nvPr>
        </p:nvSpPr>
        <p:spPr>
          <a:xfrm>
            <a:off x="997226" y="478734"/>
            <a:ext cx="10515600" cy="1325563"/>
          </a:xfrm>
        </p:spPr>
        <p:txBody>
          <a:bodyPr>
            <a:normAutofit/>
          </a:bodyPr>
          <a:lstStyle/>
          <a:p>
            <a:r>
              <a:rPr lang="en-US" sz="2000" b="1" u="sng" dirty="0">
                <a:effectLst/>
                <a:latin typeface="Times New Roman" panose="02020603050405020304" pitchFamily="18" charset="0"/>
                <a:ea typeface="Times New Roman" panose="02020603050405020304" pitchFamily="18" charset="0"/>
              </a:rPr>
              <a:t>PROBLEM</a:t>
            </a:r>
            <a:r>
              <a:rPr lang="en-US" sz="2000" b="1" u="sng" spc="-10" dirty="0">
                <a:effectLst/>
                <a:latin typeface="Times New Roman" panose="02020603050405020304" pitchFamily="18" charset="0"/>
                <a:ea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rPr>
              <a:t>STATEMENT:</a:t>
            </a:r>
            <a:br>
              <a:rPr lang="en-IN" sz="2000" b="1" u="sng" dirty="0">
                <a:effectLst/>
                <a:latin typeface="Times New Roman" panose="02020603050405020304" pitchFamily="18" charset="0"/>
                <a:ea typeface="Times New Roman" panose="02020603050405020304" pitchFamily="18" charset="0"/>
              </a:rPr>
            </a:br>
            <a:endParaRPr lang="en-IN" sz="2000" u="sng" dirty="0"/>
          </a:p>
        </p:txBody>
      </p:sp>
      <p:sp>
        <p:nvSpPr>
          <p:cNvPr id="3" name="Content Placeholder 2">
            <a:extLst>
              <a:ext uri="{FF2B5EF4-FFF2-40B4-BE49-F238E27FC236}">
                <a16:creationId xmlns:a16="http://schemas.microsoft.com/office/drawing/2014/main" id="{5CB1DF50-53F9-478B-9DFC-C23C5D334A05}"/>
              </a:ext>
            </a:extLst>
          </p:cNvPr>
          <p:cNvSpPr>
            <a:spLocks noGrp="1"/>
          </p:cNvSpPr>
          <p:nvPr>
            <p:ph idx="1"/>
          </p:nvPr>
        </p:nvSpPr>
        <p:spPr>
          <a:xfrm>
            <a:off x="997226" y="1804297"/>
            <a:ext cx="10197548" cy="4351338"/>
          </a:xfrm>
        </p:spPr>
        <p:txBody>
          <a:bodyPr>
            <a:normAutofit/>
          </a:bodyPr>
          <a:lstStyle/>
          <a:p>
            <a:pPr marL="0" indent="0">
              <a:buNone/>
            </a:pPr>
            <a:r>
              <a:rPr lang="en-US" sz="2400" dirty="0"/>
              <a:t>“</a:t>
            </a:r>
            <a:r>
              <a:rPr lang="en-US" sz="2400" dirty="0">
                <a:latin typeface="Times New Roman" panose="02020603050405020304" pitchFamily="18" charset="0"/>
                <a:cs typeface="Times New Roman" panose="02020603050405020304" pitchFamily="18" charset="0"/>
              </a:rPr>
              <a:t>Inefficient early detection methods and limited preventive measures contribute to high mortality rates in lung diseases. Leveraging predictive analytics and AI, there is a critical need to develop proactive strategies for early detection and prevention, aiming to improve patient outcomes and reduce healthcare burdens."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51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938407-9844-4D4C-8830-149BADC74840}"/>
              </a:ext>
            </a:extLst>
          </p:cNvPr>
          <p:cNvSpPr txBox="1"/>
          <p:nvPr/>
        </p:nvSpPr>
        <p:spPr>
          <a:xfrm>
            <a:off x="800196" y="502414"/>
            <a:ext cx="10071653" cy="6355586"/>
          </a:xfrm>
          <a:prstGeom prst="rect">
            <a:avLst/>
          </a:prstGeom>
          <a:noFill/>
        </p:spPr>
        <p:txBody>
          <a:bodyPr wrap="square">
            <a:spAutoFit/>
          </a:bodyPr>
          <a:lstStyle/>
          <a:p>
            <a:pPr lvl="1">
              <a:spcBef>
                <a:spcPts val="600"/>
              </a:spcBef>
              <a:spcAft>
                <a:spcPts val="600"/>
              </a:spcAft>
              <a:buSzPts val="1600"/>
              <a:tabLst>
                <a:tab pos="736600" algn="l"/>
                <a:tab pos="737235" algn="l"/>
              </a:tabLst>
            </a:pPr>
            <a:r>
              <a:rPr lang="en-US" sz="2000" b="1" u="sng" dirty="0">
                <a:effectLst/>
                <a:latin typeface="Times New Roman" panose="02020603050405020304" pitchFamily="18" charset="0"/>
                <a:ea typeface="Times New Roman" panose="02020603050405020304" pitchFamily="18" charset="0"/>
              </a:rPr>
              <a:t>Existing System:</a:t>
            </a:r>
          </a:p>
          <a:p>
            <a:pPr marL="0" marR="360045" algn="just">
              <a:lnSpc>
                <a:spcPct val="150000"/>
              </a:lnSpc>
              <a:spcBef>
                <a:spcPts val="0"/>
              </a:spcBef>
              <a:spcAft>
                <a:spcPts val="0"/>
              </a:spcAft>
              <a:tabLst>
                <a:tab pos="963930" algn="l"/>
              </a:tabLst>
            </a:pPr>
            <a:r>
              <a:rPr lang="en-US" sz="2000" b="0" dirty="0">
                <a:effectLst/>
                <a:latin typeface="Times New Roman" panose="02020603050405020304" pitchFamily="18" charset="0"/>
                <a:ea typeface="Times New Roman" panose="02020603050405020304" pitchFamily="18" charset="0"/>
              </a:rPr>
              <a:t>In the existing system, the focus is often on diagnosing lung diseases after symptoms have manifested or when they've progressed significantly. Traditional diagnostic methods include medical imaging (like X-rays and CT scans) and pulmonary function tests. However, these methods may not always detect lung diseases in their early stages, leading to delayed treatment and poorer outcomes for patients. Additionally, these methods rely heavily on the expertise of healthcare professionals, and there can be variations in interpretation and diagnosis.</a:t>
            </a:r>
            <a:endParaRPr lang="en-IN" sz="2000" b="1" dirty="0">
              <a:effectLst/>
              <a:latin typeface="Times New Roman" panose="02020603050405020304" pitchFamily="18" charset="0"/>
              <a:ea typeface="Times New Roman" panose="02020603050405020304" pitchFamily="18" charset="0"/>
            </a:endParaRPr>
          </a:p>
          <a:p>
            <a:pPr marL="0" marR="360045" algn="just">
              <a:lnSpc>
                <a:spcPct val="150000"/>
              </a:lnSpc>
              <a:spcBef>
                <a:spcPts val="0"/>
              </a:spcBef>
              <a:spcAft>
                <a:spcPts val="0"/>
              </a:spcAft>
              <a:tabLst>
                <a:tab pos="963930" algn="l"/>
              </a:tabLst>
            </a:pPr>
            <a:r>
              <a:rPr lang="en-US" sz="2000" b="0" dirty="0">
                <a:effectLst/>
                <a:latin typeface="Times New Roman" panose="02020603050405020304" pitchFamily="18" charset="0"/>
                <a:ea typeface="Times New Roman" panose="02020603050405020304" pitchFamily="18" charset="0"/>
              </a:rPr>
              <a:t>Moreover, patient data management in the existing system may not fully leverage the potential of predictive analytics and AI. Electronic health records (EHRs) contain valuable information, but analyzing them comprehensively and in real-time for predictive purposes can be challenging without advanced computational tools.</a:t>
            </a:r>
            <a:endParaRPr lang="en-IN" sz="2000" b="1" dirty="0">
              <a:effectLst/>
              <a:latin typeface="Times New Roman" panose="02020603050405020304" pitchFamily="18" charset="0"/>
              <a:ea typeface="Times New Roman" panose="02020603050405020304" pitchFamily="18" charset="0"/>
            </a:endParaRPr>
          </a:p>
          <a:p>
            <a:pPr marL="36195" marR="323850" algn="just">
              <a:lnSpc>
                <a:spcPct val="150000"/>
              </a:lnSpc>
              <a:spcBef>
                <a:spcPts val="0"/>
              </a:spcBef>
              <a:spcAft>
                <a:spcPts val="0"/>
              </a:spcAft>
              <a:tabLst>
                <a:tab pos="963930" algn="l"/>
              </a:tabLst>
            </a:pPr>
            <a:r>
              <a:rPr lang="en-US"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lvl="1">
              <a:spcBef>
                <a:spcPts val="600"/>
              </a:spcBef>
              <a:spcAft>
                <a:spcPts val="600"/>
              </a:spcAft>
              <a:buSzPts val="1600"/>
              <a:tabLst>
                <a:tab pos="736600" algn="l"/>
                <a:tab pos="737235" algn="l"/>
              </a:tabLst>
            </a:pPr>
            <a:endParaRPr lang="en-IN" sz="20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349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B97157-F82C-414A-B5E8-AA7BA76E5C47}"/>
              </a:ext>
            </a:extLst>
          </p:cNvPr>
          <p:cNvSpPr txBox="1"/>
          <p:nvPr/>
        </p:nvSpPr>
        <p:spPr>
          <a:xfrm>
            <a:off x="742122" y="835752"/>
            <a:ext cx="10284466" cy="4093428"/>
          </a:xfrm>
          <a:prstGeom prst="rect">
            <a:avLst/>
          </a:prstGeom>
          <a:noFill/>
        </p:spPr>
        <p:txBody>
          <a:bodyPr wrap="square">
            <a:spAutoFit/>
          </a:bodyPr>
          <a:lstStyle/>
          <a:p>
            <a:pPr marR="120650" lvl="1" algn="just">
              <a:spcBef>
                <a:spcPts val="600"/>
              </a:spcBef>
              <a:spcAft>
                <a:spcPts val="600"/>
              </a:spcAft>
              <a:buSzPts val="1600"/>
              <a:tabLst>
                <a:tab pos="635000" algn="l"/>
              </a:tabLst>
            </a:pPr>
            <a:r>
              <a:rPr lang="en-US" sz="2000" b="1" u="sng" dirty="0">
                <a:effectLst/>
                <a:latin typeface="Times New Roman" panose="02020603050405020304" pitchFamily="18" charset="0"/>
                <a:ea typeface="Times New Roman" panose="02020603050405020304" pitchFamily="18" charset="0"/>
              </a:rPr>
              <a:t>DISADVANTAGES:</a:t>
            </a:r>
          </a:p>
          <a:p>
            <a:pPr marL="114300" marR="360045" indent="-342900" algn="just">
              <a:lnSpc>
                <a:spcPct val="150000"/>
              </a:lnSpc>
              <a:spcBef>
                <a:spcPts val="0"/>
              </a:spcBef>
              <a:spcAft>
                <a:spcPts val="0"/>
              </a:spcAft>
              <a:buFont typeface="Wingdings" panose="05000000000000000000" pitchFamily="2" charset="2"/>
              <a:buChar char="Ø"/>
              <a:tabLst>
                <a:tab pos="1087120" algn="l"/>
              </a:tabLst>
            </a:pPr>
            <a:r>
              <a:rPr lang="en-US" sz="2000" b="1" dirty="0">
                <a:effectLst/>
                <a:latin typeface="Times New Roman" panose="02020603050405020304" pitchFamily="18" charset="0"/>
                <a:ea typeface="Times New Roman" panose="02020603050405020304" pitchFamily="18" charset="0"/>
              </a:rPr>
              <a:t>Data Quality and Availability: </a:t>
            </a:r>
            <a:r>
              <a:rPr lang="en-US" sz="2000" dirty="0">
                <a:effectLst/>
                <a:latin typeface="Times New Roman" panose="02020603050405020304" pitchFamily="18" charset="0"/>
                <a:ea typeface="Times New Roman" panose="02020603050405020304" pitchFamily="18" charset="0"/>
              </a:rPr>
              <a:t>Predictive analytics heavily relies on data quality and availability. In the case of lung diseases, obtaining high-quality and comprehensive datasets can be challenging due to privacy concerns, data silos, and inconsistencies in data collection methods</a:t>
            </a:r>
            <a:r>
              <a:rPr lang="en-US"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114300" marR="360045" indent="-342900" algn="just">
              <a:lnSpc>
                <a:spcPct val="150000"/>
              </a:lnSpc>
              <a:spcBef>
                <a:spcPts val="0"/>
              </a:spcBef>
              <a:spcAft>
                <a:spcPts val="0"/>
              </a:spcAft>
              <a:buFont typeface="Wingdings" panose="05000000000000000000" pitchFamily="2" charset="2"/>
              <a:buChar char="Ø"/>
              <a:tabLst>
                <a:tab pos="1087120" algn="l"/>
              </a:tabLst>
            </a:pPr>
            <a:r>
              <a:rPr lang="en-US" sz="2000" b="1" dirty="0">
                <a:effectLst/>
                <a:latin typeface="Times New Roman" panose="02020603050405020304" pitchFamily="18" charset="0"/>
                <a:ea typeface="Times New Roman" panose="02020603050405020304" pitchFamily="18" charset="0"/>
              </a:rPr>
              <a:t>Bias in Data: </a:t>
            </a:r>
            <a:r>
              <a:rPr lang="en-US" sz="2000" dirty="0">
                <a:effectLst/>
                <a:latin typeface="Times New Roman" panose="02020603050405020304" pitchFamily="18" charset="0"/>
                <a:ea typeface="Times New Roman" panose="02020603050405020304" pitchFamily="18" charset="0"/>
              </a:rPr>
              <a:t>Existing datasets may suffer from bias, which can lead to inaccurate predictions, especially for underrepresented populations. This bias can arise from various sources, including demographics, geographical location, and access to healthcare.</a:t>
            </a:r>
            <a:endParaRPr lang="en-IN" sz="2000" dirty="0">
              <a:effectLst/>
              <a:latin typeface="Times New Roman" panose="02020603050405020304" pitchFamily="18" charset="0"/>
              <a:ea typeface="Times New Roman" panose="02020603050405020304" pitchFamily="18" charset="0"/>
            </a:endParaRPr>
          </a:p>
          <a:p>
            <a:pPr marR="120650" lvl="1">
              <a:spcBef>
                <a:spcPts val="600"/>
              </a:spcBef>
              <a:spcAft>
                <a:spcPts val="600"/>
              </a:spcAft>
              <a:buSzPts val="1600"/>
              <a:tabLst>
                <a:tab pos="635000" algn="l"/>
              </a:tabLst>
            </a:pPr>
            <a:endParaRPr lang="en-IN" sz="20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69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23A9D-5CA2-4CD4-BF78-EB735E467CC8}"/>
              </a:ext>
            </a:extLst>
          </p:cNvPr>
          <p:cNvSpPr txBox="1"/>
          <p:nvPr/>
        </p:nvSpPr>
        <p:spPr>
          <a:xfrm>
            <a:off x="351962" y="350720"/>
            <a:ext cx="10654748" cy="6953186"/>
          </a:xfrm>
          <a:prstGeom prst="rect">
            <a:avLst/>
          </a:prstGeom>
          <a:noFill/>
        </p:spPr>
        <p:txBody>
          <a:bodyPr wrap="square">
            <a:spAutoFit/>
          </a:bodyPr>
          <a:lstStyle/>
          <a:p>
            <a:pPr marL="279400" algn="just">
              <a:spcBef>
                <a:spcPts val="600"/>
              </a:spcBef>
              <a:spcAft>
                <a:spcPts val="600"/>
              </a:spcAft>
            </a:pPr>
            <a:r>
              <a:rPr lang="en-US" sz="2000" b="1" u="sng" dirty="0">
                <a:effectLst/>
                <a:latin typeface="Times New Roman" panose="02020603050405020304" pitchFamily="18" charset="0"/>
                <a:ea typeface="Times New Roman" panose="02020603050405020304" pitchFamily="18" charset="0"/>
              </a:rPr>
              <a:t>PROPOSED SYSTEM</a:t>
            </a: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Data Acquisition and Integration:</a:t>
            </a:r>
            <a:endParaRPr lang="en-IN" sz="2000" dirty="0">
              <a:effectLst/>
              <a:latin typeface="Times New Roman" panose="02020603050405020304" pitchFamily="18" charset="0"/>
              <a:ea typeface="Times New Roman" panose="02020603050405020304" pitchFamily="18" charset="0"/>
            </a:endParaRPr>
          </a:p>
          <a:p>
            <a:pPr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Collaborate with healthcare institutions, research organizations, and public health agencies to gather diverse datasets encompassing patient demographics, clinical records, environmental factors, genetic information, and lifestyle behaviors.</a:t>
            </a:r>
            <a:endParaRPr lang="en-IN" sz="2000" dirty="0">
              <a:effectLst/>
              <a:latin typeface="Times New Roman" panose="02020603050405020304" pitchFamily="18" charset="0"/>
              <a:ea typeface="Times New Roman" panose="02020603050405020304" pitchFamily="18" charset="0"/>
            </a:endParaRPr>
          </a:p>
          <a:p>
            <a:pPr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Utilize data integration techniques to harmonize and consolidate heterogeneous data sources into a unified dataset suitable for predictive modeling.</a:t>
            </a:r>
            <a:endParaRPr lang="en-IN" sz="2000" dirty="0">
              <a:effectLst/>
              <a:latin typeface="Times New Roman" panose="02020603050405020304" pitchFamily="18" charset="0"/>
              <a:ea typeface="Times New Roman" panose="02020603050405020304" pitchFamily="18" charset="0"/>
            </a:endParaRP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Data Preprocessing and Feature Engineering:</a:t>
            </a:r>
            <a:endParaRPr lang="en-IN" sz="2000" dirty="0">
              <a:effectLst/>
              <a:latin typeface="Times New Roman" panose="02020603050405020304" pitchFamily="18" charset="0"/>
              <a:ea typeface="Times New Roman" panose="02020603050405020304" pitchFamily="18" charset="0"/>
            </a:endParaRPr>
          </a:p>
          <a:p>
            <a:pPr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Conduct comprehensive data preprocessing to address missing values, outliers, and noise in the dataset.</a:t>
            </a:r>
            <a:endParaRPr lang="en-IN" sz="2000" dirty="0">
              <a:effectLst/>
              <a:latin typeface="Times New Roman" panose="02020603050405020304" pitchFamily="18" charset="0"/>
              <a:ea typeface="Times New Roman" panose="02020603050405020304" pitchFamily="18" charset="0"/>
            </a:endParaRPr>
          </a:p>
          <a:p>
            <a:pPr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Engage domain experts to identify relevant features and create new variables through feature engineering techniques.</a:t>
            </a:r>
            <a:endParaRPr lang="en-IN" sz="2000" dirty="0">
              <a:effectLst/>
              <a:latin typeface="Times New Roman" panose="02020603050405020304" pitchFamily="18" charset="0"/>
              <a:ea typeface="Times New Roman" panose="02020603050405020304" pitchFamily="18" charset="0"/>
            </a:endParaRPr>
          </a:p>
          <a:p>
            <a:pPr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Explore dimensionality reduction methods to extract informative features and reduce computational complexity.</a:t>
            </a:r>
            <a:endParaRPr lang="en-IN" sz="2000" dirty="0">
              <a:effectLst/>
              <a:latin typeface="Times New Roman" panose="02020603050405020304" pitchFamily="18" charset="0"/>
              <a:ea typeface="Times New Roman" panose="02020603050405020304" pitchFamily="18" charset="0"/>
            </a:endParaRPr>
          </a:p>
          <a:p>
            <a:pPr marL="279400" algn="just">
              <a:spcBef>
                <a:spcPts val="600"/>
              </a:spcBef>
              <a:spcAft>
                <a:spcPts val="600"/>
              </a:spcAft>
            </a:pPr>
            <a:endParaRPr lang="en-IN" sz="20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522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C29C2E-6DCE-48F7-9CFB-9A2E4EA20191}"/>
              </a:ext>
            </a:extLst>
          </p:cNvPr>
          <p:cNvSpPr txBox="1"/>
          <p:nvPr/>
        </p:nvSpPr>
        <p:spPr>
          <a:xfrm>
            <a:off x="2027584" y="1882423"/>
            <a:ext cx="8693426" cy="707886"/>
          </a:xfrm>
          <a:prstGeom prst="rect">
            <a:avLst/>
          </a:prstGeom>
          <a:noFill/>
        </p:spPr>
        <p:txBody>
          <a:bodyPr wrap="square">
            <a:spAutoFit/>
          </a:bodyPr>
          <a:lstStyle/>
          <a:p>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5" name="TextBox 4">
            <a:extLst>
              <a:ext uri="{FF2B5EF4-FFF2-40B4-BE49-F238E27FC236}">
                <a16:creationId xmlns:a16="http://schemas.microsoft.com/office/drawing/2014/main" id="{1FF34336-3B05-4E13-A0EA-9A438634ED8A}"/>
              </a:ext>
            </a:extLst>
          </p:cNvPr>
          <p:cNvSpPr txBox="1"/>
          <p:nvPr/>
        </p:nvSpPr>
        <p:spPr>
          <a:xfrm>
            <a:off x="242047" y="156154"/>
            <a:ext cx="11770659" cy="7427674"/>
          </a:xfrm>
          <a:prstGeom prst="rect">
            <a:avLst/>
          </a:prstGeom>
          <a:noFill/>
        </p:spPr>
        <p:txBody>
          <a:bodyPr wrap="square">
            <a:spAutoFit/>
          </a:bodyPr>
          <a:lstStyle/>
          <a:p>
            <a:pPr lvl="1" algn="just">
              <a:spcBef>
                <a:spcPts val="600"/>
              </a:spcBef>
              <a:spcAft>
                <a:spcPts val="600"/>
              </a:spcAft>
              <a:buSzPts val="1600"/>
              <a:tabLst>
                <a:tab pos="584835" algn="l"/>
              </a:tabLst>
            </a:pPr>
            <a:r>
              <a:rPr lang="en-US" sz="2000" b="1" u="sng" dirty="0">
                <a:effectLst/>
                <a:latin typeface="Times New Roman" panose="02020603050405020304" pitchFamily="18" charset="0"/>
                <a:ea typeface="Times New Roman" panose="02020603050405020304" pitchFamily="18" charset="0"/>
              </a:rPr>
              <a:t>SIGNIFICANCE OF THE PROPOSED</a:t>
            </a:r>
            <a:r>
              <a:rPr lang="en-US" sz="2000" b="1" u="sng" spc="-20" dirty="0">
                <a:effectLst/>
                <a:latin typeface="Times New Roman" panose="02020603050405020304" pitchFamily="18" charset="0"/>
                <a:ea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rPr>
              <a:t>SYSTEM:</a:t>
            </a: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Continuous Monitoring and Improvement:</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Establish mechanisms for ongoing monitoring of model performance and user feedback in clinical settings.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Conduct regular updates and recalibration of the predictive models using new data and emerging research findings.</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Foster a culture of continuous learning and quality improvement through multidisciplinary collaborations and knowledge sharing among stakeholders.</a:t>
            </a:r>
            <a:endParaRPr lang="en-IN" sz="2000" dirty="0">
              <a:effectLst/>
              <a:latin typeface="Times New Roman" panose="02020603050405020304" pitchFamily="18" charset="0"/>
              <a:ea typeface="Times New Roman" panose="02020603050405020304" pitchFamily="18" charset="0"/>
            </a:endParaRPr>
          </a:p>
          <a:p>
            <a:pPr marL="342900" marR="360045" indent="-342900" algn="just">
              <a:lnSpc>
                <a:spcPct val="150000"/>
              </a:lnSpc>
              <a:spcBef>
                <a:spcPts val="55"/>
              </a:spcBef>
              <a:spcAft>
                <a:spcPts val="0"/>
              </a:spcAf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Ethical Considerations and Patient Engagement:</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Adhere to ethical principles of beneficence, non-maleficence, autonomy, and justice in the design, implementation, and evaluation of the predictive analytics system.</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Ensure transparent communication with patients regarding the purpose, risks, and benefits of using AI-based predictive models for lung disease prevention.</a:t>
            </a:r>
            <a:endParaRPr lang="en-IN" sz="2000" dirty="0">
              <a:effectLst/>
              <a:latin typeface="Times New Roman" panose="02020603050405020304" pitchFamily="18" charset="0"/>
              <a:ea typeface="Times New Roman" panose="02020603050405020304" pitchFamily="18" charset="0"/>
            </a:endParaRPr>
          </a:p>
          <a:p>
            <a:pPr marL="0" marR="360045" algn="just">
              <a:lnSpc>
                <a:spcPct val="150000"/>
              </a:lnSpc>
              <a:spcBef>
                <a:spcPts val="55"/>
              </a:spcBef>
              <a:spcAft>
                <a:spcPts val="0"/>
              </a:spcAft>
            </a:pPr>
            <a:r>
              <a:rPr lang="en-US" sz="2000" dirty="0">
                <a:effectLst/>
                <a:latin typeface="Times New Roman" panose="02020603050405020304" pitchFamily="18" charset="0"/>
                <a:ea typeface="Times New Roman" panose="02020603050405020304" pitchFamily="18" charset="0"/>
              </a:rPr>
              <a:t>Empower patients to actively participate in their healthcare decisions through education, shared decision-making, and access to personalized</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risk assessments and preventive recommendations.</a:t>
            </a:r>
            <a:endParaRPr lang="en-IN" sz="2000" dirty="0">
              <a:effectLst/>
              <a:latin typeface="Times New Roman" panose="02020603050405020304" pitchFamily="18" charset="0"/>
              <a:ea typeface="Times New Roman" panose="02020603050405020304" pitchFamily="18" charset="0"/>
            </a:endParaRPr>
          </a:p>
          <a:p>
            <a:pPr lvl="1" algn="just">
              <a:spcBef>
                <a:spcPts val="600"/>
              </a:spcBef>
              <a:spcAft>
                <a:spcPts val="600"/>
              </a:spcAft>
              <a:buSzPts val="1600"/>
              <a:tabLst>
                <a:tab pos="584835" algn="l"/>
              </a:tabLst>
            </a:pPr>
            <a:endParaRPr lang="en-IN" sz="2000" b="1" u="sng"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US" sz="20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527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C27-1349-4536-B8C9-256919CDECAB}"/>
              </a:ext>
            </a:extLst>
          </p:cNvPr>
          <p:cNvSpPr>
            <a:spLocks noGrp="1"/>
          </p:cNvSpPr>
          <p:nvPr>
            <p:ph type="title"/>
          </p:nvPr>
        </p:nvSpPr>
        <p:spPr>
          <a:xfrm>
            <a:off x="2017643" y="109193"/>
            <a:ext cx="10515600" cy="1325563"/>
          </a:xfrm>
        </p:spPr>
        <p:txBody>
          <a:bodyPr>
            <a:normAutofit/>
          </a:bodyPr>
          <a:lstStyle/>
          <a:p>
            <a:r>
              <a:rPr lang="en-IN" sz="2000" b="1" u="sng" dirty="0">
                <a:latin typeface="Times New Roman" panose="02020603050405020304" pitchFamily="18" charset="0"/>
                <a:cs typeface="Times New Roman" panose="02020603050405020304" pitchFamily="18" charset="0"/>
              </a:rPr>
              <a:t>BLOCK DIAGRAM</a:t>
            </a:r>
          </a:p>
        </p:txBody>
      </p:sp>
      <p:pic>
        <p:nvPicPr>
          <p:cNvPr id="4" name="image20.png">
            <a:extLst>
              <a:ext uri="{FF2B5EF4-FFF2-40B4-BE49-F238E27FC236}">
                <a16:creationId xmlns:a16="http://schemas.microsoft.com/office/drawing/2014/main" id="{41EE8FF6-9491-C531-0C69-3DD1E9448AA9}"/>
              </a:ext>
            </a:extLst>
          </p:cNvPr>
          <p:cNvPicPr>
            <a:picLocks noGrp="1" noChangeAspect="1"/>
          </p:cNvPicPr>
          <p:nvPr>
            <p:ph idx="1"/>
          </p:nvPr>
        </p:nvPicPr>
        <p:blipFill>
          <a:blip r:embed="rId2" cstate="print"/>
          <a:stretch>
            <a:fillRect/>
          </a:stretch>
        </p:blipFill>
        <p:spPr>
          <a:xfrm>
            <a:off x="2945489" y="1825625"/>
            <a:ext cx="6301021" cy="4351338"/>
          </a:xfrm>
          <a:prstGeom prst="rect">
            <a:avLst/>
          </a:prstGeom>
        </p:spPr>
      </p:pic>
    </p:spTree>
    <p:extLst>
      <p:ext uri="{BB962C8B-B14F-4D97-AF65-F5344CB8AC3E}">
        <p14:creationId xmlns:p14="http://schemas.microsoft.com/office/powerpoint/2010/main" val="1247511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1839</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JANSONS INSTITUTE OF TECHNOLOGY</vt:lpstr>
      <vt:lpstr>ABSTRACT</vt:lpstr>
      <vt:lpstr>PowerPoint Presentation</vt:lpstr>
      <vt:lpstr>PROBLEM STATEMENT: </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JANSONS INSTITUTE OF TECHNOLOGY</dc:title>
  <dc:creator>Gayathri Sundararaman</dc:creator>
  <cp:lastModifiedBy>Madhu Reddy</cp:lastModifiedBy>
  <cp:revision>19</cp:revision>
  <dcterms:created xsi:type="dcterms:W3CDTF">2021-03-27T09:33:40Z</dcterms:created>
  <dcterms:modified xsi:type="dcterms:W3CDTF">2024-05-10T05:47:41Z</dcterms:modified>
</cp:coreProperties>
</file>