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2"/>
  </p:notesMasterIdLst>
  <p:handoutMasterIdLst>
    <p:handoutMasterId r:id="rId23"/>
  </p:handoutMasterIdLst>
  <p:sldIdLst>
    <p:sldId id="256" r:id="rId2"/>
    <p:sldId id="257" r:id="rId3"/>
    <p:sldId id="259" r:id="rId4"/>
    <p:sldId id="317" r:id="rId5"/>
    <p:sldId id="283" r:id="rId6"/>
    <p:sldId id="312" r:id="rId7"/>
    <p:sldId id="313" r:id="rId8"/>
    <p:sldId id="314" r:id="rId9"/>
    <p:sldId id="315" r:id="rId10"/>
    <p:sldId id="316" r:id="rId11"/>
    <p:sldId id="289" r:id="rId12"/>
    <p:sldId id="294" r:id="rId13"/>
    <p:sldId id="295" r:id="rId14"/>
    <p:sldId id="296" r:id="rId15"/>
    <p:sldId id="297" r:id="rId16"/>
    <p:sldId id="267" r:id="rId17"/>
    <p:sldId id="318" r:id="rId18"/>
    <p:sldId id="270" r:id="rId19"/>
    <p:sldId id="271" r:id="rId20"/>
    <p:sldId id="272"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98" autoAdjust="0"/>
    <p:restoredTop sz="94660"/>
  </p:normalViewPr>
  <p:slideViewPr>
    <p:cSldViewPr>
      <p:cViewPr varScale="1">
        <p:scale>
          <a:sx n="46" d="100"/>
          <a:sy n="46" d="100"/>
        </p:scale>
        <p:origin x="-6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77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7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7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7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2D7908C-1B6E-48BA-8BC9-61AECD875DA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163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70F9E06-230A-45B3-9A72-43755A10E3D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0898"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80899" name="Rectangle 3"/>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80900" name="Rectangle 4"/>
          <p:cNvSpPr>
            <a:spLocks noGrp="1" noChangeArrowheads="1"/>
          </p:cNvSpPr>
          <p:nvPr>
            <p:ph type="ftr" sz="quarter" idx="3"/>
          </p:nvPr>
        </p:nvSpPr>
        <p:spPr>
          <a:xfrm>
            <a:off x="3124200" y="6248400"/>
            <a:ext cx="2895600" cy="457200"/>
          </a:xfrm>
        </p:spPr>
        <p:txBody>
          <a:bodyPr/>
          <a:lstStyle>
            <a:lvl1pPr>
              <a:defRPr/>
            </a:lvl1pPr>
          </a:lstStyle>
          <a:p>
            <a:r>
              <a:rPr lang="en-US"/>
              <a:t>Financial Management : An Overview</a:t>
            </a:r>
          </a:p>
        </p:txBody>
      </p:sp>
      <p:sp>
        <p:nvSpPr>
          <p:cNvPr id="80901" name="Rectangle 5"/>
          <p:cNvSpPr>
            <a:spLocks noGrp="1" noChangeArrowheads="1"/>
          </p:cNvSpPr>
          <p:nvPr>
            <p:ph type="sldNum" sz="quarter" idx="4"/>
          </p:nvPr>
        </p:nvSpPr>
        <p:spPr>
          <a:xfrm>
            <a:off x="6553200" y="6248400"/>
            <a:ext cx="1905000" cy="457200"/>
          </a:xfrm>
        </p:spPr>
        <p:txBody>
          <a:bodyPr/>
          <a:lstStyle>
            <a:lvl1pPr>
              <a:defRPr/>
            </a:lvl1pPr>
          </a:lstStyle>
          <a:p>
            <a:fld id="{2B230A25-8A11-4D84-AF11-115CCAD7D5C3}" type="slidenum">
              <a:rPr lang="en-US"/>
              <a:pPr/>
              <a:t>‹#›</a:t>
            </a:fld>
            <a:endParaRPr lang="en-US"/>
          </a:p>
        </p:txBody>
      </p:sp>
      <p:grpSp>
        <p:nvGrpSpPr>
          <p:cNvPr id="80902" name="Group 6"/>
          <p:cNvGrpSpPr>
            <a:grpSpLocks/>
          </p:cNvGrpSpPr>
          <p:nvPr/>
        </p:nvGrpSpPr>
        <p:grpSpPr bwMode="auto">
          <a:xfrm>
            <a:off x="0" y="914400"/>
            <a:ext cx="8686800" cy="2514600"/>
            <a:chOff x="0" y="576"/>
            <a:chExt cx="5472" cy="1584"/>
          </a:xfrm>
        </p:grpSpPr>
        <p:sp>
          <p:nvSpPr>
            <p:cNvPr id="80903"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eaLnBrk="1" hangingPunct="1"/>
              <a:endParaRPr lang="en-US"/>
            </a:p>
          </p:txBody>
        </p:sp>
        <p:sp>
          <p:nvSpPr>
            <p:cNvPr id="80904"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eaLnBrk="1" hangingPunct="1"/>
              <a:endParaRPr lang="en-US" sz="2400">
                <a:latin typeface="Times New Roman" charset="0"/>
              </a:endParaRPr>
            </a:p>
          </p:txBody>
        </p:sp>
        <p:sp>
          <p:nvSpPr>
            <p:cNvPr id="80905"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charset="0"/>
              </a:endParaRPr>
            </a:p>
          </p:txBody>
        </p:sp>
        <p:sp>
          <p:nvSpPr>
            <p:cNvPr id="80906"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80907"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grpSp>
      <p:sp>
        <p:nvSpPr>
          <p:cNvPr id="80908"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Tree>
  </p:cSld>
  <p:clrMapOvr>
    <a:masterClrMapping/>
  </p:clrMapOvr>
  <p:transition>
    <p:blind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Financial Management : An Overview</a:t>
            </a:r>
          </a:p>
        </p:txBody>
      </p:sp>
      <p:sp>
        <p:nvSpPr>
          <p:cNvPr id="6" name="Slide Number Placeholder 5"/>
          <p:cNvSpPr>
            <a:spLocks noGrp="1"/>
          </p:cNvSpPr>
          <p:nvPr>
            <p:ph type="sldNum" sz="quarter" idx="12"/>
          </p:nvPr>
        </p:nvSpPr>
        <p:spPr/>
        <p:txBody>
          <a:bodyPr/>
          <a:lstStyle>
            <a:lvl1pPr>
              <a:defRPr/>
            </a:lvl1pPr>
          </a:lstStyle>
          <a:p>
            <a:fld id="{BE22D1F9-544F-40AE-9018-B72C076171C4}" type="slidenum">
              <a:rPr lang="en-US"/>
              <a:pPr/>
              <a:t>‹#›</a:t>
            </a:fld>
            <a:endParaRPr lang="en-US"/>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Financial Management : An Overview</a:t>
            </a:r>
          </a:p>
        </p:txBody>
      </p:sp>
      <p:sp>
        <p:nvSpPr>
          <p:cNvPr id="6" name="Slide Number Placeholder 5"/>
          <p:cNvSpPr>
            <a:spLocks noGrp="1"/>
          </p:cNvSpPr>
          <p:nvPr>
            <p:ph type="sldNum" sz="quarter" idx="12"/>
          </p:nvPr>
        </p:nvSpPr>
        <p:spPr/>
        <p:txBody>
          <a:bodyPr/>
          <a:lstStyle>
            <a:lvl1pPr>
              <a:defRPr/>
            </a:lvl1pPr>
          </a:lstStyle>
          <a:p>
            <a:fld id="{E2FA1B09-05FF-4DA7-8C86-742DCE2F557F}" type="slidenum">
              <a:rPr lang="en-US"/>
              <a:pPr/>
              <a:t>‹#›</a:t>
            </a:fld>
            <a:endParaRPr lang="en-US"/>
          </a:p>
        </p:txBody>
      </p:sp>
    </p:spTree>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Financial Management : An Overview</a:t>
            </a:r>
          </a:p>
        </p:txBody>
      </p:sp>
      <p:sp>
        <p:nvSpPr>
          <p:cNvPr id="6" name="Slide Number Placeholder 5"/>
          <p:cNvSpPr>
            <a:spLocks noGrp="1"/>
          </p:cNvSpPr>
          <p:nvPr>
            <p:ph type="sldNum" sz="quarter" idx="12"/>
          </p:nvPr>
        </p:nvSpPr>
        <p:spPr/>
        <p:txBody>
          <a:bodyPr/>
          <a:lstStyle>
            <a:lvl1pPr>
              <a:defRPr/>
            </a:lvl1pPr>
          </a:lstStyle>
          <a:p>
            <a:fld id="{76B03A6A-BF73-40ED-B342-D6835279166A}" type="slidenum">
              <a:rPr lang="en-US"/>
              <a:pPr/>
              <a:t>‹#›</a:t>
            </a:fld>
            <a:endParaRPr lang="en-US"/>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Financial Management : An Overview</a:t>
            </a:r>
          </a:p>
        </p:txBody>
      </p:sp>
      <p:sp>
        <p:nvSpPr>
          <p:cNvPr id="6" name="Slide Number Placeholder 5"/>
          <p:cNvSpPr>
            <a:spLocks noGrp="1"/>
          </p:cNvSpPr>
          <p:nvPr>
            <p:ph type="sldNum" sz="quarter" idx="12"/>
          </p:nvPr>
        </p:nvSpPr>
        <p:spPr/>
        <p:txBody>
          <a:bodyPr/>
          <a:lstStyle>
            <a:lvl1pPr>
              <a:defRPr/>
            </a:lvl1pPr>
          </a:lstStyle>
          <a:p>
            <a:fld id="{4163C4C3-DD17-4DE6-822E-06F7F43B4871}" type="slidenum">
              <a:rPr lang="en-US"/>
              <a:pPr/>
              <a:t>‹#›</a:t>
            </a:fld>
            <a:endParaRPr lang="en-US"/>
          </a:p>
        </p:txBody>
      </p:sp>
    </p:spTree>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Financial Management : An Overview</a:t>
            </a:r>
          </a:p>
        </p:txBody>
      </p:sp>
      <p:sp>
        <p:nvSpPr>
          <p:cNvPr id="7" name="Slide Number Placeholder 6"/>
          <p:cNvSpPr>
            <a:spLocks noGrp="1"/>
          </p:cNvSpPr>
          <p:nvPr>
            <p:ph type="sldNum" sz="quarter" idx="12"/>
          </p:nvPr>
        </p:nvSpPr>
        <p:spPr/>
        <p:txBody>
          <a:bodyPr/>
          <a:lstStyle>
            <a:lvl1pPr>
              <a:defRPr/>
            </a:lvl1pPr>
          </a:lstStyle>
          <a:p>
            <a:fld id="{BBB6E01A-B7E0-45E6-AEAC-9195A91EE8D0}" type="slidenum">
              <a:rPr lang="en-US"/>
              <a:pPr/>
              <a:t>‹#›</a:t>
            </a:fld>
            <a:endParaRPr lang="en-US"/>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Financial Management : An Overview</a:t>
            </a:r>
          </a:p>
        </p:txBody>
      </p:sp>
      <p:sp>
        <p:nvSpPr>
          <p:cNvPr id="9" name="Slide Number Placeholder 8"/>
          <p:cNvSpPr>
            <a:spLocks noGrp="1"/>
          </p:cNvSpPr>
          <p:nvPr>
            <p:ph type="sldNum" sz="quarter" idx="12"/>
          </p:nvPr>
        </p:nvSpPr>
        <p:spPr/>
        <p:txBody>
          <a:bodyPr/>
          <a:lstStyle>
            <a:lvl1pPr>
              <a:defRPr/>
            </a:lvl1pPr>
          </a:lstStyle>
          <a:p>
            <a:fld id="{718B66F4-92CF-4750-925A-CD43A38B369E}" type="slidenum">
              <a:rPr lang="en-US"/>
              <a:pPr/>
              <a:t>‹#›</a:t>
            </a:fld>
            <a:endParaRPr lang="en-US"/>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Financial Management : An Overview</a:t>
            </a:r>
          </a:p>
        </p:txBody>
      </p:sp>
      <p:sp>
        <p:nvSpPr>
          <p:cNvPr id="5" name="Slide Number Placeholder 4"/>
          <p:cNvSpPr>
            <a:spLocks noGrp="1"/>
          </p:cNvSpPr>
          <p:nvPr>
            <p:ph type="sldNum" sz="quarter" idx="12"/>
          </p:nvPr>
        </p:nvSpPr>
        <p:spPr/>
        <p:txBody>
          <a:bodyPr/>
          <a:lstStyle>
            <a:lvl1pPr>
              <a:defRPr/>
            </a:lvl1pPr>
          </a:lstStyle>
          <a:p>
            <a:fld id="{D7176934-4468-4823-84CC-0EDD107AA643}" type="slidenum">
              <a:rPr lang="en-US"/>
              <a:pPr/>
              <a:t>‹#›</a:t>
            </a:fld>
            <a:endParaRPr lang="en-US"/>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Financial Management : An Overview</a:t>
            </a:r>
          </a:p>
        </p:txBody>
      </p:sp>
      <p:sp>
        <p:nvSpPr>
          <p:cNvPr id="4" name="Slide Number Placeholder 3"/>
          <p:cNvSpPr>
            <a:spLocks noGrp="1"/>
          </p:cNvSpPr>
          <p:nvPr>
            <p:ph type="sldNum" sz="quarter" idx="12"/>
          </p:nvPr>
        </p:nvSpPr>
        <p:spPr/>
        <p:txBody>
          <a:bodyPr/>
          <a:lstStyle>
            <a:lvl1pPr>
              <a:defRPr/>
            </a:lvl1pPr>
          </a:lstStyle>
          <a:p>
            <a:fld id="{4BE0A509-0FDC-41B0-BE16-853F6CBC80B7}" type="slidenum">
              <a:rPr lang="en-US"/>
              <a:pPr/>
              <a:t>‹#›</a:t>
            </a:fld>
            <a:endParaRPr lang="en-US"/>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Financial Management : An Overview</a:t>
            </a:r>
          </a:p>
        </p:txBody>
      </p:sp>
      <p:sp>
        <p:nvSpPr>
          <p:cNvPr id="7" name="Slide Number Placeholder 6"/>
          <p:cNvSpPr>
            <a:spLocks noGrp="1"/>
          </p:cNvSpPr>
          <p:nvPr>
            <p:ph type="sldNum" sz="quarter" idx="12"/>
          </p:nvPr>
        </p:nvSpPr>
        <p:spPr/>
        <p:txBody>
          <a:bodyPr/>
          <a:lstStyle>
            <a:lvl1pPr>
              <a:defRPr/>
            </a:lvl1pPr>
          </a:lstStyle>
          <a:p>
            <a:fld id="{73F120E7-D410-43B2-8643-A3031BB0BBC5}" type="slidenum">
              <a:rPr lang="en-US"/>
              <a:pPr/>
              <a:t>‹#›</a:t>
            </a:fld>
            <a:endParaRPr lang="en-US"/>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Financial Management : An Overview</a:t>
            </a:r>
          </a:p>
        </p:txBody>
      </p:sp>
      <p:sp>
        <p:nvSpPr>
          <p:cNvPr id="7" name="Slide Number Placeholder 6"/>
          <p:cNvSpPr>
            <a:spLocks noGrp="1"/>
          </p:cNvSpPr>
          <p:nvPr>
            <p:ph type="sldNum" sz="quarter" idx="12"/>
          </p:nvPr>
        </p:nvSpPr>
        <p:spPr/>
        <p:txBody>
          <a:bodyPr/>
          <a:lstStyle>
            <a:lvl1pPr>
              <a:defRPr/>
            </a:lvl1pPr>
          </a:lstStyle>
          <a:p>
            <a:fld id="{6BAF6476-E83A-4246-91D8-2DEE1039E513}" type="slidenum">
              <a:rPr lang="en-US"/>
              <a:pPr/>
              <a:t>‹#›</a:t>
            </a:fld>
            <a:endParaRPr lang="en-US"/>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eaLnBrk="1" hangingPunct="1"/>
            <a:endParaRPr lang="en-US" sz="2400">
              <a:latin typeface="Times New Roman" charset="0"/>
            </a:endParaRPr>
          </a:p>
        </p:txBody>
      </p:sp>
      <p:sp>
        <p:nvSpPr>
          <p:cNvPr id="79875"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lang="en-US" sz="2400">
              <a:latin typeface="Times New Roman" charset="0"/>
            </a:endParaRPr>
          </a:p>
        </p:txBody>
      </p:sp>
      <p:sp>
        <p:nvSpPr>
          <p:cNvPr id="79876"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79877"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9878"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79879"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r>
              <a:rPr lang="en-US"/>
              <a:t>Financial Management : An Overview</a:t>
            </a:r>
          </a:p>
        </p:txBody>
      </p:sp>
      <p:sp>
        <p:nvSpPr>
          <p:cNvPr id="79880"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D764722E-3ACF-4180-A9FE-345E37A4180B}" type="slidenum">
              <a:rPr lang="en-US"/>
              <a:pPr/>
              <a:t>‹#›</a:t>
            </a:fld>
            <a:endParaRPr lang="en-US"/>
          </a:p>
        </p:txBody>
      </p:sp>
      <p:sp>
        <p:nvSpPr>
          <p:cNvPr id="79881"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79882"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p:blinds/>
  </p:transition>
  <p:timing>
    <p:tnLst>
      <p:par>
        <p:cTn id="1" dur="indefinite" restart="never" nodeType="tmRoot"/>
      </p:par>
    </p:tnLst>
  </p:timing>
  <p:hf hd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charset="0"/>
        </a:defRPr>
      </a:lvl2pPr>
      <a:lvl3pPr algn="l" rtl="0" fontAlgn="base">
        <a:spcBef>
          <a:spcPct val="0"/>
        </a:spcBef>
        <a:spcAft>
          <a:spcPct val="0"/>
        </a:spcAft>
        <a:defRPr sz="4000">
          <a:solidFill>
            <a:schemeClr val="tx2"/>
          </a:solidFill>
          <a:latin typeface="Arial" charset="0"/>
        </a:defRPr>
      </a:lvl3pPr>
      <a:lvl4pPr algn="l" rtl="0" fontAlgn="base">
        <a:spcBef>
          <a:spcPct val="0"/>
        </a:spcBef>
        <a:spcAft>
          <a:spcPct val="0"/>
        </a:spcAft>
        <a:defRPr sz="4000">
          <a:solidFill>
            <a:schemeClr val="tx2"/>
          </a:solidFill>
          <a:latin typeface="Arial" charset="0"/>
        </a:defRPr>
      </a:lvl4pPr>
      <a:lvl5pPr algn="l" rtl="0" fontAlgn="base">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fontAlgn="base">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fontAlgn="base">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fontAlgn="base">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ftr" sz="quarter" idx="3"/>
          </p:nvPr>
        </p:nvSpPr>
        <p:spPr/>
        <p:txBody>
          <a:bodyPr/>
          <a:lstStyle/>
          <a:p>
            <a:r>
              <a:rPr lang="en-US"/>
              <a:t>Financial Management : An Overview</a:t>
            </a:r>
          </a:p>
        </p:txBody>
      </p:sp>
      <p:sp>
        <p:nvSpPr>
          <p:cNvPr id="5" name="Rectangle 5"/>
          <p:cNvSpPr>
            <a:spLocks noGrp="1" noChangeArrowheads="1"/>
          </p:cNvSpPr>
          <p:nvPr>
            <p:ph type="sldNum" sz="quarter" idx="4"/>
          </p:nvPr>
        </p:nvSpPr>
        <p:spPr/>
        <p:txBody>
          <a:bodyPr/>
          <a:lstStyle/>
          <a:p>
            <a:fld id="{78C6E29B-0D5F-439F-B9EA-D6DCF928E9D6}" type="slidenum">
              <a:rPr lang="en-US"/>
              <a:pPr/>
              <a:t>1</a:t>
            </a:fld>
            <a:endParaRPr lang="en-US"/>
          </a:p>
        </p:txBody>
      </p:sp>
      <p:sp>
        <p:nvSpPr>
          <p:cNvPr id="2050" name="Rectangle 2"/>
          <p:cNvSpPr>
            <a:spLocks noGrp="1" noChangeArrowheads="1"/>
          </p:cNvSpPr>
          <p:nvPr>
            <p:ph type="ctrTitle"/>
          </p:nvPr>
        </p:nvSpPr>
        <p:spPr/>
        <p:txBody>
          <a:bodyPr/>
          <a:lstStyle/>
          <a:p>
            <a:r>
              <a:rPr lang="en-US" b="1"/>
              <a:t>Financial Management : An Overview</a:t>
            </a: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3"/>
          <p:cNvSpPr>
            <a:spLocks noGrp="1"/>
          </p:cNvSpPr>
          <p:nvPr>
            <p:ph type="ftr" sz="quarter" idx="11"/>
          </p:nvPr>
        </p:nvSpPr>
        <p:spPr/>
        <p:txBody>
          <a:bodyPr/>
          <a:lstStyle/>
          <a:p>
            <a:r>
              <a:rPr lang="en-US"/>
              <a:t>Financial Management : An Overview</a:t>
            </a:r>
          </a:p>
        </p:txBody>
      </p:sp>
      <p:sp>
        <p:nvSpPr>
          <p:cNvPr id="35" name="Slide Number Placeholder 4"/>
          <p:cNvSpPr>
            <a:spLocks noGrp="1"/>
          </p:cNvSpPr>
          <p:nvPr>
            <p:ph type="sldNum" sz="quarter" idx="12"/>
          </p:nvPr>
        </p:nvSpPr>
        <p:spPr/>
        <p:txBody>
          <a:bodyPr/>
          <a:lstStyle/>
          <a:p>
            <a:fld id="{90D43917-56C3-469A-B4A3-C26F31796A0E}" type="slidenum">
              <a:rPr lang="en-US"/>
              <a:pPr/>
              <a:t>10</a:t>
            </a:fld>
            <a:endParaRPr lang="en-US"/>
          </a:p>
        </p:txBody>
      </p:sp>
      <p:sp>
        <p:nvSpPr>
          <p:cNvPr id="95234" name="Rectangle 2"/>
          <p:cNvSpPr>
            <a:spLocks noGrp="1" noChangeArrowheads="1"/>
          </p:cNvSpPr>
          <p:nvPr>
            <p:ph type="title"/>
          </p:nvPr>
        </p:nvSpPr>
        <p:spPr>
          <a:xfrm>
            <a:off x="228600" y="-228600"/>
            <a:ext cx="8763000" cy="1143000"/>
          </a:xfrm>
        </p:spPr>
        <p:txBody>
          <a:bodyPr/>
          <a:lstStyle/>
          <a:p>
            <a:r>
              <a:rPr lang="en-US">
                <a:latin typeface="Impact" pitchFamily="34" charset="0"/>
              </a:rPr>
              <a:t>Stakeholders and their expectations</a:t>
            </a:r>
          </a:p>
        </p:txBody>
      </p:sp>
      <p:sp>
        <p:nvSpPr>
          <p:cNvPr id="95235" name="Oval 3"/>
          <p:cNvSpPr>
            <a:spLocks noChangeArrowheads="1"/>
          </p:cNvSpPr>
          <p:nvPr/>
        </p:nvSpPr>
        <p:spPr bwMode="auto">
          <a:xfrm>
            <a:off x="304800" y="762000"/>
            <a:ext cx="8534400" cy="5486400"/>
          </a:xfrm>
          <a:prstGeom prst="ellipse">
            <a:avLst/>
          </a:prstGeom>
          <a:solidFill>
            <a:schemeClr val="accent1"/>
          </a:solidFill>
          <a:ln w="38100">
            <a:solidFill>
              <a:schemeClr val="tx1"/>
            </a:solidFill>
            <a:round/>
            <a:headEnd/>
            <a:tailEnd/>
          </a:ln>
          <a:effectLst/>
        </p:spPr>
        <p:txBody>
          <a:bodyPr wrap="none" anchor="ctr"/>
          <a:lstStyle/>
          <a:p>
            <a:endParaRPr lang="en-US"/>
          </a:p>
        </p:txBody>
      </p:sp>
      <p:sp>
        <p:nvSpPr>
          <p:cNvPr id="95236" name="Oval 4"/>
          <p:cNvSpPr>
            <a:spLocks noChangeArrowheads="1"/>
          </p:cNvSpPr>
          <p:nvPr/>
        </p:nvSpPr>
        <p:spPr bwMode="auto">
          <a:xfrm>
            <a:off x="2209800" y="2057400"/>
            <a:ext cx="4648200" cy="2938463"/>
          </a:xfrm>
          <a:prstGeom prst="ellipse">
            <a:avLst/>
          </a:prstGeom>
          <a:solidFill>
            <a:schemeClr val="accent1"/>
          </a:solidFill>
          <a:ln w="38100">
            <a:solidFill>
              <a:schemeClr val="tx1"/>
            </a:solidFill>
            <a:round/>
            <a:headEnd/>
            <a:tailEnd/>
          </a:ln>
          <a:effectLst/>
        </p:spPr>
        <p:txBody>
          <a:bodyPr wrap="none" anchor="ctr"/>
          <a:lstStyle/>
          <a:p>
            <a:pPr algn="ctr" eaLnBrk="1" hangingPunct="1"/>
            <a:endParaRPr lang="en-US" sz="1000"/>
          </a:p>
        </p:txBody>
      </p:sp>
      <p:sp>
        <p:nvSpPr>
          <p:cNvPr id="95237" name="Text Box 5"/>
          <p:cNvSpPr txBox="1">
            <a:spLocks noChangeArrowheads="1"/>
          </p:cNvSpPr>
          <p:nvPr/>
        </p:nvSpPr>
        <p:spPr bwMode="auto">
          <a:xfrm>
            <a:off x="3810000" y="2286000"/>
            <a:ext cx="1292225" cy="304800"/>
          </a:xfrm>
          <a:prstGeom prst="rect">
            <a:avLst/>
          </a:prstGeom>
          <a:noFill/>
          <a:ln w="9525">
            <a:noFill/>
            <a:miter lim="800000"/>
            <a:headEnd/>
            <a:tailEnd/>
          </a:ln>
          <a:effectLst/>
        </p:spPr>
        <p:txBody>
          <a:bodyPr wrap="none">
            <a:spAutoFit/>
          </a:bodyPr>
          <a:lstStyle/>
          <a:p>
            <a:pPr eaLnBrk="1" hangingPunct="1"/>
            <a:r>
              <a:rPr lang="en-US" sz="1400" b="1"/>
              <a:t>EMPLOYEES</a:t>
            </a:r>
          </a:p>
        </p:txBody>
      </p:sp>
      <p:sp>
        <p:nvSpPr>
          <p:cNvPr id="95238" name="Text Box 6"/>
          <p:cNvSpPr txBox="1">
            <a:spLocks noChangeArrowheads="1"/>
          </p:cNvSpPr>
          <p:nvPr/>
        </p:nvSpPr>
        <p:spPr bwMode="auto">
          <a:xfrm>
            <a:off x="2667000" y="2743200"/>
            <a:ext cx="1222375" cy="304800"/>
          </a:xfrm>
          <a:prstGeom prst="rect">
            <a:avLst/>
          </a:prstGeom>
          <a:noFill/>
          <a:ln w="9525">
            <a:noFill/>
            <a:miter lim="800000"/>
            <a:headEnd/>
            <a:tailEnd/>
          </a:ln>
          <a:effectLst/>
        </p:spPr>
        <p:txBody>
          <a:bodyPr wrap="none">
            <a:spAutoFit/>
          </a:bodyPr>
          <a:lstStyle/>
          <a:p>
            <a:pPr eaLnBrk="1" hangingPunct="1"/>
            <a:r>
              <a:rPr lang="en-US" sz="1400" b="1"/>
              <a:t>MANAGERS</a:t>
            </a:r>
          </a:p>
        </p:txBody>
      </p:sp>
      <p:sp>
        <p:nvSpPr>
          <p:cNvPr id="95239" name="Text Box 7"/>
          <p:cNvSpPr txBox="1">
            <a:spLocks noChangeArrowheads="1"/>
          </p:cNvSpPr>
          <p:nvPr/>
        </p:nvSpPr>
        <p:spPr bwMode="auto">
          <a:xfrm>
            <a:off x="5181600" y="2667000"/>
            <a:ext cx="1052513" cy="517525"/>
          </a:xfrm>
          <a:prstGeom prst="rect">
            <a:avLst/>
          </a:prstGeom>
          <a:noFill/>
          <a:ln w="9525">
            <a:noFill/>
            <a:miter lim="800000"/>
            <a:headEnd/>
            <a:tailEnd/>
          </a:ln>
          <a:effectLst/>
        </p:spPr>
        <p:txBody>
          <a:bodyPr wrap="none">
            <a:spAutoFit/>
          </a:bodyPr>
          <a:lstStyle/>
          <a:p>
            <a:pPr eaLnBrk="1" hangingPunct="1"/>
            <a:r>
              <a:rPr lang="en-US" sz="1400" b="1"/>
              <a:t>MINORITY</a:t>
            </a:r>
          </a:p>
          <a:p>
            <a:pPr eaLnBrk="1" hangingPunct="1"/>
            <a:r>
              <a:rPr lang="en-US" sz="1400" b="1"/>
              <a:t>GROUP</a:t>
            </a:r>
          </a:p>
        </p:txBody>
      </p:sp>
      <p:sp>
        <p:nvSpPr>
          <p:cNvPr id="95240" name="Text Box 8"/>
          <p:cNvSpPr txBox="1">
            <a:spLocks noChangeArrowheads="1"/>
          </p:cNvSpPr>
          <p:nvPr/>
        </p:nvSpPr>
        <p:spPr bwMode="auto">
          <a:xfrm>
            <a:off x="2362200" y="3352800"/>
            <a:ext cx="1458913" cy="304800"/>
          </a:xfrm>
          <a:prstGeom prst="rect">
            <a:avLst/>
          </a:prstGeom>
          <a:noFill/>
          <a:ln w="9525">
            <a:noFill/>
            <a:miter lim="800000"/>
            <a:headEnd/>
            <a:tailEnd/>
          </a:ln>
          <a:effectLst/>
        </p:spPr>
        <p:txBody>
          <a:bodyPr wrap="none">
            <a:spAutoFit/>
          </a:bodyPr>
          <a:lstStyle/>
          <a:p>
            <a:pPr eaLnBrk="1" hangingPunct="1"/>
            <a:r>
              <a:rPr lang="en-US" sz="1400" b="1"/>
              <a:t>GOVERNMENT</a:t>
            </a:r>
          </a:p>
        </p:txBody>
      </p:sp>
      <p:sp>
        <p:nvSpPr>
          <p:cNvPr id="95241" name="Text Box 9"/>
          <p:cNvSpPr txBox="1">
            <a:spLocks noChangeArrowheads="1"/>
          </p:cNvSpPr>
          <p:nvPr/>
        </p:nvSpPr>
        <p:spPr bwMode="auto">
          <a:xfrm>
            <a:off x="5410200" y="3352800"/>
            <a:ext cx="1279525" cy="304800"/>
          </a:xfrm>
          <a:prstGeom prst="rect">
            <a:avLst/>
          </a:prstGeom>
          <a:noFill/>
          <a:ln w="9525">
            <a:noFill/>
            <a:miter lim="800000"/>
            <a:headEnd/>
            <a:tailEnd/>
          </a:ln>
          <a:effectLst/>
        </p:spPr>
        <p:txBody>
          <a:bodyPr wrap="none">
            <a:spAutoFit/>
          </a:bodyPr>
          <a:lstStyle/>
          <a:p>
            <a:pPr eaLnBrk="1" hangingPunct="1"/>
            <a:r>
              <a:rPr lang="en-US" sz="1400" b="1"/>
              <a:t>COMMUNITY</a:t>
            </a:r>
          </a:p>
        </p:txBody>
      </p:sp>
      <p:sp>
        <p:nvSpPr>
          <p:cNvPr id="95242" name="Text Box 10"/>
          <p:cNvSpPr txBox="1">
            <a:spLocks noChangeArrowheads="1"/>
          </p:cNvSpPr>
          <p:nvPr/>
        </p:nvSpPr>
        <p:spPr bwMode="auto">
          <a:xfrm>
            <a:off x="2895600" y="3962400"/>
            <a:ext cx="1193800" cy="304800"/>
          </a:xfrm>
          <a:prstGeom prst="rect">
            <a:avLst/>
          </a:prstGeom>
          <a:noFill/>
          <a:ln w="9525">
            <a:noFill/>
            <a:miter lim="800000"/>
            <a:headEnd/>
            <a:tailEnd/>
          </a:ln>
          <a:effectLst/>
        </p:spPr>
        <p:txBody>
          <a:bodyPr wrap="none">
            <a:spAutoFit/>
          </a:bodyPr>
          <a:lstStyle/>
          <a:p>
            <a:pPr eaLnBrk="1" hangingPunct="1"/>
            <a:r>
              <a:rPr lang="en-US" sz="1400" b="1"/>
              <a:t>SUPPLIERS</a:t>
            </a:r>
          </a:p>
        </p:txBody>
      </p:sp>
      <p:sp>
        <p:nvSpPr>
          <p:cNvPr id="95243" name="Text Box 11"/>
          <p:cNvSpPr txBox="1">
            <a:spLocks noChangeArrowheads="1"/>
          </p:cNvSpPr>
          <p:nvPr/>
        </p:nvSpPr>
        <p:spPr bwMode="auto">
          <a:xfrm>
            <a:off x="4114800" y="3276600"/>
            <a:ext cx="742950" cy="366713"/>
          </a:xfrm>
          <a:prstGeom prst="rect">
            <a:avLst/>
          </a:prstGeom>
          <a:noFill/>
          <a:ln w="9525">
            <a:noFill/>
            <a:miter lim="800000"/>
            <a:headEnd/>
            <a:tailEnd/>
          </a:ln>
          <a:effectLst/>
        </p:spPr>
        <p:txBody>
          <a:bodyPr wrap="none">
            <a:spAutoFit/>
          </a:bodyPr>
          <a:lstStyle/>
          <a:p>
            <a:pPr eaLnBrk="1" hangingPunct="1"/>
            <a:r>
              <a:rPr lang="en-US" b="1"/>
              <a:t>FIRM</a:t>
            </a:r>
          </a:p>
        </p:txBody>
      </p:sp>
      <p:sp>
        <p:nvSpPr>
          <p:cNvPr id="95244" name="Text Box 12"/>
          <p:cNvSpPr txBox="1">
            <a:spLocks noChangeArrowheads="1"/>
          </p:cNvSpPr>
          <p:nvPr/>
        </p:nvSpPr>
        <p:spPr bwMode="auto">
          <a:xfrm>
            <a:off x="5181600" y="3886200"/>
            <a:ext cx="1231900" cy="304800"/>
          </a:xfrm>
          <a:prstGeom prst="rect">
            <a:avLst/>
          </a:prstGeom>
          <a:noFill/>
          <a:ln w="9525">
            <a:noFill/>
            <a:miter lim="800000"/>
            <a:headEnd/>
            <a:tailEnd/>
          </a:ln>
          <a:effectLst/>
        </p:spPr>
        <p:txBody>
          <a:bodyPr wrap="none">
            <a:spAutoFit/>
          </a:bodyPr>
          <a:lstStyle/>
          <a:p>
            <a:pPr eaLnBrk="1" hangingPunct="1"/>
            <a:r>
              <a:rPr lang="en-US" sz="1400" b="1"/>
              <a:t>CREDITORS</a:t>
            </a:r>
          </a:p>
        </p:txBody>
      </p:sp>
      <p:sp>
        <p:nvSpPr>
          <p:cNvPr id="95245" name="Text Box 13"/>
          <p:cNvSpPr txBox="1">
            <a:spLocks noChangeArrowheads="1"/>
          </p:cNvSpPr>
          <p:nvPr/>
        </p:nvSpPr>
        <p:spPr bwMode="auto">
          <a:xfrm>
            <a:off x="3352800" y="4419600"/>
            <a:ext cx="1320800" cy="304800"/>
          </a:xfrm>
          <a:prstGeom prst="rect">
            <a:avLst/>
          </a:prstGeom>
          <a:noFill/>
          <a:ln w="9525">
            <a:noFill/>
            <a:miter lim="800000"/>
            <a:headEnd/>
            <a:tailEnd/>
          </a:ln>
          <a:effectLst/>
        </p:spPr>
        <p:txBody>
          <a:bodyPr wrap="none">
            <a:spAutoFit/>
          </a:bodyPr>
          <a:lstStyle/>
          <a:p>
            <a:pPr eaLnBrk="1" hangingPunct="1"/>
            <a:r>
              <a:rPr lang="en-US" sz="1400" b="1"/>
              <a:t>CUSTOMERS</a:t>
            </a:r>
          </a:p>
        </p:txBody>
      </p:sp>
      <p:sp>
        <p:nvSpPr>
          <p:cNvPr id="95246" name="Text Box 14"/>
          <p:cNvSpPr txBox="1">
            <a:spLocks noChangeArrowheads="1"/>
          </p:cNvSpPr>
          <p:nvPr/>
        </p:nvSpPr>
        <p:spPr bwMode="auto">
          <a:xfrm>
            <a:off x="4813300" y="4267200"/>
            <a:ext cx="1054100" cy="517525"/>
          </a:xfrm>
          <a:prstGeom prst="rect">
            <a:avLst/>
          </a:prstGeom>
          <a:noFill/>
          <a:ln w="9525">
            <a:noFill/>
            <a:miter lim="800000"/>
            <a:headEnd/>
            <a:tailEnd/>
          </a:ln>
          <a:effectLst/>
        </p:spPr>
        <p:txBody>
          <a:bodyPr wrap="none">
            <a:spAutoFit/>
          </a:bodyPr>
          <a:lstStyle/>
          <a:p>
            <a:pPr eaLnBrk="1" hangingPunct="1"/>
            <a:r>
              <a:rPr lang="en-US" sz="1400" b="1"/>
              <a:t>SHARE</a:t>
            </a:r>
          </a:p>
          <a:p>
            <a:pPr eaLnBrk="1" hangingPunct="1"/>
            <a:r>
              <a:rPr lang="en-US" sz="1400" b="1"/>
              <a:t>HOLDERS</a:t>
            </a:r>
          </a:p>
        </p:txBody>
      </p:sp>
      <p:sp>
        <p:nvSpPr>
          <p:cNvPr id="95247" name="Line 15"/>
          <p:cNvSpPr>
            <a:spLocks noChangeShapeType="1"/>
          </p:cNvSpPr>
          <p:nvPr/>
        </p:nvSpPr>
        <p:spPr bwMode="auto">
          <a:xfrm>
            <a:off x="304800" y="3505200"/>
            <a:ext cx="1905000" cy="0"/>
          </a:xfrm>
          <a:prstGeom prst="line">
            <a:avLst/>
          </a:prstGeom>
          <a:noFill/>
          <a:ln w="38100">
            <a:solidFill>
              <a:schemeClr val="tx1"/>
            </a:solidFill>
            <a:round/>
            <a:headEnd/>
            <a:tailEnd/>
          </a:ln>
          <a:effectLst/>
        </p:spPr>
        <p:txBody>
          <a:bodyPr wrap="none"/>
          <a:lstStyle/>
          <a:p>
            <a:endParaRPr lang="en-US"/>
          </a:p>
        </p:txBody>
      </p:sp>
      <p:sp>
        <p:nvSpPr>
          <p:cNvPr id="95248" name="Line 16"/>
          <p:cNvSpPr>
            <a:spLocks noChangeShapeType="1"/>
          </p:cNvSpPr>
          <p:nvPr/>
        </p:nvSpPr>
        <p:spPr bwMode="auto">
          <a:xfrm>
            <a:off x="6858000" y="3505200"/>
            <a:ext cx="1981200" cy="0"/>
          </a:xfrm>
          <a:prstGeom prst="line">
            <a:avLst/>
          </a:prstGeom>
          <a:noFill/>
          <a:ln w="38100">
            <a:solidFill>
              <a:schemeClr val="tx1"/>
            </a:solidFill>
            <a:round/>
            <a:headEnd/>
            <a:tailEnd/>
          </a:ln>
          <a:effectLst/>
        </p:spPr>
        <p:txBody>
          <a:bodyPr wrap="none"/>
          <a:lstStyle/>
          <a:p>
            <a:endParaRPr lang="en-US"/>
          </a:p>
        </p:txBody>
      </p:sp>
      <p:sp>
        <p:nvSpPr>
          <p:cNvPr id="95249" name="Line 17"/>
          <p:cNvSpPr>
            <a:spLocks noChangeShapeType="1"/>
          </p:cNvSpPr>
          <p:nvPr/>
        </p:nvSpPr>
        <p:spPr bwMode="auto">
          <a:xfrm>
            <a:off x="914400" y="2133600"/>
            <a:ext cx="1524000" cy="685800"/>
          </a:xfrm>
          <a:prstGeom prst="line">
            <a:avLst/>
          </a:prstGeom>
          <a:noFill/>
          <a:ln w="38100">
            <a:solidFill>
              <a:schemeClr val="tx1"/>
            </a:solidFill>
            <a:round/>
            <a:headEnd/>
            <a:tailEnd/>
          </a:ln>
          <a:effectLst/>
        </p:spPr>
        <p:txBody>
          <a:bodyPr wrap="none"/>
          <a:lstStyle/>
          <a:p>
            <a:endParaRPr lang="en-US"/>
          </a:p>
        </p:txBody>
      </p:sp>
      <p:sp>
        <p:nvSpPr>
          <p:cNvPr id="95250" name="Line 18"/>
          <p:cNvSpPr>
            <a:spLocks noChangeShapeType="1"/>
          </p:cNvSpPr>
          <p:nvPr/>
        </p:nvSpPr>
        <p:spPr bwMode="auto">
          <a:xfrm>
            <a:off x="2819400" y="990600"/>
            <a:ext cx="685800" cy="1219200"/>
          </a:xfrm>
          <a:prstGeom prst="line">
            <a:avLst/>
          </a:prstGeom>
          <a:noFill/>
          <a:ln w="38100">
            <a:solidFill>
              <a:schemeClr val="tx1"/>
            </a:solidFill>
            <a:round/>
            <a:headEnd/>
            <a:tailEnd/>
          </a:ln>
          <a:effectLst/>
        </p:spPr>
        <p:txBody>
          <a:bodyPr wrap="none"/>
          <a:lstStyle/>
          <a:p>
            <a:endParaRPr lang="en-US"/>
          </a:p>
        </p:txBody>
      </p:sp>
      <p:sp>
        <p:nvSpPr>
          <p:cNvPr id="95251" name="Line 19"/>
          <p:cNvSpPr>
            <a:spLocks noChangeShapeType="1"/>
          </p:cNvSpPr>
          <p:nvPr/>
        </p:nvSpPr>
        <p:spPr bwMode="auto">
          <a:xfrm flipV="1">
            <a:off x="6324600" y="1752600"/>
            <a:ext cx="1447800" cy="838200"/>
          </a:xfrm>
          <a:prstGeom prst="line">
            <a:avLst/>
          </a:prstGeom>
          <a:noFill/>
          <a:ln w="38100">
            <a:solidFill>
              <a:schemeClr val="tx1"/>
            </a:solidFill>
            <a:round/>
            <a:headEnd/>
            <a:tailEnd/>
          </a:ln>
          <a:effectLst/>
        </p:spPr>
        <p:txBody>
          <a:bodyPr wrap="none"/>
          <a:lstStyle/>
          <a:p>
            <a:endParaRPr lang="en-US"/>
          </a:p>
        </p:txBody>
      </p:sp>
      <p:sp>
        <p:nvSpPr>
          <p:cNvPr id="95252" name="Line 20"/>
          <p:cNvSpPr>
            <a:spLocks noChangeShapeType="1"/>
          </p:cNvSpPr>
          <p:nvPr/>
        </p:nvSpPr>
        <p:spPr bwMode="auto">
          <a:xfrm flipH="1">
            <a:off x="1752600" y="4495800"/>
            <a:ext cx="1066800" cy="1066800"/>
          </a:xfrm>
          <a:prstGeom prst="line">
            <a:avLst/>
          </a:prstGeom>
          <a:noFill/>
          <a:ln w="38100">
            <a:solidFill>
              <a:schemeClr val="tx1"/>
            </a:solidFill>
            <a:round/>
            <a:headEnd/>
            <a:tailEnd/>
          </a:ln>
          <a:effectLst/>
        </p:spPr>
        <p:txBody>
          <a:bodyPr wrap="none"/>
          <a:lstStyle/>
          <a:p>
            <a:endParaRPr lang="en-US"/>
          </a:p>
        </p:txBody>
      </p:sp>
      <p:sp>
        <p:nvSpPr>
          <p:cNvPr id="95253" name="Line 21"/>
          <p:cNvSpPr>
            <a:spLocks noChangeShapeType="1"/>
          </p:cNvSpPr>
          <p:nvPr/>
        </p:nvSpPr>
        <p:spPr bwMode="auto">
          <a:xfrm flipH="1">
            <a:off x="4419600" y="5029200"/>
            <a:ext cx="76200" cy="1219200"/>
          </a:xfrm>
          <a:prstGeom prst="line">
            <a:avLst/>
          </a:prstGeom>
          <a:noFill/>
          <a:ln w="38100">
            <a:solidFill>
              <a:schemeClr val="tx1"/>
            </a:solidFill>
            <a:round/>
            <a:headEnd/>
            <a:tailEnd/>
          </a:ln>
          <a:effectLst/>
        </p:spPr>
        <p:txBody>
          <a:bodyPr wrap="none"/>
          <a:lstStyle/>
          <a:p>
            <a:endParaRPr lang="en-US"/>
          </a:p>
        </p:txBody>
      </p:sp>
      <p:sp>
        <p:nvSpPr>
          <p:cNvPr id="95254" name="Line 22"/>
          <p:cNvSpPr>
            <a:spLocks noChangeShapeType="1"/>
          </p:cNvSpPr>
          <p:nvPr/>
        </p:nvSpPr>
        <p:spPr bwMode="auto">
          <a:xfrm>
            <a:off x="6019800" y="4648200"/>
            <a:ext cx="1143000" cy="1066800"/>
          </a:xfrm>
          <a:prstGeom prst="line">
            <a:avLst/>
          </a:prstGeom>
          <a:noFill/>
          <a:ln w="38100">
            <a:solidFill>
              <a:schemeClr val="tx1"/>
            </a:solidFill>
            <a:round/>
            <a:headEnd/>
            <a:tailEnd/>
          </a:ln>
          <a:effectLst/>
        </p:spPr>
        <p:txBody>
          <a:bodyPr wrap="none"/>
          <a:lstStyle/>
          <a:p>
            <a:endParaRPr lang="en-US"/>
          </a:p>
        </p:txBody>
      </p:sp>
      <p:sp>
        <p:nvSpPr>
          <p:cNvPr id="95255" name="Text Box 23"/>
          <p:cNvSpPr txBox="1">
            <a:spLocks noChangeArrowheads="1"/>
          </p:cNvSpPr>
          <p:nvPr/>
        </p:nvSpPr>
        <p:spPr bwMode="auto">
          <a:xfrm>
            <a:off x="1501775" y="1708150"/>
            <a:ext cx="1747838" cy="730250"/>
          </a:xfrm>
          <a:prstGeom prst="rect">
            <a:avLst/>
          </a:prstGeom>
          <a:noFill/>
          <a:ln w="9525">
            <a:noFill/>
            <a:miter lim="800000"/>
            <a:headEnd/>
            <a:tailEnd/>
          </a:ln>
          <a:effectLst/>
        </p:spPr>
        <p:txBody>
          <a:bodyPr wrap="none">
            <a:spAutoFit/>
          </a:bodyPr>
          <a:lstStyle/>
          <a:p>
            <a:pPr eaLnBrk="1" hangingPunct="1">
              <a:buFontTx/>
              <a:buChar char="•"/>
            </a:pPr>
            <a:r>
              <a:rPr lang="en-US" sz="1400" b="1"/>
              <a:t> COMPENSATION</a:t>
            </a:r>
          </a:p>
          <a:p>
            <a:pPr eaLnBrk="1" hangingPunct="1">
              <a:buFontTx/>
              <a:buChar char="•"/>
            </a:pPr>
            <a:r>
              <a:rPr lang="en-US" sz="1400" b="1"/>
              <a:t> PRESTIGE</a:t>
            </a:r>
          </a:p>
          <a:p>
            <a:pPr eaLnBrk="1" hangingPunct="1">
              <a:buFontTx/>
              <a:buChar char="•"/>
            </a:pPr>
            <a:r>
              <a:rPr lang="en-US" sz="1400" b="1"/>
              <a:t> POWER</a:t>
            </a:r>
          </a:p>
        </p:txBody>
      </p:sp>
      <p:sp>
        <p:nvSpPr>
          <p:cNvPr id="95256" name="Text Box 24"/>
          <p:cNvSpPr txBox="1">
            <a:spLocks noChangeArrowheads="1"/>
          </p:cNvSpPr>
          <p:nvPr/>
        </p:nvSpPr>
        <p:spPr bwMode="auto">
          <a:xfrm>
            <a:off x="3200400" y="990600"/>
            <a:ext cx="2022475" cy="730250"/>
          </a:xfrm>
          <a:prstGeom prst="rect">
            <a:avLst/>
          </a:prstGeom>
          <a:noFill/>
          <a:ln w="9525">
            <a:noFill/>
            <a:miter lim="800000"/>
            <a:headEnd/>
            <a:tailEnd/>
          </a:ln>
          <a:effectLst/>
        </p:spPr>
        <p:txBody>
          <a:bodyPr wrap="none">
            <a:spAutoFit/>
          </a:bodyPr>
          <a:lstStyle/>
          <a:p>
            <a:pPr eaLnBrk="1" hangingPunct="1">
              <a:buFontTx/>
              <a:buChar char="•"/>
            </a:pPr>
            <a:r>
              <a:rPr lang="en-US" sz="1400" b="1"/>
              <a:t> SECURITY</a:t>
            </a:r>
          </a:p>
          <a:p>
            <a:pPr eaLnBrk="1" hangingPunct="1">
              <a:buFontTx/>
              <a:buChar char="•"/>
            </a:pPr>
            <a:r>
              <a:rPr lang="en-US" sz="1400" b="1"/>
              <a:t> COMPENSATION</a:t>
            </a:r>
          </a:p>
          <a:p>
            <a:pPr eaLnBrk="1" hangingPunct="1">
              <a:buFontTx/>
              <a:buChar char="•"/>
            </a:pPr>
            <a:r>
              <a:rPr lang="en-US" sz="1400" b="1"/>
              <a:t> JOB SATISFACTION</a:t>
            </a:r>
          </a:p>
        </p:txBody>
      </p:sp>
      <p:sp>
        <p:nvSpPr>
          <p:cNvPr id="95257" name="Text Box 25"/>
          <p:cNvSpPr txBox="1">
            <a:spLocks noChangeArrowheads="1"/>
          </p:cNvSpPr>
          <p:nvPr/>
        </p:nvSpPr>
        <p:spPr bwMode="auto">
          <a:xfrm>
            <a:off x="5348288" y="1143000"/>
            <a:ext cx="2092325" cy="730250"/>
          </a:xfrm>
          <a:prstGeom prst="rect">
            <a:avLst/>
          </a:prstGeom>
          <a:noFill/>
          <a:ln w="9525">
            <a:noFill/>
            <a:miter lim="800000"/>
            <a:headEnd/>
            <a:tailEnd/>
          </a:ln>
          <a:effectLst/>
        </p:spPr>
        <p:txBody>
          <a:bodyPr wrap="none">
            <a:spAutoFit/>
          </a:bodyPr>
          <a:lstStyle/>
          <a:p>
            <a:pPr eaLnBrk="1" hangingPunct="1">
              <a:buFontTx/>
              <a:buChar char="•"/>
            </a:pPr>
            <a:r>
              <a:rPr lang="en-US" sz="1400" b="1"/>
              <a:t> FAIR</a:t>
            </a:r>
          </a:p>
          <a:p>
            <a:pPr eaLnBrk="1" hangingPunct="1">
              <a:buFontTx/>
              <a:buChar char="•"/>
            </a:pPr>
            <a:r>
              <a:rPr lang="en-US" sz="1400" b="1"/>
              <a:t> EMPLOYMENT</a:t>
            </a:r>
          </a:p>
          <a:p>
            <a:pPr eaLnBrk="1" hangingPunct="1">
              <a:buFontTx/>
              <a:buChar char="•"/>
            </a:pPr>
            <a:r>
              <a:rPr lang="en-US" sz="1400" b="1"/>
              <a:t> NO DISCRIMINATION</a:t>
            </a:r>
          </a:p>
        </p:txBody>
      </p:sp>
      <p:sp>
        <p:nvSpPr>
          <p:cNvPr id="95258" name="Line 26"/>
          <p:cNvSpPr>
            <a:spLocks noChangeShapeType="1"/>
          </p:cNvSpPr>
          <p:nvPr/>
        </p:nvSpPr>
        <p:spPr bwMode="auto">
          <a:xfrm flipH="1">
            <a:off x="5243513" y="838200"/>
            <a:ext cx="242887" cy="1295400"/>
          </a:xfrm>
          <a:prstGeom prst="line">
            <a:avLst/>
          </a:prstGeom>
          <a:noFill/>
          <a:ln w="38100">
            <a:solidFill>
              <a:schemeClr val="tx1"/>
            </a:solidFill>
            <a:round/>
            <a:headEnd/>
            <a:tailEnd/>
          </a:ln>
          <a:effectLst/>
        </p:spPr>
        <p:txBody>
          <a:bodyPr wrap="none"/>
          <a:lstStyle/>
          <a:p>
            <a:endParaRPr lang="en-US"/>
          </a:p>
        </p:txBody>
      </p:sp>
      <p:sp>
        <p:nvSpPr>
          <p:cNvPr id="95259" name="Text Box 27"/>
          <p:cNvSpPr txBox="1">
            <a:spLocks noChangeArrowheads="1"/>
          </p:cNvSpPr>
          <p:nvPr/>
        </p:nvSpPr>
        <p:spPr bwMode="auto">
          <a:xfrm>
            <a:off x="584200" y="2438400"/>
            <a:ext cx="1549400" cy="730250"/>
          </a:xfrm>
          <a:prstGeom prst="rect">
            <a:avLst/>
          </a:prstGeom>
          <a:noFill/>
          <a:ln w="9525">
            <a:noFill/>
            <a:miter lim="800000"/>
            <a:headEnd/>
            <a:tailEnd/>
          </a:ln>
          <a:effectLst/>
        </p:spPr>
        <p:txBody>
          <a:bodyPr wrap="none">
            <a:spAutoFit/>
          </a:bodyPr>
          <a:lstStyle/>
          <a:p>
            <a:pPr eaLnBrk="1" hangingPunct="1">
              <a:buFontTx/>
              <a:buChar char="•"/>
            </a:pPr>
            <a:endParaRPr lang="en-US" sz="1400" b="1"/>
          </a:p>
          <a:p>
            <a:pPr eaLnBrk="1" hangingPunct="1">
              <a:buFontTx/>
              <a:buChar char="•"/>
            </a:pPr>
            <a:r>
              <a:rPr lang="en-US" sz="1400" b="1"/>
              <a:t> TAXES</a:t>
            </a:r>
          </a:p>
          <a:p>
            <a:pPr eaLnBrk="1" hangingPunct="1">
              <a:buFontTx/>
              <a:buChar char="•"/>
            </a:pPr>
            <a:r>
              <a:rPr lang="en-US" sz="1400" b="1"/>
              <a:t> EMPLOYMENT</a:t>
            </a:r>
          </a:p>
        </p:txBody>
      </p:sp>
      <p:sp>
        <p:nvSpPr>
          <p:cNvPr id="95260" name="Text Box 28"/>
          <p:cNvSpPr txBox="1">
            <a:spLocks noChangeArrowheads="1"/>
          </p:cNvSpPr>
          <p:nvPr/>
        </p:nvSpPr>
        <p:spPr bwMode="auto">
          <a:xfrm>
            <a:off x="762000" y="3733800"/>
            <a:ext cx="1538288" cy="942975"/>
          </a:xfrm>
          <a:prstGeom prst="rect">
            <a:avLst/>
          </a:prstGeom>
          <a:noFill/>
          <a:ln w="9525">
            <a:noFill/>
            <a:miter lim="800000"/>
            <a:headEnd/>
            <a:tailEnd/>
          </a:ln>
          <a:effectLst/>
        </p:spPr>
        <p:txBody>
          <a:bodyPr wrap="none">
            <a:spAutoFit/>
          </a:bodyPr>
          <a:lstStyle/>
          <a:p>
            <a:pPr eaLnBrk="1" hangingPunct="1">
              <a:buFontTx/>
              <a:buChar char="•"/>
            </a:pPr>
            <a:r>
              <a:rPr lang="en-US" sz="1400" b="1"/>
              <a:t>  REGULAR </a:t>
            </a:r>
          </a:p>
          <a:p>
            <a:pPr eaLnBrk="1" hangingPunct="1"/>
            <a:r>
              <a:rPr lang="en-US" sz="1400" b="1"/>
              <a:t>   PAYMENT</a:t>
            </a:r>
          </a:p>
          <a:p>
            <a:pPr eaLnBrk="1" hangingPunct="1">
              <a:buFontTx/>
              <a:buChar char="•"/>
            </a:pPr>
            <a:r>
              <a:rPr lang="en-US" sz="1400" b="1"/>
              <a:t>  CONTINUITY</a:t>
            </a:r>
          </a:p>
          <a:p>
            <a:pPr eaLnBrk="1" hangingPunct="1"/>
            <a:r>
              <a:rPr lang="en-US" sz="1400" b="1"/>
              <a:t>   OF BUSINESS</a:t>
            </a:r>
          </a:p>
        </p:txBody>
      </p:sp>
      <p:sp>
        <p:nvSpPr>
          <p:cNvPr id="95261" name="Text Box 29"/>
          <p:cNvSpPr txBox="1">
            <a:spLocks noChangeArrowheads="1"/>
          </p:cNvSpPr>
          <p:nvPr/>
        </p:nvSpPr>
        <p:spPr bwMode="auto">
          <a:xfrm>
            <a:off x="2290763" y="5105400"/>
            <a:ext cx="2052637" cy="730250"/>
          </a:xfrm>
          <a:prstGeom prst="rect">
            <a:avLst/>
          </a:prstGeom>
          <a:noFill/>
          <a:ln w="9525">
            <a:noFill/>
            <a:miter lim="800000"/>
            <a:headEnd/>
            <a:tailEnd/>
          </a:ln>
          <a:effectLst/>
        </p:spPr>
        <p:txBody>
          <a:bodyPr wrap="none">
            <a:spAutoFit/>
          </a:bodyPr>
          <a:lstStyle/>
          <a:p>
            <a:pPr eaLnBrk="1" hangingPunct="1">
              <a:buFontTx/>
              <a:buChar char="•"/>
            </a:pPr>
            <a:r>
              <a:rPr lang="en-US" sz="1400" b="1"/>
              <a:t>  PRODUCT QUALITY</a:t>
            </a:r>
          </a:p>
          <a:p>
            <a:pPr eaLnBrk="1" hangingPunct="1">
              <a:buFontTx/>
              <a:buChar char="•"/>
            </a:pPr>
            <a:r>
              <a:rPr lang="en-US" sz="1400" b="1"/>
              <a:t>  SERVICE</a:t>
            </a:r>
          </a:p>
          <a:p>
            <a:pPr eaLnBrk="1" hangingPunct="1">
              <a:buFontTx/>
              <a:buChar char="•"/>
            </a:pPr>
            <a:r>
              <a:rPr lang="en-US" sz="1400" b="1"/>
              <a:t>  VALUE</a:t>
            </a:r>
          </a:p>
        </p:txBody>
      </p:sp>
      <p:sp>
        <p:nvSpPr>
          <p:cNvPr id="95262" name="Text Box 30"/>
          <p:cNvSpPr txBox="1">
            <a:spLocks noChangeArrowheads="1"/>
          </p:cNvSpPr>
          <p:nvPr/>
        </p:nvSpPr>
        <p:spPr bwMode="auto">
          <a:xfrm>
            <a:off x="4446588" y="5105400"/>
            <a:ext cx="2487612" cy="730250"/>
          </a:xfrm>
          <a:prstGeom prst="rect">
            <a:avLst/>
          </a:prstGeom>
          <a:noFill/>
          <a:ln w="9525">
            <a:noFill/>
            <a:miter lim="800000"/>
            <a:headEnd/>
            <a:tailEnd/>
          </a:ln>
          <a:effectLst/>
        </p:spPr>
        <p:txBody>
          <a:bodyPr wrap="none">
            <a:spAutoFit/>
          </a:bodyPr>
          <a:lstStyle/>
          <a:p>
            <a:pPr eaLnBrk="1" hangingPunct="1">
              <a:buFontTx/>
              <a:buChar char="•"/>
            </a:pPr>
            <a:r>
              <a:rPr lang="en-US" sz="1400" b="1"/>
              <a:t> DIVIDENDS</a:t>
            </a:r>
          </a:p>
          <a:p>
            <a:pPr eaLnBrk="1" hangingPunct="1">
              <a:buFontTx/>
              <a:buChar char="•"/>
            </a:pPr>
            <a:r>
              <a:rPr lang="en-US" sz="1400" b="1"/>
              <a:t> CAPITAL GROWITH</a:t>
            </a:r>
          </a:p>
          <a:p>
            <a:pPr eaLnBrk="1" hangingPunct="1">
              <a:buFontTx/>
              <a:buChar char="•"/>
            </a:pPr>
            <a:r>
              <a:rPr lang="en-US" sz="1400" b="1"/>
              <a:t> SAFETY OF INVESTMENT</a:t>
            </a:r>
          </a:p>
        </p:txBody>
      </p:sp>
      <p:sp>
        <p:nvSpPr>
          <p:cNvPr id="95263" name="Text Box 31"/>
          <p:cNvSpPr txBox="1">
            <a:spLocks noChangeArrowheads="1"/>
          </p:cNvSpPr>
          <p:nvPr/>
        </p:nvSpPr>
        <p:spPr bwMode="auto">
          <a:xfrm>
            <a:off x="6740525" y="2546350"/>
            <a:ext cx="2001838" cy="730250"/>
          </a:xfrm>
          <a:prstGeom prst="rect">
            <a:avLst/>
          </a:prstGeom>
          <a:noFill/>
          <a:ln w="9525">
            <a:noFill/>
            <a:miter lim="800000"/>
            <a:headEnd/>
            <a:tailEnd/>
          </a:ln>
          <a:effectLst/>
        </p:spPr>
        <p:txBody>
          <a:bodyPr wrap="none">
            <a:spAutoFit/>
          </a:bodyPr>
          <a:lstStyle/>
          <a:p>
            <a:pPr eaLnBrk="1" hangingPunct="1">
              <a:buFontTx/>
              <a:buChar char="•"/>
            </a:pPr>
            <a:r>
              <a:rPr lang="en-US" sz="1400" b="1"/>
              <a:t> EMPLOYMENT</a:t>
            </a:r>
          </a:p>
          <a:p>
            <a:pPr eaLnBrk="1" hangingPunct="1">
              <a:buFontTx/>
              <a:buChar char="•"/>
            </a:pPr>
            <a:r>
              <a:rPr lang="en-US" sz="1400" b="1"/>
              <a:t> PRESERVATION OF</a:t>
            </a:r>
          </a:p>
          <a:p>
            <a:pPr eaLnBrk="1" hangingPunct="1"/>
            <a:r>
              <a:rPr lang="en-US" sz="1400" b="1"/>
              <a:t>  THE ENVIRONMENT</a:t>
            </a:r>
          </a:p>
        </p:txBody>
      </p:sp>
      <p:sp>
        <p:nvSpPr>
          <p:cNvPr id="95264" name="Text Box 32"/>
          <p:cNvSpPr txBox="1">
            <a:spLocks noChangeArrowheads="1"/>
          </p:cNvSpPr>
          <p:nvPr/>
        </p:nvSpPr>
        <p:spPr bwMode="auto">
          <a:xfrm>
            <a:off x="6807200" y="4038600"/>
            <a:ext cx="1589088" cy="730250"/>
          </a:xfrm>
          <a:prstGeom prst="rect">
            <a:avLst/>
          </a:prstGeom>
          <a:noFill/>
          <a:ln w="9525">
            <a:noFill/>
            <a:miter lim="800000"/>
            <a:headEnd/>
            <a:tailEnd/>
          </a:ln>
          <a:effectLst/>
        </p:spPr>
        <p:txBody>
          <a:bodyPr wrap="none">
            <a:spAutoFit/>
          </a:bodyPr>
          <a:lstStyle/>
          <a:p>
            <a:pPr eaLnBrk="1" hangingPunct="1">
              <a:buFontTx/>
              <a:buChar char="•"/>
            </a:pPr>
            <a:r>
              <a:rPr lang="en-US" sz="1400" b="1"/>
              <a:t>  INTEREST</a:t>
            </a:r>
          </a:p>
          <a:p>
            <a:pPr eaLnBrk="1" hangingPunct="1">
              <a:buFontTx/>
              <a:buChar char="•"/>
            </a:pPr>
            <a:r>
              <a:rPr lang="en-US" sz="1400" b="1"/>
              <a:t>  SECURITY OF </a:t>
            </a:r>
          </a:p>
          <a:p>
            <a:pPr eaLnBrk="1" hangingPunct="1"/>
            <a:r>
              <a:rPr lang="en-US" sz="1400" b="1"/>
              <a:t>    CAPITAL</a:t>
            </a:r>
          </a:p>
        </p:txBody>
      </p:sp>
    </p:spTree>
  </p:cSld>
  <p:clrMapOvr>
    <a:masterClrMapping/>
  </p:clrMapOvr>
  <p:transition advClick="0">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Financial Management : An Overview</a:t>
            </a:r>
          </a:p>
        </p:txBody>
      </p:sp>
      <p:sp>
        <p:nvSpPr>
          <p:cNvPr id="6" name="Slide Number Placeholder 5"/>
          <p:cNvSpPr>
            <a:spLocks noGrp="1"/>
          </p:cNvSpPr>
          <p:nvPr>
            <p:ph type="sldNum" sz="quarter" idx="12"/>
          </p:nvPr>
        </p:nvSpPr>
        <p:spPr/>
        <p:txBody>
          <a:bodyPr/>
          <a:lstStyle/>
          <a:p>
            <a:fld id="{6FFABC8A-B3B7-4003-BBCF-6811BD502ED9}" type="slidenum">
              <a:rPr lang="en-US"/>
              <a:pPr/>
              <a:t>11</a:t>
            </a:fld>
            <a:endParaRPr lang="en-US"/>
          </a:p>
        </p:txBody>
      </p:sp>
      <p:sp>
        <p:nvSpPr>
          <p:cNvPr id="58370" name="Rectangle 2"/>
          <p:cNvSpPr>
            <a:spLocks noGrp="1" noChangeArrowheads="1"/>
          </p:cNvSpPr>
          <p:nvPr>
            <p:ph type="title"/>
          </p:nvPr>
        </p:nvSpPr>
        <p:spPr/>
        <p:txBody>
          <a:bodyPr/>
          <a:lstStyle/>
          <a:p>
            <a:r>
              <a:rPr lang="en-US" b="1"/>
              <a:t>Question : Agency Costs</a:t>
            </a:r>
          </a:p>
        </p:txBody>
      </p:sp>
      <p:sp>
        <p:nvSpPr>
          <p:cNvPr id="58371" name="Rectangle 3"/>
          <p:cNvSpPr>
            <a:spLocks noGrp="1" noChangeArrowheads="1"/>
          </p:cNvSpPr>
          <p:nvPr>
            <p:ph type="body" idx="1"/>
          </p:nvPr>
        </p:nvSpPr>
        <p:spPr/>
        <p:txBody>
          <a:bodyPr/>
          <a:lstStyle/>
          <a:p>
            <a:pPr algn="just"/>
            <a:r>
              <a:rPr lang="en-US"/>
              <a:t>There is a conflict of interest between shareholders and managers. In theory, shareholders are expected to exercise control over managers through the annual meeting or the board of directors. In practice, why might these disciplinary mechanisms not work?</a:t>
            </a:r>
          </a:p>
        </p:txBody>
      </p:sp>
    </p:spTree>
  </p:cSld>
  <p:clrMapOvr>
    <a:masterClrMapping/>
  </p:clrMapOvr>
  <p:transition>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Financial Management : An Overview</a:t>
            </a:r>
          </a:p>
        </p:txBody>
      </p:sp>
      <p:sp>
        <p:nvSpPr>
          <p:cNvPr id="6" name="Slide Number Placeholder 5"/>
          <p:cNvSpPr>
            <a:spLocks noGrp="1"/>
          </p:cNvSpPr>
          <p:nvPr>
            <p:ph type="sldNum" sz="quarter" idx="12"/>
          </p:nvPr>
        </p:nvSpPr>
        <p:spPr/>
        <p:txBody>
          <a:bodyPr/>
          <a:lstStyle/>
          <a:p>
            <a:fld id="{2F2E8887-BFC8-40BA-A7C7-EF62EAAF1ECF}" type="slidenum">
              <a:rPr lang="en-US"/>
              <a:pPr/>
              <a:t>12</a:t>
            </a:fld>
            <a:endParaRPr lang="en-US"/>
          </a:p>
        </p:txBody>
      </p:sp>
      <p:sp>
        <p:nvSpPr>
          <p:cNvPr id="63490" name="Rectangle 2"/>
          <p:cNvSpPr>
            <a:spLocks noGrp="1" noChangeArrowheads="1"/>
          </p:cNvSpPr>
          <p:nvPr>
            <p:ph type="title"/>
          </p:nvPr>
        </p:nvSpPr>
        <p:spPr/>
        <p:txBody>
          <a:bodyPr/>
          <a:lstStyle/>
          <a:p>
            <a:r>
              <a:rPr lang="en-US" b="1"/>
              <a:t>Question</a:t>
            </a:r>
          </a:p>
        </p:txBody>
      </p:sp>
      <p:sp>
        <p:nvSpPr>
          <p:cNvPr id="63491" name="Rectangle 3"/>
          <p:cNvSpPr>
            <a:spLocks noGrp="1" noChangeArrowheads="1"/>
          </p:cNvSpPr>
          <p:nvPr>
            <p:ph type="body" idx="1"/>
          </p:nvPr>
        </p:nvSpPr>
        <p:spPr/>
        <p:txBody>
          <a:bodyPr/>
          <a:lstStyle/>
          <a:p>
            <a:pPr algn="just"/>
            <a:r>
              <a:rPr lang="en-US"/>
              <a:t>Maximizing firm value, defined as its market capitalization, has been suggested as the major goal in corporate finance. Does this conflict with a firm’s responsibility to its customers, to employees and to society in general? </a:t>
            </a:r>
          </a:p>
        </p:txBody>
      </p:sp>
    </p:spTree>
  </p:cSld>
  <p:clrMapOvr>
    <a:masterClrMapping/>
  </p:clrMapOvr>
  <p:transition>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Financial Management : An Overview</a:t>
            </a:r>
          </a:p>
        </p:txBody>
      </p:sp>
      <p:sp>
        <p:nvSpPr>
          <p:cNvPr id="6" name="Slide Number Placeholder 5"/>
          <p:cNvSpPr>
            <a:spLocks noGrp="1"/>
          </p:cNvSpPr>
          <p:nvPr>
            <p:ph type="sldNum" sz="quarter" idx="12"/>
          </p:nvPr>
        </p:nvSpPr>
        <p:spPr/>
        <p:txBody>
          <a:bodyPr/>
          <a:lstStyle/>
          <a:p>
            <a:fld id="{2F37A847-27DC-4A36-87FE-662D9149C967}" type="slidenum">
              <a:rPr lang="en-US"/>
              <a:pPr/>
              <a:t>13</a:t>
            </a:fld>
            <a:endParaRPr lang="en-US"/>
          </a:p>
        </p:txBody>
      </p:sp>
      <p:sp>
        <p:nvSpPr>
          <p:cNvPr id="64514" name="Rectangle 2"/>
          <p:cNvSpPr>
            <a:spLocks noGrp="1" noChangeArrowheads="1"/>
          </p:cNvSpPr>
          <p:nvPr>
            <p:ph type="title"/>
          </p:nvPr>
        </p:nvSpPr>
        <p:spPr/>
        <p:txBody>
          <a:bodyPr/>
          <a:lstStyle/>
          <a:p>
            <a:r>
              <a:rPr lang="en-US" sz="3600" b="1"/>
              <a:t>Possible answers</a:t>
            </a:r>
            <a:r>
              <a:rPr lang="en-US" sz="3600"/>
              <a:t>  </a:t>
            </a:r>
          </a:p>
        </p:txBody>
      </p:sp>
      <p:sp>
        <p:nvSpPr>
          <p:cNvPr id="64515" name="Rectangle 3"/>
          <p:cNvSpPr>
            <a:spLocks noGrp="1" noChangeArrowheads="1"/>
          </p:cNvSpPr>
          <p:nvPr>
            <p:ph type="body" idx="1"/>
          </p:nvPr>
        </p:nvSpPr>
        <p:spPr/>
        <p:txBody>
          <a:bodyPr/>
          <a:lstStyle/>
          <a:p>
            <a:pPr algn="just"/>
            <a:r>
              <a:rPr lang="en-US"/>
              <a:t>Maximizing stock price is not incompatible with meeting employee needs/objectives. In particular:</a:t>
            </a:r>
          </a:p>
          <a:p>
            <a:pPr lvl="1" algn="just"/>
            <a:r>
              <a:rPr lang="en-US"/>
              <a:t>Employees are often stockholders in many firms</a:t>
            </a:r>
          </a:p>
          <a:p>
            <a:pPr lvl="1" algn="just"/>
            <a:r>
              <a:rPr lang="en-US"/>
              <a:t>Firms that maximize stock price generally are firms that have treated employees well.</a:t>
            </a:r>
          </a:p>
          <a:p>
            <a:pPr>
              <a:buFont typeface="Wingdings" pitchFamily="2" charset="2"/>
              <a:buNone/>
            </a:pPr>
            <a:endParaRPr lang="en-US"/>
          </a:p>
        </p:txBody>
      </p:sp>
    </p:spTree>
  </p:cSld>
  <p:clrMapOvr>
    <a:masterClrMapping/>
  </p:clrMapOvr>
  <p:transition>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Financial Management : An Overview</a:t>
            </a:r>
          </a:p>
        </p:txBody>
      </p:sp>
      <p:sp>
        <p:nvSpPr>
          <p:cNvPr id="6" name="Slide Number Placeholder 5"/>
          <p:cNvSpPr>
            <a:spLocks noGrp="1"/>
          </p:cNvSpPr>
          <p:nvPr>
            <p:ph type="sldNum" sz="quarter" idx="12"/>
          </p:nvPr>
        </p:nvSpPr>
        <p:spPr/>
        <p:txBody>
          <a:bodyPr/>
          <a:lstStyle/>
          <a:p>
            <a:fld id="{8052703E-16CA-4B56-95ED-CB9A0666E8E3}" type="slidenum">
              <a:rPr lang="en-US"/>
              <a:pPr/>
              <a:t>14</a:t>
            </a:fld>
            <a:endParaRPr lang="en-US"/>
          </a:p>
        </p:txBody>
      </p:sp>
      <p:sp>
        <p:nvSpPr>
          <p:cNvPr id="65538" name="Rectangle 2"/>
          <p:cNvSpPr>
            <a:spLocks noGrp="1" noChangeArrowheads="1"/>
          </p:cNvSpPr>
          <p:nvPr>
            <p:ph type="title"/>
          </p:nvPr>
        </p:nvSpPr>
        <p:spPr/>
        <p:txBody>
          <a:bodyPr/>
          <a:lstStyle/>
          <a:p>
            <a:r>
              <a:rPr lang="en-US" sz="3600" b="1"/>
              <a:t>Possible answers</a:t>
            </a:r>
          </a:p>
        </p:txBody>
      </p:sp>
      <p:sp>
        <p:nvSpPr>
          <p:cNvPr id="65539" name="Rectangle 3"/>
          <p:cNvSpPr>
            <a:spLocks noGrp="1" noChangeArrowheads="1"/>
          </p:cNvSpPr>
          <p:nvPr>
            <p:ph type="body" idx="1"/>
          </p:nvPr>
        </p:nvSpPr>
        <p:spPr/>
        <p:txBody>
          <a:bodyPr/>
          <a:lstStyle/>
          <a:p>
            <a:pPr algn="just"/>
            <a:r>
              <a:rPr lang="en-US"/>
              <a:t>Maximizing stock price does not mean that customers are not critical to success. In most businesses, keeping customers happy is the route to  stock price maximization.</a:t>
            </a:r>
          </a:p>
          <a:p>
            <a:pPr>
              <a:buFont typeface="Wingdings" pitchFamily="2" charset="2"/>
              <a:buNone/>
            </a:pPr>
            <a:endParaRPr lang="en-US"/>
          </a:p>
        </p:txBody>
      </p:sp>
    </p:spTree>
  </p:cSld>
  <p:clrMapOvr>
    <a:masterClrMapping/>
  </p:clrMapOvr>
  <p:transition>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Financial Management : An Overview</a:t>
            </a:r>
          </a:p>
        </p:txBody>
      </p:sp>
      <p:sp>
        <p:nvSpPr>
          <p:cNvPr id="6" name="Slide Number Placeholder 5"/>
          <p:cNvSpPr>
            <a:spLocks noGrp="1"/>
          </p:cNvSpPr>
          <p:nvPr>
            <p:ph type="sldNum" sz="quarter" idx="12"/>
          </p:nvPr>
        </p:nvSpPr>
        <p:spPr/>
        <p:txBody>
          <a:bodyPr/>
          <a:lstStyle/>
          <a:p>
            <a:fld id="{605FED32-CEDB-44F0-8C76-2F88616BE974}" type="slidenum">
              <a:rPr lang="en-US"/>
              <a:pPr/>
              <a:t>15</a:t>
            </a:fld>
            <a:endParaRPr lang="en-US"/>
          </a:p>
        </p:txBody>
      </p:sp>
      <p:sp>
        <p:nvSpPr>
          <p:cNvPr id="66562" name="Rectangle 2"/>
          <p:cNvSpPr>
            <a:spLocks noGrp="1" noChangeArrowheads="1"/>
          </p:cNvSpPr>
          <p:nvPr>
            <p:ph type="title"/>
          </p:nvPr>
        </p:nvSpPr>
        <p:spPr>
          <a:xfrm>
            <a:off x="931863" y="96838"/>
            <a:ext cx="7158037" cy="1198562"/>
          </a:xfrm>
        </p:spPr>
        <p:txBody>
          <a:bodyPr/>
          <a:lstStyle/>
          <a:p>
            <a:r>
              <a:rPr lang="en-US" sz="3600" b="1"/>
              <a:t>Possible answers</a:t>
            </a:r>
          </a:p>
        </p:txBody>
      </p:sp>
      <p:sp>
        <p:nvSpPr>
          <p:cNvPr id="66563" name="Rectangle 3"/>
          <p:cNvSpPr>
            <a:spLocks noGrp="1" noChangeArrowheads="1"/>
          </p:cNvSpPr>
          <p:nvPr>
            <p:ph type="body" idx="1"/>
          </p:nvPr>
        </p:nvSpPr>
        <p:spPr>
          <a:xfrm>
            <a:off x="949325" y="1752600"/>
            <a:ext cx="7661275" cy="4114800"/>
          </a:xfrm>
        </p:spPr>
        <p:txBody>
          <a:bodyPr/>
          <a:lstStyle/>
          <a:p>
            <a:pPr algn="just"/>
            <a:r>
              <a:rPr lang="en-US" sz="2800"/>
              <a:t>Maximizing stock price does not imply that a company has to be a social outlaw.</a:t>
            </a:r>
          </a:p>
          <a:p>
            <a:pPr algn="just"/>
            <a:r>
              <a:rPr lang="en-US" sz="2800"/>
              <a:t>In fact, companies, such as ONGC and Hindustan Lever, who are among the most valuable companies in India today, are also the companies who have shown a high degree of sensitivity to the needs of society. </a:t>
            </a:r>
          </a:p>
          <a:p>
            <a:endParaRPr lang="en-US" sz="2800"/>
          </a:p>
          <a:p>
            <a:endParaRPr lang="en-US"/>
          </a:p>
        </p:txBody>
      </p:sp>
    </p:spTree>
  </p:cSld>
  <p:clrMapOvr>
    <a:masterClrMapping/>
  </p:clrMapOvr>
  <p:transition>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
          <p:cNvSpPr>
            <a:spLocks noGrp="1"/>
          </p:cNvSpPr>
          <p:nvPr>
            <p:ph type="ftr" sz="quarter" idx="11"/>
          </p:nvPr>
        </p:nvSpPr>
        <p:spPr/>
        <p:txBody>
          <a:bodyPr/>
          <a:lstStyle/>
          <a:p>
            <a:r>
              <a:rPr lang="en-US"/>
              <a:t>Financial Management : An Overview</a:t>
            </a:r>
          </a:p>
        </p:txBody>
      </p:sp>
      <p:sp>
        <p:nvSpPr>
          <p:cNvPr id="24" name="Slide Number Placeholder 3"/>
          <p:cNvSpPr>
            <a:spLocks noGrp="1"/>
          </p:cNvSpPr>
          <p:nvPr>
            <p:ph type="sldNum" sz="quarter" idx="12"/>
          </p:nvPr>
        </p:nvSpPr>
        <p:spPr/>
        <p:txBody>
          <a:bodyPr/>
          <a:lstStyle/>
          <a:p>
            <a:fld id="{B8A2884E-56DB-4975-828A-732E13BC30B5}" type="slidenum">
              <a:rPr lang="en-US"/>
              <a:pPr/>
              <a:t>16</a:t>
            </a:fld>
            <a:endParaRPr lang="en-US"/>
          </a:p>
        </p:txBody>
      </p:sp>
      <p:sp>
        <p:nvSpPr>
          <p:cNvPr id="27652" name="Rectangle 4"/>
          <p:cNvSpPr>
            <a:spLocks noChangeArrowheads="1"/>
          </p:cNvSpPr>
          <p:nvPr/>
        </p:nvSpPr>
        <p:spPr bwMode="auto">
          <a:xfrm>
            <a:off x="914400" y="381000"/>
            <a:ext cx="73152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Building a profitable business is hard work</a:t>
            </a:r>
          </a:p>
        </p:txBody>
      </p:sp>
      <p:sp>
        <p:nvSpPr>
          <p:cNvPr id="27655" name="Rectangle 7"/>
          <p:cNvSpPr>
            <a:spLocks noChangeArrowheads="1"/>
          </p:cNvSpPr>
          <p:nvPr/>
        </p:nvSpPr>
        <p:spPr bwMode="auto">
          <a:xfrm>
            <a:off x="1524000" y="1600200"/>
            <a:ext cx="5181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Maximizing firm value</a:t>
            </a:r>
          </a:p>
        </p:txBody>
      </p:sp>
      <p:sp>
        <p:nvSpPr>
          <p:cNvPr id="27656" name="Rectangle 8"/>
          <p:cNvSpPr>
            <a:spLocks noChangeArrowheads="1"/>
          </p:cNvSpPr>
          <p:nvPr/>
        </p:nvSpPr>
        <p:spPr bwMode="auto">
          <a:xfrm>
            <a:off x="533400" y="2590800"/>
            <a:ext cx="28194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Increasing return</a:t>
            </a:r>
          </a:p>
        </p:txBody>
      </p:sp>
      <p:sp>
        <p:nvSpPr>
          <p:cNvPr id="27657" name="Rectangle 9"/>
          <p:cNvSpPr>
            <a:spLocks noChangeArrowheads="1"/>
          </p:cNvSpPr>
          <p:nvPr/>
        </p:nvSpPr>
        <p:spPr bwMode="auto">
          <a:xfrm>
            <a:off x="5638800" y="2590800"/>
            <a:ext cx="2514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Managing Investment</a:t>
            </a:r>
          </a:p>
        </p:txBody>
      </p:sp>
      <p:sp>
        <p:nvSpPr>
          <p:cNvPr id="27658" name="Rectangle 10"/>
          <p:cNvSpPr>
            <a:spLocks noChangeArrowheads="1"/>
          </p:cNvSpPr>
          <p:nvPr/>
        </p:nvSpPr>
        <p:spPr bwMode="auto">
          <a:xfrm>
            <a:off x="685800" y="3657600"/>
            <a:ext cx="31242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Increasing revenues and </a:t>
            </a:r>
          </a:p>
          <a:p>
            <a:pPr algn="ctr"/>
            <a:r>
              <a:rPr lang="en-US">
                <a:latin typeface="Tahoma" charset="0"/>
              </a:rPr>
              <a:t>ontrolling costs</a:t>
            </a:r>
          </a:p>
        </p:txBody>
      </p:sp>
      <p:sp>
        <p:nvSpPr>
          <p:cNvPr id="27659" name="Rectangle 11"/>
          <p:cNvSpPr>
            <a:spLocks noChangeArrowheads="1"/>
          </p:cNvSpPr>
          <p:nvPr/>
        </p:nvSpPr>
        <p:spPr bwMode="auto">
          <a:xfrm>
            <a:off x="381000" y="4724400"/>
            <a:ext cx="15240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Quantity</a:t>
            </a:r>
          </a:p>
        </p:txBody>
      </p:sp>
      <p:sp>
        <p:nvSpPr>
          <p:cNvPr id="27660" name="Rectangle 12"/>
          <p:cNvSpPr>
            <a:spLocks noChangeArrowheads="1"/>
          </p:cNvSpPr>
          <p:nvPr/>
        </p:nvSpPr>
        <p:spPr bwMode="auto">
          <a:xfrm>
            <a:off x="2590800" y="4800600"/>
            <a:ext cx="1295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Quality</a:t>
            </a:r>
          </a:p>
        </p:txBody>
      </p:sp>
      <p:sp>
        <p:nvSpPr>
          <p:cNvPr id="27661" name="Rectangle 13"/>
          <p:cNvSpPr>
            <a:spLocks noChangeArrowheads="1"/>
          </p:cNvSpPr>
          <p:nvPr/>
        </p:nvSpPr>
        <p:spPr bwMode="auto">
          <a:xfrm>
            <a:off x="0" y="5562600"/>
            <a:ext cx="2057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Operating risk </a:t>
            </a:r>
          </a:p>
          <a:p>
            <a:pPr algn="ctr"/>
            <a:r>
              <a:rPr lang="en-US">
                <a:latin typeface="Tahoma" charset="0"/>
              </a:rPr>
              <a:t>/ Leverage </a:t>
            </a:r>
          </a:p>
        </p:txBody>
      </p:sp>
      <p:sp>
        <p:nvSpPr>
          <p:cNvPr id="27662" name="Rectangle 14"/>
          <p:cNvSpPr>
            <a:spLocks noChangeArrowheads="1"/>
          </p:cNvSpPr>
          <p:nvPr/>
        </p:nvSpPr>
        <p:spPr bwMode="auto">
          <a:xfrm>
            <a:off x="2590800" y="5638800"/>
            <a:ext cx="2209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Financial risk </a:t>
            </a:r>
          </a:p>
          <a:p>
            <a:pPr algn="ctr"/>
            <a:r>
              <a:rPr lang="en-US">
                <a:latin typeface="Tahoma" charset="0"/>
              </a:rPr>
              <a:t>/ Leverage </a:t>
            </a:r>
          </a:p>
        </p:txBody>
      </p:sp>
      <p:sp>
        <p:nvSpPr>
          <p:cNvPr id="27663" name="Rectangle 15"/>
          <p:cNvSpPr>
            <a:spLocks noChangeArrowheads="1"/>
          </p:cNvSpPr>
          <p:nvPr/>
        </p:nvSpPr>
        <p:spPr bwMode="auto">
          <a:xfrm>
            <a:off x="4800600" y="3581400"/>
            <a:ext cx="15240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Investment in</a:t>
            </a:r>
          </a:p>
          <a:p>
            <a:pPr algn="ctr"/>
            <a:r>
              <a:rPr lang="en-US">
                <a:latin typeface="Tahoma" charset="0"/>
              </a:rPr>
              <a:t>Fixed assets</a:t>
            </a:r>
          </a:p>
        </p:txBody>
      </p:sp>
      <p:sp>
        <p:nvSpPr>
          <p:cNvPr id="27664" name="Rectangle 16"/>
          <p:cNvSpPr>
            <a:spLocks noChangeArrowheads="1"/>
          </p:cNvSpPr>
          <p:nvPr/>
        </p:nvSpPr>
        <p:spPr bwMode="auto">
          <a:xfrm>
            <a:off x="6934200" y="3733800"/>
            <a:ext cx="16764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Working capital</a:t>
            </a:r>
          </a:p>
          <a:p>
            <a:pPr algn="ctr"/>
            <a:r>
              <a:rPr lang="en-US">
                <a:latin typeface="Tahoma" charset="0"/>
              </a:rPr>
              <a:t>management</a:t>
            </a:r>
          </a:p>
        </p:txBody>
      </p:sp>
      <p:sp>
        <p:nvSpPr>
          <p:cNvPr id="27665" name="Line 17"/>
          <p:cNvSpPr>
            <a:spLocks noChangeShapeType="1"/>
          </p:cNvSpPr>
          <p:nvPr/>
        </p:nvSpPr>
        <p:spPr bwMode="auto">
          <a:xfrm flipH="1">
            <a:off x="2286000" y="2057400"/>
            <a:ext cx="762000" cy="457200"/>
          </a:xfrm>
          <a:prstGeom prst="line">
            <a:avLst/>
          </a:prstGeom>
          <a:noFill/>
          <a:ln w="57150">
            <a:solidFill>
              <a:schemeClr val="tx1"/>
            </a:solidFill>
            <a:round/>
            <a:headEnd/>
            <a:tailEnd type="triangle" w="med" len="med"/>
          </a:ln>
          <a:effectLst/>
        </p:spPr>
        <p:txBody>
          <a:bodyPr/>
          <a:lstStyle/>
          <a:p>
            <a:endParaRPr lang="en-US"/>
          </a:p>
        </p:txBody>
      </p:sp>
      <p:sp>
        <p:nvSpPr>
          <p:cNvPr id="27666" name="Line 18"/>
          <p:cNvSpPr>
            <a:spLocks noChangeShapeType="1"/>
          </p:cNvSpPr>
          <p:nvPr/>
        </p:nvSpPr>
        <p:spPr bwMode="auto">
          <a:xfrm>
            <a:off x="4343400" y="2133600"/>
            <a:ext cx="1447800" cy="457200"/>
          </a:xfrm>
          <a:prstGeom prst="line">
            <a:avLst/>
          </a:prstGeom>
          <a:noFill/>
          <a:ln w="57150">
            <a:solidFill>
              <a:schemeClr val="tx1"/>
            </a:solidFill>
            <a:round/>
            <a:headEnd/>
            <a:tailEnd type="triangle" w="med" len="med"/>
          </a:ln>
          <a:effectLst/>
        </p:spPr>
        <p:txBody>
          <a:bodyPr/>
          <a:lstStyle/>
          <a:p>
            <a:endParaRPr lang="en-US"/>
          </a:p>
        </p:txBody>
      </p:sp>
      <p:sp>
        <p:nvSpPr>
          <p:cNvPr id="27667" name="Line 19"/>
          <p:cNvSpPr>
            <a:spLocks noChangeShapeType="1"/>
          </p:cNvSpPr>
          <p:nvPr/>
        </p:nvSpPr>
        <p:spPr bwMode="auto">
          <a:xfrm flipH="1">
            <a:off x="1905000" y="3352800"/>
            <a:ext cx="228600" cy="228600"/>
          </a:xfrm>
          <a:prstGeom prst="line">
            <a:avLst/>
          </a:prstGeom>
          <a:noFill/>
          <a:ln w="57150">
            <a:solidFill>
              <a:schemeClr val="tx1"/>
            </a:solidFill>
            <a:round/>
            <a:headEnd/>
            <a:tailEnd type="triangle" w="med" len="med"/>
          </a:ln>
          <a:effectLst/>
        </p:spPr>
        <p:txBody>
          <a:bodyPr/>
          <a:lstStyle/>
          <a:p>
            <a:endParaRPr lang="en-US"/>
          </a:p>
        </p:txBody>
      </p:sp>
      <p:sp>
        <p:nvSpPr>
          <p:cNvPr id="27668" name="Line 20"/>
          <p:cNvSpPr>
            <a:spLocks noChangeShapeType="1"/>
          </p:cNvSpPr>
          <p:nvPr/>
        </p:nvSpPr>
        <p:spPr bwMode="auto">
          <a:xfrm flipH="1">
            <a:off x="1219200" y="4343400"/>
            <a:ext cx="228600" cy="304800"/>
          </a:xfrm>
          <a:prstGeom prst="line">
            <a:avLst/>
          </a:prstGeom>
          <a:noFill/>
          <a:ln w="57150">
            <a:solidFill>
              <a:schemeClr val="tx1"/>
            </a:solidFill>
            <a:round/>
            <a:headEnd/>
            <a:tailEnd type="triangle" w="med" len="med"/>
          </a:ln>
          <a:effectLst/>
        </p:spPr>
        <p:txBody>
          <a:bodyPr/>
          <a:lstStyle/>
          <a:p>
            <a:endParaRPr lang="en-US"/>
          </a:p>
        </p:txBody>
      </p:sp>
      <p:sp>
        <p:nvSpPr>
          <p:cNvPr id="27669" name="Line 21"/>
          <p:cNvSpPr>
            <a:spLocks noChangeShapeType="1"/>
          </p:cNvSpPr>
          <p:nvPr/>
        </p:nvSpPr>
        <p:spPr bwMode="auto">
          <a:xfrm>
            <a:off x="2209800" y="4419600"/>
            <a:ext cx="685800" cy="381000"/>
          </a:xfrm>
          <a:prstGeom prst="line">
            <a:avLst/>
          </a:prstGeom>
          <a:noFill/>
          <a:ln w="57150">
            <a:solidFill>
              <a:schemeClr val="tx1"/>
            </a:solidFill>
            <a:round/>
            <a:headEnd/>
            <a:tailEnd type="triangle" w="med" len="med"/>
          </a:ln>
          <a:effectLst/>
        </p:spPr>
        <p:txBody>
          <a:bodyPr/>
          <a:lstStyle/>
          <a:p>
            <a:endParaRPr lang="en-US"/>
          </a:p>
        </p:txBody>
      </p:sp>
      <p:sp>
        <p:nvSpPr>
          <p:cNvPr id="27670" name="Line 22"/>
          <p:cNvSpPr>
            <a:spLocks noChangeShapeType="1"/>
          </p:cNvSpPr>
          <p:nvPr/>
        </p:nvSpPr>
        <p:spPr bwMode="auto">
          <a:xfrm flipH="1">
            <a:off x="990600" y="5257800"/>
            <a:ext cx="304800" cy="228600"/>
          </a:xfrm>
          <a:prstGeom prst="line">
            <a:avLst/>
          </a:prstGeom>
          <a:noFill/>
          <a:ln w="57150">
            <a:solidFill>
              <a:schemeClr val="tx1"/>
            </a:solidFill>
            <a:round/>
            <a:headEnd/>
            <a:tailEnd type="triangle" w="med" len="med"/>
          </a:ln>
          <a:effectLst/>
        </p:spPr>
        <p:txBody>
          <a:bodyPr/>
          <a:lstStyle/>
          <a:p>
            <a:endParaRPr lang="en-US"/>
          </a:p>
        </p:txBody>
      </p:sp>
      <p:sp>
        <p:nvSpPr>
          <p:cNvPr id="27671" name="Line 23"/>
          <p:cNvSpPr>
            <a:spLocks noChangeShapeType="1"/>
          </p:cNvSpPr>
          <p:nvPr/>
        </p:nvSpPr>
        <p:spPr bwMode="auto">
          <a:xfrm>
            <a:off x="3124200" y="5334000"/>
            <a:ext cx="304800" cy="228600"/>
          </a:xfrm>
          <a:prstGeom prst="line">
            <a:avLst/>
          </a:prstGeom>
          <a:noFill/>
          <a:ln w="57150">
            <a:solidFill>
              <a:schemeClr val="tx1"/>
            </a:solidFill>
            <a:round/>
            <a:headEnd/>
            <a:tailEnd type="triangle" w="med" len="med"/>
          </a:ln>
          <a:effectLst/>
        </p:spPr>
        <p:txBody>
          <a:bodyPr/>
          <a:lstStyle/>
          <a:p>
            <a:endParaRPr lang="en-US"/>
          </a:p>
        </p:txBody>
      </p:sp>
      <p:sp>
        <p:nvSpPr>
          <p:cNvPr id="27672" name="Line 24"/>
          <p:cNvSpPr>
            <a:spLocks noChangeShapeType="1"/>
          </p:cNvSpPr>
          <p:nvPr/>
        </p:nvSpPr>
        <p:spPr bwMode="auto">
          <a:xfrm flipH="1">
            <a:off x="5943600" y="3276600"/>
            <a:ext cx="457200" cy="228600"/>
          </a:xfrm>
          <a:prstGeom prst="line">
            <a:avLst/>
          </a:prstGeom>
          <a:noFill/>
          <a:ln w="57150">
            <a:solidFill>
              <a:schemeClr val="tx1"/>
            </a:solidFill>
            <a:round/>
            <a:headEnd/>
            <a:tailEnd type="triangle" w="med" len="med"/>
          </a:ln>
          <a:effectLst/>
        </p:spPr>
        <p:txBody>
          <a:bodyPr/>
          <a:lstStyle/>
          <a:p>
            <a:endParaRPr lang="en-US"/>
          </a:p>
        </p:txBody>
      </p:sp>
      <p:sp>
        <p:nvSpPr>
          <p:cNvPr id="27673" name="Line 25"/>
          <p:cNvSpPr>
            <a:spLocks noChangeShapeType="1"/>
          </p:cNvSpPr>
          <p:nvPr/>
        </p:nvSpPr>
        <p:spPr bwMode="auto">
          <a:xfrm>
            <a:off x="6553200" y="3276600"/>
            <a:ext cx="533400" cy="457200"/>
          </a:xfrm>
          <a:prstGeom prst="line">
            <a:avLst/>
          </a:prstGeom>
          <a:noFill/>
          <a:ln w="57150">
            <a:solidFill>
              <a:schemeClr val="tx1"/>
            </a:solidFill>
            <a:round/>
            <a:headEnd/>
            <a:tailEnd type="triangle" w="med" len="med"/>
          </a:ln>
          <a:effectLst/>
        </p:spPr>
        <p:txBody>
          <a:bodyPr/>
          <a:lstStyle/>
          <a:p>
            <a:endParaRPr lang="en-US"/>
          </a:p>
        </p:txBody>
      </p:sp>
    </p:spTree>
  </p:cSld>
  <p:clrMapOvr>
    <a:masterClrMapping/>
  </p:clrMapOvr>
  <p:transition>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Grp="1" noChangeArrowheads="1"/>
          </p:cNvSpPr>
          <p:nvPr>
            <p:ph type="ftr" sz="quarter" idx="3"/>
          </p:nvPr>
        </p:nvSpPr>
        <p:spPr/>
        <p:txBody>
          <a:bodyPr/>
          <a:lstStyle/>
          <a:p>
            <a:r>
              <a:rPr lang="en-US"/>
              <a:t>Financial Management : An Overview</a:t>
            </a:r>
          </a:p>
        </p:txBody>
      </p:sp>
      <p:sp>
        <p:nvSpPr>
          <p:cNvPr id="10" name="Rectangle 5"/>
          <p:cNvSpPr>
            <a:spLocks noGrp="1" noChangeArrowheads="1"/>
          </p:cNvSpPr>
          <p:nvPr>
            <p:ph type="sldNum" sz="quarter" idx="4"/>
          </p:nvPr>
        </p:nvSpPr>
        <p:spPr/>
        <p:txBody>
          <a:bodyPr/>
          <a:lstStyle/>
          <a:p>
            <a:fld id="{D1CB0E51-8465-4C81-9198-F0144330AF0F}" type="slidenum">
              <a:rPr lang="en-US"/>
              <a:pPr/>
              <a:t>17</a:t>
            </a:fld>
            <a:endParaRPr lang="en-US"/>
          </a:p>
        </p:txBody>
      </p:sp>
      <p:sp>
        <p:nvSpPr>
          <p:cNvPr id="98306" name="Rectangle 2"/>
          <p:cNvSpPr>
            <a:spLocks noGrp="1" noChangeArrowheads="1"/>
          </p:cNvSpPr>
          <p:nvPr>
            <p:ph type="ctrTitle"/>
          </p:nvPr>
        </p:nvSpPr>
        <p:spPr>
          <a:xfrm>
            <a:off x="533400" y="152400"/>
            <a:ext cx="7772400" cy="1143000"/>
          </a:xfrm>
        </p:spPr>
        <p:txBody>
          <a:bodyPr/>
          <a:lstStyle/>
          <a:p>
            <a:r>
              <a:rPr lang="en-US">
                <a:latin typeface="Impact" pitchFamily="34" charset="0"/>
              </a:rPr>
              <a:t>The DU PONT Formula</a:t>
            </a:r>
          </a:p>
        </p:txBody>
      </p:sp>
      <p:sp>
        <p:nvSpPr>
          <p:cNvPr id="98307" name="Rectangle 3"/>
          <p:cNvSpPr>
            <a:spLocks noGrp="1" noChangeArrowheads="1"/>
          </p:cNvSpPr>
          <p:nvPr>
            <p:ph type="subTitle" idx="1"/>
          </p:nvPr>
        </p:nvSpPr>
        <p:spPr>
          <a:xfrm>
            <a:off x="685800" y="2743200"/>
            <a:ext cx="7924800" cy="1981200"/>
          </a:xfrm>
        </p:spPr>
        <p:txBody>
          <a:bodyPr/>
          <a:lstStyle/>
          <a:p>
            <a:r>
              <a:rPr lang="en-US"/>
              <a:t>Net Profit 	       Sales to	       Total Assets</a:t>
            </a:r>
          </a:p>
          <a:p>
            <a:r>
              <a:rPr lang="en-US"/>
              <a:t>To Sales	x    Total Assets	x     to Net Worth</a:t>
            </a:r>
          </a:p>
          <a:p>
            <a:endParaRPr lang="en-US"/>
          </a:p>
          <a:p>
            <a:r>
              <a:rPr lang="en-US"/>
              <a:t> Margin            Activity 	     Leverage                             </a:t>
            </a:r>
          </a:p>
        </p:txBody>
      </p:sp>
      <p:sp>
        <p:nvSpPr>
          <p:cNvPr id="98308" name="Rectangle 4"/>
          <p:cNvSpPr>
            <a:spLocks noChangeArrowheads="1"/>
          </p:cNvSpPr>
          <p:nvPr/>
        </p:nvSpPr>
        <p:spPr bwMode="auto">
          <a:xfrm>
            <a:off x="533400" y="1524000"/>
            <a:ext cx="7772400" cy="1143000"/>
          </a:xfrm>
          <a:prstGeom prst="rect">
            <a:avLst/>
          </a:prstGeom>
          <a:noFill/>
          <a:ln w="9525">
            <a:noFill/>
            <a:miter lim="800000"/>
            <a:headEnd/>
            <a:tailEnd/>
          </a:ln>
        </p:spPr>
        <p:txBody>
          <a:bodyPr anchor="ctr"/>
          <a:lstStyle/>
          <a:p>
            <a:pPr algn="ctr" eaLnBrk="1" hangingPunct="1"/>
            <a:r>
              <a:rPr lang="en-US" sz="4400">
                <a:solidFill>
                  <a:schemeClr val="tx2"/>
                </a:solidFill>
                <a:latin typeface="Impact" pitchFamily="34" charset="0"/>
              </a:rPr>
              <a:t>Return on Net Worth (RONW) =</a:t>
            </a:r>
          </a:p>
        </p:txBody>
      </p:sp>
      <p:sp>
        <p:nvSpPr>
          <p:cNvPr id="98309" name="Line 5"/>
          <p:cNvSpPr>
            <a:spLocks noChangeShapeType="1"/>
          </p:cNvSpPr>
          <p:nvPr/>
        </p:nvSpPr>
        <p:spPr bwMode="auto">
          <a:xfrm>
            <a:off x="1524000" y="4114800"/>
            <a:ext cx="0" cy="685800"/>
          </a:xfrm>
          <a:prstGeom prst="line">
            <a:avLst/>
          </a:prstGeom>
          <a:noFill/>
          <a:ln w="9525">
            <a:solidFill>
              <a:schemeClr val="tx1"/>
            </a:solidFill>
            <a:round/>
            <a:headEnd/>
            <a:tailEnd type="triangle" w="med" len="med"/>
          </a:ln>
          <a:effectLst/>
        </p:spPr>
        <p:txBody>
          <a:bodyPr wrap="none"/>
          <a:lstStyle/>
          <a:p>
            <a:endParaRPr lang="en-US"/>
          </a:p>
        </p:txBody>
      </p:sp>
      <p:sp>
        <p:nvSpPr>
          <p:cNvPr id="98310" name="Line 6"/>
          <p:cNvSpPr>
            <a:spLocks noChangeShapeType="1"/>
          </p:cNvSpPr>
          <p:nvPr/>
        </p:nvSpPr>
        <p:spPr bwMode="auto">
          <a:xfrm>
            <a:off x="4267200" y="4114800"/>
            <a:ext cx="0" cy="685800"/>
          </a:xfrm>
          <a:prstGeom prst="line">
            <a:avLst/>
          </a:prstGeom>
          <a:noFill/>
          <a:ln w="9525">
            <a:solidFill>
              <a:schemeClr val="tx1"/>
            </a:solidFill>
            <a:round/>
            <a:headEnd/>
            <a:tailEnd type="triangle" w="med" len="med"/>
          </a:ln>
          <a:effectLst/>
        </p:spPr>
        <p:txBody>
          <a:bodyPr wrap="none"/>
          <a:lstStyle/>
          <a:p>
            <a:endParaRPr lang="en-US"/>
          </a:p>
        </p:txBody>
      </p:sp>
      <p:sp>
        <p:nvSpPr>
          <p:cNvPr id="98311" name="Line 7"/>
          <p:cNvSpPr>
            <a:spLocks noChangeShapeType="1"/>
          </p:cNvSpPr>
          <p:nvPr/>
        </p:nvSpPr>
        <p:spPr bwMode="auto">
          <a:xfrm>
            <a:off x="7239000" y="4114800"/>
            <a:ext cx="0" cy="68580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ransition advClick="0">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2"/>
          <p:cNvSpPr>
            <a:spLocks noGrp="1"/>
          </p:cNvSpPr>
          <p:nvPr>
            <p:ph type="ftr" sz="quarter" idx="11"/>
          </p:nvPr>
        </p:nvSpPr>
        <p:spPr/>
        <p:txBody>
          <a:bodyPr/>
          <a:lstStyle/>
          <a:p>
            <a:r>
              <a:rPr lang="en-US"/>
              <a:t>Financial Management : An Overview</a:t>
            </a:r>
          </a:p>
        </p:txBody>
      </p:sp>
      <p:sp>
        <p:nvSpPr>
          <p:cNvPr id="43" name="Slide Number Placeholder 3"/>
          <p:cNvSpPr>
            <a:spLocks noGrp="1"/>
          </p:cNvSpPr>
          <p:nvPr>
            <p:ph type="sldNum" sz="quarter" idx="12"/>
          </p:nvPr>
        </p:nvSpPr>
        <p:spPr/>
        <p:txBody>
          <a:bodyPr/>
          <a:lstStyle/>
          <a:p>
            <a:fld id="{4C7BF14F-F231-4784-AB2A-3070DD20E5F5}" type="slidenum">
              <a:rPr lang="en-US"/>
              <a:pPr/>
              <a:t>18</a:t>
            </a:fld>
            <a:endParaRPr lang="en-US"/>
          </a:p>
        </p:txBody>
      </p:sp>
      <p:sp>
        <p:nvSpPr>
          <p:cNvPr id="30724" name="Rectangle 4"/>
          <p:cNvSpPr>
            <a:spLocks noChangeArrowheads="1"/>
          </p:cNvSpPr>
          <p:nvPr/>
        </p:nvSpPr>
        <p:spPr bwMode="auto">
          <a:xfrm>
            <a:off x="838200" y="304800"/>
            <a:ext cx="70866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Which of these two companies is more risky ?</a:t>
            </a:r>
          </a:p>
        </p:txBody>
      </p:sp>
      <p:graphicFrame>
        <p:nvGraphicFramePr>
          <p:cNvPr id="30770" name="Group 50"/>
          <p:cNvGraphicFramePr>
            <a:graphicFrameLocks noGrp="1"/>
          </p:cNvGraphicFramePr>
          <p:nvPr/>
        </p:nvGraphicFramePr>
        <p:xfrm>
          <a:off x="762000" y="1397000"/>
          <a:ext cx="7391400" cy="4378960"/>
        </p:xfrm>
        <a:graphic>
          <a:graphicData uri="http://schemas.openxmlformats.org/drawingml/2006/table">
            <a:tbl>
              <a:tblPr/>
              <a:tblGrid>
                <a:gridCol w="4038600"/>
                <a:gridCol w="1676400"/>
                <a:gridCol w="1676400"/>
              </a:tblGrid>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(Figures in rupees)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Firm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Firm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 Sales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 Variable costs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3 Contribution ( 1- 2)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 Less Fixed operating costs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40,000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5 Operating profit ( 3-4)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6 Less interest on loans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8,000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7 Profit before tax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8,000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smtClean="0">
                          <a:ln>
                            <a:noFill/>
                          </a:ln>
                          <a:solidFill>
                            <a:schemeClr val="tx1"/>
                          </a:solidFill>
                          <a:effectLst/>
                          <a:latin typeface="Arial" charset="0"/>
                        </a:rPr>
                        <a:t>12,000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
          <p:cNvSpPr>
            <a:spLocks noGrp="1"/>
          </p:cNvSpPr>
          <p:nvPr>
            <p:ph type="ftr" sz="quarter" idx="11"/>
          </p:nvPr>
        </p:nvSpPr>
        <p:spPr/>
        <p:txBody>
          <a:bodyPr/>
          <a:lstStyle/>
          <a:p>
            <a:r>
              <a:rPr lang="en-US"/>
              <a:t>Financial Management : An Overview</a:t>
            </a:r>
          </a:p>
        </p:txBody>
      </p:sp>
      <p:sp>
        <p:nvSpPr>
          <p:cNvPr id="25" name="Slide Number Placeholder 3"/>
          <p:cNvSpPr>
            <a:spLocks noGrp="1"/>
          </p:cNvSpPr>
          <p:nvPr>
            <p:ph type="sldNum" sz="quarter" idx="12"/>
          </p:nvPr>
        </p:nvSpPr>
        <p:spPr/>
        <p:txBody>
          <a:bodyPr/>
          <a:lstStyle/>
          <a:p>
            <a:fld id="{19C0ABD5-FBDD-49CE-8AD5-D7F53998FC27}" type="slidenum">
              <a:rPr lang="en-US"/>
              <a:pPr/>
              <a:t>19</a:t>
            </a:fld>
            <a:endParaRPr lang="en-US"/>
          </a:p>
        </p:txBody>
      </p:sp>
      <p:sp>
        <p:nvSpPr>
          <p:cNvPr id="31748" name="Rectangle 4"/>
          <p:cNvSpPr>
            <a:spLocks noChangeArrowheads="1"/>
          </p:cNvSpPr>
          <p:nvPr/>
        </p:nvSpPr>
        <p:spPr bwMode="auto">
          <a:xfrm>
            <a:off x="838200" y="304800"/>
            <a:ext cx="70866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Which of these two companies is more risky ?</a:t>
            </a:r>
          </a:p>
        </p:txBody>
      </p:sp>
      <p:graphicFrame>
        <p:nvGraphicFramePr>
          <p:cNvPr id="31789" name="Group 45"/>
          <p:cNvGraphicFramePr>
            <a:graphicFrameLocks noGrp="1"/>
          </p:cNvGraphicFramePr>
          <p:nvPr/>
        </p:nvGraphicFramePr>
        <p:xfrm>
          <a:off x="838200" y="1397000"/>
          <a:ext cx="7086600" cy="4159504"/>
        </p:xfrm>
        <a:graphic>
          <a:graphicData uri="http://schemas.openxmlformats.org/drawingml/2006/table">
            <a:tbl>
              <a:tblPr/>
              <a:tblGrid>
                <a:gridCol w="3581400"/>
                <a:gridCol w="1752600"/>
                <a:gridCol w="1752600"/>
              </a:tblGrid>
              <a:tr h="812800">
                <a:tc grid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Leverage measures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8 Operating leverage ( Line 3 / Line 5 )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9 Financial leverage</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 ( Line 5 / Line 7 )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1.67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10 Total or combined leverage ( Line 8 x Line 9 )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3.34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r>
              <a:rPr lang="en-US"/>
              <a:t>Financial Management : An Overview</a:t>
            </a:r>
          </a:p>
        </p:txBody>
      </p:sp>
      <p:sp>
        <p:nvSpPr>
          <p:cNvPr id="6" name="Slide Number Placeholder 3"/>
          <p:cNvSpPr>
            <a:spLocks noGrp="1"/>
          </p:cNvSpPr>
          <p:nvPr>
            <p:ph type="sldNum" sz="quarter" idx="12"/>
          </p:nvPr>
        </p:nvSpPr>
        <p:spPr/>
        <p:txBody>
          <a:bodyPr/>
          <a:lstStyle/>
          <a:p>
            <a:fld id="{E8399C94-6C8F-49CD-BA38-A4A8CAD32952}" type="slidenum">
              <a:rPr lang="en-US"/>
              <a:pPr/>
              <a:t>2</a:t>
            </a:fld>
            <a:endParaRPr lang="en-US"/>
          </a:p>
        </p:txBody>
      </p:sp>
      <p:sp>
        <p:nvSpPr>
          <p:cNvPr id="6146" name="Rectangle 2"/>
          <p:cNvSpPr>
            <a:spLocks noGrp="1" noChangeArrowheads="1"/>
          </p:cNvSpPr>
          <p:nvPr>
            <p:ph type="title" idx="4294967295"/>
          </p:nvPr>
        </p:nvSpPr>
        <p:spPr>
          <a:xfrm>
            <a:off x="0" y="277813"/>
            <a:ext cx="8229600" cy="1139825"/>
          </a:xfrm>
        </p:spPr>
        <p:txBody>
          <a:bodyPr/>
          <a:lstStyle/>
          <a:p>
            <a:r>
              <a:rPr lang="en-US" b="1"/>
              <a:t>          Question</a:t>
            </a:r>
          </a:p>
        </p:txBody>
      </p:sp>
      <p:sp>
        <p:nvSpPr>
          <p:cNvPr id="6147" name="Rectangle 3"/>
          <p:cNvSpPr>
            <a:spLocks noGrp="1" noChangeArrowheads="1"/>
          </p:cNvSpPr>
          <p:nvPr>
            <p:ph type="body" idx="4294967295"/>
          </p:nvPr>
        </p:nvSpPr>
        <p:spPr>
          <a:xfrm>
            <a:off x="381000" y="1600200"/>
            <a:ext cx="7848600" cy="4530725"/>
          </a:xfrm>
        </p:spPr>
        <p:txBody>
          <a:bodyPr/>
          <a:lstStyle/>
          <a:p>
            <a:pPr algn="just"/>
            <a:r>
              <a:rPr lang="en-US"/>
              <a:t>Why is it that some companies, in some industries, provide more value to shareholders?</a:t>
            </a:r>
          </a:p>
          <a:p>
            <a:pPr algn="just"/>
            <a:r>
              <a:rPr lang="en-US"/>
              <a:t>In answering this question, you might like to use the information provided separately on the market capitalization of some large Indian companies </a:t>
            </a:r>
          </a:p>
        </p:txBody>
      </p:sp>
    </p:spTree>
  </p:cSld>
  <p:clrMapOvr>
    <a:masterClrMapping/>
  </p:clrMapOvr>
  <p:transition>
    <p:check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2"/>
          <p:cNvSpPr>
            <a:spLocks noGrp="1"/>
          </p:cNvSpPr>
          <p:nvPr>
            <p:ph type="ftr" sz="quarter" idx="11"/>
          </p:nvPr>
        </p:nvSpPr>
        <p:spPr/>
        <p:txBody>
          <a:bodyPr/>
          <a:lstStyle/>
          <a:p>
            <a:r>
              <a:rPr lang="en-US"/>
              <a:t>Financial Management : An Overview</a:t>
            </a:r>
          </a:p>
        </p:txBody>
      </p:sp>
      <p:sp>
        <p:nvSpPr>
          <p:cNvPr id="20" name="Slide Number Placeholder 3"/>
          <p:cNvSpPr>
            <a:spLocks noGrp="1"/>
          </p:cNvSpPr>
          <p:nvPr>
            <p:ph type="sldNum" sz="quarter" idx="12"/>
          </p:nvPr>
        </p:nvSpPr>
        <p:spPr/>
        <p:txBody>
          <a:bodyPr/>
          <a:lstStyle/>
          <a:p>
            <a:fld id="{F70E844C-8C43-4C32-BF38-E3F69925CB92}" type="slidenum">
              <a:rPr lang="en-US"/>
              <a:pPr/>
              <a:t>20</a:t>
            </a:fld>
            <a:endParaRPr lang="en-US"/>
          </a:p>
        </p:txBody>
      </p:sp>
      <p:sp>
        <p:nvSpPr>
          <p:cNvPr id="32772" name="Rectangle 4"/>
          <p:cNvSpPr>
            <a:spLocks noChangeArrowheads="1"/>
          </p:cNvSpPr>
          <p:nvPr/>
        </p:nvSpPr>
        <p:spPr bwMode="auto">
          <a:xfrm>
            <a:off x="2971800" y="381000"/>
            <a:ext cx="2590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Tahoma" charset="0"/>
              </a:rPr>
              <a:t>Risk matrix</a:t>
            </a:r>
          </a:p>
        </p:txBody>
      </p:sp>
      <p:sp>
        <p:nvSpPr>
          <p:cNvPr id="32773" name="Line 5"/>
          <p:cNvSpPr>
            <a:spLocks noChangeShapeType="1"/>
          </p:cNvSpPr>
          <p:nvPr/>
        </p:nvSpPr>
        <p:spPr bwMode="auto">
          <a:xfrm>
            <a:off x="2667000" y="1600200"/>
            <a:ext cx="0" cy="4038600"/>
          </a:xfrm>
          <a:prstGeom prst="line">
            <a:avLst/>
          </a:prstGeom>
          <a:noFill/>
          <a:ln w="57150">
            <a:solidFill>
              <a:schemeClr val="tx1"/>
            </a:solidFill>
            <a:round/>
            <a:headEnd/>
            <a:tailEnd/>
          </a:ln>
          <a:effectLst/>
        </p:spPr>
        <p:txBody>
          <a:bodyPr/>
          <a:lstStyle/>
          <a:p>
            <a:endParaRPr lang="en-US"/>
          </a:p>
        </p:txBody>
      </p:sp>
      <p:sp>
        <p:nvSpPr>
          <p:cNvPr id="32774" name="Line 6"/>
          <p:cNvSpPr>
            <a:spLocks noChangeShapeType="1"/>
          </p:cNvSpPr>
          <p:nvPr/>
        </p:nvSpPr>
        <p:spPr bwMode="auto">
          <a:xfrm flipV="1">
            <a:off x="2743200" y="5486400"/>
            <a:ext cx="4953000" cy="76200"/>
          </a:xfrm>
          <a:prstGeom prst="line">
            <a:avLst/>
          </a:prstGeom>
          <a:noFill/>
          <a:ln w="57150">
            <a:solidFill>
              <a:schemeClr val="tx1"/>
            </a:solidFill>
            <a:round/>
            <a:headEnd/>
            <a:tailEnd/>
          </a:ln>
          <a:effectLst/>
        </p:spPr>
        <p:txBody>
          <a:bodyPr/>
          <a:lstStyle/>
          <a:p>
            <a:endParaRPr lang="en-US"/>
          </a:p>
        </p:txBody>
      </p:sp>
      <p:sp>
        <p:nvSpPr>
          <p:cNvPr id="32776" name="Text Box 8"/>
          <p:cNvSpPr txBox="1">
            <a:spLocks noChangeArrowheads="1"/>
          </p:cNvSpPr>
          <p:nvPr/>
        </p:nvSpPr>
        <p:spPr bwMode="auto">
          <a:xfrm>
            <a:off x="1143000" y="3200400"/>
            <a:ext cx="1066800" cy="641350"/>
          </a:xfrm>
          <a:prstGeom prst="rect">
            <a:avLst/>
          </a:prstGeom>
          <a:noFill/>
          <a:ln w="9525">
            <a:noFill/>
            <a:miter lim="800000"/>
            <a:headEnd/>
            <a:tailEnd/>
          </a:ln>
          <a:effectLst/>
        </p:spPr>
        <p:txBody>
          <a:bodyPr>
            <a:spAutoFit/>
          </a:bodyPr>
          <a:lstStyle/>
          <a:p>
            <a:pPr>
              <a:spcBef>
                <a:spcPct val="50000"/>
              </a:spcBef>
            </a:pPr>
            <a:r>
              <a:rPr lang="en-US">
                <a:latin typeface="Tahoma" charset="0"/>
              </a:rPr>
              <a:t>Financial leverage</a:t>
            </a:r>
          </a:p>
        </p:txBody>
      </p:sp>
      <p:sp>
        <p:nvSpPr>
          <p:cNvPr id="32777" name="Text Box 9"/>
          <p:cNvSpPr txBox="1">
            <a:spLocks noChangeArrowheads="1"/>
          </p:cNvSpPr>
          <p:nvPr/>
        </p:nvSpPr>
        <p:spPr bwMode="auto">
          <a:xfrm>
            <a:off x="4114800" y="5638800"/>
            <a:ext cx="2362200" cy="366713"/>
          </a:xfrm>
          <a:prstGeom prst="rect">
            <a:avLst/>
          </a:prstGeom>
          <a:noFill/>
          <a:ln w="9525">
            <a:noFill/>
            <a:miter lim="800000"/>
            <a:headEnd/>
            <a:tailEnd/>
          </a:ln>
          <a:effectLst/>
        </p:spPr>
        <p:txBody>
          <a:bodyPr>
            <a:spAutoFit/>
          </a:bodyPr>
          <a:lstStyle/>
          <a:p>
            <a:pPr>
              <a:spcBef>
                <a:spcPct val="50000"/>
              </a:spcBef>
            </a:pPr>
            <a:r>
              <a:rPr lang="en-US">
                <a:latin typeface="Tahoma" charset="0"/>
              </a:rPr>
              <a:t>Operating leverage </a:t>
            </a:r>
          </a:p>
        </p:txBody>
      </p:sp>
      <p:sp>
        <p:nvSpPr>
          <p:cNvPr id="32778" name="Text Box 10"/>
          <p:cNvSpPr txBox="1">
            <a:spLocks noChangeArrowheads="1"/>
          </p:cNvSpPr>
          <p:nvPr/>
        </p:nvSpPr>
        <p:spPr bwMode="auto">
          <a:xfrm>
            <a:off x="1828800" y="5486400"/>
            <a:ext cx="762000" cy="366713"/>
          </a:xfrm>
          <a:prstGeom prst="rect">
            <a:avLst/>
          </a:prstGeom>
          <a:noFill/>
          <a:ln w="9525">
            <a:noFill/>
            <a:miter lim="800000"/>
            <a:headEnd/>
            <a:tailEnd/>
          </a:ln>
          <a:effectLst/>
        </p:spPr>
        <p:txBody>
          <a:bodyPr>
            <a:spAutoFit/>
          </a:bodyPr>
          <a:lstStyle/>
          <a:p>
            <a:pPr>
              <a:spcBef>
                <a:spcPct val="50000"/>
              </a:spcBef>
            </a:pPr>
            <a:r>
              <a:rPr lang="en-US">
                <a:latin typeface="Tahoma" charset="0"/>
              </a:rPr>
              <a:t>Low</a:t>
            </a:r>
          </a:p>
        </p:txBody>
      </p:sp>
      <p:sp>
        <p:nvSpPr>
          <p:cNvPr id="32779" name="Text Box 11"/>
          <p:cNvSpPr txBox="1">
            <a:spLocks noChangeArrowheads="1"/>
          </p:cNvSpPr>
          <p:nvPr/>
        </p:nvSpPr>
        <p:spPr bwMode="auto">
          <a:xfrm>
            <a:off x="1828800" y="1295400"/>
            <a:ext cx="685800" cy="366713"/>
          </a:xfrm>
          <a:prstGeom prst="rect">
            <a:avLst/>
          </a:prstGeom>
          <a:noFill/>
          <a:ln w="9525">
            <a:noFill/>
            <a:miter lim="800000"/>
            <a:headEnd/>
            <a:tailEnd/>
          </a:ln>
          <a:effectLst/>
        </p:spPr>
        <p:txBody>
          <a:bodyPr>
            <a:spAutoFit/>
          </a:bodyPr>
          <a:lstStyle/>
          <a:p>
            <a:pPr>
              <a:spcBef>
                <a:spcPct val="50000"/>
              </a:spcBef>
            </a:pPr>
            <a:r>
              <a:rPr lang="en-US">
                <a:latin typeface="Tahoma" charset="0"/>
              </a:rPr>
              <a:t>High</a:t>
            </a:r>
          </a:p>
        </p:txBody>
      </p:sp>
      <p:sp>
        <p:nvSpPr>
          <p:cNvPr id="32780" name="Text Box 12"/>
          <p:cNvSpPr txBox="1">
            <a:spLocks noChangeArrowheads="1"/>
          </p:cNvSpPr>
          <p:nvPr/>
        </p:nvSpPr>
        <p:spPr bwMode="auto">
          <a:xfrm>
            <a:off x="7467600" y="5562600"/>
            <a:ext cx="762000" cy="366713"/>
          </a:xfrm>
          <a:prstGeom prst="rect">
            <a:avLst/>
          </a:prstGeom>
          <a:noFill/>
          <a:ln w="9525">
            <a:noFill/>
            <a:miter lim="800000"/>
            <a:headEnd/>
            <a:tailEnd/>
          </a:ln>
          <a:effectLst/>
        </p:spPr>
        <p:txBody>
          <a:bodyPr>
            <a:spAutoFit/>
          </a:bodyPr>
          <a:lstStyle/>
          <a:p>
            <a:pPr>
              <a:spcBef>
                <a:spcPct val="50000"/>
              </a:spcBef>
            </a:pPr>
            <a:r>
              <a:rPr lang="en-US">
                <a:latin typeface="Tahoma" charset="0"/>
              </a:rPr>
              <a:t>High</a:t>
            </a:r>
          </a:p>
        </p:txBody>
      </p:sp>
      <p:sp>
        <p:nvSpPr>
          <p:cNvPr id="32781" name="Line 13"/>
          <p:cNvSpPr>
            <a:spLocks noChangeShapeType="1"/>
          </p:cNvSpPr>
          <p:nvPr/>
        </p:nvSpPr>
        <p:spPr bwMode="auto">
          <a:xfrm flipV="1">
            <a:off x="2667000" y="1524000"/>
            <a:ext cx="4953000" cy="76200"/>
          </a:xfrm>
          <a:prstGeom prst="line">
            <a:avLst/>
          </a:prstGeom>
          <a:noFill/>
          <a:ln w="57150">
            <a:solidFill>
              <a:schemeClr val="tx1"/>
            </a:solidFill>
            <a:round/>
            <a:headEnd/>
            <a:tailEnd/>
          </a:ln>
          <a:effectLst/>
        </p:spPr>
        <p:txBody>
          <a:bodyPr/>
          <a:lstStyle/>
          <a:p>
            <a:endParaRPr lang="en-US"/>
          </a:p>
        </p:txBody>
      </p:sp>
      <p:sp>
        <p:nvSpPr>
          <p:cNvPr id="32782" name="Line 14"/>
          <p:cNvSpPr>
            <a:spLocks noChangeShapeType="1"/>
          </p:cNvSpPr>
          <p:nvPr/>
        </p:nvSpPr>
        <p:spPr bwMode="auto">
          <a:xfrm>
            <a:off x="7620000" y="1600200"/>
            <a:ext cx="0" cy="3733800"/>
          </a:xfrm>
          <a:prstGeom prst="line">
            <a:avLst/>
          </a:prstGeom>
          <a:noFill/>
          <a:ln w="57150">
            <a:solidFill>
              <a:schemeClr val="tx1"/>
            </a:solidFill>
            <a:round/>
            <a:headEnd/>
            <a:tailEnd/>
          </a:ln>
          <a:effectLst/>
        </p:spPr>
        <p:txBody>
          <a:bodyPr/>
          <a:lstStyle/>
          <a:p>
            <a:endParaRPr lang="en-US"/>
          </a:p>
        </p:txBody>
      </p:sp>
      <p:sp>
        <p:nvSpPr>
          <p:cNvPr id="32783" name="Line 15"/>
          <p:cNvSpPr>
            <a:spLocks noChangeShapeType="1"/>
          </p:cNvSpPr>
          <p:nvPr/>
        </p:nvSpPr>
        <p:spPr bwMode="auto">
          <a:xfrm>
            <a:off x="2819400" y="3429000"/>
            <a:ext cx="4648200" cy="0"/>
          </a:xfrm>
          <a:prstGeom prst="line">
            <a:avLst/>
          </a:prstGeom>
          <a:noFill/>
          <a:ln w="57150">
            <a:solidFill>
              <a:schemeClr val="tx1"/>
            </a:solidFill>
            <a:round/>
            <a:headEnd/>
            <a:tailEnd/>
          </a:ln>
          <a:effectLst/>
        </p:spPr>
        <p:txBody>
          <a:bodyPr/>
          <a:lstStyle/>
          <a:p>
            <a:endParaRPr lang="en-US"/>
          </a:p>
        </p:txBody>
      </p:sp>
      <p:sp>
        <p:nvSpPr>
          <p:cNvPr id="32784" name="Line 16"/>
          <p:cNvSpPr>
            <a:spLocks noChangeShapeType="1"/>
          </p:cNvSpPr>
          <p:nvPr/>
        </p:nvSpPr>
        <p:spPr bwMode="auto">
          <a:xfrm>
            <a:off x="5105400" y="1676400"/>
            <a:ext cx="0" cy="3733800"/>
          </a:xfrm>
          <a:prstGeom prst="line">
            <a:avLst/>
          </a:prstGeom>
          <a:noFill/>
          <a:ln w="57150">
            <a:solidFill>
              <a:schemeClr val="tx1"/>
            </a:solidFill>
            <a:round/>
            <a:headEnd/>
            <a:tailEnd/>
          </a:ln>
          <a:effectLst/>
        </p:spPr>
        <p:txBody>
          <a:bodyPr/>
          <a:lstStyle/>
          <a:p>
            <a:endParaRPr lang="en-US"/>
          </a:p>
        </p:txBody>
      </p:sp>
      <p:sp>
        <p:nvSpPr>
          <p:cNvPr id="32785" name="Text Box 17"/>
          <p:cNvSpPr txBox="1">
            <a:spLocks noChangeArrowheads="1"/>
          </p:cNvSpPr>
          <p:nvPr/>
        </p:nvSpPr>
        <p:spPr bwMode="auto">
          <a:xfrm>
            <a:off x="2971800" y="1981200"/>
            <a:ext cx="1752600" cy="1190625"/>
          </a:xfrm>
          <a:prstGeom prst="rect">
            <a:avLst/>
          </a:prstGeom>
          <a:noFill/>
          <a:ln w="9525">
            <a:noFill/>
            <a:miter lim="800000"/>
            <a:headEnd/>
            <a:tailEnd/>
          </a:ln>
          <a:effectLst/>
        </p:spPr>
        <p:txBody>
          <a:bodyPr>
            <a:spAutoFit/>
          </a:bodyPr>
          <a:lstStyle/>
          <a:p>
            <a:pPr>
              <a:spcBef>
                <a:spcPct val="50000"/>
              </a:spcBef>
            </a:pPr>
            <a:r>
              <a:rPr lang="en-US">
                <a:latin typeface="Tahoma" charset="0"/>
              </a:rPr>
              <a:t>(1) High financial and low operating risk</a:t>
            </a:r>
          </a:p>
        </p:txBody>
      </p:sp>
      <p:sp>
        <p:nvSpPr>
          <p:cNvPr id="32786" name="Text Box 18"/>
          <p:cNvSpPr txBox="1">
            <a:spLocks noChangeArrowheads="1"/>
          </p:cNvSpPr>
          <p:nvPr/>
        </p:nvSpPr>
        <p:spPr bwMode="auto">
          <a:xfrm>
            <a:off x="5486400" y="1981200"/>
            <a:ext cx="1600200" cy="1190625"/>
          </a:xfrm>
          <a:prstGeom prst="rect">
            <a:avLst/>
          </a:prstGeom>
          <a:noFill/>
          <a:ln w="9525">
            <a:noFill/>
            <a:miter lim="800000"/>
            <a:headEnd/>
            <a:tailEnd/>
          </a:ln>
          <a:effectLst/>
        </p:spPr>
        <p:txBody>
          <a:bodyPr>
            <a:spAutoFit/>
          </a:bodyPr>
          <a:lstStyle/>
          <a:p>
            <a:pPr>
              <a:spcBef>
                <a:spcPct val="50000"/>
              </a:spcBef>
            </a:pPr>
            <a:r>
              <a:rPr lang="en-US">
                <a:latin typeface="Tahoma" charset="0"/>
              </a:rPr>
              <a:t>(2) High financial and high operating risk</a:t>
            </a:r>
          </a:p>
        </p:txBody>
      </p:sp>
      <p:sp>
        <p:nvSpPr>
          <p:cNvPr id="32787" name="Text Box 19"/>
          <p:cNvSpPr txBox="1">
            <a:spLocks noChangeArrowheads="1"/>
          </p:cNvSpPr>
          <p:nvPr/>
        </p:nvSpPr>
        <p:spPr bwMode="auto">
          <a:xfrm>
            <a:off x="2971800" y="3733800"/>
            <a:ext cx="1524000" cy="1465263"/>
          </a:xfrm>
          <a:prstGeom prst="rect">
            <a:avLst/>
          </a:prstGeom>
          <a:noFill/>
          <a:ln w="9525">
            <a:noFill/>
            <a:miter lim="800000"/>
            <a:headEnd/>
            <a:tailEnd/>
          </a:ln>
          <a:effectLst/>
        </p:spPr>
        <p:txBody>
          <a:bodyPr>
            <a:spAutoFit/>
          </a:bodyPr>
          <a:lstStyle/>
          <a:p>
            <a:pPr>
              <a:spcBef>
                <a:spcPct val="50000"/>
              </a:spcBef>
            </a:pPr>
            <a:r>
              <a:rPr lang="en-US">
                <a:latin typeface="Tahoma" charset="0"/>
              </a:rPr>
              <a:t>(3) Low financial and low operating risk</a:t>
            </a:r>
          </a:p>
        </p:txBody>
      </p:sp>
      <p:sp>
        <p:nvSpPr>
          <p:cNvPr id="32788" name="Text Box 20"/>
          <p:cNvSpPr txBox="1">
            <a:spLocks noChangeArrowheads="1"/>
          </p:cNvSpPr>
          <p:nvPr/>
        </p:nvSpPr>
        <p:spPr bwMode="auto">
          <a:xfrm>
            <a:off x="5486400" y="3962400"/>
            <a:ext cx="1447800" cy="1190625"/>
          </a:xfrm>
          <a:prstGeom prst="rect">
            <a:avLst/>
          </a:prstGeom>
          <a:noFill/>
          <a:ln w="9525">
            <a:noFill/>
            <a:miter lim="800000"/>
            <a:headEnd/>
            <a:tailEnd/>
          </a:ln>
          <a:effectLst/>
        </p:spPr>
        <p:txBody>
          <a:bodyPr>
            <a:spAutoFit/>
          </a:bodyPr>
          <a:lstStyle/>
          <a:p>
            <a:pPr>
              <a:spcBef>
                <a:spcPct val="50000"/>
              </a:spcBef>
            </a:pPr>
            <a:r>
              <a:rPr lang="en-US">
                <a:latin typeface="Tahoma" charset="0"/>
              </a:rPr>
              <a:t>(4) High operating risk and low financial risk</a:t>
            </a:r>
          </a:p>
        </p:txBody>
      </p:sp>
    </p:spTree>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Financial Management : An Overview</a:t>
            </a:r>
          </a:p>
        </p:txBody>
      </p:sp>
      <p:sp>
        <p:nvSpPr>
          <p:cNvPr id="6" name="Slide Number Placeholder 5"/>
          <p:cNvSpPr>
            <a:spLocks noGrp="1"/>
          </p:cNvSpPr>
          <p:nvPr>
            <p:ph type="sldNum" sz="quarter" idx="12"/>
          </p:nvPr>
        </p:nvSpPr>
        <p:spPr/>
        <p:txBody>
          <a:bodyPr/>
          <a:lstStyle/>
          <a:p>
            <a:fld id="{67494197-09DA-46C0-8208-970C8C39E62C}" type="slidenum">
              <a:rPr lang="en-US"/>
              <a:pPr/>
              <a:t>3</a:t>
            </a:fld>
            <a:endParaRPr lang="en-US"/>
          </a:p>
        </p:txBody>
      </p:sp>
      <p:sp>
        <p:nvSpPr>
          <p:cNvPr id="17410" name="Rectangle 2"/>
          <p:cNvSpPr>
            <a:spLocks noGrp="1" noChangeArrowheads="1"/>
          </p:cNvSpPr>
          <p:nvPr>
            <p:ph type="title"/>
          </p:nvPr>
        </p:nvSpPr>
        <p:spPr/>
        <p:txBody>
          <a:bodyPr/>
          <a:lstStyle/>
          <a:p>
            <a:r>
              <a:rPr lang="en-US" b="1"/>
              <a:t>Concepts of Value</a:t>
            </a:r>
          </a:p>
        </p:txBody>
      </p:sp>
      <p:sp>
        <p:nvSpPr>
          <p:cNvPr id="17411" name="Rectangle 3"/>
          <p:cNvSpPr>
            <a:spLocks noGrp="1" noChangeArrowheads="1"/>
          </p:cNvSpPr>
          <p:nvPr>
            <p:ph type="body" idx="1"/>
          </p:nvPr>
        </p:nvSpPr>
        <p:spPr/>
        <p:txBody>
          <a:bodyPr/>
          <a:lstStyle/>
          <a:p>
            <a:r>
              <a:rPr lang="en-US"/>
              <a:t>Gross Profit/ Net Profit</a:t>
            </a:r>
          </a:p>
          <a:p>
            <a:r>
              <a:rPr lang="en-US"/>
              <a:t>ROA/ ROCE/ RONW</a:t>
            </a:r>
          </a:p>
          <a:p>
            <a:r>
              <a:rPr lang="en-US"/>
              <a:t>Market value or market capitalization</a:t>
            </a:r>
          </a:p>
          <a:p>
            <a:r>
              <a:rPr lang="en-US"/>
              <a:t>Market value added</a:t>
            </a:r>
          </a:p>
          <a:p>
            <a:r>
              <a:rPr lang="en-US"/>
              <a:t>Economic value added</a:t>
            </a:r>
          </a:p>
          <a:p>
            <a:endParaRPr lang="en-US"/>
          </a:p>
          <a:p>
            <a:pPr>
              <a:buFont typeface="Wingdings" pitchFamily="2" charset="2"/>
              <a:buNone/>
            </a:pPr>
            <a:r>
              <a:rPr lang="en-US"/>
              <a:t> </a:t>
            </a:r>
          </a:p>
        </p:txBody>
      </p:sp>
    </p:spTree>
  </p:cSld>
  <p:clrMapOvr>
    <a:masterClrMapping/>
  </p:clrMapOvr>
  <p:transition>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4"/>
          <p:cNvSpPr>
            <a:spLocks noGrp="1"/>
          </p:cNvSpPr>
          <p:nvPr>
            <p:ph type="ftr" sz="quarter" idx="11"/>
          </p:nvPr>
        </p:nvSpPr>
        <p:spPr/>
        <p:txBody>
          <a:bodyPr/>
          <a:lstStyle/>
          <a:p>
            <a:r>
              <a:rPr lang="en-US"/>
              <a:t>Financial Management : An Overview</a:t>
            </a:r>
          </a:p>
        </p:txBody>
      </p:sp>
      <p:sp>
        <p:nvSpPr>
          <p:cNvPr id="31" name="Slide Number Placeholder 5"/>
          <p:cNvSpPr>
            <a:spLocks noGrp="1"/>
          </p:cNvSpPr>
          <p:nvPr>
            <p:ph type="sldNum" sz="quarter" idx="12"/>
          </p:nvPr>
        </p:nvSpPr>
        <p:spPr/>
        <p:txBody>
          <a:bodyPr/>
          <a:lstStyle/>
          <a:p>
            <a:fld id="{77EF7277-AD12-475E-9DFE-046147A0DCD4}" type="slidenum">
              <a:rPr lang="en-US"/>
              <a:pPr/>
              <a:t>4</a:t>
            </a:fld>
            <a:endParaRPr lang="en-US"/>
          </a:p>
        </p:txBody>
      </p:sp>
      <p:sp>
        <p:nvSpPr>
          <p:cNvPr id="96258" name="Rectangle 2"/>
          <p:cNvSpPr>
            <a:spLocks noGrp="1" noChangeArrowheads="1"/>
          </p:cNvSpPr>
          <p:nvPr>
            <p:ph type="title"/>
          </p:nvPr>
        </p:nvSpPr>
        <p:spPr>
          <a:xfrm>
            <a:off x="931863" y="96838"/>
            <a:ext cx="7158037" cy="601662"/>
          </a:xfrm>
        </p:spPr>
        <p:txBody>
          <a:bodyPr/>
          <a:lstStyle/>
          <a:p>
            <a:r>
              <a:rPr lang="en-US" sz="2800" b="1"/>
              <a:t>An overview of financial management</a:t>
            </a:r>
          </a:p>
        </p:txBody>
      </p:sp>
      <p:sp>
        <p:nvSpPr>
          <p:cNvPr id="96259" name="Rectangle 3"/>
          <p:cNvSpPr>
            <a:spLocks noGrp="1" noChangeArrowheads="1"/>
          </p:cNvSpPr>
          <p:nvPr>
            <p:ph type="body" idx="1"/>
          </p:nvPr>
        </p:nvSpPr>
        <p:spPr>
          <a:xfrm>
            <a:off x="228600" y="990600"/>
            <a:ext cx="8458200" cy="5334000"/>
          </a:xfrm>
        </p:spPr>
        <p:txBody>
          <a:bodyPr/>
          <a:lstStyle/>
          <a:p>
            <a:pPr>
              <a:buFont typeface="Wingdings" pitchFamily="2" charset="2"/>
              <a:buNone/>
            </a:pPr>
            <a:r>
              <a:rPr lang="en-US"/>
              <a:t> </a:t>
            </a:r>
          </a:p>
        </p:txBody>
      </p:sp>
      <p:sp>
        <p:nvSpPr>
          <p:cNvPr id="96260" name="Rectangle 4"/>
          <p:cNvSpPr>
            <a:spLocks noChangeArrowheads="1"/>
          </p:cNvSpPr>
          <p:nvPr/>
        </p:nvSpPr>
        <p:spPr bwMode="auto">
          <a:xfrm>
            <a:off x="2667000" y="1066800"/>
            <a:ext cx="2971800" cy="3810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b="1">
                <a:latin typeface="CG Omega" pitchFamily="34" charset="0"/>
              </a:rPr>
              <a:t>Financial Management</a:t>
            </a:r>
          </a:p>
        </p:txBody>
      </p:sp>
      <p:sp>
        <p:nvSpPr>
          <p:cNvPr id="96261" name="Line 5"/>
          <p:cNvSpPr>
            <a:spLocks noChangeShapeType="1"/>
          </p:cNvSpPr>
          <p:nvPr/>
        </p:nvSpPr>
        <p:spPr bwMode="auto">
          <a:xfrm>
            <a:off x="4114800" y="1447800"/>
            <a:ext cx="0" cy="381000"/>
          </a:xfrm>
          <a:prstGeom prst="line">
            <a:avLst/>
          </a:prstGeom>
          <a:noFill/>
          <a:ln w="9525">
            <a:solidFill>
              <a:schemeClr val="tx1"/>
            </a:solidFill>
            <a:round/>
            <a:headEnd/>
            <a:tailEnd type="triangle" w="med" len="med"/>
          </a:ln>
          <a:effectLst/>
        </p:spPr>
        <p:txBody>
          <a:bodyPr/>
          <a:lstStyle/>
          <a:p>
            <a:endParaRPr lang="en-US"/>
          </a:p>
        </p:txBody>
      </p:sp>
      <p:sp>
        <p:nvSpPr>
          <p:cNvPr id="96262" name="Rectangle 6"/>
          <p:cNvSpPr>
            <a:spLocks noChangeArrowheads="1"/>
          </p:cNvSpPr>
          <p:nvPr/>
        </p:nvSpPr>
        <p:spPr bwMode="auto">
          <a:xfrm>
            <a:off x="2667000" y="1752600"/>
            <a:ext cx="29718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b="1">
                <a:latin typeface="CG Omega" pitchFamily="34" charset="0"/>
              </a:rPr>
              <a:t>Maximization of Share Value</a:t>
            </a:r>
          </a:p>
        </p:txBody>
      </p:sp>
      <p:sp>
        <p:nvSpPr>
          <p:cNvPr id="96263" name="Line 7"/>
          <p:cNvSpPr>
            <a:spLocks noChangeShapeType="1"/>
          </p:cNvSpPr>
          <p:nvPr/>
        </p:nvSpPr>
        <p:spPr bwMode="auto">
          <a:xfrm>
            <a:off x="4114800" y="2057400"/>
            <a:ext cx="0" cy="304800"/>
          </a:xfrm>
          <a:prstGeom prst="line">
            <a:avLst/>
          </a:prstGeom>
          <a:noFill/>
          <a:ln w="9525">
            <a:solidFill>
              <a:schemeClr val="tx1"/>
            </a:solidFill>
            <a:round/>
            <a:headEnd/>
            <a:tailEnd type="triangle" w="med" len="med"/>
          </a:ln>
          <a:effectLst/>
        </p:spPr>
        <p:txBody>
          <a:bodyPr/>
          <a:lstStyle/>
          <a:p>
            <a:endParaRPr lang="en-US"/>
          </a:p>
        </p:txBody>
      </p:sp>
      <p:sp>
        <p:nvSpPr>
          <p:cNvPr id="96264" name="Rectangle 8"/>
          <p:cNvSpPr>
            <a:spLocks noChangeArrowheads="1"/>
          </p:cNvSpPr>
          <p:nvPr/>
        </p:nvSpPr>
        <p:spPr bwMode="auto">
          <a:xfrm>
            <a:off x="2667000" y="2362200"/>
            <a:ext cx="28194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b="1">
                <a:latin typeface="CG Omega" pitchFamily="34" charset="0"/>
              </a:rPr>
              <a:t>Financial Decisions</a:t>
            </a:r>
          </a:p>
        </p:txBody>
      </p:sp>
      <p:sp>
        <p:nvSpPr>
          <p:cNvPr id="96265" name="Line 9"/>
          <p:cNvSpPr>
            <a:spLocks noChangeShapeType="1"/>
          </p:cNvSpPr>
          <p:nvPr/>
        </p:nvSpPr>
        <p:spPr bwMode="auto">
          <a:xfrm>
            <a:off x="4038600" y="2667000"/>
            <a:ext cx="0" cy="304800"/>
          </a:xfrm>
          <a:prstGeom prst="line">
            <a:avLst/>
          </a:prstGeom>
          <a:noFill/>
          <a:ln w="9525">
            <a:solidFill>
              <a:schemeClr val="tx1"/>
            </a:solidFill>
            <a:round/>
            <a:headEnd/>
            <a:tailEnd/>
          </a:ln>
          <a:effectLst/>
        </p:spPr>
        <p:txBody>
          <a:bodyPr/>
          <a:lstStyle/>
          <a:p>
            <a:endParaRPr lang="en-US"/>
          </a:p>
        </p:txBody>
      </p:sp>
      <p:sp>
        <p:nvSpPr>
          <p:cNvPr id="96266" name="Line 10"/>
          <p:cNvSpPr>
            <a:spLocks noChangeShapeType="1"/>
          </p:cNvSpPr>
          <p:nvPr/>
        </p:nvSpPr>
        <p:spPr bwMode="auto">
          <a:xfrm>
            <a:off x="914400" y="2971800"/>
            <a:ext cx="7162800" cy="0"/>
          </a:xfrm>
          <a:prstGeom prst="line">
            <a:avLst/>
          </a:prstGeom>
          <a:noFill/>
          <a:ln w="9525">
            <a:solidFill>
              <a:schemeClr val="tx1"/>
            </a:solidFill>
            <a:round/>
            <a:headEnd/>
            <a:tailEnd/>
          </a:ln>
          <a:effectLst/>
        </p:spPr>
        <p:txBody>
          <a:bodyPr/>
          <a:lstStyle/>
          <a:p>
            <a:endParaRPr lang="en-US"/>
          </a:p>
        </p:txBody>
      </p:sp>
      <p:sp>
        <p:nvSpPr>
          <p:cNvPr id="96267" name="Line 11"/>
          <p:cNvSpPr>
            <a:spLocks noChangeShapeType="1"/>
          </p:cNvSpPr>
          <p:nvPr/>
        </p:nvSpPr>
        <p:spPr bwMode="auto">
          <a:xfrm>
            <a:off x="914400" y="2971800"/>
            <a:ext cx="0" cy="381000"/>
          </a:xfrm>
          <a:prstGeom prst="line">
            <a:avLst/>
          </a:prstGeom>
          <a:noFill/>
          <a:ln w="9525">
            <a:solidFill>
              <a:schemeClr val="tx1"/>
            </a:solidFill>
            <a:round/>
            <a:headEnd/>
            <a:tailEnd/>
          </a:ln>
          <a:effectLst/>
        </p:spPr>
        <p:txBody>
          <a:bodyPr/>
          <a:lstStyle/>
          <a:p>
            <a:endParaRPr lang="en-US"/>
          </a:p>
        </p:txBody>
      </p:sp>
      <p:sp>
        <p:nvSpPr>
          <p:cNvPr id="96268" name="Line 12"/>
          <p:cNvSpPr>
            <a:spLocks noChangeShapeType="1"/>
          </p:cNvSpPr>
          <p:nvPr/>
        </p:nvSpPr>
        <p:spPr bwMode="auto">
          <a:xfrm>
            <a:off x="2667000" y="2971800"/>
            <a:ext cx="0" cy="381000"/>
          </a:xfrm>
          <a:prstGeom prst="line">
            <a:avLst/>
          </a:prstGeom>
          <a:noFill/>
          <a:ln w="9525">
            <a:solidFill>
              <a:schemeClr val="tx1"/>
            </a:solidFill>
            <a:round/>
            <a:headEnd/>
            <a:tailEnd/>
          </a:ln>
          <a:effectLst/>
        </p:spPr>
        <p:txBody>
          <a:bodyPr/>
          <a:lstStyle/>
          <a:p>
            <a:endParaRPr lang="en-US"/>
          </a:p>
        </p:txBody>
      </p:sp>
      <p:sp>
        <p:nvSpPr>
          <p:cNvPr id="96269" name="Line 13"/>
          <p:cNvSpPr>
            <a:spLocks noChangeShapeType="1"/>
          </p:cNvSpPr>
          <p:nvPr/>
        </p:nvSpPr>
        <p:spPr bwMode="auto">
          <a:xfrm>
            <a:off x="5029200" y="2971800"/>
            <a:ext cx="0" cy="381000"/>
          </a:xfrm>
          <a:prstGeom prst="line">
            <a:avLst/>
          </a:prstGeom>
          <a:noFill/>
          <a:ln w="9525">
            <a:solidFill>
              <a:schemeClr val="tx1"/>
            </a:solidFill>
            <a:round/>
            <a:headEnd/>
            <a:tailEnd/>
          </a:ln>
          <a:effectLst/>
        </p:spPr>
        <p:txBody>
          <a:bodyPr/>
          <a:lstStyle/>
          <a:p>
            <a:endParaRPr lang="en-US"/>
          </a:p>
        </p:txBody>
      </p:sp>
      <p:sp>
        <p:nvSpPr>
          <p:cNvPr id="96270" name="Line 14"/>
          <p:cNvSpPr>
            <a:spLocks noChangeShapeType="1"/>
          </p:cNvSpPr>
          <p:nvPr/>
        </p:nvSpPr>
        <p:spPr bwMode="auto">
          <a:xfrm>
            <a:off x="8077200" y="2971800"/>
            <a:ext cx="0" cy="304800"/>
          </a:xfrm>
          <a:prstGeom prst="line">
            <a:avLst/>
          </a:prstGeom>
          <a:noFill/>
          <a:ln w="9525">
            <a:solidFill>
              <a:schemeClr val="tx1"/>
            </a:solidFill>
            <a:round/>
            <a:headEnd/>
            <a:tailEnd/>
          </a:ln>
          <a:effectLst/>
        </p:spPr>
        <p:txBody>
          <a:bodyPr/>
          <a:lstStyle/>
          <a:p>
            <a:endParaRPr lang="en-US"/>
          </a:p>
        </p:txBody>
      </p:sp>
      <p:sp>
        <p:nvSpPr>
          <p:cNvPr id="96271" name="Rectangle 15"/>
          <p:cNvSpPr>
            <a:spLocks noChangeArrowheads="1"/>
          </p:cNvSpPr>
          <p:nvPr/>
        </p:nvSpPr>
        <p:spPr bwMode="auto">
          <a:xfrm>
            <a:off x="228600" y="3352800"/>
            <a:ext cx="20574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b="1">
                <a:latin typeface="CG Omega" pitchFamily="34" charset="0"/>
              </a:rPr>
              <a:t>Investment Decision</a:t>
            </a:r>
          </a:p>
        </p:txBody>
      </p:sp>
      <p:sp>
        <p:nvSpPr>
          <p:cNvPr id="96272" name="Rectangle 16"/>
          <p:cNvSpPr>
            <a:spLocks noChangeArrowheads="1"/>
          </p:cNvSpPr>
          <p:nvPr/>
        </p:nvSpPr>
        <p:spPr bwMode="auto">
          <a:xfrm>
            <a:off x="2362200" y="33528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b="1">
                <a:latin typeface="CG Omega" pitchFamily="34" charset="0"/>
              </a:rPr>
              <a:t>Financing Decision</a:t>
            </a:r>
          </a:p>
        </p:txBody>
      </p:sp>
      <p:sp>
        <p:nvSpPr>
          <p:cNvPr id="96273" name="Rectangle 17"/>
          <p:cNvSpPr>
            <a:spLocks noChangeArrowheads="1"/>
          </p:cNvSpPr>
          <p:nvPr/>
        </p:nvSpPr>
        <p:spPr bwMode="auto">
          <a:xfrm>
            <a:off x="4572000" y="33528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b="1">
                <a:latin typeface="CG Omega" pitchFamily="34" charset="0"/>
              </a:rPr>
              <a:t>Dividend Decision</a:t>
            </a:r>
          </a:p>
        </p:txBody>
      </p:sp>
      <p:sp>
        <p:nvSpPr>
          <p:cNvPr id="96274" name="Rectangle 18"/>
          <p:cNvSpPr>
            <a:spLocks noChangeArrowheads="1"/>
          </p:cNvSpPr>
          <p:nvPr/>
        </p:nvSpPr>
        <p:spPr bwMode="auto">
          <a:xfrm>
            <a:off x="6781800" y="3276600"/>
            <a:ext cx="1905000" cy="3048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b="1">
                <a:latin typeface="CG Omega" pitchFamily="34" charset="0"/>
              </a:rPr>
              <a:t>Liquidity Decision</a:t>
            </a:r>
          </a:p>
        </p:txBody>
      </p:sp>
      <p:sp>
        <p:nvSpPr>
          <p:cNvPr id="96275" name="Line 19"/>
          <p:cNvSpPr>
            <a:spLocks noChangeShapeType="1"/>
          </p:cNvSpPr>
          <p:nvPr/>
        </p:nvSpPr>
        <p:spPr bwMode="auto">
          <a:xfrm>
            <a:off x="914400" y="3657600"/>
            <a:ext cx="0" cy="609600"/>
          </a:xfrm>
          <a:prstGeom prst="line">
            <a:avLst/>
          </a:prstGeom>
          <a:noFill/>
          <a:ln w="9525">
            <a:solidFill>
              <a:schemeClr val="tx1"/>
            </a:solidFill>
            <a:round/>
            <a:headEnd/>
            <a:tailEnd/>
          </a:ln>
          <a:effectLst/>
        </p:spPr>
        <p:txBody>
          <a:bodyPr/>
          <a:lstStyle/>
          <a:p>
            <a:endParaRPr lang="en-US"/>
          </a:p>
        </p:txBody>
      </p:sp>
      <p:sp>
        <p:nvSpPr>
          <p:cNvPr id="96276" name="Line 20"/>
          <p:cNvSpPr>
            <a:spLocks noChangeShapeType="1"/>
          </p:cNvSpPr>
          <p:nvPr/>
        </p:nvSpPr>
        <p:spPr bwMode="auto">
          <a:xfrm>
            <a:off x="8077200" y="3581400"/>
            <a:ext cx="0" cy="533400"/>
          </a:xfrm>
          <a:prstGeom prst="line">
            <a:avLst/>
          </a:prstGeom>
          <a:noFill/>
          <a:ln w="9525">
            <a:solidFill>
              <a:schemeClr val="tx1"/>
            </a:solidFill>
            <a:round/>
            <a:headEnd/>
            <a:tailEnd/>
          </a:ln>
          <a:effectLst/>
        </p:spPr>
        <p:txBody>
          <a:bodyPr/>
          <a:lstStyle/>
          <a:p>
            <a:endParaRPr lang="en-US"/>
          </a:p>
        </p:txBody>
      </p:sp>
      <p:sp>
        <p:nvSpPr>
          <p:cNvPr id="96277" name="Line 21"/>
          <p:cNvSpPr>
            <a:spLocks noChangeShapeType="1"/>
          </p:cNvSpPr>
          <p:nvPr/>
        </p:nvSpPr>
        <p:spPr bwMode="auto">
          <a:xfrm>
            <a:off x="914400" y="4191000"/>
            <a:ext cx="7162800" cy="0"/>
          </a:xfrm>
          <a:prstGeom prst="line">
            <a:avLst/>
          </a:prstGeom>
          <a:noFill/>
          <a:ln w="9525">
            <a:solidFill>
              <a:schemeClr val="tx1"/>
            </a:solidFill>
            <a:round/>
            <a:headEnd/>
            <a:tailEnd/>
          </a:ln>
          <a:effectLst/>
        </p:spPr>
        <p:txBody>
          <a:bodyPr/>
          <a:lstStyle/>
          <a:p>
            <a:endParaRPr lang="en-US"/>
          </a:p>
        </p:txBody>
      </p:sp>
      <p:sp>
        <p:nvSpPr>
          <p:cNvPr id="96278" name="Line 22"/>
          <p:cNvSpPr>
            <a:spLocks noChangeShapeType="1"/>
          </p:cNvSpPr>
          <p:nvPr/>
        </p:nvSpPr>
        <p:spPr bwMode="auto">
          <a:xfrm>
            <a:off x="2286000" y="4191000"/>
            <a:ext cx="0" cy="457200"/>
          </a:xfrm>
          <a:prstGeom prst="line">
            <a:avLst/>
          </a:prstGeom>
          <a:noFill/>
          <a:ln w="9525">
            <a:solidFill>
              <a:schemeClr val="tx1"/>
            </a:solidFill>
            <a:round/>
            <a:headEnd/>
            <a:tailEnd/>
          </a:ln>
          <a:effectLst/>
        </p:spPr>
        <p:txBody>
          <a:bodyPr/>
          <a:lstStyle/>
          <a:p>
            <a:endParaRPr lang="en-US"/>
          </a:p>
        </p:txBody>
      </p:sp>
      <p:sp>
        <p:nvSpPr>
          <p:cNvPr id="96279" name="Line 23"/>
          <p:cNvSpPr>
            <a:spLocks noChangeShapeType="1"/>
          </p:cNvSpPr>
          <p:nvPr/>
        </p:nvSpPr>
        <p:spPr bwMode="auto">
          <a:xfrm>
            <a:off x="6172200" y="4191000"/>
            <a:ext cx="0" cy="533400"/>
          </a:xfrm>
          <a:prstGeom prst="line">
            <a:avLst/>
          </a:prstGeom>
          <a:noFill/>
          <a:ln w="9525">
            <a:solidFill>
              <a:schemeClr val="tx1"/>
            </a:solidFill>
            <a:round/>
            <a:headEnd/>
            <a:tailEnd/>
          </a:ln>
          <a:effectLst/>
        </p:spPr>
        <p:txBody>
          <a:bodyPr/>
          <a:lstStyle/>
          <a:p>
            <a:endParaRPr lang="en-US"/>
          </a:p>
        </p:txBody>
      </p:sp>
      <p:sp>
        <p:nvSpPr>
          <p:cNvPr id="96280" name="Rectangle 24"/>
          <p:cNvSpPr>
            <a:spLocks noChangeArrowheads="1"/>
          </p:cNvSpPr>
          <p:nvPr/>
        </p:nvSpPr>
        <p:spPr bwMode="auto">
          <a:xfrm>
            <a:off x="1447800" y="4724400"/>
            <a:ext cx="1524000" cy="3810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b="1">
                <a:latin typeface="CG Omega" pitchFamily="34" charset="0"/>
              </a:rPr>
              <a:t>Risk</a:t>
            </a:r>
          </a:p>
        </p:txBody>
      </p:sp>
      <p:sp>
        <p:nvSpPr>
          <p:cNvPr id="96281" name="Rectangle 25"/>
          <p:cNvSpPr>
            <a:spLocks noChangeArrowheads="1"/>
          </p:cNvSpPr>
          <p:nvPr/>
        </p:nvSpPr>
        <p:spPr bwMode="auto">
          <a:xfrm>
            <a:off x="5181600" y="4800600"/>
            <a:ext cx="1676400" cy="3810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b="1">
                <a:latin typeface="CG Omega" pitchFamily="34" charset="0"/>
              </a:rPr>
              <a:t>Return</a:t>
            </a:r>
          </a:p>
        </p:txBody>
      </p:sp>
      <p:sp>
        <p:nvSpPr>
          <p:cNvPr id="96282" name="Line 26"/>
          <p:cNvSpPr>
            <a:spLocks noChangeShapeType="1"/>
          </p:cNvSpPr>
          <p:nvPr/>
        </p:nvSpPr>
        <p:spPr bwMode="auto">
          <a:xfrm>
            <a:off x="2819400" y="3657600"/>
            <a:ext cx="0" cy="533400"/>
          </a:xfrm>
          <a:prstGeom prst="line">
            <a:avLst/>
          </a:prstGeom>
          <a:noFill/>
          <a:ln w="9525">
            <a:solidFill>
              <a:schemeClr val="tx1"/>
            </a:solidFill>
            <a:round/>
            <a:headEnd/>
            <a:tailEnd/>
          </a:ln>
          <a:effectLst/>
        </p:spPr>
        <p:txBody>
          <a:bodyPr/>
          <a:lstStyle/>
          <a:p>
            <a:endParaRPr lang="en-US"/>
          </a:p>
        </p:txBody>
      </p:sp>
      <p:sp>
        <p:nvSpPr>
          <p:cNvPr id="96283" name="Line 27"/>
          <p:cNvSpPr>
            <a:spLocks noChangeShapeType="1"/>
          </p:cNvSpPr>
          <p:nvPr/>
        </p:nvSpPr>
        <p:spPr bwMode="auto">
          <a:xfrm>
            <a:off x="5181600" y="3657600"/>
            <a:ext cx="0" cy="533400"/>
          </a:xfrm>
          <a:prstGeom prst="line">
            <a:avLst/>
          </a:prstGeom>
          <a:noFill/>
          <a:ln w="9525">
            <a:solidFill>
              <a:schemeClr val="tx1"/>
            </a:solidFill>
            <a:round/>
            <a:headEnd/>
            <a:tailEnd/>
          </a:ln>
          <a:effectLst/>
        </p:spPr>
        <p:txBody>
          <a:bodyPr/>
          <a:lstStyle/>
          <a:p>
            <a:endParaRPr lang="en-US"/>
          </a:p>
        </p:txBody>
      </p:sp>
      <p:sp>
        <p:nvSpPr>
          <p:cNvPr id="96284" name="Line 28"/>
          <p:cNvSpPr>
            <a:spLocks noChangeShapeType="1"/>
          </p:cNvSpPr>
          <p:nvPr/>
        </p:nvSpPr>
        <p:spPr bwMode="auto">
          <a:xfrm>
            <a:off x="3200400" y="4953000"/>
            <a:ext cx="1752600" cy="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transition>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r>
              <a:rPr lang="en-US"/>
              <a:t>Financial Management : An Overview</a:t>
            </a:r>
          </a:p>
        </p:txBody>
      </p:sp>
      <p:sp>
        <p:nvSpPr>
          <p:cNvPr id="9" name="Slide Number Placeholder 6"/>
          <p:cNvSpPr>
            <a:spLocks noGrp="1"/>
          </p:cNvSpPr>
          <p:nvPr>
            <p:ph type="sldNum" sz="quarter" idx="12"/>
          </p:nvPr>
        </p:nvSpPr>
        <p:spPr/>
        <p:txBody>
          <a:bodyPr/>
          <a:lstStyle/>
          <a:p>
            <a:fld id="{2FBB8D3D-3AAB-416D-BACB-A7B01221766F}" type="slidenum">
              <a:rPr lang="en-US"/>
              <a:pPr/>
              <a:t>5</a:t>
            </a:fld>
            <a:endParaRPr lang="en-US"/>
          </a:p>
        </p:txBody>
      </p:sp>
      <p:sp>
        <p:nvSpPr>
          <p:cNvPr id="51204" name="Rectangle 4"/>
          <p:cNvSpPr>
            <a:spLocks noGrp="1" noChangeArrowheads="1"/>
          </p:cNvSpPr>
          <p:nvPr>
            <p:ph type="title"/>
          </p:nvPr>
        </p:nvSpPr>
        <p:spPr/>
        <p:txBody>
          <a:bodyPr/>
          <a:lstStyle/>
          <a:p>
            <a:r>
              <a:rPr lang="en-US" b="1"/>
              <a:t>A simple view of a firm</a:t>
            </a:r>
          </a:p>
        </p:txBody>
      </p:sp>
      <p:sp>
        <p:nvSpPr>
          <p:cNvPr id="51205" name="Rectangle 5"/>
          <p:cNvSpPr>
            <a:spLocks noGrp="1" noChangeArrowheads="1"/>
          </p:cNvSpPr>
          <p:nvPr>
            <p:ph type="body" sz="half" idx="1"/>
          </p:nvPr>
        </p:nvSpPr>
        <p:spPr>
          <a:xfrm>
            <a:off x="304800" y="1981200"/>
            <a:ext cx="4403725" cy="4114800"/>
          </a:xfrm>
        </p:spPr>
        <p:txBody>
          <a:bodyPr/>
          <a:lstStyle/>
          <a:p>
            <a:pPr>
              <a:buFont typeface="Wingdings" pitchFamily="2" charset="2"/>
              <a:buNone/>
            </a:pPr>
            <a:r>
              <a:rPr lang="en-US" b="1"/>
              <a:t>Liabilities</a:t>
            </a:r>
          </a:p>
          <a:p>
            <a:r>
              <a:rPr lang="en-US" sz="2400"/>
              <a:t>Debt ( borrowed money )</a:t>
            </a:r>
          </a:p>
          <a:p>
            <a:r>
              <a:rPr lang="en-US" sz="2400"/>
              <a:t>Equity ( owners’ Funds )</a:t>
            </a:r>
          </a:p>
        </p:txBody>
      </p:sp>
      <p:sp>
        <p:nvSpPr>
          <p:cNvPr id="51206" name="Rectangle 6"/>
          <p:cNvSpPr>
            <a:spLocks noGrp="1" noChangeArrowheads="1"/>
          </p:cNvSpPr>
          <p:nvPr>
            <p:ph type="body" sz="half" idx="2"/>
          </p:nvPr>
        </p:nvSpPr>
        <p:spPr>
          <a:xfrm>
            <a:off x="4851400" y="1981200"/>
            <a:ext cx="3759200" cy="4114800"/>
          </a:xfrm>
        </p:spPr>
        <p:txBody>
          <a:bodyPr/>
          <a:lstStyle/>
          <a:p>
            <a:r>
              <a:rPr lang="en-US" b="1"/>
              <a:t>Assets</a:t>
            </a:r>
          </a:p>
          <a:p>
            <a:pPr lvl="2"/>
            <a:endParaRPr lang="en-US" b="1"/>
          </a:p>
          <a:p>
            <a:endParaRPr lang="en-US"/>
          </a:p>
        </p:txBody>
      </p:sp>
      <p:sp>
        <p:nvSpPr>
          <p:cNvPr id="51208" name="Text Box 8"/>
          <p:cNvSpPr txBox="1">
            <a:spLocks noChangeArrowheads="1"/>
          </p:cNvSpPr>
          <p:nvPr/>
        </p:nvSpPr>
        <p:spPr bwMode="auto">
          <a:xfrm>
            <a:off x="4724400" y="2362200"/>
            <a:ext cx="3962400" cy="1187450"/>
          </a:xfrm>
          <a:prstGeom prst="rect">
            <a:avLst/>
          </a:prstGeom>
          <a:noFill/>
          <a:ln w="9525">
            <a:noFill/>
            <a:miter lim="800000"/>
            <a:headEnd/>
            <a:tailEnd/>
          </a:ln>
          <a:effectLst/>
        </p:spPr>
        <p:txBody>
          <a:bodyPr>
            <a:spAutoFit/>
          </a:bodyPr>
          <a:lstStyle/>
          <a:p>
            <a:pPr>
              <a:spcBef>
                <a:spcPct val="50000"/>
              </a:spcBef>
            </a:pPr>
            <a:r>
              <a:rPr lang="en-US" sz="2400">
                <a:latin typeface="Tahoma" charset="0"/>
              </a:rPr>
              <a:t>Investments already made. These generate cash flows today</a:t>
            </a:r>
          </a:p>
        </p:txBody>
      </p:sp>
      <p:sp>
        <p:nvSpPr>
          <p:cNvPr id="51209" name="Text Box 9"/>
          <p:cNvSpPr txBox="1">
            <a:spLocks noChangeArrowheads="1"/>
          </p:cNvSpPr>
          <p:nvPr/>
        </p:nvSpPr>
        <p:spPr bwMode="auto">
          <a:xfrm>
            <a:off x="4800600" y="4038600"/>
            <a:ext cx="3733800" cy="1552575"/>
          </a:xfrm>
          <a:prstGeom prst="rect">
            <a:avLst/>
          </a:prstGeom>
          <a:noFill/>
          <a:ln w="9525">
            <a:noFill/>
            <a:miter lim="800000"/>
            <a:headEnd/>
            <a:tailEnd/>
          </a:ln>
          <a:effectLst/>
        </p:spPr>
        <p:txBody>
          <a:bodyPr>
            <a:spAutoFit/>
          </a:bodyPr>
          <a:lstStyle/>
          <a:p>
            <a:pPr>
              <a:spcBef>
                <a:spcPct val="50000"/>
              </a:spcBef>
            </a:pPr>
            <a:r>
              <a:rPr lang="en-US" sz="2400">
                <a:latin typeface="Tahoma" charset="0"/>
              </a:rPr>
              <a:t>Investments yet to be made. These future investments are expected to  create additional value</a:t>
            </a:r>
          </a:p>
        </p:txBody>
      </p:sp>
    </p:spTree>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1"/>
          </p:nvPr>
        </p:nvSpPr>
        <p:spPr/>
        <p:txBody>
          <a:bodyPr/>
          <a:lstStyle/>
          <a:p>
            <a:r>
              <a:rPr lang="en-US"/>
              <a:t>Financial Management : An Overview</a:t>
            </a:r>
          </a:p>
        </p:txBody>
      </p:sp>
      <p:sp>
        <p:nvSpPr>
          <p:cNvPr id="14" name="Slide Number Placeholder 4"/>
          <p:cNvSpPr>
            <a:spLocks noGrp="1"/>
          </p:cNvSpPr>
          <p:nvPr>
            <p:ph type="sldNum" sz="quarter" idx="12"/>
          </p:nvPr>
        </p:nvSpPr>
        <p:spPr/>
        <p:txBody>
          <a:bodyPr/>
          <a:lstStyle/>
          <a:p>
            <a:fld id="{36E4495B-BA4C-4AA8-B78A-3EDF312A76A4}" type="slidenum">
              <a:rPr lang="en-US"/>
              <a:pPr/>
              <a:t>6</a:t>
            </a:fld>
            <a:endParaRPr lang="en-US"/>
          </a:p>
        </p:txBody>
      </p:sp>
      <p:sp>
        <p:nvSpPr>
          <p:cNvPr id="91138" name="Rectangle 2"/>
          <p:cNvSpPr>
            <a:spLocks noGrp="1" noChangeArrowheads="1"/>
          </p:cNvSpPr>
          <p:nvPr>
            <p:ph type="title"/>
          </p:nvPr>
        </p:nvSpPr>
        <p:spPr>
          <a:xfrm>
            <a:off x="228600" y="274638"/>
            <a:ext cx="8686800" cy="639762"/>
          </a:xfrm>
        </p:spPr>
        <p:txBody>
          <a:bodyPr/>
          <a:lstStyle/>
          <a:p>
            <a:r>
              <a:rPr lang="en-US" sz="3200" b="1">
                <a:solidFill>
                  <a:schemeClr val="tx1"/>
                </a:solidFill>
              </a:rPr>
              <a:t>          The Balance-Sheet Model of A Firm</a:t>
            </a:r>
          </a:p>
        </p:txBody>
      </p:sp>
      <p:grpSp>
        <p:nvGrpSpPr>
          <p:cNvPr id="91139" name="Group 3"/>
          <p:cNvGrpSpPr>
            <a:grpSpLocks/>
          </p:cNvGrpSpPr>
          <p:nvPr/>
        </p:nvGrpSpPr>
        <p:grpSpPr bwMode="auto">
          <a:xfrm>
            <a:off x="762000" y="1560513"/>
            <a:ext cx="4114800" cy="4883150"/>
            <a:chOff x="480" y="983"/>
            <a:chExt cx="2592" cy="3076"/>
          </a:xfrm>
        </p:grpSpPr>
        <p:sp>
          <p:nvSpPr>
            <p:cNvPr id="91140" name="Text Box 4"/>
            <p:cNvSpPr txBox="1">
              <a:spLocks noChangeArrowheads="1"/>
            </p:cNvSpPr>
            <p:nvPr/>
          </p:nvSpPr>
          <p:spPr bwMode="auto">
            <a:xfrm>
              <a:off x="1056" y="1240"/>
              <a:ext cx="1248" cy="1208"/>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endParaRPr lang="en-US" sz="2400">
                <a:solidFill>
                  <a:schemeClr val="bg2"/>
                </a:solidFill>
                <a:latin typeface="CG Omega" pitchFamily="34" charset="0"/>
              </a:endParaRPr>
            </a:p>
            <a:p>
              <a:pPr algn="ctr">
                <a:spcBef>
                  <a:spcPct val="50000"/>
                </a:spcBef>
              </a:pPr>
              <a:r>
                <a:rPr lang="en-US" sz="2400" b="1">
                  <a:solidFill>
                    <a:schemeClr val="accent2"/>
                  </a:solidFill>
                  <a:latin typeface="CG Omega" pitchFamily="34" charset="0"/>
                </a:rPr>
                <a:t>Current Assets</a:t>
              </a:r>
            </a:p>
            <a:p>
              <a:pPr algn="ctr">
                <a:spcBef>
                  <a:spcPct val="50000"/>
                </a:spcBef>
              </a:pPr>
              <a:endParaRPr lang="en-US" sz="2400" b="1">
                <a:solidFill>
                  <a:schemeClr val="accent2"/>
                </a:solidFill>
                <a:latin typeface="CG Omega" pitchFamily="34" charset="0"/>
              </a:endParaRPr>
            </a:p>
          </p:txBody>
        </p:sp>
        <p:sp>
          <p:nvSpPr>
            <p:cNvPr id="91141" name="Text Box 5"/>
            <p:cNvSpPr txBox="1">
              <a:spLocks noChangeArrowheads="1"/>
            </p:cNvSpPr>
            <p:nvPr/>
          </p:nvSpPr>
          <p:spPr bwMode="auto">
            <a:xfrm>
              <a:off x="1056" y="2736"/>
              <a:ext cx="1248" cy="1323"/>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r>
                <a:rPr lang="en-US" sz="2400" b="1">
                  <a:solidFill>
                    <a:schemeClr val="accent2"/>
                  </a:solidFill>
                  <a:latin typeface="CG Omega" pitchFamily="34" charset="0"/>
                </a:rPr>
                <a:t>Fixed Assets</a:t>
              </a:r>
            </a:p>
            <a:p>
              <a:pPr algn="ctr">
                <a:spcBef>
                  <a:spcPct val="50000"/>
                </a:spcBef>
              </a:pPr>
              <a:r>
                <a:rPr lang="en-US" sz="2400" b="1">
                  <a:solidFill>
                    <a:schemeClr val="accent2"/>
                  </a:solidFill>
                  <a:latin typeface="CG Omega" pitchFamily="34" charset="0"/>
                </a:rPr>
                <a:t>1 Tangible</a:t>
              </a:r>
            </a:p>
            <a:p>
              <a:pPr algn="ctr">
                <a:spcBef>
                  <a:spcPct val="50000"/>
                </a:spcBef>
              </a:pPr>
              <a:r>
                <a:rPr lang="en-US" sz="2400" b="1">
                  <a:solidFill>
                    <a:schemeClr val="accent2"/>
                  </a:solidFill>
                  <a:latin typeface="CG Omega" pitchFamily="34" charset="0"/>
                </a:rPr>
                <a:t>2 Intangible</a:t>
              </a:r>
            </a:p>
            <a:p>
              <a:pPr algn="ctr">
                <a:spcBef>
                  <a:spcPct val="50000"/>
                </a:spcBef>
              </a:pPr>
              <a:endParaRPr lang="en-US" sz="2400">
                <a:solidFill>
                  <a:schemeClr val="bg2"/>
                </a:solidFill>
                <a:latin typeface="CG Omega" pitchFamily="34" charset="0"/>
              </a:endParaRPr>
            </a:p>
          </p:txBody>
        </p:sp>
        <p:sp>
          <p:nvSpPr>
            <p:cNvPr id="91142" name="Text Box 6"/>
            <p:cNvSpPr txBox="1">
              <a:spLocks noChangeArrowheads="1"/>
            </p:cNvSpPr>
            <p:nvPr/>
          </p:nvSpPr>
          <p:spPr bwMode="auto">
            <a:xfrm>
              <a:off x="480" y="983"/>
              <a:ext cx="2592" cy="265"/>
            </a:xfrm>
            <a:prstGeom prst="rect">
              <a:avLst/>
            </a:prstGeom>
            <a:noFill/>
            <a:ln w="12700">
              <a:noFill/>
              <a:miter lim="800000"/>
              <a:headEnd type="none" w="sm" len="sm"/>
              <a:tailEnd type="none" w="sm" len="sm"/>
            </a:ln>
            <a:effectLst/>
          </p:spPr>
          <p:txBody>
            <a:bodyPr>
              <a:spAutoFit/>
            </a:bodyPr>
            <a:lstStyle/>
            <a:p>
              <a:pPr lvl="1">
                <a:lnSpc>
                  <a:spcPct val="90000"/>
                </a:lnSpc>
                <a:spcBef>
                  <a:spcPct val="20000"/>
                </a:spcBef>
                <a:buSzPct val="70000"/>
                <a:buFont typeface="Symbol" pitchFamily="18" charset="2"/>
                <a:buNone/>
              </a:pPr>
              <a:r>
                <a:rPr lang="en-US" sz="2400" b="1">
                  <a:latin typeface="CG Omega" pitchFamily="34" charset="0"/>
                </a:rPr>
                <a:t>Total Value of Assets:</a:t>
              </a:r>
            </a:p>
          </p:txBody>
        </p:sp>
      </p:grpSp>
      <p:grpSp>
        <p:nvGrpSpPr>
          <p:cNvPr id="91143" name="Group 7"/>
          <p:cNvGrpSpPr>
            <a:grpSpLocks/>
          </p:cNvGrpSpPr>
          <p:nvPr/>
        </p:nvGrpSpPr>
        <p:grpSpPr bwMode="auto">
          <a:xfrm>
            <a:off x="4038600" y="1560513"/>
            <a:ext cx="5105400" cy="4852987"/>
            <a:chOff x="2544" y="983"/>
            <a:chExt cx="3216" cy="3057"/>
          </a:xfrm>
        </p:grpSpPr>
        <p:sp>
          <p:nvSpPr>
            <p:cNvPr id="91144" name="Text Box 8"/>
            <p:cNvSpPr txBox="1">
              <a:spLocks noChangeArrowheads="1"/>
            </p:cNvSpPr>
            <p:nvPr/>
          </p:nvSpPr>
          <p:spPr bwMode="auto">
            <a:xfrm>
              <a:off x="4368" y="2832"/>
              <a:ext cx="1248" cy="1208"/>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endParaRPr lang="en-US" sz="2400">
                <a:solidFill>
                  <a:schemeClr val="bg2"/>
                </a:solidFill>
                <a:latin typeface="CG Omega" pitchFamily="34" charset="0"/>
              </a:endParaRPr>
            </a:p>
            <a:p>
              <a:pPr algn="ctr">
                <a:spcBef>
                  <a:spcPct val="50000"/>
                </a:spcBef>
              </a:pPr>
              <a:r>
                <a:rPr lang="en-US" sz="2400" b="1">
                  <a:solidFill>
                    <a:schemeClr val="accent2"/>
                  </a:solidFill>
                  <a:latin typeface="CG Omega" pitchFamily="34" charset="0"/>
                </a:rPr>
                <a:t>Shareholders’ Equity</a:t>
              </a:r>
            </a:p>
            <a:p>
              <a:pPr algn="ctr">
                <a:spcBef>
                  <a:spcPct val="50000"/>
                </a:spcBef>
              </a:pPr>
              <a:endParaRPr lang="en-US" sz="2400" b="1">
                <a:solidFill>
                  <a:schemeClr val="accent2"/>
                </a:solidFill>
                <a:latin typeface="CG Omega" pitchFamily="34" charset="0"/>
              </a:endParaRPr>
            </a:p>
          </p:txBody>
        </p:sp>
        <p:sp>
          <p:nvSpPr>
            <p:cNvPr id="91145" name="Text Box 9"/>
            <p:cNvSpPr txBox="1">
              <a:spLocks noChangeArrowheads="1"/>
            </p:cNvSpPr>
            <p:nvPr/>
          </p:nvSpPr>
          <p:spPr bwMode="auto">
            <a:xfrm>
              <a:off x="4368" y="1200"/>
              <a:ext cx="1248" cy="518"/>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r>
                <a:rPr lang="en-US" sz="2400" b="1">
                  <a:solidFill>
                    <a:schemeClr val="accent2"/>
                  </a:solidFill>
                  <a:latin typeface="CG Omega" pitchFamily="34" charset="0"/>
                </a:rPr>
                <a:t>Current Liabilities</a:t>
              </a:r>
            </a:p>
          </p:txBody>
        </p:sp>
        <p:sp>
          <p:nvSpPr>
            <p:cNvPr id="91146" name="Text Box 10"/>
            <p:cNvSpPr txBox="1">
              <a:spLocks noChangeArrowheads="1"/>
            </p:cNvSpPr>
            <p:nvPr/>
          </p:nvSpPr>
          <p:spPr bwMode="auto">
            <a:xfrm>
              <a:off x="4368" y="1824"/>
              <a:ext cx="1248" cy="777"/>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r>
                <a:rPr lang="en-US" sz="900">
                  <a:solidFill>
                    <a:schemeClr val="bg2"/>
                  </a:solidFill>
                  <a:latin typeface="CG Omega" pitchFamily="34" charset="0"/>
                </a:rPr>
                <a:t/>
              </a:r>
              <a:br>
                <a:rPr lang="en-US" sz="900">
                  <a:solidFill>
                    <a:schemeClr val="bg2"/>
                  </a:solidFill>
                  <a:latin typeface="CG Omega" pitchFamily="34" charset="0"/>
                </a:rPr>
              </a:br>
              <a:r>
                <a:rPr lang="en-US" sz="2400" b="1">
                  <a:solidFill>
                    <a:schemeClr val="accent2"/>
                  </a:solidFill>
                  <a:latin typeface="CG Omega" pitchFamily="34" charset="0"/>
                </a:rPr>
                <a:t>Long-Term Debt</a:t>
              </a:r>
            </a:p>
            <a:p>
              <a:pPr algn="ctr">
                <a:spcBef>
                  <a:spcPct val="50000"/>
                </a:spcBef>
              </a:pPr>
              <a:endParaRPr lang="en-US" sz="1200" b="1">
                <a:solidFill>
                  <a:schemeClr val="accent2"/>
                </a:solidFill>
                <a:latin typeface="CG Omega" pitchFamily="34" charset="0"/>
              </a:endParaRPr>
            </a:p>
          </p:txBody>
        </p:sp>
        <p:sp>
          <p:nvSpPr>
            <p:cNvPr id="91147" name="Text Box 11"/>
            <p:cNvSpPr txBox="1">
              <a:spLocks noChangeArrowheads="1"/>
            </p:cNvSpPr>
            <p:nvPr/>
          </p:nvSpPr>
          <p:spPr bwMode="auto">
            <a:xfrm>
              <a:off x="2544" y="983"/>
              <a:ext cx="3216" cy="265"/>
            </a:xfrm>
            <a:prstGeom prst="rect">
              <a:avLst/>
            </a:prstGeom>
            <a:noFill/>
            <a:ln w="12700">
              <a:noFill/>
              <a:miter lim="800000"/>
              <a:headEnd type="none" w="sm" len="sm"/>
              <a:tailEnd type="none" w="sm" len="sm"/>
            </a:ln>
            <a:effectLst/>
          </p:spPr>
          <p:txBody>
            <a:bodyPr>
              <a:spAutoFit/>
            </a:bodyPr>
            <a:lstStyle/>
            <a:p>
              <a:pPr lvl="1" algn="r">
                <a:lnSpc>
                  <a:spcPct val="90000"/>
                </a:lnSpc>
                <a:spcBef>
                  <a:spcPct val="20000"/>
                </a:spcBef>
                <a:buSzPct val="70000"/>
                <a:buFont typeface="Symbol" pitchFamily="18" charset="2"/>
                <a:buNone/>
              </a:pPr>
              <a:r>
                <a:rPr lang="en-US" sz="2400" b="1">
                  <a:latin typeface="CG Omega" pitchFamily="34" charset="0"/>
                </a:rPr>
                <a:t>Total Firm Value to Investors</a:t>
              </a:r>
              <a:r>
                <a:rPr lang="en-US" sz="2400" b="1">
                  <a:solidFill>
                    <a:schemeClr val="accent2"/>
                  </a:solidFill>
                  <a:latin typeface="CG Omega" pitchFamily="34" charset="0"/>
                </a:rPr>
                <a:t>:</a:t>
              </a:r>
            </a:p>
          </p:txBody>
        </p:sp>
      </p:grpSp>
    </p:spTree>
  </p:cSld>
  <p:clrMapOvr>
    <a:masterClrMapping/>
  </p:clrMapOvr>
  <p:transition>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Footer Placeholder 3"/>
          <p:cNvSpPr>
            <a:spLocks noGrp="1"/>
          </p:cNvSpPr>
          <p:nvPr>
            <p:ph type="ftr" sz="quarter" idx="11"/>
          </p:nvPr>
        </p:nvSpPr>
        <p:spPr/>
        <p:txBody>
          <a:bodyPr/>
          <a:lstStyle/>
          <a:p>
            <a:r>
              <a:rPr lang="en-US"/>
              <a:t>Financial Management : An Overview</a:t>
            </a:r>
          </a:p>
        </p:txBody>
      </p:sp>
      <p:sp>
        <p:nvSpPr>
          <p:cNvPr id="13" name="Slide Number Placeholder 4"/>
          <p:cNvSpPr>
            <a:spLocks noGrp="1"/>
          </p:cNvSpPr>
          <p:nvPr>
            <p:ph type="sldNum" sz="quarter" idx="12"/>
          </p:nvPr>
        </p:nvSpPr>
        <p:spPr/>
        <p:txBody>
          <a:bodyPr/>
          <a:lstStyle/>
          <a:p>
            <a:fld id="{59A31335-9C03-4E84-81AE-9D4280BEEEB2}" type="slidenum">
              <a:rPr lang="en-US"/>
              <a:pPr/>
              <a:t>7</a:t>
            </a:fld>
            <a:endParaRPr lang="en-US"/>
          </a:p>
        </p:txBody>
      </p:sp>
      <p:sp>
        <p:nvSpPr>
          <p:cNvPr id="92162" name="Rectangle 2"/>
          <p:cNvSpPr>
            <a:spLocks noGrp="1" noChangeArrowheads="1"/>
          </p:cNvSpPr>
          <p:nvPr>
            <p:ph type="title"/>
          </p:nvPr>
        </p:nvSpPr>
        <p:spPr>
          <a:xfrm>
            <a:off x="228600" y="274638"/>
            <a:ext cx="8686800" cy="792162"/>
          </a:xfrm>
        </p:spPr>
        <p:txBody>
          <a:bodyPr/>
          <a:lstStyle/>
          <a:p>
            <a:r>
              <a:rPr lang="en-US" sz="2800" b="1">
                <a:solidFill>
                  <a:schemeClr val="tx1"/>
                </a:solidFill>
              </a:rPr>
              <a:t>            </a:t>
            </a:r>
            <a:r>
              <a:rPr lang="en-US" sz="3200" b="1">
                <a:solidFill>
                  <a:schemeClr val="tx1"/>
                </a:solidFill>
              </a:rPr>
              <a:t>The Balance-Sheet Model of A Firm</a:t>
            </a:r>
          </a:p>
        </p:txBody>
      </p:sp>
      <p:sp>
        <p:nvSpPr>
          <p:cNvPr id="92163" name="Text Box 3"/>
          <p:cNvSpPr txBox="1">
            <a:spLocks noChangeArrowheads="1"/>
          </p:cNvSpPr>
          <p:nvPr/>
        </p:nvSpPr>
        <p:spPr bwMode="auto">
          <a:xfrm>
            <a:off x="1676400" y="1968500"/>
            <a:ext cx="1981200" cy="1917700"/>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endParaRPr lang="en-US" sz="2400">
              <a:solidFill>
                <a:schemeClr val="bg2"/>
              </a:solidFill>
              <a:latin typeface="CG Omega" pitchFamily="34" charset="0"/>
            </a:endParaRPr>
          </a:p>
          <a:p>
            <a:pPr algn="ctr">
              <a:spcBef>
                <a:spcPct val="50000"/>
              </a:spcBef>
            </a:pPr>
            <a:r>
              <a:rPr lang="en-US" sz="2400" b="1">
                <a:solidFill>
                  <a:schemeClr val="accent2"/>
                </a:solidFill>
                <a:latin typeface="CG Omega" pitchFamily="34" charset="0"/>
              </a:rPr>
              <a:t>Current Assets</a:t>
            </a:r>
          </a:p>
          <a:p>
            <a:pPr algn="ctr">
              <a:spcBef>
                <a:spcPct val="50000"/>
              </a:spcBef>
            </a:pPr>
            <a:endParaRPr lang="en-US" sz="2400" b="1">
              <a:solidFill>
                <a:schemeClr val="accent2"/>
              </a:solidFill>
              <a:latin typeface="CG Omega" pitchFamily="34" charset="0"/>
            </a:endParaRPr>
          </a:p>
        </p:txBody>
      </p:sp>
      <p:sp>
        <p:nvSpPr>
          <p:cNvPr id="92164" name="Text Box 4"/>
          <p:cNvSpPr txBox="1">
            <a:spLocks noChangeArrowheads="1"/>
          </p:cNvSpPr>
          <p:nvPr/>
        </p:nvSpPr>
        <p:spPr bwMode="auto">
          <a:xfrm>
            <a:off x="1676400" y="4216400"/>
            <a:ext cx="1981200" cy="2100263"/>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r>
              <a:rPr lang="en-US" sz="2400" b="1">
                <a:solidFill>
                  <a:schemeClr val="accent2"/>
                </a:solidFill>
                <a:latin typeface="CG Omega" pitchFamily="34" charset="0"/>
              </a:rPr>
              <a:t>Fixed Assets</a:t>
            </a:r>
          </a:p>
          <a:p>
            <a:pPr algn="ctr">
              <a:spcBef>
                <a:spcPct val="50000"/>
              </a:spcBef>
            </a:pPr>
            <a:r>
              <a:rPr lang="en-US" sz="2400" b="1">
                <a:solidFill>
                  <a:schemeClr val="accent2"/>
                </a:solidFill>
                <a:latin typeface="CG Omega" pitchFamily="34" charset="0"/>
              </a:rPr>
              <a:t>1 Tangible</a:t>
            </a:r>
          </a:p>
          <a:p>
            <a:pPr algn="ctr">
              <a:spcBef>
                <a:spcPct val="50000"/>
              </a:spcBef>
            </a:pPr>
            <a:r>
              <a:rPr lang="en-US" sz="2400" b="1">
                <a:solidFill>
                  <a:schemeClr val="accent2"/>
                </a:solidFill>
                <a:latin typeface="CG Omega" pitchFamily="34" charset="0"/>
              </a:rPr>
              <a:t>2 Intangible</a:t>
            </a:r>
          </a:p>
          <a:p>
            <a:pPr algn="ctr">
              <a:spcBef>
                <a:spcPct val="50000"/>
              </a:spcBef>
            </a:pPr>
            <a:endParaRPr lang="en-US" sz="2400" b="1">
              <a:solidFill>
                <a:schemeClr val="accent2"/>
              </a:solidFill>
              <a:latin typeface="CG Omega" pitchFamily="34" charset="0"/>
            </a:endParaRPr>
          </a:p>
        </p:txBody>
      </p:sp>
      <p:sp>
        <p:nvSpPr>
          <p:cNvPr id="92165" name="Text Box 5"/>
          <p:cNvSpPr txBox="1">
            <a:spLocks noChangeArrowheads="1"/>
          </p:cNvSpPr>
          <p:nvPr/>
        </p:nvSpPr>
        <p:spPr bwMode="auto">
          <a:xfrm>
            <a:off x="6934200" y="4359275"/>
            <a:ext cx="1981200" cy="19177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endParaRPr lang="en-US" sz="2400">
              <a:solidFill>
                <a:schemeClr val="bg2"/>
              </a:solidFill>
              <a:latin typeface="CG Omega" pitchFamily="34" charset="0"/>
            </a:endParaRPr>
          </a:p>
          <a:p>
            <a:pPr algn="ctr">
              <a:spcBef>
                <a:spcPct val="50000"/>
              </a:spcBef>
            </a:pPr>
            <a:r>
              <a:rPr lang="en-US" sz="2400" b="1">
                <a:solidFill>
                  <a:schemeClr val="accent2"/>
                </a:solidFill>
                <a:latin typeface="CG Omega" pitchFamily="34" charset="0"/>
              </a:rPr>
              <a:t>Shareholders’ Equity</a:t>
            </a:r>
          </a:p>
          <a:p>
            <a:pPr algn="ctr">
              <a:spcBef>
                <a:spcPct val="50000"/>
              </a:spcBef>
            </a:pPr>
            <a:endParaRPr lang="en-US" sz="2400" b="1">
              <a:solidFill>
                <a:schemeClr val="accent2"/>
              </a:solidFill>
              <a:latin typeface="CG Omega" pitchFamily="34" charset="0"/>
            </a:endParaRPr>
          </a:p>
        </p:txBody>
      </p:sp>
      <p:sp>
        <p:nvSpPr>
          <p:cNvPr id="92166" name="Text Box 6"/>
          <p:cNvSpPr txBox="1">
            <a:spLocks noChangeArrowheads="1"/>
          </p:cNvSpPr>
          <p:nvPr/>
        </p:nvSpPr>
        <p:spPr bwMode="auto">
          <a:xfrm>
            <a:off x="6934200" y="1905000"/>
            <a:ext cx="1981200" cy="822325"/>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r>
              <a:rPr lang="en-US" sz="2400" b="1">
                <a:solidFill>
                  <a:schemeClr val="accent2"/>
                </a:solidFill>
                <a:latin typeface="CG Omega" pitchFamily="34" charset="0"/>
              </a:rPr>
              <a:t>Current Liabilities</a:t>
            </a:r>
          </a:p>
        </p:txBody>
      </p:sp>
      <p:sp>
        <p:nvSpPr>
          <p:cNvPr id="92167" name="Text Box 7"/>
          <p:cNvSpPr txBox="1">
            <a:spLocks noChangeArrowheads="1"/>
          </p:cNvSpPr>
          <p:nvPr/>
        </p:nvSpPr>
        <p:spPr bwMode="auto">
          <a:xfrm>
            <a:off x="6934200" y="2895600"/>
            <a:ext cx="1981200" cy="12954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r>
              <a:rPr lang="en-US" sz="1600">
                <a:solidFill>
                  <a:schemeClr val="bg2"/>
                </a:solidFill>
                <a:latin typeface="CG Omega" pitchFamily="34" charset="0"/>
              </a:rPr>
              <a:t/>
            </a:r>
            <a:br>
              <a:rPr lang="en-US" sz="1600">
                <a:solidFill>
                  <a:schemeClr val="bg2"/>
                </a:solidFill>
                <a:latin typeface="CG Omega" pitchFamily="34" charset="0"/>
              </a:rPr>
            </a:br>
            <a:r>
              <a:rPr lang="en-US" sz="2400" b="1">
                <a:solidFill>
                  <a:schemeClr val="accent2"/>
                </a:solidFill>
                <a:latin typeface="CG Omega" pitchFamily="34" charset="0"/>
              </a:rPr>
              <a:t>Long-Term Debt</a:t>
            </a:r>
          </a:p>
          <a:p>
            <a:pPr algn="ctr">
              <a:spcBef>
                <a:spcPct val="50000"/>
              </a:spcBef>
            </a:pPr>
            <a:endParaRPr lang="en-US" sz="1000">
              <a:solidFill>
                <a:schemeClr val="bg2"/>
              </a:solidFill>
              <a:latin typeface="CG Omega" pitchFamily="34" charset="0"/>
            </a:endParaRPr>
          </a:p>
        </p:txBody>
      </p:sp>
      <p:sp>
        <p:nvSpPr>
          <p:cNvPr id="92168" name="Text Box 8"/>
          <p:cNvSpPr txBox="1">
            <a:spLocks noChangeArrowheads="1"/>
          </p:cNvSpPr>
          <p:nvPr/>
        </p:nvSpPr>
        <p:spPr bwMode="auto">
          <a:xfrm>
            <a:off x="3886200" y="4200525"/>
            <a:ext cx="2438400" cy="2149475"/>
          </a:xfrm>
          <a:prstGeom prst="rect">
            <a:avLst/>
          </a:prstGeom>
          <a:noFill/>
          <a:ln w="12700">
            <a:noFill/>
            <a:miter lim="800000"/>
            <a:headEnd type="none" w="sm" len="sm"/>
            <a:tailEnd type="none" w="sm" len="sm"/>
          </a:ln>
          <a:effectLst/>
        </p:spPr>
        <p:txBody>
          <a:bodyPr>
            <a:spAutoFit/>
          </a:bodyPr>
          <a:lstStyle/>
          <a:p>
            <a:pPr lvl="1">
              <a:lnSpc>
                <a:spcPct val="90000"/>
              </a:lnSpc>
              <a:spcBef>
                <a:spcPct val="20000"/>
              </a:spcBef>
              <a:buSzPct val="70000"/>
              <a:buFont typeface="Symbol" pitchFamily="18" charset="2"/>
              <a:buNone/>
            </a:pPr>
            <a:r>
              <a:rPr lang="en-US" sz="2500" b="1">
                <a:latin typeface="CG Omega" pitchFamily="34" charset="0"/>
              </a:rPr>
              <a:t>What long-term investments should the firm engage in?</a:t>
            </a:r>
          </a:p>
        </p:txBody>
      </p:sp>
      <p:sp>
        <p:nvSpPr>
          <p:cNvPr id="92169" name="AutoShape 9"/>
          <p:cNvSpPr>
            <a:spLocks/>
          </p:cNvSpPr>
          <p:nvPr/>
        </p:nvSpPr>
        <p:spPr bwMode="auto">
          <a:xfrm flipH="1">
            <a:off x="3733800" y="4216400"/>
            <a:ext cx="438150" cy="2057400"/>
          </a:xfrm>
          <a:prstGeom prst="leftBrace">
            <a:avLst>
              <a:gd name="adj1" fmla="val 39130"/>
              <a:gd name="adj2" fmla="val 50000"/>
            </a:avLst>
          </a:prstGeom>
          <a:noFill/>
          <a:ln w="38100">
            <a:solidFill>
              <a:srgbClr val="CC0000"/>
            </a:solidFill>
            <a:round/>
            <a:headEnd type="none" w="sm" len="sm"/>
            <a:tailEnd type="none" w="sm" len="sm"/>
          </a:ln>
          <a:effectLst/>
        </p:spPr>
        <p:txBody>
          <a:bodyPr wrap="none" anchor="ctr"/>
          <a:lstStyle/>
          <a:p>
            <a:endParaRPr lang="en-US"/>
          </a:p>
        </p:txBody>
      </p:sp>
      <p:sp>
        <p:nvSpPr>
          <p:cNvPr id="92170" name="Text Box 10"/>
          <p:cNvSpPr txBox="1">
            <a:spLocks noChangeArrowheads="1"/>
          </p:cNvSpPr>
          <p:nvPr/>
        </p:nvSpPr>
        <p:spPr bwMode="auto">
          <a:xfrm>
            <a:off x="1279525" y="1490663"/>
            <a:ext cx="7848600" cy="51911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800" b="1">
                <a:latin typeface="CG Omega" pitchFamily="34" charset="0"/>
              </a:rPr>
              <a:t>The Capital Investment Decision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70"/>
                                        </p:tgtEl>
                                        <p:attrNameLst>
                                          <p:attrName>style.visibility</p:attrName>
                                        </p:attrNameLst>
                                      </p:cBhvr>
                                      <p:to>
                                        <p:strVal val="visible"/>
                                      </p:to>
                                    </p:set>
                                    <p:anim calcmode="lin" valueType="num">
                                      <p:cBhvr additive="base">
                                        <p:cTn id="7" dur="500" fill="hold"/>
                                        <p:tgtEl>
                                          <p:spTgt spid="92170"/>
                                        </p:tgtEl>
                                        <p:attrNameLst>
                                          <p:attrName>ppt_x</p:attrName>
                                        </p:attrNameLst>
                                      </p:cBhvr>
                                      <p:tavLst>
                                        <p:tav tm="0">
                                          <p:val>
                                            <p:strVal val="#ppt_x"/>
                                          </p:val>
                                        </p:tav>
                                        <p:tav tm="100000">
                                          <p:val>
                                            <p:strVal val="#ppt_x"/>
                                          </p:val>
                                        </p:tav>
                                      </p:tavLst>
                                    </p:anim>
                                    <p:anim calcmode="lin" valueType="num">
                                      <p:cBhvr additive="base">
                                        <p:cTn id="8" dur="500" fill="hold"/>
                                        <p:tgtEl>
                                          <p:spTgt spid="921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168"/>
                                        </p:tgtEl>
                                        <p:attrNameLst>
                                          <p:attrName>style.visibility</p:attrName>
                                        </p:attrNameLst>
                                      </p:cBhvr>
                                      <p:to>
                                        <p:strVal val="visible"/>
                                      </p:to>
                                    </p:set>
                                    <p:anim calcmode="lin" valueType="num">
                                      <p:cBhvr additive="base">
                                        <p:cTn id="12" dur="500" fill="hold"/>
                                        <p:tgtEl>
                                          <p:spTgt spid="92168"/>
                                        </p:tgtEl>
                                        <p:attrNameLst>
                                          <p:attrName>ppt_x</p:attrName>
                                        </p:attrNameLst>
                                      </p:cBhvr>
                                      <p:tavLst>
                                        <p:tav tm="0">
                                          <p:val>
                                            <p:strVal val="#ppt_x"/>
                                          </p:val>
                                        </p:tav>
                                        <p:tav tm="100000">
                                          <p:val>
                                            <p:strVal val="#ppt_x"/>
                                          </p:val>
                                        </p:tav>
                                      </p:tavLst>
                                    </p:anim>
                                    <p:anim calcmode="lin" valueType="num">
                                      <p:cBhvr additive="base">
                                        <p:cTn id="13" dur="500" fill="hold"/>
                                        <p:tgtEl>
                                          <p:spTgt spid="9216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92169"/>
                                        </p:tgtEl>
                                        <p:attrNameLst>
                                          <p:attrName>style.visibility</p:attrName>
                                        </p:attrNameLst>
                                      </p:cBhvr>
                                      <p:to>
                                        <p:strVal val="visible"/>
                                      </p:to>
                                    </p:set>
                                    <p:anim calcmode="lin" valueType="num">
                                      <p:cBhvr>
                                        <p:cTn id="17" dur="500" fill="hold"/>
                                        <p:tgtEl>
                                          <p:spTgt spid="92169"/>
                                        </p:tgtEl>
                                        <p:attrNameLst>
                                          <p:attrName>ppt_x</p:attrName>
                                        </p:attrNameLst>
                                      </p:cBhvr>
                                      <p:tavLst>
                                        <p:tav tm="0">
                                          <p:val>
                                            <p:strVal val="#ppt_x-#ppt_w/2"/>
                                          </p:val>
                                        </p:tav>
                                        <p:tav tm="100000">
                                          <p:val>
                                            <p:strVal val="#ppt_x"/>
                                          </p:val>
                                        </p:tav>
                                      </p:tavLst>
                                    </p:anim>
                                    <p:anim calcmode="lin" valueType="num">
                                      <p:cBhvr>
                                        <p:cTn id="18" dur="500" fill="hold"/>
                                        <p:tgtEl>
                                          <p:spTgt spid="92169"/>
                                        </p:tgtEl>
                                        <p:attrNameLst>
                                          <p:attrName>ppt_y</p:attrName>
                                        </p:attrNameLst>
                                      </p:cBhvr>
                                      <p:tavLst>
                                        <p:tav tm="0">
                                          <p:val>
                                            <p:strVal val="#ppt_y"/>
                                          </p:val>
                                        </p:tav>
                                        <p:tav tm="100000">
                                          <p:val>
                                            <p:strVal val="#ppt_y"/>
                                          </p:val>
                                        </p:tav>
                                      </p:tavLst>
                                    </p:anim>
                                    <p:anim calcmode="lin" valueType="num">
                                      <p:cBhvr>
                                        <p:cTn id="19" dur="500" fill="hold"/>
                                        <p:tgtEl>
                                          <p:spTgt spid="92169"/>
                                        </p:tgtEl>
                                        <p:attrNameLst>
                                          <p:attrName>ppt_w</p:attrName>
                                        </p:attrNameLst>
                                      </p:cBhvr>
                                      <p:tavLst>
                                        <p:tav tm="0">
                                          <p:val>
                                            <p:fltVal val="0"/>
                                          </p:val>
                                        </p:tav>
                                        <p:tav tm="100000">
                                          <p:val>
                                            <p:strVal val="#ppt_w"/>
                                          </p:val>
                                        </p:tav>
                                      </p:tavLst>
                                    </p:anim>
                                    <p:anim calcmode="lin" valueType="num">
                                      <p:cBhvr>
                                        <p:cTn id="20" dur="500" fill="hold"/>
                                        <p:tgtEl>
                                          <p:spTgt spid="921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autoUpdateAnimBg="0"/>
      <p:bldP spid="92169" grpId="0" animBg="1"/>
      <p:bldP spid="9217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Footer Placeholder 3"/>
          <p:cNvSpPr>
            <a:spLocks noGrp="1"/>
          </p:cNvSpPr>
          <p:nvPr>
            <p:ph type="ftr" sz="quarter" idx="11"/>
          </p:nvPr>
        </p:nvSpPr>
        <p:spPr/>
        <p:txBody>
          <a:bodyPr/>
          <a:lstStyle/>
          <a:p>
            <a:r>
              <a:rPr lang="en-US"/>
              <a:t>Financial Management : An Overview</a:t>
            </a:r>
          </a:p>
        </p:txBody>
      </p:sp>
      <p:sp>
        <p:nvSpPr>
          <p:cNvPr id="13" name="Slide Number Placeholder 4"/>
          <p:cNvSpPr>
            <a:spLocks noGrp="1"/>
          </p:cNvSpPr>
          <p:nvPr>
            <p:ph type="sldNum" sz="quarter" idx="12"/>
          </p:nvPr>
        </p:nvSpPr>
        <p:spPr/>
        <p:txBody>
          <a:bodyPr/>
          <a:lstStyle/>
          <a:p>
            <a:fld id="{CA9B87A9-2B41-4BBD-AB33-8DB123BA31DB}" type="slidenum">
              <a:rPr lang="en-US"/>
              <a:pPr/>
              <a:t>8</a:t>
            </a:fld>
            <a:endParaRPr lang="en-US"/>
          </a:p>
        </p:txBody>
      </p:sp>
      <p:sp>
        <p:nvSpPr>
          <p:cNvPr id="93186" name="Rectangle 2"/>
          <p:cNvSpPr>
            <a:spLocks noGrp="1" noChangeArrowheads="1"/>
          </p:cNvSpPr>
          <p:nvPr>
            <p:ph type="title"/>
          </p:nvPr>
        </p:nvSpPr>
        <p:spPr>
          <a:xfrm>
            <a:off x="931863" y="96838"/>
            <a:ext cx="7158037" cy="979487"/>
          </a:xfrm>
        </p:spPr>
        <p:txBody>
          <a:bodyPr/>
          <a:lstStyle/>
          <a:p>
            <a:r>
              <a:rPr lang="en-US" sz="2800" b="1">
                <a:solidFill>
                  <a:schemeClr val="tx1"/>
                </a:solidFill>
              </a:rPr>
              <a:t>The Balance-Sheet Model of A Firm</a:t>
            </a:r>
          </a:p>
        </p:txBody>
      </p:sp>
      <p:sp>
        <p:nvSpPr>
          <p:cNvPr id="93187" name="Text Box 3"/>
          <p:cNvSpPr txBox="1">
            <a:spLocks noChangeArrowheads="1"/>
          </p:cNvSpPr>
          <p:nvPr/>
        </p:nvSpPr>
        <p:spPr bwMode="auto">
          <a:xfrm>
            <a:off x="3657600" y="3386138"/>
            <a:ext cx="2438400" cy="1997075"/>
          </a:xfrm>
          <a:prstGeom prst="rect">
            <a:avLst/>
          </a:prstGeom>
          <a:noFill/>
          <a:ln w="12700">
            <a:noFill/>
            <a:miter lim="800000"/>
            <a:headEnd type="none" w="sm" len="sm"/>
            <a:tailEnd type="none" w="sm" len="sm"/>
          </a:ln>
          <a:effectLst/>
        </p:spPr>
        <p:txBody>
          <a:bodyPr>
            <a:spAutoFit/>
          </a:bodyPr>
          <a:lstStyle/>
          <a:p>
            <a:r>
              <a:rPr lang="en-US" sz="2500" b="1">
                <a:latin typeface="CG Omega" pitchFamily="34" charset="0"/>
              </a:rPr>
              <a:t>How can the firm raise the money for the required investments?</a:t>
            </a:r>
          </a:p>
        </p:txBody>
      </p:sp>
      <p:sp>
        <p:nvSpPr>
          <p:cNvPr id="93188" name="AutoShape 4"/>
          <p:cNvSpPr>
            <a:spLocks/>
          </p:cNvSpPr>
          <p:nvPr/>
        </p:nvSpPr>
        <p:spPr bwMode="auto">
          <a:xfrm>
            <a:off x="5943600" y="1981200"/>
            <a:ext cx="762000" cy="4419600"/>
          </a:xfrm>
          <a:prstGeom prst="leftBrace">
            <a:avLst>
              <a:gd name="adj1" fmla="val 48333"/>
              <a:gd name="adj2" fmla="val 50000"/>
            </a:avLst>
          </a:prstGeom>
          <a:noFill/>
          <a:ln w="38100">
            <a:solidFill>
              <a:srgbClr val="CC0000"/>
            </a:solidFill>
            <a:round/>
            <a:headEnd type="none" w="sm" len="sm"/>
            <a:tailEnd type="none" w="sm" len="sm"/>
          </a:ln>
          <a:effectLst/>
        </p:spPr>
        <p:txBody>
          <a:bodyPr wrap="none" anchor="ctr"/>
          <a:lstStyle/>
          <a:p>
            <a:endParaRPr lang="en-US"/>
          </a:p>
        </p:txBody>
      </p:sp>
      <p:sp>
        <p:nvSpPr>
          <p:cNvPr id="93189" name="Text Box 5"/>
          <p:cNvSpPr txBox="1">
            <a:spLocks noChangeArrowheads="1"/>
          </p:cNvSpPr>
          <p:nvPr/>
        </p:nvSpPr>
        <p:spPr bwMode="auto">
          <a:xfrm>
            <a:off x="1295400" y="1490663"/>
            <a:ext cx="7848600" cy="519112"/>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800" b="1">
                <a:latin typeface="CG Omega" pitchFamily="34" charset="0"/>
              </a:rPr>
              <a:t>The Capital Structure Decision</a:t>
            </a:r>
          </a:p>
        </p:txBody>
      </p:sp>
      <p:sp>
        <p:nvSpPr>
          <p:cNvPr id="93190" name="Text Box 6"/>
          <p:cNvSpPr txBox="1">
            <a:spLocks noChangeArrowheads="1"/>
          </p:cNvSpPr>
          <p:nvPr/>
        </p:nvSpPr>
        <p:spPr bwMode="auto">
          <a:xfrm>
            <a:off x="1676400" y="1968500"/>
            <a:ext cx="1981200" cy="1917700"/>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endParaRPr lang="en-US" sz="2400">
              <a:solidFill>
                <a:schemeClr val="bg2"/>
              </a:solidFill>
              <a:latin typeface="CG Omega" pitchFamily="34" charset="0"/>
            </a:endParaRPr>
          </a:p>
          <a:p>
            <a:pPr algn="ctr">
              <a:spcBef>
                <a:spcPct val="50000"/>
              </a:spcBef>
            </a:pPr>
            <a:r>
              <a:rPr lang="en-US" sz="2400" b="1">
                <a:solidFill>
                  <a:schemeClr val="accent2"/>
                </a:solidFill>
                <a:latin typeface="CG Omega" pitchFamily="34" charset="0"/>
              </a:rPr>
              <a:t>Current Assets</a:t>
            </a:r>
          </a:p>
          <a:p>
            <a:pPr algn="ctr">
              <a:spcBef>
                <a:spcPct val="50000"/>
              </a:spcBef>
            </a:pPr>
            <a:endParaRPr lang="en-US" sz="2400" b="1">
              <a:solidFill>
                <a:schemeClr val="accent2"/>
              </a:solidFill>
              <a:latin typeface="CG Omega" pitchFamily="34" charset="0"/>
            </a:endParaRPr>
          </a:p>
        </p:txBody>
      </p:sp>
      <p:sp>
        <p:nvSpPr>
          <p:cNvPr id="93191" name="Text Box 7"/>
          <p:cNvSpPr txBox="1">
            <a:spLocks noChangeArrowheads="1"/>
          </p:cNvSpPr>
          <p:nvPr/>
        </p:nvSpPr>
        <p:spPr bwMode="auto">
          <a:xfrm>
            <a:off x="1676400" y="4343400"/>
            <a:ext cx="1981200" cy="2100263"/>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r>
              <a:rPr lang="en-US" sz="2400" b="1">
                <a:solidFill>
                  <a:schemeClr val="accent2"/>
                </a:solidFill>
                <a:latin typeface="CG Omega" pitchFamily="34" charset="0"/>
              </a:rPr>
              <a:t>Fixed Assets</a:t>
            </a:r>
          </a:p>
          <a:p>
            <a:pPr algn="ctr">
              <a:spcBef>
                <a:spcPct val="50000"/>
              </a:spcBef>
            </a:pPr>
            <a:r>
              <a:rPr lang="en-US" sz="2400" b="1">
                <a:solidFill>
                  <a:schemeClr val="accent2"/>
                </a:solidFill>
                <a:latin typeface="CG Omega" pitchFamily="34" charset="0"/>
              </a:rPr>
              <a:t>1 Tangible</a:t>
            </a:r>
          </a:p>
          <a:p>
            <a:pPr algn="ctr">
              <a:spcBef>
                <a:spcPct val="50000"/>
              </a:spcBef>
            </a:pPr>
            <a:r>
              <a:rPr lang="en-US" sz="2400" b="1">
                <a:solidFill>
                  <a:schemeClr val="accent2"/>
                </a:solidFill>
                <a:latin typeface="CG Omega" pitchFamily="34" charset="0"/>
              </a:rPr>
              <a:t>2 Intangible</a:t>
            </a:r>
          </a:p>
          <a:p>
            <a:pPr algn="ctr">
              <a:spcBef>
                <a:spcPct val="50000"/>
              </a:spcBef>
            </a:pPr>
            <a:endParaRPr lang="en-US" sz="2400" b="1">
              <a:solidFill>
                <a:schemeClr val="accent2"/>
              </a:solidFill>
              <a:latin typeface="CG Omega" pitchFamily="34" charset="0"/>
            </a:endParaRPr>
          </a:p>
        </p:txBody>
      </p:sp>
      <p:sp>
        <p:nvSpPr>
          <p:cNvPr id="93192" name="Text Box 8"/>
          <p:cNvSpPr txBox="1">
            <a:spLocks noChangeArrowheads="1"/>
          </p:cNvSpPr>
          <p:nvPr/>
        </p:nvSpPr>
        <p:spPr bwMode="auto">
          <a:xfrm>
            <a:off x="6934200" y="4495800"/>
            <a:ext cx="1981200" cy="19177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endParaRPr lang="en-US" sz="2400">
              <a:solidFill>
                <a:schemeClr val="bg2"/>
              </a:solidFill>
              <a:latin typeface="CG Omega" pitchFamily="34" charset="0"/>
            </a:endParaRPr>
          </a:p>
          <a:p>
            <a:pPr algn="ctr">
              <a:spcBef>
                <a:spcPct val="50000"/>
              </a:spcBef>
            </a:pPr>
            <a:r>
              <a:rPr lang="en-US" sz="2400" b="1">
                <a:solidFill>
                  <a:schemeClr val="accent2"/>
                </a:solidFill>
                <a:latin typeface="CG Omega" pitchFamily="34" charset="0"/>
              </a:rPr>
              <a:t>Shareholders’ Equity</a:t>
            </a:r>
          </a:p>
          <a:p>
            <a:pPr algn="ctr">
              <a:spcBef>
                <a:spcPct val="50000"/>
              </a:spcBef>
            </a:pPr>
            <a:endParaRPr lang="en-US" sz="2400" b="1">
              <a:solidFill>
                <a:schemeClr val="accent2"/>
              </a:solidFill>
              <a:latin typeface="CG Omega" pitchFamily="34" charset="0"/>
            </a:endParaRPr>
          </a:p>
        </p:txBody>
      </p:sp>
      <p:sp>
        <p:nvSpPr>
          <p:cNvPr id="93193" name="Text Box 9"/>
          <p:cNvSpPr txBox="1">
            <a:spLocks noChangeArrowheads="1"/>
          </p:cNvSpPr>
          <p:nvPr/>
        </p:nvSpPr>
        <p:spPr bwMode="auto">
          <a:xfrm>
            <a:off x="6934200" y="1905000"/>
            <a:ext cx="1981200" cy="822325"/>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r>
              <a:rPr lang="en-US" sz="2400" b="1">
                <a:solidFill>
                  <a:schemeClr val="accent2"/>
                </a:solidFill>
                <a:latin typeface="CG Omega" pitchFamily="34" charset="0"/>
              </a:rPr>
              <a:t>Current Liabilities</a:t>
            </a:r>
          </a:p>
        </p:txBody>
      </p:sp>
      <p:sp>
        <p:nvSpPr>
          <p:cNvPr id="93194" name="Text Box 10"/>
          <p:cNvSpPr txBox="1">
            <a:spLocks noChangeArrowheads="1"/>
          </p:cNvSpPr>
          <p:nvPr/>
        </p:nvSpPr>
        <p:spPr bwMode="auto">
          <a:xfrm>
            <a:off x="6934200" y="2895600"/>
            <a:ext cx="1981200" cy="12954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r>
              <a:rPr lang="en-US" sz="1600">
                <a:solidFill>
                  <a:schemeClr val="bg2"/>
                </a:solidFill>
                <a:latin typeface="CG Omega" pitchFamily="34" charset="0"/>
              </a:rPr>
              <a:t/>
            </a:r>
            <a:br>
              <a:rPr lang="en-US" sz="1600">
                <a:solidFill>
                  <a:schemeClr val="bg2"/>
                </a:solidFill>
                <a:latin typeface="CG Omega" pitchFamily="34" charset="0"/>
              </a:rPr>
            </a:br>
            <a:r>
              <a:rPr lang="en-US" sz="2400" b="1">
                <a:solidFill>
                  <a:schemeClr val="accent2"/>
                </a:solidFill>
                <a:latin typeface="CG Omega" pitchFamily="34" charset="0"/>
              </a:rPr>
              <a:t>Long-Term Debt</a:t>
            </a:r>
          </a:p>
          <a:p>
            <a:pPr algn="ctr">
              <a:spcBef>
                <a:spcPct val="50000"/>
              </a:spcBef>
            </a:pPr>
            <a:endParaRPr lang="en-US" sz="1000" b="1">
              <a:solidFill>
                <a:schemeClr val="accent2"/>
              </a:solidFill>
              <a:latin typeface="CG Omeg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3189"/>
                                        </p:tgtEl>
                                        <p:attrNameLst>
                                          <p:attrName>style.visibility</p:attrName>
                                        </p:attrNameLst>
                                      </p:cBhvr>
                                      <p:to>
                                        <p:strVal val="visible"/>
                                      </p:to>
                                    </p:set>
                                    <p:anim calcmode="lin" valueType="num">
                                      <p:cBhvr additive="base">
                                        <p:cTn id="7" dur="500" fill="hold"/>
                                        <p:tgtEl>
                                          <p:spTgt spid="93189"/>
                                        </p:tgtEl>
                                        <p:attrNameLst>
                                          <p:attrName>ppt_x</p:attrName>
                                        </p:attrNameLst>
                                      </p:cBhvr>
                                      <p:tavLst>
                                        <p:tav tm="0">
                                          <p:val>
                                            <p:strVal val="#ppt_x"/>
                                          </p:val>
                                        </p:tav>
                                        <p:tav tm="100000">
                                          <p:val>
                                            <p:strVal val="#ppt_x"/>
                                          </p:val>
                                        </p:tav>
                                      </p:tavLst>
                                    </p:anim>
                                    <p:anim calcmode="lin" valueType="num">
                                      <p:cBhvr additive="base">
                                        <p:cTn id="8" dur="500" fill="hold"/>
                                        <p:tgtEl>
                                          <p:spTgt spid="9318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3187"/>
                                        </p:tgtEl>
                                        <p:attrNameLst>
                                          <p:attrName>style.visibility</p:attrName>
                                        </p:attrNameLst>
                                      </p:cBhvr>
                                      <p:to>
                                        <p:strVal val="visible"/>
                                      </p:to>
                                    </p:set>
                                    <p:anim calcmode="lin" valueType="num">
                                      <p:cBhvr additive="base">
                                        <p:cTn id="12" dur="500" fill="hold"/>
                                        <p:tgtEl>
                                          <p:spTgt spid="93187"/>
                                        </p:tgtEl>
                                        <p:attrNameLst>
                                          <p:attrName>ppt_x</p:attrName>
                                        </p:attrNameLst>
                                      </p:cBhvr>
                                      <p:tavLst>
                                        <p:tav tm="0">
                                          <p:val>
                                            <p:strVal val="#ppt_x"/>
                                          </p:val>
                                        </p:tav>
                                        <p:tav tm="100000">
                                          <p:val>
                                            <p:strVal val="#ppt_x"/>
                                          </p:val>
                                        </p:tav>
                                      </p:tavLst>
                                    </p:anim>
                                    <p:anim calcmode="lin" valueType="num">
                                      <p:cBhvr additive="base">
                                        <p:cTn id="13" dur="500" fill="hold"/>
                                        <p:tgtEl>
                                          <p:spTgt spid="9318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7" presetClass="entr" presetSubtype="8" fill="hold" grpId="0" nodeType="afterEffect">
                                  <p:stCondLst>
                                    <p:cond delay="0"/>
                                  </p:stCondLst>
                                  <p:childTnLst>
                                    <p:set>
                                      <p:cBhvr>
                                        <p:cTn id="16" dur="1" fill="hold">
                                          <p:stCondLst>
                                            <p:cond delay="0"/>
                                          </p:stCondLst>
                                        </p:cTn>
                                        <p:tgtEl>
                                          <p:spTgt spid="93188"/>
                                        </p:tgtEl>
                                        <p:attrNameLst>
                                          <p:attrName>style.visibility</p:attrName>
                                        </p:attrNameLst>
                                      </p:cBhvr>
                                      <p:to>
                                        <p:strVal val="visible"/>
                                      </p:to>
                                    </p:set>
                                    <p:anim calcmode="lin" valueType="num">
                                      <p:cBhvr>
                                        <p:cTn id="17" dur="500" fill="hold"/>
                                        <p:tgtEl>
                                          <p:spTgt spid="93188"/>
                                        </p:tgtEl>
                                        <p:attrNameLst>
                                          <p:attrName>ppt_x</p:attrName>
                                        </p:attrNameLst>
                                      </p:cBhvr>
                                      <p:tavLst>
                                        <p:tav tm="0">
                                          <p:val>
                                            <p:strVal val="#ppt_x-#ppt_w/2"/>
                                          </p:val>
                                        </p:tav>
                                        <p:tav tm="100000">
                                          <p:val>
                                            <p:strVal val="#ppt_x"/>
                                          </p:val>
                                        </p:tav>
                                      </p:tavLst>
                                    </p:anim>
                                    <p:anim calcmode="lin" valueType="num">
                                      <p:cBhvr>
                                        <p:cTn id="18" dur="500" fill="hold"/>
                                        <p:tgtEl>
                                          <p:spTgt spid="93188"/>
                                        </p:tgtEl>
                                        <p:attrNameLst>
                                          <p:attrName>ppt_y</p:attrName>
                                        </p:attrNameLst>
                                      </p:cBhvr>
                                      <p:tavLst>
                                        <p:tav tm="0">
                                          <p:val>
                                            <p:strVal val="#ppt_y"/>
                                          </p:val>
                                        </p:tav>
                                        <p:tav tm="100000">
                                          <p:val>
                                            <p:strVal val="#ppt_y"/>
                                          </p:val>
                                        </p:tav>
                                      </p:tavLst>
                                    </p:anim>
                                    <p:anim calcmode="lin" valueType="num">
                                      <p:cBhvr>
                                        <p:cTn id="19" dur="500" fill="hold"/>
                                        <p:tgtEl>
                                          <p:spTgt spid="93188"/>
                                        </p:tgtEl>
                                        <p:attrNameLst>
                                          <p:attrName>ppt_w</p:attrName>
                                        </p:attrNameLst>
                                      </p:cBhvr>
                                      <p:tavLst>
                                        <p:tav tm="0">
                                          <p:val>
                                            <p:fltVal val="0"/>
                                          </p:val>
                                        </p:tav>
                                        <p:tav tm="100000">
                                          <p:val>
                                            <p:strVal val="#ppt_w"/>
                                          </p:val>
                                        </p:tav>
                                      </p:tavLst>
                                    </p:anim>
                                    <p:anim calcmode="lin" valueType="num">
                                      <p:cBhvr>
                                        <p:cTn id="20" dur="500" fill="hold"/>
                                        <p:tgtEl>
                                          <p:spTgt spid="931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utoUpdateAnimBg="0"/>
      <p:bldP spid="93188" grpId="0" animBg="1"/>
      <p:bldP spid="9318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Footer Placeholder 3"/>
          <p:cNvSpPr>
            <a:spLocks noGrp="1"/>
          </p:cNvSpPr>
          <p:nvPr>
            <p:ph type="ftr" sz="quarter" idx="11"/>
          </p:nvPr>
        </p:nvSpPr>
        <p:spPr/>
        <p:txBody>
          <a:bodyPr/>
          <a:lstStyle/>
          <a:p>
            <a:r>
              <a:rPr lang="en-US"/>
              <a:t>Financial Management : An Overview</a:t>
            </a:r>
          </a:p>
        </p:txBody>
      </p:sp>
      <p:sp>
        <p:nvSpPr>
          <p:cNvPr id="16" name="Slide Number Placeholder 4"/>
          <p:cNvSpPr>
            <a:spLocks noGrp="1"/>
          </p:cNvSpPr>
          <p:nvPr>
            <p:ph type="sldNum" sz="quarter" idx="12"/>
          </p:nvPr>
        </p:nvSpPr>
        <p:spPr/>
        <p:txBody>
          <a:bodyPr/>
          <a:lstStyle/>
          <a:p>
            <a:fld id="{BEF450A9-5AA6-4119-9F97-291451D1CC6C}" type="slidenum">
              <a:rPr lang="en-US"/>
              <a:pPr/>
              <a:t>9</a:t>
            </a:fld>
            <a:endParaRPr lang="en-US"/>
          </a:p>
        </p:txBody>
      </p:sp>
      <p:sp>
        <p:nvSpPr>
          <p:cNvPr id="94210" name="Rectangle 2"/>
          <p:cNvSpPr>
            <a:spLocks noGrp="1" noChangeArrowheads="1"/>
          </p:cNvSpPr>
          <p:nvPr>
            <p:ph type="title"/>
          </p:nvPr>
        </p:nvSpPr>
        <p:spPr>
          <a:xfrm>
            <a:off x="931863" y="96838"/>
            <a:ext cx="7158037" cy="790575"/>
          </a:xfrm>
        </p:spPr>
        <p:txBody>
          <a:bodyPr/>
          <a:lstStyle/>
          <a:p>
            <a:r>
              <a:rPr lang="en-US" sz="2800" b="1">
                <a:solidFill>
                  <a:schemeClr val="tx1"/>
                </a:solidFill>
              </a:rPr>
              <a:t>The Balance-Sheet Model of A Firm</a:t>
            </a:r>
          </a:p>
        </p:txBody>
      </p:sp>
      <p:sp>
        <p:nvSpPr>
          <p:cNvPr id="94211" name="AutoShape 3"/>
          <p:cNvSpPr>
            <a:spLocks noChangeArrowheads="1"/>
          </p:cNvSpPr>
          <p:nvPr/>
        </p:nvSpPr>
        <p:spPr bwMode="auto">
          <a:xfrm>
            <a:off x="4267200" y="2743200"/>
            <a:ext cx="1752600" cy="1143000"/>
          </a:xfrm>
          <a:prstGeom prst="upDownArrow">
            <a:avLst>
              <a:gd name="adj1" fmla="val 50000"/>
              <a:gd name="adj2" fmla="val 2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4212" name="Line 4"/>
          <p:cNvSpPr>
            <a:spLocks noChangeShapeType="1"/>
          </p:cNvSpPr>
          <p:nvPr/>
        </p:nvSpPr>
        <p:spPr bwMode="auto">
          <a:xfrm>
            <a:off x="5162550" y="2743200"/>
            <a:ext cx="1847850" cy="0"/>
          </a:xfrm>
          <a:prstGeom prst="line">
            <a:avLst/>
          </a:prstGeom>
          <a:noFill/>
          <a:ln w="38100">
            <a:solidFill>
              <a:srgbClr val="CC0000"/>
            </a:solidFill>
            <a:prstDash val="dash"/>
            <a:round/>
            <a:headEnd type="none" w="sm" len="sm"/>
            <a:tailEnd type="none" w="sm" len="sm"/>
          </a:ln>
          <a:effectLst/>
        </p:spPr>
        <p:txBody>
          <a:bodyPr/>
          <a:lstStyle/>
          <a:p>
            <a:endParaRPr lang="en-US"/>
          </a:p>
        </p:txBody>
      </p:sp>
      <p:sp>
        <p:nvSpPr>
          <p:cNvPr id="94213" name="Line 5"/>
          <p:cNvSpPr>
            <a:spLocks noChangeShapeType="1"/>
          </p:cNvSpPr>
          <p:nvPr/>
        </p:nvSpPr>
        <p:spPr bwMode="auto">
          <a:xfrm>
            <a:off x="3657600" y="3886200"/>
            <a:ext cx="1504950" cy="0"/>
          </a:xfrm>
          <a:prstGeom prst="line">
            <a:avLst/>
          </a:prstGeom>
          <a:noFill/>
          <a:ln w="38100">
            <a:solidFill>
              <a:srgbClr val="CC0000"/>
            </a:solidFill>
            <a:prstDash val="dash"/>
            <a:round/>
            <a:headEnd type="none" w="sm" len="sm"/>
            <a:tailEnd type="none" w="sm" len="sm"/>
          </a:ln>
          <a:effectLst/>
        </p:spPr>
        <p:txBody>
          <a:bodyPr/>
          <a:lstStyle/>
          <a:p>
            <a:endParaRPr lang="en-US"/>
          </a:p>
        </p:txBody>
      </p:sp>
      <p:sp>
        <p:nvSpPr>
          <p:cNvPr id="94214" name="Text Box 6"/>
          <p:cNvSpPr txBox="1">
            <a:spLocks noChangeArrowheads="1"/>
          </p:cNvSpPr>
          <p:nvPr/>
        </p:nvSpPr>
        <p:spPr bwMode="auto">
          <a:xfrm>
            <a:off x="3810000" y="4191000"/>
            <a:ext cx="2895600" cy="2354263"/>
          </a:xfrm>
          <a:prstGeom prst="rect">
            <a:avLst/>
          </a:prstGeom>
          <a:noFill/>
          <a:ln w="12700">
            <a:noFill/>
            <a:miter lim="800000"/>
            <a:headEnd type="none" w="sm" len="sm"/>
            <a:tailEnd type="none" w="sm" len="sm"/>
          </a:ln>
          <a:effectLst/>
        </p:spPr>
        <p:txBody>
          <a:bodyPr>
            <a:spAutoFit/>
          </a:bodyPr>
          <a:lstStyle/>
          <a:p>
            <a:pPr lvl="1">
              <a:lnSpc>
                <a:spcPct val="90000"/>
              </a:lnSpc>
              <a:spcBef>
                <a:spcPct val="20000"/>
              </a:spcBef>
              <a:buSzPct val="70000"/>
              <a:buFont typeface="Symbol" pitchFamily="18" charset="2"/>
              <a:buNone/>
            </a:pPr>
            <a:r>
              <a:rPr lang="en-US" sz="2500" b="1">
                <a:latin typeface="CG Omega" pitchFamily="34" charset="0"/>
              </a:rPr>
              <a:t>How much short-term cash flow does a company need to pay its bills?</a:t>
            </a:r>
          </a:p>
          <a:p>
            <a:pPr>
              <a:spcBef>
                <a:spcPct val="50000"/>
              </a:spcBef>
            </a:pPr>
            <a:endParaRPr lang="en-US" sz="2400" b="1">
              <a:latin typeface="CG Omega" pitchFamily="34" charset="0"/>
            </a:endParaRPr>
          </a:p>
        </p:txBody>
      </p:sp>
      <p:sp>
        <p:nvSpPr>
          <p:cNvPr id="94215" name="Text Box 7"/>
          <p:cNvSpPr txBox="1">
            <a:spLocks noChangeArrowheads="1"/>
          </p:cNvSpPr>
          <p:nvPr/>
        </p:nvSpPr>
        <p:spPr bwMode="auto">
          <a:xfrm>
            <a:off x="1295400" y="1511300"/>
            <a:ext cx="7848600" cy="519113"/>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sz="2800" b="1">
                <a:latin typeface="CG Omega" pitchFamily="34" charset="0"/>
              </a:rPr>
              <a:t>The Net Working Capital Investment Decision</a:t>
            </a:r>
          </a:p>
        </p:txBody>
      </p:sp>
      <p:sp>
        <p:nvSpPr>
          <p:cNvPr id="94216" name="Text Box 8"/>
          <p:cNvSpPr txBox="1">
            <a:spLocks noChangeArrowheads="1"/>
          </p:cNvSpPr>
          <p:nvPr/>
        </p:nvSpPr>
        <p:spPr bwMode="auto">
          <a:xfrm>
            <a:off x="4514850" y="2803525"/>
            <a:ext cx="1276350" cy="915988"/>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b="1">
                <a:solidFill>
                  <a:schemeClr val="accent2"/>
                </a:solidFill>
                <a:latin typeface="CG Omega" pitchFamily="34" charset="0"/>
              </a:rPr>
              <a:t>Net Working Capital</a:t>
            </a:r>
          </a:p>
        </p:txBody>
      </p:sp>
      <p:sp>
        <p:nvSpPr>
          <p:cNvPr id="94217" name="Text Box 9"/>
          <p:cNvSpPr txBox="1">
            <a:spLocks noChangeArrowheads="1"/>
          </p:cNvSpPr>
          <p:nvPr/>
        </p:nvSpPr>
        <p:spPr bwMode="auto">
          <a:xfrm>
            <a:off x="6934200" y="4495800"/>
            <a:ext cx="1981200" cy="19177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endParaRPr lang="en-US" sz="2400">
              <a:solidFill>
                <a:schemeClr val="bg2"/>
              </a:solidFill>
              <a:latin typeface="CG Omega" pitchFamily="34" charset="0"/>
            </a:endParaRPr>
          </a:p>
          <a:p>
            <a:pPr algn="ctr">
              <a:spcBef>
                <a:spcPct val="50000"/>
              </a:spcBef>
            </a:pPr>
            <a:r>
              <a:rPr lang="en-US" sz="2400" b="1">
                <a:solidFill>
                  <a:schemeClr val="accent2"/>
                </a:solidFill>
                <a:latin typeface="CG Omega" pitchFamily="34" charset="0"/>
              </a:rPr>
              <a:t>Shareholders’ Equity</a:t>
            </a:r>
          </a:p>
          <a:p>
            <a:pPr algn="ctr">
              <a:spcBef>
                <a:spcPct val="50000"/>
              </a:spcBef>
            </a:pPr>
            <a:endParaRPr lang="en-US" sz="2400" b="1">
              <a:solidFill>
                <a:schemeClr val="accent2"/>
              </a:solidFill>
              <a:latin typeface="CG Omega" pitchFamily="34" charset="0"/>
            </a:endParaRPr>
          </a:p>
        </p:txBody>
      </p:sp>
      <p:sp>
        <p:nvSpPr>
          <p:cNvPr id="94218" name="Text Box 10"/>
          <p:cNvSpPr txBox="1">
            <a:spLocks noChangeArrowheads="1"/>
          </p:cNvSpPr>
          <p:nvPr/>
        </p:nvSpPr>
        <p:spPr bwMode="auto">
          <a:xfrm>
            <a:off x="6934200" y="1968500"/>
            <a:ext cx="1981200" cy="822325"/>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r>
              <a:rPr lang="en-US" sz="2400" b="1">
                <a:solidFill>
                  <a:schemeClr val="accent2"/>
                </a:solidFill>
                <a:latin typeface="CG Omega" pitchFamily="34" charset="0"/>
              </a:rPr>
              <a:t>Current Liabilities</a:t>
            </a:r>
          </a:p>
        </p:txBody>
      </p:sp>
      <p:sp>
        <p:nvSpPr>
          <p:cNvPr id="94219" name="Text Box 11"/>
          <p:cNvSpPr txBox="1">
            <a:spLocks noChangeArrowheads="1"/>
          </p:cNvSpPr>
          <p:nvPr/>
        </p:nvSpPr>
        <p:spPr bwMode="auto">
          <a:xfrm>
            <a:off x="1676400" y="1981200"/>
            <a:ext cx="1981200" cy="1917700"/>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endParaRPr lang="en-US" sz="2400">
              <a:solidFill>
                <a:schemeClr val="bg2"/>
              </a:solidFill>
              <a:latin typeface="CG Omega" pitchFamily="34" charset="0"/>
            </a:endParaRPr>
          </a:p>
          <a:p>
            <a:pPr algn="ctr">
              <a:spcBef>
                <a:spcPct val="50000"/>
              </a:spcBef>
            </a:pPr>
            <a:r>
              <a:rPr lang="en-US" sz="2400" b="1">
                <a:solidFill>
                  <a:schemeClr val="accent2"/>
                </a:solidFill>
                <a:latin typeface="CG Omega" pitchFamily="34" charset="0"/>
              </a:rPr>
              <a:t>Current Assets</a:t>
            </a:r>
          </a:p>
          <a:p>
            <a:pPr algn="ctr">
              <a:spcBef>
                <a:spcPct val="50000"/>
              </a:spcBef>
            </a:pPr>
            <a:endParaRPr lang="en-US" sz="2400" b="1">
              <a:solidFill>
                <a:schemeClr val="accent2"/>
              </a:solidFill>
              <a:latin typeface="CG Omega" pitchFamily="34" charset="0"/>
            </a:endParaRPr>
          </a:p>
        </p:txBody>
      </p:sp>
      <p:sp>
        <p:nvSpPr>
          <p:cNvPr id="94220" name="Text Box 12"/>
          <p:cNvSpPr txBox="1">
            <a:spLocks noChangeArrowheads="1"/>
          </p:cNvSpPr>
          <p:nvPr/>
        </p:nvSpPr>
        <p:spPr bwMode="auto">
          <a:xfrm>
            <a:off x="1676400" y="4343400"/>
            <a:ext cx="1981200" cy="2100263"/>
          </a:xfrm>
          <a:prstGeom prst="rect">
            <a:avLst/>
          </a:prstGeom>
          <a:gradFill rotWithShape="0">
            <a:gsLst>
              <a:gs pos="0">
                <a:srgbClr val="FF9933"/>
              </a:gs>
              <a:gs pos="100000">
                <a:srgbClr val="B1011E"/>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r>
              <a:rPr lang="en-US" sz="2400" b="1">
                <a:solidFill>
                  <a:schemeClr val="accent2"/>
                </a:solidFill>
                <a:latin typeface="CG Omega" pitchFamily="34" charset="0"/>
              </a:rPr>
              <a:t>Fixed Assets</a:t>
            </a:r>
          </a:p>
          <a:p>
            <a:pPr algn="ctr">
              <a:spcBef>
                <a:spcPct val="50000"/>
              </a:spcBef>
            </a:pPr>
            <a:r>
              <a:rPr lang="en-US" sz="2400" b="1">
                <a:solidFill>
                  <a:schemeClr val="accent2"/>
                </a:solidFill>
                <a:latin typeface="CG Omega" pitchFamily="34" charset="0"/>
              </a:rPr>
              <a:t>1 Tangible</a:t>
            </a:r>
          </a:p>
          <a:p>
            <a:pPr algn="ctr">
              <a:spcBef>
                <a:spcPct val="50000"/>
              </a:spcBef>
            </a:pPr>
            <a:r>
              <a:rPr lang="en-US" sz="2400" b="1">
                <a:solidFill>
                  <a:schemeClr val="accent2"/>
                </a:solidFill>
                <a:latin typeface="CG Omega" pitchFamily="34" charset="0"/>
              </a:rPr>
              <a:t>2 Intangible</a:t>
            </a:r>
          </a:p>
          <a:p>
            <a:pPr algn="ctr">
              <a:spcBef>
                <a:spcPct val="50000"/>
              </a:spcBef>
            </a:pPr>
            <a:endParaRPr lang="en-US" sz="2400" b="1">
              <a:solidFill>
                <a:schemeClr val="accent2"/>
              </a:solidFill>
              <a:latin typeface="CG Omega" pitchFamily="34" charset="0"/>
            </a:endParaRPr>
          </a:p>
        </p:txBody>
      </p:sp>
      <p:sp>
        <p:nvSpPr>
          <p:cNvPr id="94221" name="Text Box 13"/>
          <p:cNvSpPr txBox="1">
            <a:spLocks noChangeArrowheads="1"/>
          </p:cNvSpPr>
          <p:nvPr/>
        </p:nvSpPr>
        <p:spPr bwMode="auto">
          <a:xfrm>
            <a:off x="6934200" y="2895600"/>
            <a:ext cx="1981200" cy="1295400"/>
          </a:xfrm>
          <a:prstGeom prst="rect">
            <a:avLst/>
          </a:prstGeom>
          <a:gradFill rotWithShape="0">
            <a:gsLst>
              <a:gs pos="0">
                <a:srgbClr val="FF9933"/>
              </a:gs>
              <a:gs pos="100000">
                <a:srgbClr val="990000"/>
              </a:gs>
            </a:gsLst>
            <a:path path="shape">
              <a:fillToRect l="50000" t="50000" r="50000" b="50000"/>
            </a:path>
          </a:gradFill>
          <a:ln w="12700">
            <a:noFill/>
            <a:miter lim="800000"/>
            <a:headEnd type="none" w="sm" len="sm"/>
            <a:tailEnd type="none" w="sm" len="sm"/>
          </a:ln>
          <a:effectLst/>
        </p:spPr>
        <p:txBody>
          <a:bodyPr>
            <a:spAutoFit/>
          </a:bodyPr>
          <a:lstStyle/>
          <a:p>
            <a:pPr algn="ctr">
              <a:spcBef>
                <a:spcPct val="50000"/>
              </a:spcBef>
            </a:pPr>
            <a:r>
              <a:rPr lang="en-US" sz="1600">
                <a:solidFill>
                  <a:schemeClr val="bg2"/>
                </a:solidFill>
                <a:latin typeface="CG Omega" pitchFamily="34" charset="0"/>
              </a:rPr>
              <a:t/>
            </a:r>
            <a:br>
              <a:rPr lang="en-US" sz="1600">
                <a:solidFill>
                  <a:schemeClr val="bg2"/>
                </a:solidFill>
                <a:latin typeface="CG Omega" pitchFamily="34" charset="0"/>
              </a:rPr>
            </a:br>
            <a:r>
              <a:rPr lang="en-US" sz="2400" b="1">
                <a:solidFill>
                  <a:schemeClr val="accent2"/>
                </a:solidFill>
                <a:latin typeface="CG Omega" pitchFamily="34" charset="0"/>
              </a:rPr>
              <a:t>Long-Term Debt</a:t>
            </a:r>
          </a:p>
          <a:p>
            <a:pPr algn="ctr">
              <a:spcBef>
                <a:spcPct val="50000"/>
              </a:spcBef>
            </a:pPr>
            <a:endParaRPr lang="en-US" sz="1000" b="1">
              <a:solidFill>
                <a:schemeClr val="accent2"/>
              </a:solidFill>
              <a:latin typeface="CG Omeg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4215"/>
                                        </p:tgtEl>
                                        <p:attrNameLst>
                                          <p:attrName>style.visibility</p:attrName>
                                        </p:attrNameLst>
                                      </p:cBhvr>
                                      <p:to>
                                        <p:strVal val="visible"/>
                                      </p:to>
                                    </p:set>
                                    <p:anim calcmode="lin" valueType="num">
                                      <p:cBhvr additive="base">
                                        <p:cTn id="7" dur="500" fill="hold"/>
                                        <p:tgtEl>
                                          <p:spTgt spid="94215"/>
                                        </p:tgtEl>
                                        <p:attrNameLst>
                                          <p:attrName>ppt_x</p:attrName>
                                        </p:attrNameLst>
                                      </p:cBhvr>
                                      <p:tavLst>
                                        <p:tav tm="0">
                                          <p:val>
                                            <p:strVal val="#ppt_x"/>
                                          </p:val>
                                        </p:tav>
                                        <p:tav tm="100000">
                                          <p:val>
                                            <p:strVal val="#ppt_x"/>
                                          </p:val>
                                        </p:tav>
                                      </p:tavLst>
                                    </p:anim>
                                    <p:anim calcmode="lin" valueType="num">
                                      <p:cBhvr additive="base">
                                        <p:cTn id="8" dur="500" fill="hold"/>
                                        <p:tgtEl>
                                          <p:spTgt spid="942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4214"/>
                                        </p:tgtEl>
                                        <p:attrNameLst>
                                          <p:attrName>style.visibility</p:attrName>
                                        </p:attrNameLst>
                                      </p:cBhvr>
                                      <p:to>
                                        <p:strVal val="visible"/>
                                      </p:to>
                                    </p:set>
                                    <p:anim calcmode="lin" valueType="num">
                                      <p:cBhvr additive="base">
                                        <p:cTn id="12" dur="500" fill="hold"/>
                                        <p:tgtEl>
                                          <p:spTgt spid="94214"/>
                                        </p:tgtEl>
                                        <p:attrNameLst>
                                          <p:attrName>ppt_x</p:attrName>
                                        </p:attrNameLst>
                                      </p:cBhvr>
                                      <p:tavLst>
                                        <p:tav tm="0">
                                          <p:val>
                                            <p:strVal val="#ppt_x"/>
                                          </p:val>
                                        </p:tav>
                                        <p:tav tm="100000">
                                          <p:val>
                                            <p:strVal val="#ppt_x"/>
                                          </p:val>
                                        </p:tav>
                                      </p:tavLst>
                                    </p:anim>
                                    <p:anim calcmode="lin" valueType="num">
                                      <p:cBhvr additive="base">
                                        <p:cTn id="13" dur="500" fill="hold"/>
                                        <p:tgtEl>
                                          <p:spTgt spid="942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94211"/>
                                        </p:tgtEl>
                                        <p:attrNameLst>
                                          <p:attrName>style.visibility</p:attrName>
                                        </p:attrNameLst>
                                      </p:cBhvr>
                                      <p:to>
                                        <p:strVal val="visible"/>
                                      </p:to>
                                    </p:set>
                                    <p:anim calcmode="lin" valueType="num">
                                      <p:cBhvr>
                                        <p:cTn id="17" dur="500" fill="hold"/>
                                        <p:tgtEl>
                                          <p:spTgt spid="94211"/>
                                        </p:tgtEl>
                                        <p:attrNameLst>
                                          <p:attrName>ppt_w</p:attrName>
                                        </p:attrNameLst>
                                      </p:cBhvr>
                                      <p:tavLst>
                                        <p:tav tm="0">
                                          <p:val>
                                            <p:fltVal val="0"/>
                                          </p:val>
                                        </p:tav>
                                        <p:tav tm="100000">
                                          <p:val>
                                            <p:strVal val="#ppt_w"/>
                                          </p:val>
                                        </p:tav>
                                      </p:tavLst>
                                    </p:anim>
                                    <p:anim calcmode="lin" valueType="num">
                                      <p:cBhvr>
                                        <p:cTn id="18" dur="500" fill="hold"/>
                                        <p:tgtEl>
                                          <p:spTgt spid="94211"/>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94212"/>
                                        </p:tgtEl>
                                        <p:attrNameLst>
                                          <p:attrName>style.visibility</p:attrName>
                                        </p:attrNameLst>
                                      </p:cBhvr>
                                      <p:to>
                                        <p:strVal val="visible"/>
                                      </p:to>
                                    </p:set>
                                    <p:animEffect transition="in" filter="wipe(left)">
                                      <p:cBhvr>
                                        <p:cTn id="22" dur="500"/>
                                        <p:tgtEl>
                                          <p:spTgt spid="94212"/>
                                        </p:tgtEl>
                                      </p:cBhvr>
                                    </p:animEffect>
                                  </p:childTnLst>
                                </p:cTn>
                              </p:par>
                            </p:childTnLst>
                          </p:cTn>
                        </p:par>
                        <p:par>
                          <p:cTn id="23" fill="hold">
                            <p:stCondLst>
                              <p:cond delay="2000"/>
                            </p:stCondLst>
                            <p:childTnLst>
                              <p:par>
                                <p:cTn id="24" presetID="22" presetClass="entr" presetSubtype="2" fill="hold" grpId="0" nodeType="afterEffect">
                                  <p:stCondLst>
                                    <p:cond delay="0"/>
                                  </p:stCondLst>
                                  <p:childTnLst>
                                    <p:set>
                                      <p:cBhvr>
                                        <p:cTn id="25" dur="1" fill="hold">
                                          <p:stCondLst>
                                            <p:cond delay="0"/>
                                          </p:stCondLst>
                                        </p:cTn>
                                        <p:tgtEl>
                                          <p:spTgt spid="94213"/>
                                        </p:tgtEl>
                                        <p:attrNameLst>
                                          <p:attrName>style.visibility</p:attrName>
                                        </p:attrNameLst>
                                      </p:cBhvr>
                                      <p:to>
                                        <p:strVal val="visible"/>
                                      </p:to>
                                    </p:set>
                                    <p:animEffect transition="in" filter="wipe(right)">
                                      <p:cBhvr>
                                        <p:cTn id="26" dur="500"/>
                                        <p:tgtEl>
                                          <p:spTgt spid="94213"/>
                                        </p:tgtEl>
                                      </p:cBhvr>
                                    </p:animEffec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94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1"/>
      <p:bldP spid="94212" grpId="0" animBg="1"/>
      <p:bldP spid="94213" grpId="0" animBg="1"/>
      <p:bldP spid="94214" grpId="0" autoUpdateAnimBg="0"/>
      <p:bldP spid="94215" grpId="0" autoUpdateAnimBg="0"/>
      <p:bldP spid="94216" grpId="0" autoUpdateAnimBg="0"/>
    </p:bld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D41064AEDA0843A41CFD5E02EFD959" ma:contentTypeVersion="0" ma:contentTypeDescription="Create a new document." ma:contentTypeScope="" ma:versionID="008b98502247f4f30a47cd1d3ee8d64f">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8F9B1A-7E02-458B-89F6-45A0B4B3B3BA}"/>
</file>

<file path=customXml/itemProps2.xml><?xml version="1.0" encoding="utf-8"?>
<ds:datastoreItem xmlns:ds="http://schemas.openxmlformats.org/officeDocument/2006/customXml" ds:itemID="{1468A641-9C04-435A-A598-CDE2E08D20E0}"/>
</file>

<file path=customXml/itemProps3.xml><?xml version="1.0" encoding="utf-8"?>
<ds:datastoreItem xmlns:ds="http://schemas.openxmlformats.org/officeDocument/2006/customXml" ds:itemID="{96D75EBD-6D72-440B-AC91-03F14380CFAE}"/>
</file>

<file path=docProps/app.xml><?xml version="1.0" encoding="utf-8"?>
<Properties xmlns="http://schemas.openxmlformats.org/officeDocument/2006/extended-properties" xmlns:vt="http://schemas.openxmlformats.org/officeDocument/2006/docPropsVTypes">
  <Template>Axis</Template>
  <TotalTime>566</TotalTime>
  <Words>904</Words>
  <Application>Microsoft PowerPoint</Application>
  <PresentationFormat>On-screen Show (4:3)</PresentationFormat>
  <Paragraphs>242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Times New Roman</vt:lpstr>
      <vt:lpstr>Wingdings</vt:lpstr>
      <vt:lpstr>CG Omega</vt:lpstr>
      <vt:lpstr>Tahoma</vt:lpstr>
      <vt:lpstr>Symbol</vt:lpstr>
      <vt:lpstr>Impact</vt:lpstr>
      <vt:lpstr>Axis</vt:lpstr>
      <vt:lpstr>Financial Management : An Overview</vt:lpstr>
      <vt:lpstr>          Question</vt:lpstr>
      <vt:lpstr>Concepts of Value</vt:lpstr>
      <vt:lpstr>An overview of financial management</vt:lpstr>
      <vt:lpstr>A simple view of a firm</vt:lpstr>
      <vt:lpstr>          The Balance-Sheet Model of A Firm</vt:lpstr>
      <vt:lpstr>            The Balance-Sheet Model of A Firm</vt:lpstr>
      <vt:lpstr>The Balance-Sheet Model of A Firm</vt:lpstr>
      <vt:lpstr>The Balance-Sheet Model of A Firm</vt:lpstr>
      <vt:lpstr>Stakeholders and their expectations</vt:lpstr>
      <vt:lpstr>Question : Agency Costs</vt:lpstr>
      <vt:lpstr>Question</vt:lpstr>
      <vt:lpstr>Possible answers  </vt:lpstr>
      <vt:lpstr>Possible answers</vt:lpstr>
      <vt:lpstr>Possible answers</vt:lpstr>
      <vt:lpstr>Slide 16</vt:lpstr>
      <vt:lpstr>The DU PONT Formula</vt:lpstr>
      <vt:lpstr>Slide 18</vt:lpstr>
      <vt:lpstr>Slide 19</vt:lpstr>
      <vt:lpstr>Slide 20</vt:lpstr>
    </vt:vector>
  </TitlesOfParts>
  <Company>IIFT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Management : An Overview</dc:title>
  <dc:creator>user</dc:creator>
  <cp:lastModifiedBy>Computer</cp:lastModifiedBy>
  <cp:revision>22</cp:revision>
  <dcterms:created xsi:type="dcterms:W3CDTF">2003-09-14T10:22:35Z</dcterms:created>
  <dcterms:modified xsi:type="dcterms:W3CDTF">2013-12-23T14:53:02Z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0x010100F9D41064AEDA0843A41CFD5E02EFD959</vt:lpwstr>
  </property>
</Properties>
</file>