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76" r:id="rId14"/>
    <p:sldId id="277" r:id="rId15"/>
    <p:sldId id="279" r:id="rId16"/>
    <p:sldId id="280" r:id="rId17"/>
    <p:sldId id="282" r:id="rId18"/>
    <p:sldId id="281" r:id="rId19"/>
    <p:sldId id="267" r:id="rId20"/>
    <p:sldId id="268" r:id="rId21"/>
    <p:sldId id="269" r:id="rId22"/>
    <p:sldId id="272" r:id="rId23"/>
    <p:sldId id="273" r:id="rId24"/>
    <p:sldId id="275" r:id="rId25"/>
    <p:sldId id="274" r:id="rId26"/>
    <p:sldId id="283" r:id="rId27"/>
    <p:sldId id="284" r:id="rId28"/>
    <p:sldId id="285" r:id="rId29"/>
    <p:sldId id="286"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9" r:id="rId51"/>
    <p:sldId id="311" r:id="rId52"/>
    <p:sldId id="312" r:id="rId53"/>
    <p:sldId id="313" r:id="rId54"/>
    <p:sldId id="314" r:id="rId55"/>
    <p:sldId id="315"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8" autoAdjust="0"/>
    <p:restoredTop sz="94615" autoAdjust="0"/>
  </p:normalViewPr>
  <p:slideViewPr>
    <p:cSldViewPr>
      <p:cViewPr varScale="1">
        <p:scale>
          <a:sx n="81" d="100"/>
          <a:sy n="81" d="100"/>
        </p:scale>
        <p:origin x="-10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61" Type="http://schemas.microsoft.com/office/2016/11/relationships/changesInfo" Target="changesInfos/changesInfo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Divya Sharma S.G." userId="S::sg_divya@blr.amrita.edu::74ed4411-1df2-4799-8a50-640a77fe483c" providerId="AD" clId="Web-{AB000657-443A-EAFB-5470-6E79990B8AA2}"/>
    <pc:docChg chg="modSld">
      <pc:chgData name="Ms. Divya Sharma S.G." userId="S::sg_divya@blr.amrita.edu::74ed4411-1df2-4799-8a50-640a77fe483c" providerId="AD" clId="Web-{AB000657-443A-EAFB-5470-6E79990B8AA2}" dt="2020-10-06T03:57:14.777" v="6"/>
      <pc:docMkLst>
        <pc:docMk/>
      </pc:docMkLst>
      <pc:sldChg chg="addSp delSp modSp mod setBg">
        <pc:chgData name="Ms. Divya Sharma S.G." userId="S::sg_divya@blr.amrita.edu::74ed4411-1df2-4799-8a50-640a77fe483c" providerId="AD" clId="Web-{AB000657-443A-EAFB-5470-6E79990B8AA2}" dt="2020-10-06T03:54:36.369" v="0"/>
        <pc:sldMkLst>
          <pc:docMk/>
          <pc:sldMk cId="0" sldId="256"/>
        </pc:sldMkLst>
        <pc:spChg chg="add">
          <ac:chgData name="Ms. Divya Sharma S.G." userId="S::sg_divya@blr.amrita.edu::74ed4411-1df2-4799-8a50-640a77fe483c" providerId="AD" clId="Web-{AB000657-443A-EAFB-5470-6E79990B8AA2}" dt="2020-10-06T03:54:36.369" v="0"/>
          <ac:spMkLst>
            <pc:docMk/>
            <pc:sldMk cId="0" sldId="256"/>
            <ac:spMk id="73" creationId="{3A5B4632-C963-4296-86F0-79AA9EA5AE98}"/>
          </ac:spMkLst>
        </pc:spChg>
        <pc:spChg chg="mod">
          <ac:chgData name="Ms. Divya Sharma S.G." userId="S::sg_divya@blr.amrita.edu::74ed4411-1df2-4799-8a50-640a77fe483c" providerId="AD" clId="Web-{AB000657-443A-EAFB-5470-6E79990B8AA2}" dt="2020-10-06T03:54:36.369" v="0"/>
          <ac:spMkLst>
            <pc:docMk/>
            <pc:sldMk cId="0" sldId="256"/>
            <ac:spMk id="2050" creationId="{1BE397A6-F121-4FB5-A5A0-CCD0BF9B87BC}"/>
          </ac:spMkLst>
        </pc:spChg>
        <pc:spChg chg="del">
          <ac:chgData name="Ms. Divya Sharma S.G." userId="S::sg_divya@blr.amrita.edu::74ed4411-1df2-4799-8a50-640a77fe483c" providerId="AD" clId="Web-{AB000657-443A-EAFB-5470-6E79990B8AA2}" dt="2020-10-06T03:54:36.369" v="0"/>
          <ac:spMkLst>
            <pc:docMk/>
            <pc:sldMk cId="0" sldId="256"/>
            <ac:spMk id="2051" creationId="{4ADC34BD-BC8E-44D1-BD8D-044173A361A1}"/>
          </ac:spMkLst>
        </pc:spChg>
        <pc:graphicFrameChg chg="add">
          <ac:chgData name="Ms. Divya Sharma S.G." userId="S::sg_divya@blr.amrita.edu::74ed4411-1df2-4799-8a50-640a77fe483c" providerId="AD" clId="Web-{AB000657-443A-EAFB-5470-6E79990B8AA2}" dt="2020-10-06T03:54:36.369" v="0"/>
          <ac:graphicFrameMkLst>
            <pc:docMk/>
            <pc:sldMk cId="0" sldId="256"/>
            <ac:graphicFrameMk id="2053" creationId="{D23501A8-F89C-4F89-9D47-60D9BB58E7DB}"/>
          </ac:graphicFrameMkLst>
        </pc:graphicFrameChg>
      </pc:sldChg>
      <pc:sldChg chg="addSp delSp modSp mod setBg">
        <pc:chgData name="Ms. Divya Sharma S.G." userId="S::sg_divya@blr.amrita.edu::74ed4411-1df2-4799-8a50-640a77fe483c" providerId="AD" clId="Web-{AB000657-443A-EAFB-5470-6E79990B8AA2}" dt="2020-10-06T03:54:44.510" v="1"/>
        <pc:sldMkLst>
          <pc:docMk/>
          <pc:sldMk cId="0" sldId="257"/>
        </pc:sldMkLst>
        <pc:spChg chg="add">
          <ac:chgData name="Ms. Divya Sharma S.G." userId="S::sg_divya@blr.amrita.edu::74ed4411-1df2-4799-8a50-640a77fe483c" providerId="AD" clId="Web-{AB000657-443A-EAFB-5470-6E79990B8AA2}" dt="2020-10-06T03:54:44.510" v="1"/>
          <ac:spMkLst>
            <pc:docMk/>
            <pc:sldMk cId="0" sldId="257"/>
            <ac:spMk id="73" creationId="{3A5B4632-C963-4296-86F0-79AA9EA5AE98}"/>
          </ac:spMkLst>
        </pc:spChg>
        <pc:spChg chg="mod">
          <ac:chgData name="Ms. Divya Sharma S.G." userId="S::sg_divya@blr.amrita.edu::74ed4411-1df2-4799-8a50-640a77fe483c" providerId="AD" clId="Web-{AB000657-443A-EAFB-5470-6E79990B8AA2}" dt="2020-10-06T03:54:44.510" v="1"/>
          <ac:spMkLst>
            <pc:docMk/>
            <pc:sldMk cId="0" sldId="257"/>
            <ac:spMk id="3074" creationId="{987EFBDD-33E9-40E9-A313-6098CF0C2E53}"/>
          </ac:spMkLst>
        </pc:spChg>
        <pc:spChg chg="del">
          <ac:chgData name="Ms. Divya Sharma S.G." userId="S::sg_divya@blr.amrita.edu::74ed4411-1df2-4799-8a50-640a77fe483c" providerId="AD" clId="Web-{AB000657-443A-EAFB-5470-6E79990B8AA2}" dt="2020-10-06T03:54:44.510" v="1"/>
          <ac:spMkLst>
            <pc:docMk/>
            <pc:sldMk cId="0" sldId="257"/>
            <ac:spMk id="3075" creationId="{2493760B-5B9D-4124-BB48-748252EAC51D}"/>
          </ac:spMkLst>
        </pc:spChg>
        <pc:graphicFrameChg chg="add">
          <ac:chgData name="Ms. Divya Sharma S.G." userId="S::sg_divya@blr.amrita.edu::74ed4411-1df2-4799-8a50-640a77fe483c" providerId="AD" clId="Web-{AB000657-443A-EAFB-5470-6E79990B8AA2}" dt="2020-10-06T03:54:44.510" v="1"/>
          <ac:graphicFrameMkLst>
            <pc:docMk/>
            <pc:sldMk cId="0" sldId="257"/>
            <ac:graphicFrameMk id="3077" creationId="{7E9D5F77-205C-4B62-89A0-0D78D0779091}"/>
          </ac:graphicFrameMkLst>
        </pc:graphicFrameChg>
      </pc:sldChg>
      <pc:sldChg chg="addSp modSp mod setBg">
        <pc:chgData name="Ms. Divya Sharma S.G." userId="S::sg_divya@blr.amrita.edu::74ed4411-1df2-4799-8a50-640a77fe483c" providerId="AD" clId="Web-{AB000657-443A-EAFB-5470-6E79990B8AA2}" dt="2020-10-06T03:55:31.229" v="2"/>
        <pc:sldMkLst>
          <pc:docMk/>
          <pc:sldMk cId="0" sldId="260"/>
        </pc:sldMkLst>
        <pc:spChg chg="add">
          <ac:chgData name="Ms. Divya Sharma S.G." userId="S::sg_divya@blr.amrita.edu::74ed4411-1df2-4799-8a50-640a77fe483c" providerId="AD" clId="Web-{AB000657-443A-EAFB-5470-6E79990B8AA2}" dt="2020-10-06T03:55:31.229" v="2"/>
          <ac:spMkLst>
            <pc:docMk/>
            <pc:sldMk cId="0" sldId="260"/>
            <ac:spMk id="180" creationId="{5E39A796-BE83-48B1-B33F-35C4A32AAB57}"/>
          </ac:spMkLst>
        </pc:spChg>
        <pc:spChg chg="add">
          <ac:chgData name="Ms. Divya Sharma S.G." userId="S::sg_divya@blr.amrita.edu::74ed4411-1df2-4799-8a50-640a77fe483c" providerId="AD" clId="Web-{AB000657-443A-EAFB-5470-6E79990B8AA2}" dt="2020-10-06T03:55:31.229" v="2"/>
          <ac:spMkLst>
            <pc:docMk/>
            <pc:sldMk cId="0" sldId="260"/>
            <ac:spMk id="182" creationId="{72F84B47-E267-4194-8194-831DB7B5547F}"/>
          </ac:spMkLst>
        </pc:spChg>
        <pc:spChg chg="mod">
          <ac:chgData name="Ms. Divya Sharma S.G." userId="S::sg_divya@blr.amrita.edu::74ed4411-1df2-4799-8a50-640a77fe483c" providerId="AD" clId="Web-{AB000657-443A-EAFB-5470-6E79990B8AA2}" dt="2020-10-06T03:55:31.229" v="2"/>
          <ac:spMkLst>
            <pc:docMk/>
            <pc:sldMk cId="0" sldId="260"/>
            <ac:spMk id="6146" creationId="{B79B5A53-55B9-4328-ABE2-76BCB9F9F926}"/>
          </ac:spMkLst>
        </pc:spChg>
        <pc:spChg chg="mod">
          <ac:chgData name="Ms. Divya Sharma S.G." userId="S::sg_divya@blr.amrita.edu::74ed4411-1df2-4799-8a50-640a77fe483c" providerId="AD" clId="Web-{AB000657-443A-EAFB-5470-6E79990B8AA2}" dt="2020-10-06T03:55:31.229" v="2"/>
          <ac:spMkLst>
            <pc:docMk/>
            <pc:sldMk cId="0" sldId="260"/>
            <ac:spMk id="6147" creationId="{2D5D32E9-BA02-4D90-BD99-B37FA3B9B4B9}"/>
          </ac:spMkLst>
        </pc:spChg>
        <pc:graphicFrameChg chg="mod">
          <ac:chgData name="Ms. Divya Sharma S.G." userId="S::sg_divya@blr.amrita.edu::74ed4411-1df2-4799-8a50-640a77fe483c" providerId="AD" clId="Web-{AB000657-443A-EAFB-5470-6E79990B8AA2}" dt="2020-10-06T03:55:31.229" v="2"/>
          <ac:graphicFrameMkLst>
            <pc:docMk/>
            <pc:sldMk cId="0" sldId="260"/>
            <ac:graphicFrameMk id="10287" creationId="{B30215D7-AED7-49A5-8C88-16E76BCA971A}"/>
          </ac:graphicFrameMkLst>
        </pc:graphicFrameChg>
      </pc:sldChg>
      <pc:sldChg chg="addSp modSp mod setBg">
        <pc:chgData name="Ms. Divya Sharma S.G." userId="S::sg_divya@blr.amrita.edu::74ed4411-1df2-4799-8a50-640a77fe483c" providerId="AD" clId="Web-{AB000657-443A-EAFB-5470-6E79990B8AA2}" dt="2020-10-06T03:57:14.777" v="6"/>
        <pc:sldMkLst>
          <pc:docMk/>
          <pc:sldMk cId="0" sldId="267"/>
        </pc:sldMkLst>
        <pc:spChg chg="add">
          <ac:chgData name="Ms. Divya Sharma S.G." userId="S::sg_divya@blr.amrita.edu::74ed4411-1df2-4799-8a50-640a77fe483c" providerId="AD" clId="Web-{AB000657-443A-EAFB-5470-6E79990B8AA2}" dt="2020-10-06T03:57:14.777" v="6"/>
          <ac:spMkLst>
            <pc:docMk/>
            <pc:sldMk cId="0" sldId="267"/>
            <ac:spMk id="151" creationId="{466012E2-2E5E-4208-B59C-DA4FC44DC7A7}"/>
          </ac:spMkLst>
        </pc:spChg>
        <pc:spChg chg="mod">
          <ac:chgData name="Ms. Divya Sharma S.G." userId="S::sg_divya@blr.amrita.edu::74ed4411-1df2-4799-8a50-640a77fe483c" providerId="AD" clId="Web-{AB000657-443A-EAFB-5470-6E79990B8AA2}" dt="2020-10-06T03:57:14.777" v="6"/>
          <ac:spMkLst>
            <pc:docMk/>
            <pc:sldMk cId="0" sldId="267"/>
            <ac:spMk id="18434" creationId="{5EAB768C-DAEC-496C-8367-D84ED38C45D5}"/>
          </ac:spMkLst>
        </pc:spChg>
        <pc:spChg chg="mod">
          <ac:chgData name="Ms. Divya Sharma S.G." userId="S::sg_divya@blr.amrita.edu::74ed4411-1df2-4799-8a50-640a77fe483c" providerId="AD" clId="Web-{AB000657-443A-EAFB-5470-6E79990B8AA2}" dt="2020-10-06T03:57:14.777" v="6"/>
          <ac:spMkLst>
            <pc:docMk/>
            <pc:sldMk cId="0" sldId="267"/>
            <ac:spMk id="18435" creationId="{316DE7D7-6E87-4E8C-8141-DABA93AC98A8}"/>
          </ac:spMkLst>
        </pc:spChg>
        <pc:graphicFrameChg chg="mod">
          <ac:chgData name="Ms. Divya Sharma S.G." userId="S::sg_divya@blr.amrita.edu::74ed4411-1df2-4799-8a50-640a77fe483c" providerId="AD" clId="Web-{AB000657-443A-EAFB-5470-6E79990B8AA2}" dt="2020-10-06T03:57:14.777" v="6"/>
          <ac:graphicFrameMkLst>
            <pc:docMk/>
            <pc:sldMk cId="0" sldId="267"/>
            <ac:graphicFrameMk id="35922" creationId="{B338B06D-E05A-460C-8FB6-47D03120F0CF}"/>
          </ac:graphicFrameMkLst>
        </pc:graphicFrameChg>
        <pc:picChg chg="add">
          <ac:chgData name="Ms. Divya Sharma S.G." userId="S::sg_divya@blr.amrita.edu::74ed4411-1df2-4799-8a50-640a77fe483c" providerId="AD" clId="Web-{AB000657-443A-EAFB-5470-6E79990B8AA2}" dt="2020-10-06T03:57:14.777" v="6"/>
          <ac:picMkLst>
            <pc:docMk/>
            <pc:sldMk cId="0" sldId="267"/>
            <ac:picMk id="153" creationId="{05F94A0D-DB2E-4487-BA31-9105C14D9508}"/>
          </ac:picMkLst>
        </pc:picChg>
      </pc:sldChg>
      <pc:sldChg chg="addSp delSp modSp mod setBg">
        <pc:chgData name="Ms. Divya Sharma S.G." userId="S::sg_divya@blr.amrita.edu::74ed4411-1df2-4799-8a50-640a77fe483c" providerId="AD" clId="Web-{AB000657-443A-EAFB-5470-6E79990B8AA2}" dt="2020-10-06T03:56:07.776" v="3"/>
        <pc:sldMkLst>
          <pc:docMk/>
          <pc:sldMk cId="0" sldId="276"/>
        </pc:sldMkLst>
        <pc:spChg chg="add">
          <ac:chgData name="Ms. Divya Sharma S.G." userId="S::sg_divya@blr.amrita.edu::74ed4411-1df2-4799-8a50-640a77fe483c" providerId="AD" clId="Web-{AB000657-443A-EAFB-5470-6E79990B8AA2}" dt="2020-10-06T03:56:07.776" v="3"/>
          <ac:spMkLst>
            <pc:docMk/>
            <pc:sldMk cId="0" sldId="276"/>
            <ac:spMk id="73" creationId="{3A5B4632-C963-4296-86F0-79AA9EA5AE98}"/>
          </ac:spMkLst>
        </pc:spChg>
        <pc:spChg chg="mod">
          <ac:chgData name="Ms. Divya Sharma S.G." userId="S::sg_divya@blr.amrita.edu::74ed4411-1df2-4799-8a50-640a77fe483c" providerId="AD" clId="Web-{AB000657-443A-EAFB-5470-6E79990B8AA2}" dt="2020-10-06T03:56:07.776" v="3"/>
          <ac:spMkLst>
            <pc:docMk/>
            <pc:sldMk cId="0" sldId="276"/>
            <ac:spMk id="12290" creationId="{C450CFEB-BF37-47BE-B836-F3746218AECC}"/>
          </ac:spMkLst>
        </pc:spChg>
        <pc:spChg chg="del">
          <ac:chgData name="Ms. Divya Sharma S.G." userId="S::sg_divya@blr.amrita.edu::74ed4411-1df2-4799-8a50-640a77fe483c" providerId="AD" clId="Web-{AB000657-443A-EAFB-5470-6E79990B8AA2}" dt="2020-10-06T03:56:07.776" v="3"/>
          <ac:spMkLst>
            <pc:docMk/>
            <pc:sldMk cId="0" sldId="276"/>
            <ac:spMk id="12291" creationId="{BFC4DDF7-3202-4196-8036-9E854D75E1A5}"/>
          </ac:spMkLst>
        </pc:spChg>
        <pc:graphicFrameChg chg="add">
          <ac:chgData name="Ms. Divya Sharma S.G." userId="S::sg_divya@blr.amrita.edu::74ed4411-1df2-4799-8a50-640a77fe483c" providerId="AD" clId="Web-{AB000657-443A-EAFB-5470-6E79990B8AA2}" dt="2020-10-06T03:56:07.776" v="3"/>
          <ac:graphicFrameMkLst>
            <pc:docMk/>
            <pc:sldMk cId="0" sldId="276"/>
            <ac:graphicFrameMk id="12293" creationId="{60BFCBBE-BC5B-4FBA-ACC6-5D1A1BE06BF3}"/>
          </ac:graphicFrameMkLst>
        </pc:graphicFrameChg>
      </pc:sldChg>
      <pc:sldChg chg="addSp modSp mod setBg">
        <pc:chgData name="Ms. Divya Sharma S.G." userId="S::sg_divya@blr.amrita.edu::74ed4411-1df2-4799-8a50-640a77fe483c" providerId="AD" clId="Web-{AB000657-443A-EAFB-5470-6E79990B8AA2}" dt="2020-10-06T03:57:02.199" v="5"/>
        <pc:sldMkLst>
          <pc:docMk/>
          <pc:sldMk cId="0" sldId="281"/>
        </pc:sldMkLst>
        <pc:spChg chg="add">
          <ac:chgData name="Ms. Divya Sharma S.G." userId="S::sg_divya@blr.amrita.edu::74ed4411-1df2-4799-8a50-640a77fe483c" providerId="AD" clId="Web-{AB000657-443A-EAFB-5470-6E79990B8AA2}" dt="2020-10-06T03:57:02.199" v="5"/>
          <ac:spMkLst>
            <pc:docMk/>
            <pc:sldMk cId="0" sldId="281"/>
            <ac:spMk id="72" creationId="{907EF6B7-1338-4443-8C46-6A318D952DFD}"/>
          </ac:spMkLst>
        </pc:spChg>
        <pc:spChg chg="add">
          <ac:chgData name="Ms. Divya Sharma S.G." userId="S::sg_divya@blr.amrita.edu::74ed4411-1df2-4799-8a50-640a77fe483c" providerId="AD" clId="Web-{AB000657-443A-EAFB-5470-6E79990B8AA2}" dt="2020-10-06T03:57:02.199" v="5"/>
          <ac:spMkLst>
            <pc:docMk/>
            <pc:sldMk cId="0" sldId="281"/>
            <ac:spMk id="74" creationId="{DAAE4CDD-124C-4DCF-9584-B6033B545DD5}"/>
          </ac:spMkLst>
        </pc:spChg>
        <pc:spChg chg="add">
          <ac:chgData name="Ms. Divya Sharma S.G." userId="S::sg_divya@blr.amrita.edu::74ed4411-1df2-4799-8a50-640a77fe483c" providerId="AD" clId="Web-{AB000657-443A-EAFB-5470-6E79990B8AA2}" dt="2020-10-06T03:57:02.199" v="5"/>
          <ac:spMkLst>
            <pc:docMk/>
            <pc:sldMk cId="0" sldId="281"/>
            <ac:spMk id="76" creationId="{081E4A58-353D-44AE-B2FC-2A74E2E400F7}"/>
          </ac:spMkLst>
        </pc:spChg>
        <pc:spChg chg="mod">
          <ac:chgData name="Ms. Divya Sharma S.G." userId="S::sg_divya@blr.amrita.edu::74ed4411-1df2-4799-8a50-640a77fe483c" providerId="AD" clId="Web-{AB000657-443A-EAFB-5470-6E79990B8AA2}" dt="2020-10-06T03:57:02.199" v="5"/>
          <ac:spMkLst>
            <pc:docMk/>
            <pc:sldMk cId="0" sldId="281"/>
            <ac:spMk id="17410" creationId="{DDFEE26A-B245-4DCF-8467-EDFC10671996}"/>
          </ac:spMkLst>
        </pc:spChg>
        <pc:spChg chg="mod">
          <ac:chgData name="Ms. Divya Sharma S.G." userId="S::sg_divya@blr.amrita.edu::74ed4411-1df2-4799-8a50-640a77fe483c" providerId="AD" clId="Web-{AB000657-443A-EAFB-5470-6E79990B8AA2}" dt="2020-10-06T03:57:02.199" v="5"/>
          <ac:spMkLst>
            <pc:docMk/>
            <pc:sldMk cId="0" sldId="281"/>
            <ac:spMk id="17411" creationId="{809AD24E-F3F6-4F4F-AAD3-25C342D3ACC1}"/>
          </ac:spMkLst>
        </pc:spChg>
      </pc:sldChg>
      <pc:sldChg chg="addSp modSp mod setBg">
        <pc:chgData name="Ms. Divya Sharma S.G." userId="S::sg_divya@blr.amrita.edu::74ed4411-1df2-4799-8a50-640a77fe483c" providerId="AD" clId="Web-{AB000657-443A-EAFB-5470-6E79990B8AA2}" dt="2020-10-06T03:56:49.011" v="4"/>
        <pc:sldMkLst>
          <pc:docMk/>
          <pc:sldMk cId="0" sldId="282"/>
        </pc:sldMkLst>
        <pc:spChg chg="add">
          <ac:chgData name="Ms. Divya Sharma S.G." userId="S::sg_divya@blr.amrita.edu::74ed4411-1df2-4799-8a50-640a77fe483c" providerId="AD" clId="Web-{AB000657-443A-EAFB-5470-6E79990B8AA2}" dt="2020-10-06T03:56:49.011" v="4"/>
          <ac:spMkLst>
            <pc:docMk/>
            <pc:sldMk cId="0" sldId="282"/>
            <ac:spMk id="72" creationId="{907EF6B7-1338-4443-8C46-6A318D952DFD}"/>
          </ac:spMkLst>
        </pc:spChg>
        <pc:spChg chg="add">
          <ac:chgData name="Ms. Divya Sharma S.G." userId="S::sg_divya@blr.amrita.edu::74ed4411-1df2-4799-8a50-640a77fe483c" providerId="AD" clId="Web-{AB000657-443A-EAFB-5470-6E79990B8AA2}" dt="2020-10-06T03:56:49.011" v="4"/>
          <ac:spMkLst>
            <pc:docMk/>
            <pc:sldMk cId="0" sldId="282"/>
            <ac:spMk id="74" creationId="{DAAE4CDD-124C-4DCF-9584-B6033B545DD5}"/>
          </ac:spMkLst>
        </pc:spChg>
        <pc:spChg chg="add">
          <ac:chgData name="Ms. Divya Sharma S.G." userId="S::sg_divya@blr.amrita.edu::74ed4411-1df2-4799-8a50-640a77fe483c" providerId="AD" clId="Web-{AB000657-443A-EAFB-5470-6E79990B8AA2}" dt="2020-10-06T03:56:49.011" v="4"/>
          <ac:spMkLst>
            <pc:docMk/>
            <pc:sldMk cId="0" sldId="282"/>
            <ac:spMk id="76" creationId="{081E4A58-353D-44AE-B2FC-2A74E2E400F7}"/>
          </ac:spMkLst>
        </pc:spChg>
        <pc:spChg chg="mod">
          <ac:chgData name="Ms. Divya Sharma S.G." userId="S::sg_divya@blr.amrita.edu::74ed4411-1df2-4799-8a50-640a77fe483c" providerId="AD" clId="Web-{AB000657-443A-EAFB-5470-6E79990B8AA2}" dt="2020-10-06T03:56:49.011" v="4"/>
          <ac:spMkLst>
            <pc:docMk/>
            <pc:sldMk cId="0" sldId="282"/>
            <ac:spMk id="16386" creationId="{B91B12B8-36F4-4CDD-A706-AEDF0D192098}"/>
          </ac:spMkLst>
        </pc:spChg>
        <pc:spChg chg="mod">
          <ac:chgData name="Ms. Divya Sharma S.G." userId="S::sg_divya@blr.amrita.edu::74ed4411-1df2-4799-8a50-640a77fe483c" providerId="AD" clId="Web-{AB000657-443A-EAFB-5470-6E79990B8AA2}" dt="2020-10-06T03:56:49.011" v="4"/>
          <ac:spMkLst>
            <pc:docMk/>
            <pc:sldMk cId="0" sldId="282"/>
            <ac:spMk id="16387" creationId="{A0F318BA-ABB6-4E32-B094-D63B725FDBE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82541-0D52-48FD-83D1-6A8E39F5904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72415B-E9F7-4140-A04D-889D9B01D648}">
      <dgm:prSet/>
      <dgm:spPr/>
      <dgm:t>
        <a:bodyPr/>
        <a:lstStyle/>
        <a:p>
          <a:r>
            <a:rPr lang="en-US"/>
            <a:t>Yield spreads are the differences in yields between risky bonds and default free U. S Treasury bonds of similar maturity</a:t>
          </a:r>
        </a:p>
      </dgm:t>
    </dgm:pt>
    <dgm:pt modelId="{11B55FFE-E7AC-48BE-A2D4-0B25DCA87251}" type="parTrans" cxnId="{1E218F7D-6BAF-490C-B13C-DB79CCCC4FC4}">
      <dgm:prSet/>
      <dgm:spPr/>
      <dgm:t>
        <a:bodyPr/>
        <a:lstStyle/>
        <a:p>
          <a:endParaRPr lang="en-US"/>
        </a:p>
      </dgm:t>
    </dgm:pt>
    <dgm:pt modelId="{91241505-17F1-404A-8080-2062F9083EF5}" type="sibTrans" cxnId="{1E218F7D-6BAF-490C-B13C-DB79CCCC4FC4}">
      <dgm:prSet/>
      <dgm:spPr/>
      <dgm:t>
        <a:bodyPr/>
        <a:lstStyle/>
        <a:p>
          <a:endParaRPr lang="en-US"/>
        </a:p>
      </dgm:t>
    </dgm:pt>
    <dgm:pt modelId="{ECF28C21-3A79-45F3-AE2E-51B3DBBA222A}">
      <dgm:prSet/>
      <dgm:spPr/>
      <dgm:t>
        <a:bodyPr/>
        <a:lstStyle/>
        <a:p>
          <a:r>
            <a:rPr lang="en-US"/>
            <a:t>(Yield Spread)</a:t>
          </a:r>
          <a:r>
            <a:rPr lang="en-US" baseline="-25000"/>
            <a:t>t </a:t>
          </a:r>
          <a:r>
            <a:rPr lang="en-US"/>
            <a:t>= ( Yield on Risky Bond)</a:t>
          </a:r>
          <a:r>
            <a:rPr lang="en-US" baseline="-25000"/>
            <a:t>t </a:t>
          </a:r>
          <a:r>
            <a:rPr lang="en-US"/>
            <a:t>– Yield on a U.S treasury bond)</a:t>
          </a:r>
          <a:r>
            <a:rPr lang="en-US" baseline="-25000"/>
            <a:t>t </a:t>
          </a:r>
          <a:endParaRPr lang="en-US"/>
        </a:p>
      </dgm:t>
    </dgm:pt>
    <dgm:pt modelId="{8DF7C2BC-15EF-49D5-8D61-5128906A5A37}" type="parTrans" cxnId="{0CB691C5-C396-45CF-88ED-F513108FD19E}">
      <dgm:prSet/>
      <dgm:spPr/>
      <dgm:t>
        <a:bodyPr/>
        <a:lstStyle/>
        <a:p>
          <a:endParaRPr lang="en-US"/>
        </a:p>
      </dgm:t>
    </dgm:pt>
    <dgm:pt modelId="{7FD0F435-C688-4804-B11D-2AE69ED61A18}" type="sibTrans" cxnId="{0CB691C5-C396-45CF-88ED-F513108FD19E}">
      <dgm:prSet/>
      <dgm:spPr/>
      <dgm:t>
        <a:bodyPr/>
        <a:lstStyle/>
        <a:p>
          <a:endParaRPr lang="en-US"/>
        </a:p>
      </dgm:t>
    </dgm:pt>
    <dgm:pt modelId="{1556D85D-9357-4C84-8AE6-2684B4DB0ACB}" type="pres">
      <dgm:prSet presAssocID="{20082541-0D52-48FD-83D1-6A8E39F59049}" presName="root" presStyleCnt="0">
        <dgm:presLayoutVars>
          <dgm:dir/>
          <dgm:resizeHandles val="exact"/>
        </dgm:presLayoutVars>
      </dgm:prSet>
      <dgm:spPr/>
    </dgm:pt>
    <dgm:pt modelId="{717E7B8C-C1FB-436A-B475-97DE6CA01795}" type="pres">
      <dgm:prSet presAssocID="{9D72415B-E9F7-4140-A04D-889D9B01D648}" presName="compNode" presStyleCnt="0"/>
      <dgm:spPr/>
    </dgm:pt>
    <dgm:pt modelId="{5ADD4AD1-6BAE-4BBC-8DDE-644295A785D8}" type="pres">
      <dgm:prSet presAssocID="{9D72415B-E9F7-4140-A04D-889D9B01D648}" presName="bgRect" presStyleLbl="bgShp" presStyleIdx="0" presStyleCnt="2"/>
      <dgm:spPr/>
    </dgm:pt>
    <dgm:pt modelId="{66AE39D6-C11F-448D-9B0A-AA1DEA171963}" type="pres">
      <dgm:prSet presAssocID="{9D72415B-E9F7-4140-A04D-889D9B01D6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FF6C7813-185E-4BEF-B581-0726EBA70C31}" type="pres">
      <dgm:prSet presAssocID="{9D72415B-E9F7-4140-A04D-889D9B01D648}" presName="spaceRect" presStyleCnt="0"/>
      <dgm:spPr/>
    </dgm:pt>
    <dgm:pt modelId="{6BD354EE-DC5F-4C1A-817C-FBF93A630F9E}" type="pres">
      <dgm:prSet presAssocID="{9D72415B-E9F7-4140-A04D-889D9B01D648}" presName="parTx" presStyleLbl="revTx" presStyleIdx="0" presStyleCnt="2">
        <dgm:presLayoutVars>
          <dgm:chMax val="0"/>
          <dgm:chPref val="0"/>
        </dgm:presLayoutVars>
      </dgm:prSet>
      <dgm:spPr/>
    </dgm:pt>
    <dgm:pt modelId="{BD443A49-A786-4890-A9E4-304DB59F479A}" type="pres">
      <dgm:prSet presAssocID="{91241505-17F1-404A-8080-2062F9083EF5}" presName="sibTrans" presStyleCnt="0"/>
      <dgm:spPr/>
    </dgm:pt>
    <dgm:pt modelId="{3D505B27-96B2-42E2-A0F9-C8975EC54E90}" type="pres">
      <dgm:prSet presAssocID="{ECF28C21-3A79-45F3-AE2E-51B3DBBA222A}" presName="compNode" presStyleCnt="0"/>
      <dgm:spPr/>
    </dgm:pt>
    <dgm:pt modelId="{2E7BAFF2-B6A5-4C13-88FF-4647ED220598}" type="pres">
      <dgm:prSet presAssocID="{ECF28C21-3A79-45F3-AE2E-51B3DBBA222A}" presName="bgRect" presStyleLbl="bgShp" presStyleIdx="1" presStyleCnt="2"/>
      <dgm:spPr/>
    </dgm:pt>
    <dgm:pt modelId="{4CE6613E-E371-437A-877F-89D9BEB72E3A}" type="pres">
      <dgm:prSet presAssocID="{ECF28C21-3A79-45F3-AE2E-51B3DBBA22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old bars"/>
        </a:ext>
      </dgm:extLst>
    </dgm:pt>
    <dgm:pt modelId="{B6510A09-3EC9-4F1D-BCF5-5D7BD0908018}" type="pres">
      <dgm:prSet presAssocID="{ECF28C21-3A79-45F3-AE2E-51B3DBBA222A}" presName="spaceRect" presStyleCnt="0"/>
      <dgm:spPr/>
    </dgm:pt>
    <dgm:pt modelId="{EF5B8F3D-7C66-43E8-8CEA-67AB057DB17F}" type="pres">
      <dgm:prSet presAssocID="{ECF28C21-3A79-45F3-AE2E-51B3DBBA222A}" presName="parTx" presStyleLbl="revTx" presStyleIdx="1" presStyleCnt="2">
        <dgm:presLayoutVars>
          <dgm:chMax val="0"/>
          <dgm:chPref val="0"/>
        </dgm:presLayoutVars>
      </dgm:prSet>
      <dgm:spPr/>
    </dgm:pt>
  </dgm:ptLst>
  <dgm:cxnLst>
    <dgm:cxn modelId="{9819AB5F-9DFC-4B41-B52D-0664BC43570B}" type="presOf" srcId="{20082541-0D52-48FD-83D1-6A8E39F59049}" destId="{1556D85D-9357-4C84-8AE6-2684B4DB0ACB}" srcOrd="0" destOrd="0" presId="urn:microsoft.com/office/officeart/2018/2/layout/IconVerticalSolidList"/>
    <dgm:cxn modelId="{6629EC56-248F-41DB-A5D5-3B38B8FF195A}" type="presOf" srcId="{9D72415B-E9F7-4140-A04D-889D9B01D648}" destId="{6BD354EE-DC5F-4C1A-817C-FBF93A630F9E}" srcOrd="0" destOrd="0" presId="urn:microsoft.com/office/officeart/2018/2/layout/IconVerticalSolidList"/>
    <dgm:cxn modelId="{1E218F7D-6BAF-490C-B13C-DB79CCCC4FC4}" srcId="{20082541-0D52-48FD-83D1-6A8E39F59049}" destId="{9D72415B-E9F7-4140-A04D-889D9B01D648}" srcOrd="0" destOrd="0" parTransId="{11B55FFE-E7AC-48BE-A2D4-0B25DCA87251}" sibTransId="{91241505-17F1-404A-8080-2062F9083EF5}"/>
    <dgm:cxn modelId="{0CB691C5-C396-45CF-88ED-F513108FD19E}" srcId="{20082541-0D52-48FD-83D1-6A8E39F59049}" destId="{ECF28C21-3A79-45F3-AE2E-51B3DBBA222A}" srcOrd="1" destOrd="0" parTransId="{8DF7C2BC-15EF-49D5-8D61-5128906A5A37}" sibTransId="{7FD0F435-C688-4804-B11D-2AE69ED61A18}"/>
    <dgm:cxn modelId="{1D47A9F2-F56F-4995-B1F1-CD18EAD105B1}" type="presOf" srcId="{ECF28C21-3A79-45F3-AE2E-51B3DBBA222A}" destId="{EF5B8F3D-7C66-43E8-8CEA-67AB057DB17F}" srcOrd="0" destOrd="0" presId="urn:microsoft.com/office/officeart/2018/2/layout/IconVerticalSolidList"/>
    <dgm:cxn modelId="{1A3177D1-FE67-436B-BD32-1E32485D517F}" type="presParOf" srcId="{1556D85D-9357-4C84-8AE6-2684B4DB0ACB}" destId="{717E7B8C-C1FB-436A-B475-97DE6CA01795}" srcOrd="0" destOrd="0" presId="urn:microsoft.com/office/officeart/2018/2/layout/IconVerticalSolidList"/>
    <dgm:cxn modelId="{4246BF16-65A7-4CC0-91C5-3A047E902EBF}" type="presParOf" srcId="{717E7B8C-C1FB-436A-B475-97DE6CA01795}" destId="{5ADD4AD1-6BAE-4BBC-8DDE-644295A785D8}" srcOrd="0" destOrd="0" presId="urn:microsoft.com/office/officeart/2018/2/layout/IconVerticalSolidList"/>
    <dgm:cxn modelId="{06BF0998-AD25-47FC-9925-79315A5F33DA}" type="presParOf" srcId="{717E7B8C-C1FB-436A-B475-97DE6CA01795}" destId="{66AE39D6-C11F-448D-9B0A-AA1DEA171963}" srcOrd="1" destOrd="0" presId="urn:microsoft.com/office/officeart/2018/2/layout/IconVerticalSolidList"/>
    <dgm:cxn modelId="{3357BF9B-2828-487C-B571-0CC710A818D5}" type="presParOf" srcId="{717E7B8C-C1FB-436A-B475-97DE6CA01795}" destId="{FF6C7813-185E-4BEF-B581-0726EBA70C31}" srcOrd="2" destOrd="0" presId="urn:microsoft.com/office/officeart/2018/2/layout/IconVerticalSolidList"/>
    <dgm:cxn modelId="{A8BEED37-D832-40F1-9AF9-9D2694B7A969}" type="presParOf" srcId="{717E7B8C-C1FB-436A-B475-97DE6CA01795}" destId="{6BD354EE-DC5F-4C1A-817C-FBF93A630F9E}" srcOrd="3" destOrd="0" presId="urn:microsoft.com/office/officeart/2018/2/layout/IconVerticalSolidList"/>
    <dgm:cxn modelId="{84057D44-1454-44A9-A497-BED67D0C4406}" type="presParOf" srcId="{1556D85D-9357-4C84-8AE6-2684B4DB0ACB}" destId="{BD443A49-A786-4890-A9E4-304DB59F479A}" srcOrd="1" destOrd="0" presId="urn:microsoft.com/office/officeart/2018/2/layout/IconVerticalSolidList"/>
    <dgm:cxn modelId="{DF6D444D-2CAC-488F-911C-83BB8662BC42}" type="presParOf" srcId="{1556D85D-9357-4C84-8AE6-2684B4DB0ACB}" destId="{3D505B27-96B2-42E2-A0F9-C8975EC54E90}" srcOrd="2" destOrd="0" presId="urn:microsoft.com/office/officeart/2018/2/layout/IconVerticalSolidList"/>
    <dgm:cxn modelId="{E89B4A24-B4F4-4B7B-951C-9F20FD765A5C}" type="presParOf" srcId="{3D505B27-96B2-42E2-A0F9-C8975EC54E90}" destId="{2E7BAFF2-B6A5-4C13-88FF-4647ED220598}" srcOrd="0" destOrd="0" presId="urn:microsoft.com/office/officeart/2018/2/layout/IconVerticalSolidList"/>
    <dgm:cxn modelId="{E00BEC58-D84F-4B29-8C8C-BE5A9E49BC19}" type="presParOf" srcId="{3D505B27-96B2-42E2-A0F9-C8975EC54E90}" destId="{4CE6613E-E371-437A-877F-89D9BEB72E3A}" srcOrd="1" destOrd="0" presId="urn:microsoft.com/office/officeart/2018/2/layout/IconVerticalSolidList"/>
    <dgm:cxn modelId="{11B5BC66-4DEE-443E-A2AB-9A54710303FD}" type="presParOf" srcId="{3D505B27-96B2-42E2-A0F9-C8975EC54E90}" destId="{B6510A09-3EC9-4F1D-BCF5-5D7BD0908018}" srcOrd="2" destOrd="0" presId="urn:microsoft.com/office/officeart/2018/2/layout/IconVerticalSolidList"/>
    <dgm:cxn modelId="{5D75E792-725B-46EB-862F-B04CDF415B14}" type="presParOf" srcId="{3D505B27-96B2-42E2-A0F9-C8975EC54E90}" destId="{EF5B8F3D-7C66-43E8-8CEA-67AB057DB1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8ED415-B296-4B79-8BC2-FFEAC6DE87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717929E-C869-4B17-A799-F668DFBAFA9A}">
      <dgm:prSet/>
      <dgm:spPr/>
      <dgm:t>
        <a:bodyPr/>
        <a:lstStyle/>
        <a:p>
          <a:r>
            <a:rPr lang="en-US"/>
            <a:t>The relationship at  a point in time between the YTMs of homogeneous bonds and the years to maturity for the bonds, holding other things constant, is called the term structure of interest rates or Yield Curve.</a:t>
          </a:r>
        </a:p>
      </dgm:t>
    </dgm:pt>
    <dgm:pt modelId="{20CFFD8B-B03A-4115-A429-BFDAD0386673}" type="parTrans" cxnId="{54C2CC0D-CF19-41F1-BD0B-67971A0D05F8}">
      <dgm:prSet/>
      <dgm:spPr/>
      <dgm:t>
        <a:bodyPr/>
        <a:lstStyle/>
        <a:p>
          <a:endParaRPr lang="en-US"/>
        </a:p>
      </dgm:t>
    </dgm:pt>
    <dgm:pt modelId="{DB25BC88-9F4A-41F1-8C67-0EFE6010BF0E}" type="sibTrans" cxnId="{54C2CC0D-CF19-41F1-BD0B-67971A0D05F8}">
      <dgm:prSet/>
      <dgm:spPr/>
      <dgm:t>
        <a:bodyPr/>
        <a:lstStyle/>
        <a:p>
          <a:endParaRPr lang="en-US"/>
        </a:p>
      </dgm:t>
    </dgm:pt>
    <dgm:pt modelId="{0400B9F4-9302-420A-931C-46A28E352AF1}">
      <dgm:prSet/>
      <dgm:spPr/>
      <dgm:t>
        <a:bodyPr/>
        <a:lstStyle/>
        <a:p>
          <a:r>
            <a:rPr lang="en-US"/>
            <a:t>The interest rate charged depends on the length of time that the funds are held, is the basis of term structure theory.</a:t>
          </a:r>
        </a:p>
      </dgm:t>
    </dgm:pt>
    <dgm:pt modelId="{61B94240-6818-451C-BB53-626157CEB8B4}" type="parTrans" cxnId="{6ECE0148-D882-45A7-8F7E-47EA4EAFDC92}">
      <dgm:prSet/>
      <dgm:spPr/>
      <dgm:t>
        <a:bodyPr/>
        <a:lstStyle/>
        <a:p>
          <a:endParaRPr lang="en-US"/>
        </a:p>
      </dgm:t>
    </dgm:pt>
    <dgm:pt modelId="{DBC1D252-4DE5-4F41-AB3B-4ED86059A815}" type="sibTrans" cxnId="{6ECE0148-D882-45A7-8F7E-47EA4EAFDC92}">
      <dgm:prSet/>
      <dgm:spPr/>
      <dgm:t>
        <a:bodyPr/>
        <a:lstStyle/>
        <a:p>
          <a:endParaRPr lang="en-US"/>
        </a:p>
      </dgm:t>
    </dgm:pt>
    <dgm:pt modelId="{E39BC952-BD3E-420D-A556-11CD256116D9}">
      <dgm:prSet/>
      <dgm:spPr/>
      <dgm:t>
        <a:bodyPr/>
        <a:lstStyle/>
        <a:p>
          <a:r>
            <a:rPr lang="en-US"/>
            <a:t>The Expectations Hypothesis- The expectations approach to the term structure of interest rates states that long term interest  rates are the geometric mean of expected forward short term interest rates</a:t>
          </a:r>
        </a:p>
      </dgm:t>
    </dgm:pt>
    <dgm:pt modelId="{21CE1459-DB71-4483-994B-CF24860C110D}" type="parTrans" cxnId="{228A5074-A8BC-4D97-B5FE-FBA9CDE12409}">
      <dgm:prSet/>
      <dgm:spPr/>
      <dgm:t>
        <a:bodyPr/>
        <a:lstStyle/>
        <a:p>
          <a:endParaRPr lang="en-US"/>
        </a:p>
      </dgm:t>
    </dgm:pt>
    <dgm:pt modelId="{D40335BC-FD99-4BB1-A3F2-6554EAE44437}" type="sibTrans" cxnId="{228A5074-A8BC-4D97-B5FE-FBA9CDE12409}">
      <dgm:prSet/>
      <dgm:spPr/>
      <dgm:t>
        <a:bodyPr/>
        <a:lstStyle/>
        <a:p>
          <a:endParaRPr lang="en-US"/>
        </a:p>
      </dgm:t>
    </dgm:pt>
    <dgm:pt modelId="{4E0B1CF2-C4FE-45C4-AE0B-2198C8B46542}" type="pres">
      <dgm:prSet presAssocID="{7B8ED415-B296-4B79-8BC2-FFEAC6DE871D}" presName="linear" presStyleCnt="0">
        <dgm:presLayoutVars>
          <dgm:animLvl val="lvl"/>
          <dgm:resizeHandles val="exact"/>
        </dgm:presLayoutVars>
      </dgm:prSet>
      <dgm:spPr/>
    </dgm:pt>
    <dgm:pt modelId="{1C06C77D-3921-4622-ADA9-ECFB1A752861}" type="pres">
      <dgm:prSet presAssocID="{5717929E-C869-4B17-A799-F668DFBAFA9A}" presName="parentText" presStyleLbl="node1" presStyleIdx="0" presStyleCnt="3">
        <dgm:presLayoutVars>
          <dgm:chMax val="0"/>
          <dgm:bulletEnabled val="1"/>
        </dgm:presLayoutVars>
      </dgm:prSet>
      <dgm:spPr/>
    </dgm:pt>
    <dgm:pt modelId="{DC19F33A-AA9F-409F-AC15-CE23AB5A7A65}" type="pres">
      <dgm:prSet presAssocID="{DB25BC88-9F4A-41F1-8C67-0EFE6010BF0E}" presName="spacer" presStyleCnt="0"/>
      <dgm:spPr/>
    </dgm:pt>
    <dgm:pt modelId="{78B6C87E-5F95-4B68-96D2-140DC1F9CFBA}" type="pres">
      <dgm:prSet presAssocID="{0400B9F4-9302-420A-931C-46A28E352AF1}" presName="parentText" presStyleLbl="node1" presStyleIdx="1" presStyleCnt="3">
        <dgm:presLayoutVars>
          <dgm:chMax val="0"/>
          <dgm:bulletEnabled val="1"/>
        </dgm:presLayoutVars>
      </dgm:prSet>
      <dgm:spPr/>
    </dgm:pt>
    <dgm:pt modelId="{32089DF8-E6C2-4CF5-8199-62F0AD71AC62}" type="pres">
      <dgm:prSet presAssocID="{DBC1D252-4DE5-4F41-AB3B-4ED86059A815}" presName="spacer" presStyleCnt="0"/>
      <dgm:spPr/>
    </dgm:pt>
    <dgm:pt modelId="{1B775701-F71A-4F8A-B6A3-C432390F5FCA}" type="pres">
      <dgm:prSet presAssocID="{E39BC952-BD3E-420D-A556-11CD256116D9}" presName="parentText" presStyleLbl="node1" presStyleIdx="2" presStyleCnt="3">
        <dgm:presLayoutVars>
          <dgm:chMax val="0"/>
          <dgm:bulletEnabled val="1"/>
        </dgm:presLayoutVars>
      </dgm:prSet>
      <dgm:spPr/>
    </dgm:pt>
  </dgm:ptLst>
  <dgm:cxnLst>
    <dgm:cxn modelId="{54C2CC0D-CF19-41F1-BD0B-67971A0D05F8}" srcId="{7B8ED415-B296-4B79-8BC2-FFEAC6DE871D}" destId="{5717929E-C869-4B17-A799-F668DFBAFA9A}" srcOrd="0" destOrd="0" parTransId="{20CFFD8B-B03A-4115-A429-BFDAD0386673}" sibTransId="{DB25BC88-9F4A-41F1-8C67-0EFE6010BF0E}"/>
    <dgm:cxn modelId="{51BA612C-FBAE-460D-B8FF-4CFF60CC25F2}" type="presOf" srcId="{0400B9F4-9302-420A-931C-46A28E352AF1}" destId="{78B6C87E-5F95-4B68-96D2-140DC1F9CFBA}" srcOrd="0" destOrd="0" presId="urn:microsoft.com/office/officeart/2005/8/layout/vList2"/>
    <dgm:cxn modelId="{6ECE0148-D882-45A7-8F7E-47EA4EAFDC92}" srcId="{7B8ED415-B296-4B79-8BC2-FFEAC6DE871D}" destId="{0400B9F4-9302-420A-931C-46A28E352AF1}" srcOrd="1" destOrd="0" parTransId="{61B94240-6818-451C-BB53-626157CEB8B4}" sibTransId="{DBC1D252-4DE5-4F41-AB3B-4ED86059A815}"/>
    <dgm:cxn modelId="{228A5074-A8BC-4D97-B5FE-FBA9CDE12409}" srcId="{7B8ED415-B296-4B79-8BC2-FFEAC6DE871D}" destId="{E39BC952-BD3E-420D-A556-11CD256116D9}" srcOrd="2" destOrd="0" parTransId="{21CE1459-DB71-4483-994B-CF24860C110D}" sibTransId="{D40335BC-FD99-4BB1-A3F2-6554EAE44437}"/>
    <dgm:cxn modelId="{9221C79A-D8AA-4CA0-94A2-0814AC15262C}" type="presOf" srcId="{E39BC952-BD3E-420D-A556-11CD256116D9}" destId="{1B775701-F71A-4F8A-B6A3-C432390F5FCA}" srcOrd="0" destOrd="0" presId="urn:microsoft.com/office/officeart/2005/8/layout/vList2"/>
    <dgm:cxn modelId="{B04DC8C4-4485-4158-9D0A-58FD5BE7BF8C}" type="presOf" srcId="{7B8ED415-B296-4B79-8BC2-FFEAC6DE871D}" destId="{4E0B1CF2-C4FE-45C4-AE0B-2198C8B46542}" srcOrd="0" destOrd="0" presId="urn:microsoft.com/office/officeart/2005/8/layout/vList2"/>
    <dgm:cxn modelId="{6ED6E8F7-44B1-4AB9-8B04-104AF2A3CF7C}" type="presOf" srcId="{5717929E-C869-4B17-A799-F668DFBAFA9A}" destId="{1C06C77D-3921-4622-ADA9-ECFB1A752861}" srcOrd="0" destOrd="0" presId="urn:microsoft.com/office/officeart/2005/8/layout/vList2"/>
    <dgm:cxn modelId="{1EA4D26A-BFC6-4807-AEEE-CA65C6D1735E}" type="presParOf" srcId="{4E0B1CF2-C4FE-45C4-AE0B-2198C8B46542}" destId="{1C06C77D-3921-4622-ADA9-ECFB1A752861}" srcOrd="0" destOrd="0" presId="urn:microsoft.com/office/officeart/2005/8/layout/vList2"/>
    <dgm:cxn modelId="{5212F51F-ED16-4645-8831-08D65588CCC0}" type="presParOf" srcId="{4E0B1CF2-C4FE-45C4-AE0B-2198C8B46542}" destId="{DC19F33A-AA9F-409F-AC15-CE23AB5A7A65}" srcOrd="1" destOrd="0" presId="urn:microsoft.com/office/officeart/2005/8/layout/vList2"/>
    <dgm:cxn modelId="{22C698AD-5DAD-4D83-9114-0350B5A3D82B}" type="presParOf" srcId="{4E0B1CF2-C4FE-45C4-AE0B-2198C8B46542}" destId="{78B6C87E-5F95-4B68-96D2-140DC1F9CFBA}" srcOrd="2" destOrd="0" presId="urn:microsoft.com/office/officeart/2005/8/layout/vList2"/>
    <dgm:cxn modelId="{DAB09108-FAEA-4B29-8B75-49997CF8BE2C}" type="presParOf" srcId="{4E0B1CF2-C4FE-45C4-AE0B-2198C8B46542}" destId="{32089DF8-E6C2-4CF5-8199-62F0AD71AC62}" srcOrd="3" destOrd="0" presId="urn:microsoft.com/office/officeart/2005/8/layout/vList2"/>
    <dgm:cxn modelId="{45B4C653-05D0-43EB-9278-DEED2777B06E}" type="presParOf" srcId="{4E0B1CF2-C4FE-45C4-AE0B-2198C8B46542}" destId="{1B775701-F71A-4F8A-B6A3-C432390F5FC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9ADF99-1A1C-4C0D-8E68-6383CBE3E480}" type="doc">
      <dgm:prSet loTypeId="urn:microsoft.com/office/officeart/2005/8/layout/vList2" loCatId="list" qsTypeId="urn:microsoft.com/office/officeart/2005/8/quickstyle/simple1" qsCatId="simple" csTypeId="urn:microsoft.com/office/officeart/2005/8/colors/accent4_2" csCatId="accent4"/>
      <dgm:spPr/>
      <dgm:t>
        <a:bodyPr/>
        <a:lstStyle/>
        <a:p>
          <a:endParaRPr lang="en-US"/>
        </a:p>
      </dgm:t>
    </dgm:pt>
    <dgm:pt modelId="{52F5C74C-3F52-427D-924E-7FA599501C74}">
      <dgm:prSet/>
      <dgm:spPr/>
      <dgm:t>
        <a:bodyPr/>
        <a:lstStyle/>
        <a:p>
          <a:r>
            <a:rPr lang="en-US"/>
            <a:t>The following two $1000 face value zero coupon bonds are available.</a:t>
          </a:r>
        </a:p>
      </dgm:t>
    </dgm:pt>
    <dgm:pt modelId="{7FC31F0F-6348-4085-8E65-3EB9B897FA4F}" type="parTrans" cxnId="{1105157A-C82B-4F62-9622-F7141EACEFF6}">
      <dgm:prSet/>
      <dgm:spPr/>
      <dgm:t>
        <a:bodyPr/>
        <a:lstStyle/>
        <a:p>
          <a:endParaRPr lang="en-US"/>
        </a:p>
      </dgm:t>
    </dgm:pt>
    <dgm:pt modelId="{DFC5609C-EBCF-4DB0-B793-4D347063C08E}" type="sibTrans" cxnId="{1105157A-C82B-4F62-9622-F7141EACEFF6}">
      <dgm:prSet/>
      <dgm:spPr/>
      <dgm:t>
        <a:bodyPr/>
        <a:lstStyle/>
        <a:p>
          <a:endParaRPr lang="en-US"/>
        </a:p>
      </dgm:t>
    </dgm:pt>
    <dgm:pt modelId="{AE7D3FF2-449D-486F-A7FD-70CCE6C2C00D}">
      <dgm:prSet/>
      <dgm:spPr/>
      <dgm:t>
        <a:bodyPr/>
        <a:lstStyle/>
        <a:p>
          <a:r>
            <a:rPr lang="en-US"/>
            <a:t>Bonds	Price	Maturity</a:t>
          </a:r>
        </a:p>
      </dgm:t>
    </dgm:pt>
    <dgm:pt modelId="{7BB74965-909D-4FAD-B846-FF34E19D7721}" type="parTrans" cxnId="{CEDEB24E-2C79-4C29-BC57-BF76BFAE933C}">
      <dgm:prSet/>
      <dgm:spPr/>
      <dgm:t>
        <a:bodyPr/>
        <a:lstStyle/>
        <a:p>
          <a:endParaRPr lang="en-US"/>
        </a:p>
      </dgm:t>
    </dgm:pt>
    <dgm:pt modelId="{F9F1336A-6CDC-4D0C-91F8-724B610B339C}" type="sibTrans" cxnId="{CEDEB24E-2C79-4C29-BC57-BF76BFAE933C}">
      <dgm:prSet/>
      <dgm:spPr/>
      <dgm:t>
        <a:bodyPr/>
        <a:lstStyle/>
        <a:p>
          <a:endParaRPr lang="en-US"/>
        </a:p>
      </dgm:t>
    </dgm:pt>
    <dgm:pt modelId="{F6E5AA9C-0FEC-47B0-BDA4-265585C36503}">
      <dgm:prSet/>
      <dgm:spPr/>
      <dgm:t>
        <a:bodyPr/>
        <a:lstStyle/>
        <a:p>
          <a:r>
            <a:rPr lang="en-US"/>
            <a:t>ABC	$900		1 Year</a:t>
          </a:r>
        </a:p>
      </dgm:t>
    </dgm:pt>
    <dgm:pt modelId="{84F5BF37-F7D3-47A8-B26F-BD98634D954F}" type="parTrans" cxnId="{68957123-4A5B-4E3C-9502-3DE0DE44C1CE}">
      <dgm:prSet/>
      <dgm:spPr/>
      <dgm:t>
        <a:bodyPr/>
        <a:lstStyle/>
        <a:p>
          <a:endParaRPr lang="en-US"/>
        </a:p>
      </dgm:t>
    </dgm:pt>
    <dgm:pt modelId="{F1EA232B-8CA9-4019-AFCD-537D53864EA4}" type="sibTrans" cxnId="{68957123-4A5B-4E3C-9502-3DE0DE44C1CE}">
      <dgm:prSet/>
      <dgm:spPr/>
      <dgm:t>
        <a:bodyPr/>
        <a:lstStyle/>
        <a:p>
          <a:endParaRPr lang="en-US"/>
        </a:p>
      </dgm:t>
    </dgm:pt>
    <dgm:pt modelId="{52404AB6-4620-4302-8E06-B4D082644009}">
      <dgm:prSet/>
      <dgm:spPr/>
      <dgm:t>
        <a:bodyPr/>
        <a:lstStyle/>
        <a:p>
          <a:r>
            <a:rPr lang="en-US"/>
            <a:t>XYZ 	$785		2 Year</a:t>
          </a:r>
        </a:p>
      </dgm:t>
    </dgm:pt>
    <dgm:pt modelId="{A1F2AE83-00EC-42DE-992E-FAAD8A7F6092}" type="parTrans" cxnId="{2EE3BCA9-C346-4600-87BA-736F7D2FB1E8}">
      <dgm:prSet/>
      <dgm:spPr/>
      <dgm:t>
        <a:bodyPr/>
        <a:lstStyle/>
        <a:p>
          <a:endParaRPr lang="en-US"/>
        </a:p>
      </dgm:t>
    </dgm:pt>
    <dgm:pt modelId="{E0B206FD-4233-4DE2-A3E7-77A458B79F2A}" type="sibTrans" cxnId="{2EE3BCA9-C346-4600-87BA-736F7D2FB1E8}">
      <dgm:prSet/>
      <dgm:spPr/>
      <dgm:t>
        <a:bodyPr/>
        <a:lstStyle/>
        <a:p>
          <a:endParaRPr lang="en-US"/>
        </a:p>
      </dgm:t>
    </dgm:pt>
    <dgm:pt modelId="{FCAF040E-7357-47D3-B3EB-5B1746ACE037}">
      <dgm:prSet/>
      <dgm:spPr/>
      <dgm:t>
        <a:bodyPr/>
        <a:lstStyle/>
        <a:p>
          <a:r>
            <a:rPr lang="en-US"/>
            <a:t>Show How the forward rate starting in year 2 could be locked in by a Bond trader.</a:t>
          </a:r>
        </a:p>
      </dgm:t>
    </dgm:pt>
    <dgm:pt modelId="{2FDC6DCE-C6B1-4908-B0D8-6DF7C8B091E6}" type="parTrans" cxnId="{E7555856-3A50-4245-9135-DDBD79A2DAC1}">
      <dgm:prSet/>
      <dgm:spPr/>
      <dgm:t>
        <a:bodyPr/>
        <a:lstStyle/>
        <a:p>
          <a:endParaRPr lang="en-US"/>
        </a:p>
      </dgm:t>
    </dgm:pt>
    <dgm:pt modelId="{4C7ECD1A-E715-41C1-9F85-4D504A53ABAD}" type="sibTrans" cxnId="{E7555856-3A50-4245-9135-DDBD79A2DAC1}">
      <dgm:prSet/>
      <dgm:spPr/>
      <dgm:t>
        <a:bodyPr/>
        <a:lstStyle/>
        <a:p>
          <a:endParaRPr lang="en-US"/>
        </a:p>
      </dgm:t>
    </dgm:pt>
    <dgm:pt modelId="{C9F4067E-C4B9-4E36-9062-27F728749E1D}" type="pres">
      <dgm:prSet presAssocID="{039ADF99-1A1C-4C0D-8E68-6383CBE3E480}" presName="linear" presStyleCnt="0">
        <dgm:presLayoutVars>
          <dgm:animLvl val="lvl"/>
          <dgm:resizeHandles val="exact"/>
        </dgm:presLayoutVars>
      </dgm:prSet>
      <dgm:spPr/>
    </dgm:pt>
    <dgm:pt modelId="{C6B9F540-272C-4E8C-9225-098FC4736CE6}" type="pres">
      <dgm:prSet presAssocID="{52F5C74C-3F52-427D-924E-7FA599501C74}" presName="parentText" presStyleLbl="node1" presStyleIdx="0" presStyleCnt="5">
        <dgm:presLayoutVars>
          <dgm:chMax val="0"/>
          <dgm:bulletEnabled val="1"/>
        </dgm:presLayoutVars>
      </dgm:prSet>
      <dgm:spPr/>
    </dgm:pt>
    <dgm:pt modelId="{E015B643-B083-45C3-BAE7-3BEC9EC43A85}" type="pres">
      <dgm:prSet presAssocID="{DFC5609C-EBCF-4DB0-B793-4D347063C08E}" presName="spacer" presStyleCnt="0"/>
      <dgm:spPr/>
    </dgm:pt>
    <dgm:pt modelId="{CCB6C47A-24C3-499C-90DA-D151B1EEB500}" type="pres">
      <dgm:prSet presAssocID="{AE7D3FF2-449D-486F-A7FD-70CCE6C2C00D}" presName="parentText" presStyleLbl="node1" presStyleIdx="1" presStyleCnt="5">
        <dgm:presLayoutVars>
          <dgm:chMax val="0"/>
          <dgm:bulletEnabled val="1"/>
        </dgm:presLayoutVars>
      </dgm:prSet>
      <dgm:spPr/>
    </dgm:pt>
    <dgm:pt modelId="{C104FE25-F737-4A4A-A3AE-DE301649DD45}" type="pres">
      <dgm:prSet presAssocID="{F9F1336A-6CDC-4D0C-91F8-724B610B339C}" presName="spacer" presStyleCnt="0"/>
      <dgm:spPr/>
    </dgm:pt>
    <dgm:pt modelId="{E3584880-0FB4-45E3-A185-62CDE48FB4CE}" type="pres">
      <dgm:prSet presAssocID="{F6E5AA9C-0FEC-47B0-BDA4-265585C36503}" presName="parentText" presStyleLbl="node1" presStyleIdx="2" presStyleCnt="5">
        <dgm:presLayoutVars>
          <dgm:chMax val="0"/>
          <dgm:bulletEnabled val="1"/>
        </dgm:presLayoutVars>
      </dgm:prSet>
      <dgm:spPr/>
    </dgm:pt>
    <dgm:pt modelId="{74277161-D937-4014-813F-C3E025B82823}" type="pres">
      <dgm:prSet presAssocID="{F1EA232B-8CA9-4019-AFCD-537D53864EA4}" presName="spacer" presStyleCnt="0"/>
      <dgm:spPr/>
    </dgm:pt>
    <dgm:pt modelId="{644285DB-982E-4985-9026-4A35F7AABF52}" type="pres">
      <dgm:prSet presAssocID="{52404AB6-4620-4302-8E06-B4D082644009}" presName="parentText" presStyleLbl="node1" presStyleIdx="3" presStyleCnt="5">
        <dgm:presLayoutVars>
          <dgm:chMax val="0"/>
          <dgm:bulletEnabled val="1"/>
        </dgm:presLayoutVars>
      </dgm:prSet>
      <dgm:spPr/>
    </dgm:pt>
    <dgm:pt modelId="{6A0514F4-C5E7-4395-85FE-880D966CE97E}" type="pres">
      <dgm:prSet presAssocID="{E0B206FD-4233-4DE2-A3E7-77A458B79F2A}" presName="spacer" presStyleCnt="0"/>
      <dgm:spPr/>
    </dgm:pt>
    <dgm:pt modelId="{3762AD62-FBB6-4142-BDD0-3E96017321B6}" type="pres">
      <dgm:prSet presAssocID="{FCAF040E-7357-47D3-B3EB-5B1746ACE037}" presName="parentText" presStyleLbl="node1" presStyleIdx="4" presStyleCnt="5">
        <dgm:presLayoutVars>
          <dgm:chMax val="0"/>
          <dgm:bulletEnabled val="1"/>
        </dgm:presLayoutVars>
      </dgm:prSet>
      <dgm:spPr/>
    </dgm:pt>
  </dgm:ptLst>
  <dgm:cxnLst>
    <dgm:cxn modelId="{7B6F1715-7322-4AD7-8113-68BDBC830E62}" type="presOf" srcId="{039ADF99-1A1C-4C0D-8E68-6383CBE3E480}" destId="{C9F4067E-C4B9-4E36-9062-27F728749E1D}" srcOrd="0" destOrd="0" presId="urn:microsoft.com/office/officeart/2005/8/layout/vList2"/>
    <dgm:cxn modelId="{68957123-4A5B-4E3C-9502-3DE0DE44C1CE}" srcId="{039ADF99-1A1C-4C0D-8E68-6383CBE3E480}" destId="{F6E5AA9C-0FEC-47B0-BDA4-265585C36503}" srcOrd="2" destOrd="0" parTransId="{84F5BF37-F7D3-47A8-B26F-BD98634D954F}" sibTransId="{F1EA232B-8CA9-4019-AFCD-537D53864EA4}"/>
    <dgm:cxn modelId="{92DD7E2E-4A61-40FD-864E-B240DCFCE5E4}" type="presOf" srcId="{52404AB6-4620-4302-8E06-B4D082644009}" destId="{644285DB-982E-4985-9026-4A35F7AABF52}" srcOrd="0" destOrd="0" presId="urn:microsoft.com/office/officeart/2005/8/layout/vList2"/>
    <dgm:cxn modelId="{8AB7002F-A5CC-408C-AEBD-2C8A2099D477}" type="presOf" srcId="{FCAF040E-7357-47D3-B3EB-5B1746ACE037}" destId="{3762AD62-FBB6-4142-BDD0-3E96017321B6}" srcOrd="0" destOrd="0" presId="urn:microsoft.com/office/officeart/2005/8/layout/vList2"/>
    <dgm:cxn modelId="{CEDEB24E-2C79-4C29-BC57-BF76BFAE933C}" srcId="{039ADF99-1A1C-4C0D-8E68-6383CBE3E480}" destId="{AE7D3FF2-449D-486F-A7FD-70CCE6C2C00D}" srcOrd="1" destOrd="0" parTransId="{7BB74965-909D-4FAD-B846-FF34E19D7721}" sibTransId="{F9F1336A-6CDC-4D0C-91F8-724B610B339C}"/>
    <dgm:cxn modelId="{F685E655-77CD-4A5D-AE7E-42A97B4B01F5}" type="presOf" srcId="{F6E5AA9C-0FEC-47B0-BDA4-265585C36503}" destId="{E3584880-0FB4-45E3-A185-62CDE48FB4CE}" srcOrd="0" destOrd="0" presId="urn:microsoft.com/office/officeart/2005/8/layout/vList2"/>
    <dgm:cxn modelId="{E7555856-3A50-4245-9135-DDBD79A2DAC1}" srcId="{039ADF99-1A1C-4C0D-8E68-6383CBE3E480}" destId="{FCAF040E-7357-47D3-B3EB-5B1746ACE037}" srcOrd="4" destOrd="0" parTransId="{2FDC6DCE-C6B1-4908-B0D8-6DF7C8B091E6}" sibTransId="{4C7ECD1A-E715-41C1-9F85-4D504A53ABAD}"/>
    <dgm:cxn modelId="{1105157A-C82B-4F62-9622-F7141EACEFF6}" srcId="{039ADF99-1A1C-4C0D-8E68-6383CBE3E480}" destId="{52F5C74C-3F52-427D-924E-7FA599501C74}" srcOrd="0" destOrd="0" parTransId="{7FC31F0F-6348-4085-8E65-3EB9B897FA4F}" sibTransId="{DFC5609C-EBCF-4DB0-B793-4D347063C08E}"/>
    <dgm:cxn modelId="{14B1837B-BEC4-4E08-92F3-6B2188C17713}" type="presOf" srcId="{AE7D3FF2-449D-486F-A7FD-70CCE6C2C00D}" destId="{CCB6C47A-24C3-499C-90DA-D151B1EEB500}" srcOrd="0" destOrd="0" presId="urn:microsoft.com/office/officeart/2005/8/layout/vList2"/>
    <dgm:cxn modelId="{2EE3BCA9-C346-4600-87BA-736F7D2FB1E8}" srcId="{039ADF99-1A1C-4C0D-8E68-6383CBE3E480}" destId="{52404AB6-4620-4302-8E06-B4D082644009}" srcOrd="3" destOrd="0" parTransId="{A1F2AE83-00EC-42DE-992E-FAAD8A7F6092}" sibTransId="{E0B206FD-4233-4DE2-A3E7-77A458B79F2A}"/>
    <dgm:cxn modelId="{54FEB2C4-A7F7-4F27-ACC6-D1A4D5AD6D87}" type="presOf" srcId="{52F5C74C-3F52-427D-924E-7FA599501C74}" destId="{C6B9F540-272C-4E8C-9225-098FC4736CE6}" srcOrd="0" destOrd="0" presId="urn:microsoft.com/office/officeart/2005/8/layout/vList2"/>
    <dgm:cxn modelId="{13C73710-F78C-4ACF-9864-C837A0F3E224}" type="presParOf" srcId="{C9F4067E-C4B9-4E36-9062-27F728749E1D}" destId="{C6B9F540-272C-4E8C-9225-098FC4736CE6}" srcOrd="0" destOrd="0" presId="urn:microsoft.com/office/officeart/2005/8/layout/vList2"/>
    <dgm:cxn modelId="{CB7A4CE8-474E-4885-8599-4FCB3CFECCE7}" type="presParOf" srcId="{C9F4067E-C4B9-4E36-9062-27F728749E1D}" destId="{E015B643-B083-45C3-BAE7-3BEC9EC43A85}" srcOrd="1" destOrd="0" presId="urn:microsoft.com/office/officeart/2005/8/layout/vList2"/>
    <dgm:cxn modelId="{2E8835BF-F3C8-4C1A-862A-948CFAA46E9D}" type="presParOf" srcId="{C9F4067E-C4B9-4E36-9062-27F728749E1D}" destId="{CCB6C47A-24C3-499C-90DA-D151B1EEB500}" srcOrd="2" destOrd="0" presId="urn:microsoft.com/office/officeart/2005/8/layout/vList2"/>
    <dgm:cxn modelId="{A9121E62-3EB6-4BEB-A64C-7DEF1A07A6CD}" type="presParOf" srcId="{C9F4067E-C4B9-4E36-9062-27F728749E1D}" destId="{C104FE25-F737-4A4A-A3AE-DE301649DD45}" srcOrd="3" destOrd="0" presId="urn:microsoft.com/office/officeart/2005/8/layout/vList2"/>
    <dgm:cxn modelId="{BAD00AC1-8C4C-4CAC-80CA-66882DB088E1}" type="presParOf" srcId="{C9F4067E-C4B9-4E36-9062-27F728749E1D}" destId="{E3584880-0FB4-45E3-A185-62CDE48FB4CE}" srcOrd="4" destOrd="0" presId="urn:microsoft.com/office/officeart/2005/8/layout/vList2"/>
    <dgm:cxn modelId="{8BB7F760-A9C1-4426-ADCB-9B59ED446A8E}" type="presParOf" srcId="{C9F4067E-C4B9-4E36-9062-27F728749E1D}" destId="{74277161-D937-4014-813F-C3E025B82823}" srcOrd="5" destOrd="0" presId="urn:microsoft.com/office/officeart/2005/8/layout/vList2"/>
    <dgm:cxn modelId="{95CA1919-F35E-4D36-8A00-601184446989}" type="presParOf" srcId="{C9F4067E-C4B9-4E36-9062-27F728749E1D}" destId="{644285DB-982E-4985-9026-4A35F7AABF52}" srcOrd="6" destOrd="0" presId="urn:microsoft.com/office/officeart/2005/8/layout/vList2"/>
    <dgm:cxn modelId="{8A821264-3B03-4619-B1E5-5EA5B8E3BF38}" type="presParOf" srcId="{C9F4067E-C4B9-4E36-9062-27F728749E1D}" destId="{6A0514F4-C5E7-4395-85FE-880D966CE97E}" srcOrd="7" destOrd="0" presId="urn:microsoft.com/office/officeart/2005/8/layout/vList2"/>
    <dgm:cxn modelId="{CB51474A-B308-4E09-9DD4-5438C6A052BC}" type="presParOf" srcId="{C9F4067E-C4B9-4E36-9062-27F728749E1D}" destId="{3762AD62-FBB6-4142-BDD0-3E96017321B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D4AD1-6BAE-4BBC-8DDE-644295A785D8}">
      <dsp:nvSpPr>
        <dsp:cNvPr id="0" name=""/>
        <dsp:cNvSpPr/>
      </dsp:nvSpPr>
      <dsp:spPr>
        <a:xfrm>
          <a:off x="0" y="958220"/>
          <a:ext cx="4941519" cy="17690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E39D6-C11F-448D-9B0A-AA1DEA171963}">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D354EE-DC5F-4C1A-817C-FBF93A630F9E}">
      <dsp:nvSpPr>
        <dsp:cNvPr id="0" name=""/>
        <dsp:cNvSpPr/>
      </dsp:nvSpPr>
      <dsp:spPr>
        <a:xfrm>
          <a:off x="2043221" y="958220"/>
          <a:ext cx="2898297"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755650">
            <a:lnSpc>
              <a:spcPct val="90000"/>
            </a:lnSpc>
            <a:spcBef>
              <a:spcPct val="0"/>
            </a:spcBef>
            <a:spcAft>
              <a:spcPct val="35000"/>
            </a:spcAft>
            <a:buNone/>
          </a:pPr>
          <a:r>
            <a:rPr lang="en-US" sz="1700" kern="1200"/>
            <a:t>Yield spreads are the differences in yields between risky bonds and default free U. S Treasury bonds of similar maturity</a:t>
          </a:r>
        </a:p>
      </dsp:txBody>
      <dsp:txXfrm>
        <a:off x="2043221" y="958220"/>
        <a:ext cx="2898297" cy="1769022"/>
      </dsp:txXfrm>
    </dsp:sp>
    <dsp:sp modelId="{2E7BAFF2-B6A5-4C13-88FF-4647ED220598}">
      <dsp:nvSpPr>
        <dsp:cNvPr id="0" name=""/>
        <dsp:cNvSpPr/>
      </dsp:nvSpPr>
      <dsp:spPr>
        <a:xfrm>
          <a:off x="0" y="3169499"/>
          <a:ext cx="4941519" cy="17690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6613E-E371-437A-877F-89D9BEB72E3A}">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5B8F3D-7C66-43E8-8CEA-67AB057DB17F}">
      <dsp:nvSpPr>
        <dsp:cNvPr id="0" name=""/>
        <dsp:cNvSpPr/>
      </dsp:nvSpPr>
      <dsp:spPr>
        <a:xfrm>
          <a:off x="2043221" y="3169499"/>
          <a:ext cx="2898297"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755650">
            <a:lnSpc>
              <a:spcPct val="90000"/>
            </a:lnSpc>
            <a:spcBef>
              <a:spcPct val="0"/>
            </a:spcBef>
            <a:spcAft>
              <a:spcPct val="35000"/>
            </a:spcAft>
            <a:buNone/>
          </a:pPr>
          <a:r>
            <a:rPr lang="en-US" sz="1700" kern="1200"/>
            <a:t>(Yield Spread)</a:t>
          </a:r>
          <a:r>
            <a:rPr lang="en-US" sz="1700" kern="1200" baseline="-25000"/>
            <a:t>t </a:t>
          </a:r>
          <a:r>
            <a:rPr lang="en-US" sz="1700" kern="1200"/>
            <a:t>= ( Yield on Risky Bond)</a:t>
          </a:r>
          <a:r>
            <a:rPr lang="en-US" sz="1700" kern="1200" baseline="-25000"/>
            <a:t>t </a:t>
          </a:r>
          <a:r>
            <a:rPr lang="en-US" sz="1700" kern="1200"/>
            <a:t>– Yield on a U.S treasury bond)</a:t>
          </a:r>
          <a:r>
            <a:rPr lang="en-US" sz="1700" kern="1200" baseline="-25000"/>
            <a:t>t </a:t>
          </a:r>
          <a:endParaRPr lang="en-US" sz="1700" kern="1200"/>
        </a:p>
      </dsp:txBody>
      <dsp:txXfrm>
        <a:off x="2043221" y="3169499"/>
        <a:ext cx="2898297" cy="1769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6C77D-3921-4622-ADA9-ECFB1A752861}">
      <dsp:nvSpPr>
        <dsp:cNvPr id="0" name=""/>
        <dsp:cNvSpPr/>
      </dsp:nvSpPr>
      <dsp:spPr>
        <a:xfrm>
          <a:off x="0" y="12571"/>
          <a:ext cx="4941519" cy="1918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relationship at  a point in time between the YTMs of homogeneous bonds and the years to maturity for the bonds, holding other things constant, is called the term structure of interest rates or Yield Curve.</a:t>
          </a:r>
        </a:p>
      </dsp:txBody>
      <dsp:txXfrm>
        <a:off x="93668" y="106239"/>
        <a:ext cx="4754183" cy="1731464"/>
      </dsp:txXfrm>
    </dsp:sp>
    <dsp:sp modelId="{78B6C87E-5F95-4B68-96D2-140DC1F9CFBA}">
      <dsp:nvSpPr>
        <dsp:cNvPr id="0" name=""/>
        <dsp:cNvSpPr/>
      </dsp:nvSpPr>
      <dsp:spPr>
        <a:xfrm>
          <a:off x="0" y="1988971"/>
          <a:ext cx="4941519" cy="1918800"/>
        </a:xfrm>
        <a:prstGeom prst="roundRect">
          <a:avLst/>
        </a:prstGeom>
        <a:solidFill>
          <a:schemeClr val="accent2">
            <a:hueOff val="-7200000"/>
            <a:satOff val="-25001"/>
            <a:lumOff val="300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interest rate charged depends on the length of time that the funds are held, is the basis of term structure theory.</a:t>
          </a:r>
        </a:p>
      </dsp:txBody>
      <dsp:txXfrm>
        <a:off x="93668" y="2082639"/>
        <a:ext cx="4754183" cy="1731464"/>
      </dsp:txXfrm>
    </dsp:sp>
    <dsp:sp modelId="{1B775701-F71A-4F8A-B6A3-C432390F5FCA}">
      <dsp:nvSpPr>
        <dsp:cNvPr id="0" name=""/>
        <dsp:cNvSpPr/>
      </dsp:nvSpPr>
      <dsp:spPr>
        <a:xfrm>
          <a:off x="0" y="3965371"/>
          <a:ext cx="4941519" cy="1918800"/>
        </a:xfrm>
        <a:prstGeom prst="roundRect">
          <a:avLst/>
        </a:prstGeom>
        <a:solidFill>
          <a:schemeClr val="accent2">
            <a:hueOff val="-14400000"/>
            <a:satOff val="-50003"/>
            <a:lumOff val="600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Expectations Hypothesis- The expectations approach to the term structure of interest rates states that long term interest  rates are the geometric mean of expected forward short term interest rates</a:t>
          </a:r>
        </a:p>
      </dsp:txBody>
      <dsp:txXfrm>
        <a:off x="93668" y="4059039"/>
        <a:ext cx="4754183" cy="1731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9F540-272C-4E8C-9225-098FC4736CE6}">
      <dsp:nvSpPr>
        <dsp:cNvPr id="0" name=""/>
        <dsp:cNvSpPr/>
      </dsp:nvSpPr>
      <dsp:spPr>
        <a:xfrm>
          <a:off x="0" y="40252"/>
          <a:ext cx="4941519" cy="111486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following two $1000 face value zero coupon bonds are available.</a:t>
          </a:r>
        </a:p>
      </dsp:txBody>
      <dsp:txXfrm>
        <a:off x="54423" y="94675"/>
        <a:ext cx="4832673" cy="1006017"/>
      </dsp:txXfrm>
    </dsp:sp>
    <dsp:sp modelId="{CCB6C47A-24C3-499C-90DA-D151B1EEB500}">
      <dsp:nvSpPr>
        <dsp:cNvPr id="0" name=""/>
        <dsp:cNvSpPr/>
      </dsp:nvSpPr>
      <dsp:spPr>
        <a:xfrm>
          <a:off x="0" y="1215595"/>
          <a:ext cx="4941519" cy="111486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Bonds	Price	Maturity</a:t>
          </a:r>
        </a:p>
      </dsp:txBody>
      <dsp:txXfrm>
        <a:off x="54423" y="1270018"/>
        <a:ext cx="4832673" cy="1006017"/>
      </dsp:txXfrm>
    </dsp:sp>
    <dsp:sp modelId="{E3584880-0FB4-45E3-A185-62CDE48FB4CE}">
      <dsp:nvSpPr>
        <dsp:cNvPr id="0" name=""/>
        <dsp:cNvSpPr/>
      </dsp:nvSpPr>
      <dsp:spPr>
        <a:xfrm>
          <a:off x="0" y="2390939"/>
          <a:ext cx="4941519" cy="111486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ABC	$900		1 Year</a:t>
          </a:r>
        </a:p>
      </dsp:txBody>
      <dsp:txXfrm>
        <a:off x="54423" y="2445362"/>
        <a:ext cx="4832673" cy="1006017"/>
      </dsp:txXfrm>
    </dsp:sp>
    <dsp:sp modelId="{644285DB-982E-4985-9026-4A35F7AABF52}">
      <dsp:nvSpPr>
        <dsp:cNvPr id="0" name=""/>
        <dsp:cNvSpPr/>
      </dsp:nvSpPr>
      <dsp:spPr>
        <a:xfrm>
          <a:off x="0" y="3566283"/>
          <a:ext cx="4941519" cy="111486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XYZ 	$785		2 Year</a:t>
          </a:r>
        </a:p>
      </dsp:txBody>
      <dsp:txXfrm>
        <a:off x="54423" y="3620706"/>
        <a:ext cx="4832673" cy="1006017"/>
      </dsp:txXfrm>
    </dsp:sp>
    <dsp:sp modelId="{3762AD62-FBB6-4142-BDD0-3E96017321B6}">
      <dsp:nvSpPr>
        <dsp:cNvPr id="0" name=""/>
        <dsp:cNvSpPr/>
      </dsp:nvSpPr>
      <dsp:spPr>
        <a:xfrm>
          <a:off x="0" y="4741627"/>
          <a:ext cx="4941519" cy="111486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Show How the forward rate starting in year 2 could be locked in by a Bond trader.</a:t>
          </a:r>
        </a:p>
      </dsp:txBody>
      <dsp:txXfrm>
        <a:off x="54423" y="4796050"/>
        <a:ext cx="4832673" cy="10060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42B836A-AEF5-41F5-9394-B9BE5FE7EB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1F4325E-E661-4346-BBC1-975949915D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8F7CAB8-133A-48D4-A30D-6405BEB00FE2}"/>
              </a:ext>
            </a:extLst>
          </p:cNvPr>
          <p:cNvSpPr>
            <a:spLocks noGrp="1" noChangeArrowheads="1"/>
          </p:cNvSpPr>
          <p:nvPr>
            <p:ph type="sldNum" sz="quarter" idx="12"/>
          </p:nvPr>
        </p:nvSpPr>
        <p:spPr>
          <a:ln/>
        </p:spPr>
        <p:txBody>
          <a:bodyPr/>
          <a:lstStyle>
            <a:lvl1pPr>
              <a:defRPr/>
            </a:lvl1pPr>
          </a:lstStyle>
          <a:p>
            <a:fld id="{AAB77C80-C4EF-4921-B14F-6FC852934F5A}" type="slidenum">
              <a:rPr lang="en-US" altLang="en-US"/>
              <a:pPr/>
              <a:t>‹#›</a:t>
            </a:fld>
            <a:endParaRPr lang="en-US" altLang="en-US"/>
          </a:p>
        </p:txBody>
      </p:sp>
    </p:spTree>
    <p:extLst>
      <p:ext uri="{BB962C8B-B14F-4D97-AF65-F5344CB8AC3E}">
        <p14:creationId xmlns:p14="http://schemas.microsoft.com/office/powerpoint/2010/main" val="3347626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537ED0A-48B7-49F2-9436-9CCE0D5395D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D295B63-13D5-46FA-A57E-E2048D0BC4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842DB05-89B9-4EA2-B013-2C7A3FE52E82}"/>
              </a:ext>
            </a:extLst>
          </p:cNvPr>
          <p:cNvSpPr>
            <a:spLocks noGrp="1" noChangeArrowheads="1"/>
          </p:cNvSpPr>
          <p:nvPr>
            <p:ph type="sldNum" sz="quarter" idx="12"/>
          </p:nvPr>
        </p:nvSpPr>
        <p:spPr>
          <a:ln/>
        </p:spPr>
        <p:txBody>
          <a:bodyPr/>
          <a:lstStyle>
            <a:lvl1pPr>
              <a:defRPr/>
            </a:lvl1pPr>
          </a:lstStyle>
          <a:p>
            <a:fld id="{2B308A0D-A69F-4E96-8FF1-02F4FF0B0152}" type="slidenum">
              <a:rPr lang="en-US" altLang="en-US"/>
              <a:pPr/>
              <a:t>‹#›</a:t>
            </a:fld>
            <a:endParaRPr lang="en-US" altLang="en-US"/>
          </a:p>
        </p:txBody>
      </p:sp>
    </p:spTree>
    <p:extLst>
      <p:ext uri="{BB962C8B-B14F-4D97-AF65-F5344CB8AC3E}">
        <p14:creationId xmlns:p14="http://schemas.microsoft.com/office/powerpoint/2010/main" val="312774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6F1F7A3-DFCB-4E16-8574-FB57CC36946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DD92AFF-89F2-4D5C-B348-2121C0F810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2E8AB70-F84A-42AB-AB7A-956A75F37228}"/>
              </a:ext>
            </a:extLst>
          </p:cNvPr>
          <p:cNvSpPr>
            <a:spLocks noGrp="1" noChangeArrowheads="1"/>
          </p:cNvSpPr>
          <p:nvPr>
            <p:ph type="sldNum" sz="quarter" idx="12"/>
          </p:nvPr>
        </p:nvSpPr>
        <p:spPr>
          <a:ln/>
        </p:spPr>
        <p:txBody>
          <a:bodyPr/>
          <a:lstStyle>
            <a:lvl1pPr>
              <a:defRPr/>
            </a:lvl1pPr>
          </a:lstStyle>
          <a:p>
            <a:fld id="{094FE661-5808-40F0-B4E3-44BEB3EB761B}" type="slidenum">
              <a:rPr lang="en-US" altLang="en-US"/>
              <a:pPr/>
              <a:t>‹#›</a:t>
            </a:fld>
            <a:endParaRPr lang="en-US" altLang="en-US"/>
          </a:p>
        </p:txBody>
      </p:sp>
    </p:spTree>
    <p:extLst>
      <p:ext uri="{BB962C8B-B14F-4D97-AF65-F5344CB8AC3E}">
        <p14:creationId xmlns:p14="http://schemas.microsoft.com/office/powerpoint/2010/main" val="155708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FB1AC77E-8E4E-42A7-A64F-B6AD401C6BE9}"/>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E5014FC-1BDA-4465-8CB5-5EC5452AAD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56193683-9F68-4E90-91AC-8DBC528E0820}"/>
              </a:ext>
            </a:extLst>
          </p:cNvPr>
          <p:cNvSpPr>
            <a:spLocks noGrp="1" noChangeArrowheads="1"/>
          </p:cNvSpPr>
          <p:nvPr>
            <p:ph type="sldNum" sz="quarter" idx="12"/>
          </p:nvPr>
        </p:nvSpPr>
        <p:spPr>
          <a:ln/>
        </p:spPr>
        <p:txBody>
          <a:bodyPr/>
          <a:lstStyle>
            <a:lvl1pPr>
              <a:defRPr/>
            </a:lvl1pPr>
          </a:lstStyle>
          <a:p>
            <a:fld id="{2EADEDC5-A9AD-4CCC-A856-00CAA97369B6}" type="slidenum">
              <a:rPr lang="en-US" altLang="en-US"/>
              <a:pPr/>
              <a:t>‹#›</a:t>
            </a:fld>
            <a:endParaRPr lang="en-US" altLang="en-US"/>
          </a:p>
        </p:txBody>
      </p:sp>
    </p:spTree>
    <p:extLst>
      <p:ext uri="{BB962C8B-B14F-4D97-AF65-F5344CB8AC3E}">
        <p14:creationId xmlns:p14="http://schemas.microsoft.com/office/powerpoint/2010/main" val="3982439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29E73C4-8A55-4A0C-9098-B87F31A28B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F6AC125-FC2B-4A81-9F23-7C98FA56EC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FD46631-0D54-4E33-9B57-987A05995673}"/>
              </a:ext>
            </a:extLst>
          </p:cNvPr>
          <p:cNvSpPr>
            <a:spLocks noGrp="1" noChangeArrowheads="1"/>
          </p:cNvSpPr>
          <p:nvPr>
            <p:ph type="sldNum" sz="quarter" idx="12"/>
          </p:nvPr>
        </p:nvSpPr>
        <p:spPr>
          <a:ln/>
        </p:spPr>
        <p:txBody>
          <a:bodyPr/>
          <a:lstStyle>
            <a:lvl1pPr>
              <a:defRPr/>
            </a:lvl1pPr>
          </a:lstStyle>
          <a:p>
            <a:fld id="{2F093B7D-BF52-4D77-B792-0ACAE0EF16C7}" type="slidenum">
              <a:rPr lang="en-US" altLang="en-US"/>
              <a:pPr/>
              <a:t>‹#›</a:t>
            </a:fld>
            <a:endParaRPr lang="en-US" altLang="en-US"/>
          </a:p>
        </p:txBody>
      </p:sp>
    </p:spTree>
    <p:extLst>
      <p:ext uri="{BB962C8B-B14F-4D97-AF65-F5344CB8AC3E}">
        <p14:creationId xmlns:p14="http://schemas.microsoft.com/office/powerpoint/2010/main" val="1721648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7E71EBA-FF85-4D3C-8932-BA02D66B808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E605A17-4124-48A1-A706-DEAD831D5B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5AA7037-99F6-465D-B212-2F2099081D2A}"/>
              </a:ext>
            </a:extLst>
          </p:cNvPr>
          <p:cNvSpPr>
            <a:spLocks noGrp="1" noChangeArrowheads="1"/>
          </p:cNvSpPr>
          <p:nvPr>
            <p:ph type="sldNum" sz="quarter" idx="12"/>
          </p:nvPr>
        </p:nvSpPr>
        <p:spPr>
          <a:ln/>
        </p:spPr>
        <p:txBody>
          <a:bodyPr/>
          <a:lstStyle>
            <a:lvl1pPr>
              <a:defRPr/>
            </a:lvl1pPr>
          </a:lstStyle>
          <a:p>
            <a:fld id="{96EC628E-07B1-4AD7-A4BC-59CA34CE34BE}" type="slidenum">
              <a:rPr lang="en-US" altLang="en-US"/>
              <a:pPr/>
              <a:t>‹#›</a:t>
            </a:fld>
            <a:endParaRPr lang="en-US" altLang="en-US"/>
          </a:p>
        </p:txBody>
      </p:sp>
    </p:spTree>
    <p:extLst>
      <p:ext uri="{BB962C8B-B14F-4D97-AF65-F5344CB8AC3E}">
        <p14:creationId xmlns:p14="http://schemas.microsoft.com/office/powerpoint/2010/main" val="1671935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778F8BC1-9857-49C2-AAEF-8D6EED11D5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1A8D6DB-DD3C-4044-89BA-E64EE94F93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AC35936-84BC-4A07-A77F-38AFF5D4CCF0}"/>
              </a:ext>
            </a:extLst>
          </p:cNvPr>
          <p:cNvSpPr>
            <a:spLocks noGrp="1" noChangeArrowheads="1"/>
          </p:cNvSpPr>
          <p:nvPr>
            <p:ph type="sldNum" sz="quarter" idx="12"/>
          </p:nvPr>
        </p:nvSpPr>
        <p:spPr>
          <a:ln/>
        </p:spPr>
        <p:txBody>
          <a:bodyPr/>
          <a:lstStyle>
            <a:lvl1pPr>
              <a:defRPr/>
            </a:lvl1pPr>
          </a:lstStyle>
          <a:p>
            <a:fld id="{BD88C22A-4C13-4826-89A4-092E45CC14C7}" type="slidenum">
              <a:rPr lang="en-US" altLang="en-US"/>
              <a:pPr/>
              <a:t>‹#›</a:t>
            </a:fld>
            <a:endParaRPr lang="en-US" altLang="en-US"/>
          </a:p>
        </p:txBody>
      </p:sp>
    </p:spTree>
    <p:extLst>
      <p:ext uri="{BB962C8B-B14F-4D97-AF65-F5344CB8AC3E}">
        <p14:creationId xmlns:p14="http://schemas.microsoft.com/office/powerpoint/2010/main" val="74892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C6305E9-007C-4D54-BF84-623FFF9D9D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AF7055C-5DC1-4B95-B88B-CEE8A52484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5EE2301-5B6D-4BAF-9441-04942065CF26}"/>
              </a:ext>
            </a:extLst>
          </p:cNvPr>
          <p:cNvSpPr>
            <a:spLocks noGrp="1" noChangeArrowheads="1"/>
          </p:cNvSpPr>
          <p:nvPr>
            <p:ph type="sldNum" sz="quarter" idx="12"/>
          </p:nvPr>
        </p:nvSpPr>
        <p:spPr>
          <a:ln/>
        </p:spPr>
        <p:txBody>
          <a:bodyPr/>
          <a:lstStyle>
            <a:lvl1pPr>
              <a:defRPr/>
            </a:lvl1pPr>
          </a:lstStyle>
          <a:p>
            <a:fld id="{2731D12E-6C26-4550-957C-1DA43C129FF0}" type="slidenum">
              <a:rPr lang="en-US" altLang="en-US"/>
              <a:pPr/>
              <a:t>‹#›</a:t>
            </a:fld>
            <a:endParaRPr lang="en-US" altLang="en-US"/>
          </a:p>
        </p:txBody>
      </p:sp>
    </p:spTree>
    <p:extLst>
      <p:ext uri="{BB962C8B-B14F-4D97-AF65-F5344CB8AC3E}">
        <p14:creationId xmlns:p14="http://schemas.microsoft.com/office/powerpoint/2010/main" val="192011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1D917C9-6FA4-4024-A110-59B623E80E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87B109-3EBB-42EC-B13C-21CDB83674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4B63DA-07E4-449B-B843-FB0C7F3F7D63}"/>
              </a:ext>
            </a:extLst>
          </p:cNvPr>
          <p:cNvSpPr>
            <a:spLocks noGrp="1" noChangeArrowheads="1"/>
          </p:cNvSpPr>
          <p:nvPr>
            <p:ph type="sldNum" sz="quarter" idx="12"/>
          </p:nvPr>
        </p:nvSpPr>
        <p:spPr>
          <a:ln/>
        </p:spPr>
        <p:txBody>
          <a:bodyPr/>
          <a:lstStyle>
            <a:lvl1pPr>
              <a:defRPr/>
            </a:lvl1pPr>
          </a:lstStyle>
          <a:p>
            <a:fld id="{E312E9DD-A986-4D70-843D-5DF1108CCF04}" type="slidenum">
              <a:rPr lang="en-US" altLang="en-US"/>
              <a:pPr/>
              <a:t>‹#›</a:t>
            </a:fld>
            <a:endParaRPr lang="en-US" altLang="en-US"/>
          </a:p>
        </p:txBody>
      </p:sp>
    </p:spTree>
    <p:extLst>
      <p:ext uri="{BB962C8B-B14F-4D97-AF65-F5344CB8AC3E}">
        <p14:creationId xmlns:p14="http://schemas.microsoft.com/office/powerpoint/2010/main" val="277655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0C0591A-50C9-43AA-B91C-E69FCD9EF4A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C386DFA-BA0B-4E27-AC58-9E2887570F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BE6E032-6359-4AAA-A1A6-09248B5978A9}"/>
              </a:ext>
            </a:extLst>
          </p:cNvPr>
          <p:cNvSpPr>
            <a:spLocks noGrp="1" noChangeArrowheads="1"/>
          </p:cNvSpPr>
          <p:nvPr>
            <p:ph type="sldNum" sz="quarter" idx="12"/>
          </p:nvPr>
        </p:nvSpPr>
        <p:spPr>
          <a:ln/>
        </p:spPr>
        <p:txBody>
          <a:bodyPr/>
          <a:lstStyle>
            <a:lvl1pPr>
              <a:defRPr/>
            </a:lvl1pPr>
          </a:lstStyle>
          <a:p>
            <a:fld id="{0D452F7B-EFAE-4D5E-8934-D57C7814D255}" type="slidenum">
              <a:rPr lang="en-US" altLang="en-US"/>
              <a:pPr/>
              <a:t>‹#›</a:t>
            </a:fld>
            <a:endParaRPr lang="en-US" altLang="en-US"/>
          </a:p>
        </p:txBody>
      </p:sp>
    </p:spTree>
    <p:extLst>
      <p:ext uri="{BB962C8B-B14F-4D97-AF65-F5344CB8AC3E}">
        <p14:creationId xmlns:p14="http://schemas.microsoft.com/office/powerpoint/2010/main" val="249395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4FB5BE1-2896-456A-956E-971DFBA23A8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36AA1F7-525B-4684-9AF3-9D0F869E3D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3D7C8AD-A227-4428-BCCD-43A3AEBB9FED}"/>
              </a:ext>
            </a:extLst>
          </p:cNvPr>
          <p:cNvSpPr>
            <a:spLocks noGrp="1" noChangeArrowheads="1"/>
          </p:cNvSpPr>
          <p:nvPr>
            <p:ph type="sldNum" sz="quarter" idx="12"/>
          </p:nvPr>
        </p:nvSpPr>
        <p:spPr>
          <a:ln/>
        </p:spPr>
        <p:txBody>
          <a:bodyPr/>
          <a:lstStyle>
            <a:lvl1pPr>
              <a:defRPr/>
            </a:lvl1pPr>
          </a:lstStyle>
          <a:p>
            <a:fld id="{9220577D-6983-406D-A435-95CAE6C7E98B}" type="slidenum">
              <a:rPr lang="en-US" altLang="en-US"/>
              <a:pPr/>
              <a:t>‹#›</a:t>
            </a:fld>
            <a:endParaRPr lang="en-US" altLang="en-US"/>
          </a:p>
        </p:txBody>
      </p:sp>
    </p:spTree>
    <p:extLst>
      <p:ext uri="{BB962C8B-B14F-4D97-AF65-F5344CB8AC3E}">
        <p14:creationId xmlns:p14="http://schemas.microsoft.com/office/powerpoint/2010/main" val="32491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5B83A98-DD6D-4FFB-B805-8266E4FEDD6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2B5634D-56A4-4B80-85C9-79396E1A17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D82AE31-AC73-4396-B3CB-1AF696DA6CE2}"/>
              </a:ext>
            </a:extLst>
          </p:cNvPr>
          <p:cNvSpPr>
            <a:spLocks noGrp="1" noChangeArrowheads="1"/>
          </p:cNvSpPr>
          <p:nvPr>
            <p:ph type="sldNum" sz="quarter" idx="12"/>
          </p:nvPr>
        </p:nvSpPr>
        <p:spPr>
          <a:ln/>
        </p:spPr>
        <p:txBody>
          <a:bodyPr/>
          <a:lstStyle>
            <a:lvl1pPr>
              <a:defRPr/>
            </a:lvl1pPr>
          </a:lstStyle>
          <a:p>
            <a:fld id="{93F1EE3A-2B9E-47A2-837C-ECE7F7823B87}" type="slidenum">
              <a:rPr lang="en-US" altLang="en-US"/>
              <a:pPr/>
              <a:t>‹#›</a:t>
            </a:fld>
            <a:endParaRPr lang="en-US" altLang="en-US"/>
          </a:p>
        </p:txBody>
      </p:sp>
    </p:spTree>
    <p:extLst>
      <p:ext uri="{BB962C8B-B14F-4D97-AF65-F5344CB8AC3E}">
        <p14:creationId xmlns:p14="http://schemas.microsoft.com/office/powerpoint/2010/main" val="408860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F5B22F7-93A4-4C4B-9DDC-714C60D9BAC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5053D7F-59A3-42F5-AD8D-7E0CBB2D55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5598E32-821A-4DA3-89DF-5608130DB145}"/>
              </a:ext>
            </a:extLst>
          </p:cNvPr>
          <p:cNvSpPr>
            <a:spLocks noGrp="1" noChangeArrowheads="1"/>
          </p:cNvSpPr>
          <p:nvPr>
            <p:ph type="sldNum" sz="quarter" idx="12"/>
          </p:nvPr>
        </p:nvSpPr>
        <p:spPr>
          <a:ln/>
        </p:spPr>
        <p:txBody>
          <a:bodyPr/>
          <a:lstStyle>
            <a:lvl1pPr>
              <a:defRPr/>
            </a:lvl1pPr>
          </a:lstStyle>
          <a:p>
            <a:fld id="{2B65C18E-74DB-4620-BFFA-DCB69DE19601}" type="slidenum">
              <a:rPr lang="en-US" altLang="en-US"/>
              <a:pPr/>
              <a:t>‹#›</a:t>
            </a:fld>
            <a:endParaRPr lang="en-US" altLang="en-US"/>
          </a:p>
        </p:txBody>
      </p:sp>
    </p:spTree>
    <p:extLst>
      <p:ext uri="{BB962C8B-B14F-4D97-AF65-F5344CB8AC3E}">
        <p14:creationId xmlns:p14="http://schemas.microsoft.com/office/powerpoint/2010/main" val="269197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CE8CE2C-777E-4C58-BAD4-DB14DFF3468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6D42F43-104D-4ACA-A8F4-80468D47DD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4A09761-A901-415B-8C31-833D2CB2C274}"/>
              </a:ext>
            </a:extLst>
          </p:cNvPr>
          <p:cNvSpPr>
            <a:spLocks noGrp="1" noChangeArrowheads="1"/>
          </p:cNvSpPr>
          <p:nvPr>
            <p:ph type="sldNum" sz="quarter" idx="12"/>
          </p:nvPr>
        </p:nvSpPr>
        <p:spPr>
          <a:ln/>
        </p:spPr>
        <p:txBody>
          <a:bodyPr/>
          <a:lstStyle>
            <a:lvl1pPr>
              <a:defRPr/>
            </a:lvl1pPr>
          </a:lstStyle>
          <a:p>
            <a:fld id="{94E657E3-D9FE-449C-8942-C227AE4CC77D}" type="slidenum">
              <a:rPr lang="en-US" altLang="en-US"/>
              <a:pPr/>
              <a:t>‹#›</a:t>
            </a:fld>
            <a:endParaRPr lang="en-US" altLang="en-US"/>
          </a:p>
        </p:txBody>
      </p:sp>
    </p:spTree>
    <p:extLst>
      <p:ext uri="{BB962C8B-B14F-4D97-AF65-F5344CB8AC3E}">
        <p14:creationId xmlns:p14="http://schemas.microsoft.com/office/powerpoint/2010/main" val="272168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3A6617-9EBF-497F-AD74-B4ADEBC7AF8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73D39B-E2E2-46EB-ADFA-B048AA8A35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3935504-5C5F-43CB-9E3B-534CBB069C67}"/>
              </a:ext>
            </a:extLst>
          </p:cNvPr>
          <p:cNvSpPr>
            <a:spLocks noGrp="1" noChangeArrowheads="1"/>
          </p:cNvSpPr>
          <p:nvPr>
            <p:ph type="sldNum" sz="quarter" idx="12"/>
          </p:nvPr>
        </p:nvSpPr>
        <p:spPr>
          <a:ln/>
        </p:spPr>
        <p:txBody>
          <a:bodyPr/>
          <a:lstStyle>
            <a:lvl1pPr>
              <a:defRPr/>
            </a:lvl1pPr>
          </a:lstStyle>
          <a:p>
            <a:fld id="{66E9706F-9C88-4C15-909B-7C7F84909E64}" type="slidenum">
              <a:rPr lang="en-US" altLang="en-US"/>
              <a:pPr/>
              <a:t>‹#›</a:t>
            </a:fld>
            <a:endParaRPr lang="en-US" altLang="en-US"/>
          </a:p>
        </p:txBody>
      </p:sp>
    </p:spTree>
    <p:extLst>
      <p:ext uri="{BB962C8B-B14F-4D97-AF65-F5344CB8AC3E}">
        <p14:creationId xmlns:p14="http://schemas.microsoft.com/office/powerpoint/2010/main" val="209384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7D005B-284B-4032-B953-6D196C46FA36}"/>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058892F-3302-46A1-A9CC-70B6A5B1C52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774B050-BCF1-4647-85F4-BB419471787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29" name="Rectangle 5">
            <a:extLst>
              <a:ext uri="{FF2B5EF4-FFF2-40B4-BE49-F238E27FC236}">
                <a16:creationId xmlns:a16="http://schemas.microsoft.com/office/drawing/2014/main" id="{E9B7CEC2-9514-43D7-BEE9-BE4637BC6B7D}"/>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1030" name="Rectangle 6">
            <a:extLst>
              <a:ext uri="{FF2B5EF4-FFF2-40B4-BE49-F238E27FC236}">
                <a16:creationId xmlns:a16="http://schemas.microsoft.com/office/drawing/2014/main" id="{D2D3211C-9F6A-4775-9D58-C252250B075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F5B872-D8C5-43BD-8998-8ACE378A35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7.w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4.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2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3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3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37.wmf"/></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3746" y="303591"/>
            <a:ext cx="3251495"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4">
            <a:extLst>
              <a:ext uri="{FF2B5EF4-FFF2-40B4-BE49-F238E27FC236}">
                <a16:creationId xmlns:a16="http://schemas.microsoft.com/office/drawing/2014/main" id="{1BE397A6-F121-4FB5-A5A0-CCD0BF9B87BC}"/>
              </a:ext>
            </a:extLst>
          </p:cNvPr>
          <p:cNvSpPr>
            <a:spLocks noGrp="1" noChangeArrowheads="1"/>
          </p:cNvSpPr>
          <p:nvPr>
            <p:ph type="title"/>
          </p:nvPr>
        </p:nvSpPr>
        <p:spPr>
          <a:xfrm>
            <a:off x="445770" y="637125"/>
            <a:ext cx="2851707" cy="5256371"/>
          </a:xfrm>
        </p:spPr>
        <p:txBody>
          <a:bodyPr>
            <a:normAutofit/>
          </a:bodyPr>
          <a:lstStyle/>
          <a:p>
            <a:pPr eaLnBrk="1" hangingPunct="1"/>
            <a:r>
              <a:rPr lang="en-US" altLang="en-US" sz="4200"/>
              <a:t> Yield Spreads  </a:t>
            </a:r>
          </a:p>
        </p:txBody>
      </p:sp>
      <p:graphicFrame>
        <p:nvGraphicFramePr>
          <p:cNvPr id="2053" name="Rectangle 5">
            <a:extLst>
              <a:ext uri="{FF2B5EF4-FFF2-40B4-BE49-F238E27FC236}">
                <a16:creationId xmlns:a16="http://schemas.microsoft.com/office/drawing/2014/main" id="{D23501A8-F89C-4F89-9D47-60D9BB58E7DB}"/>
              </a:ext>
            </a:extLst>
          </p:cNvPr>
          <p:cNvGraphicFramePr/>
          <p:nvPr>
            <p:extLst>
              <p:ext uri="{D42A27DB-BD31-4B8C-83A1-F6EECF244321}">
                <p14:modId xmlns:p14="http://schemas.microsoft.com/office/powerpoint/2010/main" val="3708665768"/>
              </p:ext>
            </p:extLst>
          </p:nvPr>
        </p:nvGraphicFramePr>
        <p:xfrm>
          <a:off x="3875238" y="303591"/>
          <a:ext cx="4941519"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BE0A59E-AC74-4B57-9E07-C876407CDD8F}"/>
              </a:ext>
            </a:extLst>
          </p:cNvPr>
          <p:cNvSpPr>
            <a:spLocks noGrp="1" noChangeArrowheads="1"/>
          </p:cNvSpPr>
          <p:nvPr>
            <p:ph type="title"/>
          </p:nvPr>
        </p:nvSpPr>
        <p:spPr/>
        <p:txBody>
          <a:bodyPr/>
          <a:lstStyle/>
          <a:p>
            <a:pPr eaLnBrk="1" hangingPunct="1"/>
            <a:r>
              <a:rPr lang="en-US" altLang="en-US"/>
              <a:t>Problem</a:t>
            </a:r>
          </a:p>
        </p:txBody>
      </p:sp>
      <p:sp>
        <p:nvSpPr>
          <p:cNvPr id="11267" name="Rectangle 3">
            <a:extLst>
              <a:ext uri="{FF2B5EF4-FFF2-40B4-BE49-F238E27FC236}">
                <a16:creationId xmlns:a16="http://schemas.microsoft.com/office/drawing/2014/main" id="{287E2C7E-5ED1-4D84-B945-6CF830AE5601}"/>
              </a:ext>
            </a:extLst>
          </p:cNvPr>
          <p:cNvSpPr>
            <a:spLocks noGrp="1" noChangeArrowheads="1"/>
          </p:cNvSpPr>
          <p:nvPr>
            <p:ph type="body" sz="half" idx="1"/>
          </p:nvPr>
        </p:nvSpPr>
        <p:spPr/>
        <p:txBody>
          <a:bodyPr/>
          <a:lstStyle/>
          <a:p>
            <a:pPr eaLnBrk="1" hangingPunct="1"/>
            <a:r>
              <a:rPr lang="en-US" altLang="en-US" sz="2800"/>
              <a:t>If the YTM on a 20- year T bond is 10% and similar 10 - year T bonds are yielding 10.5%. What is the rate on a 10 - year T –bond starting in 11?</a:t>
            </a:r>
          </a:p>
          <a:p>
            <a:pPr eaLnBrk="1" hangingPunct="1"/>
            <a:endParaRPr lang="en-US" altLang="en-US" sz="2800"/>
          </a:p>
        </p:txBody>
      </p:sp>
      <p:graphicFrame>
        <p:nvGraphicFramePr>
          <p:cNvPr id="11268" name="Object 4">
            <a:extLst>
              <a:ext uri="{FF2B5EF4-FFF2-40B4-BE49-F238E27FC236}">
                <a16:creationId xmlns:a16="http://schemas.microsoft.com/office/drawing/2014/main" id="{6522417B-4BA2-4910-8AA8-7FBED30CECDD}"/>
              </a:ext>
            </a:extLst>
          </p:cNvPr>
          <p:cNvGraphicFramePr>
            <a:graphicFrameLocks noGrp="1" noChangeAspect="1"/>
          </p:cNvGraphicFramePr>
          <p:nvPr>
            <p:ph sz="quarter" idx="2"/>
          </p:nvPr>
        </p:nvGraphicFramePr>
        <p:xfrm>
          <a:off x="4724400" y="1828800"/>
          <a:ext cx="2705100" cy="781050"/>
        </p:xfrm>
        <a:graphic>
          <a:graphicData uri="http://schemas.openxmlformats.org/presentationml/2006/ole">
            <mc:AlternateContent xmlns:mc="http://schemas.openxmlformats.org/markup-compatibility/2006">
              <mc:Choice xmlns:v="urn:schemas-microsoft-com:vml" Requires="v">
                <p:oleObj spid="_x0000_s11292" name="Equation" r:id="rId3" imgW="1713756" imgH="495085" progId="Equation.3">
                  <p:embed/>
                </p:oleObj>
              </mc:Choice>
              <mc:Fallback>
                <p:oleObj name="Equation" r:id="rId3" imgW="1713756" imgH="49508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828800"/>
                        <a:ext cx="27051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6">
            <a:extLst>
              <a:ext uri="{FF2B5EF4-FFF2-40B4-BE49-F238E27FC236}">
                <a16:creationId xmlns:a16="http://schemas.microsoft.com/office/drawing/2014/main" id="{DE893C3A-EE85-411D-A98C-EBB10CEBE30E}"/>
              </a:ext>
            </a:extLst>
          </p:cNvPr>
          <p:cNvGraphicFramePr>
            <a:graphicFrameLocks noGrp="1" noChangeAspect="1"/>
          </p:cNvGraphicFramePr>
          <p:nvPr>
            <p:ph sz="quarter" idx="3"/>
          </p:nvPr>
        </p:nvGraphicFramePr>
        <p:xfrm>
          <a:off x="4856163" y="3352800"/>
          <a:ext cx="3011487" cy="903288"/>
        </p:xfrm>
        <a:graphic>
          <a:graphicData uri="http://schemas.openxmlformats.org/presentationml/2006/ole">
            <mc:AlternateContent xmlns:mc="http://schemas.openxmlformats.org/markup-compatibility/2006">
              <mc:Choice xmlns:v="urn:schemas-microsoft-com:vml" Requires="v">
                <p:oleObj spid="_x0000_s11293" name="Equation" r:id="rId5" imgW="1651000" imgH="495300" progId="Equation.3">
                  <p:embed/>
                </p:oleObj>
              </mc:Choice>
              <mc:Fallback>
                <p:oleObj name="Equation" r:id="rId5" imgW="1651000" imgH="495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6163" y="3352800"/>
                        <a:ext cx="3011487"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8">
            <a:extLst>
              <a:ext uri="{FF2B5EF4-FFF2-40B4-BE49-F238E27FC236}">
                <a16:creationId xmlns:a16="http://schemas.microsoft.com/office/drawing/2014/main" id="{2152D6C2-9FB4-4D8D-97FD-84859CB5BE47}"/>
              </a:ext>
            </a:extLst>
          </p:cNvPr>
          <p:cNvGraphicFramePr>
            <a:graphicFrameLocks noChangeAspect="1"/>
          </p:cNvGraphicFramePr>
          <p:nvPr/>
        </p:nvGraphicFramePr>
        <p:xfrm>
          <a:off x="3429000" y="4953000"/>
          <a:ext cx="3498850" cy="879475"/>
        </p:xfrm>
        <a:graphic>
          <a:graphicData uri="http://schemas.openxmlformats.org/presentationml/2006/ole">
            <mc:AlternateContent xmlns:mc="http://schemas.openxmlformats.org/markup-compatibility/2006">
              <mc:Choice xmlns:v="urn:schemas-microsoft-com:vml" Requires="v">
                <p:oleObj spid="_x0000_s11294" name="Equation" r:id="rId7" imgW="1916868" imgH="482391" progId="Equation.3">
                  <p:embed/>
                </p:oleObj>
              </mc:Choice>
              <mc:Fallback>
                <p:oleObj name="Equation" r:id="rId7" imgW="1916868" imgH="48239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953000"/>
                        <a:ext cx="3498850"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3746" y="303591"/>
            <a:ext cx="3251495"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a:extLst>
              <a:ext uri="{FF2B5EF4-FFF2-40B4-BE49-F238E27FC236}">
                <a16:creationId xmlns:a16="http://schemas.microsoft.com/office/drawing/2014/main" id="{C450CFEB-BF37-47BE-B836-F3746218AECC}"/>
              </a:ext>
            </a:extLst>
          </p:cNvPr>
          <p:cNvSpPr>
            <a:spLocks noGrp="1" noChangeArrowheads="1"/>
          </p:cNvSpPr>
          <p:nvPr>
            <p:ph type="title"/>
          </p:nvPr>
        </p:nvSpPr>
        <p:spPr>
          <a:xfrm>
            <a:off x="445770" y="637125"/>
            <a:ext cx="2851707" cy="5256371"/>
          </a:xfrm>
        </p:spPr>
        <p:txBody>
          <a:bodyPr>
            <a:normAutofit/>
          </a:bodyPr>
          <a:lstStyle/>
          <a:p>
            <a:pPr eaLnBrk="1" hangingPunct="1"/>
            <a:r>
              <a:rPr lang="en-US" altLang="en-US" sz="4200"/>
              <a:t>Problem</a:t>
            </a:r>
          </a:p>
        </p:txBody>
      </p:sp>
      <p:graphicFrame>
        <p:nvGraphicFramePr>
          <p:cNvPr id="12293" name="Rectangle 3">
            <a:extLst>
              <a:ext uri="{FF2B5EF4-FFF2-40B4-BE49-F238E27FC236}">
                <a16:creationId xmlns:a16="http://schemas.microsoft.com/office/drawing/2014/main" id="{60BFCBBE-BC5B-4FBA-ACC6-5D1A1BE06BF3}"/>
              </a:ext>
            </a:extLst>
          </p:cNvPr>
          <p:cNvGraphicFramePr/>
          <p:nvPr>
            <p:extLst>
              <p:ext uri="{D42A27DB-BD31-4B8C-83A1-F6EECF244321}">
                <p14:modId xmlns:p14="http://schemas.microsoft.com/office/powerpoint/2010/main" val="611599509"/>
              </p:ext>
            </p:extLst>
          </p:nvPr>
        </p:nvGraphicFramePr>
        <p:xfrm>
          <a:off x="3875238" y="303591"/>
          <a:ext cx="4941519"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9276B5F-AF33-4BA5-BE81-B8EFE74800AC}"/>
              </a:ext>
            </a:extLst>
          </p:cNvPr>
          <p:cNvSpPr>
            <a:spLocks noGrp="1" noChangeArrowheads="1"/>
          </p:cNvSpPr>
          <p:nvPr>
            <p:ph type="title"/>
          </p:nvPr>
        </p:nvSpPr>
        <p:spPr/>
        <p:txBody>
          <a:bodyPr/>
          <a:lstStyle/>
          <a:p>
            <a:pPr eaLnBrk="1" hangingPunct="1"/>
            <a:r>
              <a:rPr lang="en-US" altLang="en-US"/>
              <a:t>Solution</a:t>
            </a:r>
          </a:p>
        </p:txBody>
      </p:sp>
      <p:sp>
        <p:nvSpPr>
          <p:cNvPr id="13315" name="Rectangle 3">
            <a:extLst>
              <a:ext uri="{FF2B5EF4-FFF2-40B4-BE49-F238E27FC236}">
                <a16:creationId xmlns:a16="http://schemas.microsoft.com/office/drawing/2014/main" id="{82DDA0F5-1131-48FF-AC47-F5CD671B7017}"/>
              </a:ext>
            </a:extLst>
          </p:cNvPr>
          <p:cNvSpPr>
            <a:spLocks noGrp="1" noChangeArrowheads="1"/>
          </p:cNvSpPr>
          <p:nvPr>
            <p:ph type="body" sz="half" idx="1"/>
          </p:nvPr>
        </p:nvSpPr>
        <p:spPr/>
        <p:txBody>
          <a:bodyPr/>
          <a:lstStyle/>
          <a:p>
            <a:pPr eaLnBrk="1" hangingPunct="1"/>
            <a:r>
              <a:rPr lang="en-US" altLang="en-US" sz="2800"/>
              <a:t>Finding the YTM for ABC Bond .</a:t>
            </a:r>
          </a:p>
          <a:p>
            <a:pPr eaLnBrk="1" hangingPunct="1"/>
            <a:r>
              <a:rPr lang="en-US" altLang="en-US" sz="2800"/>
              <a:t>Finding the YTM</a:t>
            </a:r>
          </a:p>
          <a:p>
            <a:pPr eaLnBrk="1" hangingPunct="1"/>
            <a:r>
              <a:rPr lang="en-US" altLang="en-US" sz="2800"/>
              <a:t>P=F(P/F,i%,N)=</a:t>
            </a:r>
          </a:p>
          <a:p>
            <a:pPr eaLnBrk="1" hangingPunct="1"/>
            <a:endParaRPr lang="en-US" altLang="en-US" sz="2800"/>
          </a:p>
          <a:p>
            <a:pPr eaLnBrk="1" hangingPunct="1"/>
            <a:endParaRPr lang="en-US" altLang="en-US" sz="2800"/>
          </a:p>
          <a:p>
            <a:pPr eaLnBrk="1" hangingPunct="1"/>
            <a:endParaRPr lang="en-US" altLang="en-US" sz="2800"/>
          </a:p>
        </p:txBody>
      </p:sp>
      <p:graphicFrame>
        <p:nvGraphicFramePr>
          <p:cNvPr id="13316" name="Object 4">
            <a:extLst>
              <a:ext uri="{FF2B5EF4-FFF2-40B4-BE49-F238E27FC236}">
                <a16:creationId xmlns:a16="http://schemas.microsoft.com/office/drawing/2014/main" id="{7807460C-617C-4631-A8B2-867C24FD329B}"/>
              </a:ext>
            </a:extLst>
          </p:cNvPr>
          <p:cNvGraphicFramePr>
            <a:graphicFrameLocks noGrp="1" noChangeAspect="1"/>
          </p:cNvGraphicFramePr>
          <p:nvPr>
            <p:ph sz="quarter" idx="4294967295"/>
          </p:nvPr>
        </p:nvGraphicFramePr>
        <p:xfrm>
          <a:off x="5486400" y="2209800"/>
          <a:ext cx="1981200" cy="1003300"/>
        </p:xfrm>
        <a:graphic>
          <a:graphicData uri="http://schemas.openxmlformats.org/presentationml/2006/ole">
            <mc:AlternateContent xmlns:mc="http://schemas.openxmlformats.org/markup-compatibility/2006">
              <mc:Choice xmlns:v="urn:schemas-microsoft-com:vml" Requires="v">
                <p:oleObj spid="_x0000_s13332" name="Equation" r:id="rId3" imgW="977476" imgH="495085" progId="Equation.3">
                  <p:embed/>
                </p:oleObj>
              </mc:Choice>
              <mc:Fallback>
                <p:oleObj name="Equation" r:id="rId3" imgW="977476" imgH="49508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209800"/>
                        <a:ext cx="1981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6">
            <a:extLst>
              <a:ext uri="{FF2B5EF4-FFF2-40B4-BE49-F238E27FC236}">
                <a16:creationId xmlns:a16="http://schemas.microsoft.com/office/drawing/2014/main" id="{0DEE0851-A555-410C-9F71-D053846DED48}"/>
              </a:ext>
            </a:extLst>
          </p:cNvPr>
          <p:cNvGraphicFramePr>
            <a:graphicFrameLocks noGrp="1" noChangeAspect="1"/>
          </p:cNvGraphicFramePr>
          <p:nvPr>
            <p:ph sz="quarter" idx="4294967295"/>
          </p:nvPr>
        </p:nvGraphicFramePr>
        <p:xfrm>
          <a:off x="914400" y="4038600"/>
          <a:ext cx="5334000" cy="1568450"/>
        </p:xfrm>
        <a:graphic>
          <a:graphicData uri="http://schemas.openxmlformats.org/presentationml/2006/ole">
            <mc:AlternateContent xmlns:mc="http://schemas.openxmlformats.org/markup-compatibility/2006">
              <mc:Choice xmlns:v="urn:schemas-microsoft-com:vml" Requires="v">
                <p:oleObj spid="_x0000_s13333" name="Equation" r:id="rId5" imgW="2159000" imgH="635000" progId="Equation.3">
                  <p:embed/>
                </p:oleObj>
              </mc:Choice>
              <mc:Fallback>
                <p:oleObj name="Equation" r:id="rId5" imgW="2159000" imgH="635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038600"/>
                        <a:ext cx="5334000"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05E61FE-F542-4CF4-AB4A-5508336923B0}"/>
              </a:ext>
            </a:extLst>
          </p:cNvPr>
          <p:cNvSpPr>
            <a:spLocks noGrp="1" noChangeArrowheads="1"/>
          </p:cNvSpPr>
          <p:nvPr>
            <p:ph type="title"/>
          </p:nvPr>
        </p:nvSpPr>
        <p:spPr/>
        <p:txBody>
          <a:bodyPr/>
          <a:lstStyle/>
          <a:p>
            <a:pPr eaLnBrk="1" hangingPunct="1"/>
            <a:r>
              <a:rPr lang="en-US" altLang="en-US"/>
              <a:t>Solution</a:t>
            </a:r>
          </a:p>
        </p:txBody>
      </p:sp>
      <p:sp>
        <p:nvSpPr>
          <p:cNvPr id="14339" name="Rectangle 3">
            <a:extLst>
              <a:ext uri="{FF2B5EF4-FFF2-40B4-BE49-F238E27FC236}">
                <a16:creationId xmlns:a16="http://schemas.microsoft.com/office/drawing/2014/main" id="{3B6020D7-358A-4804-8D4A-0B15C1B940F5}"/>
              </a:ext>
            </a:extLst>
          </p:cNvPr>
          <p:cNvSpPr>
            <a:spLocks noGrp="1" noChangeArrowheads="1"/>
          </p:cNvSpPr>
          <p:nvPr>
            <p:ph type="body" sz="half" idx="1"/>
          </p:nvPr>
        </p:nvSpPr>
        <p:spPr>
          <a:xfrm>
            <a:off x="457200" y="1524000"/>
            <a:ext cx="7696200" cy="4525963"/>
          </a:xfrm>
        </p:spPr>
        <p:txBody>
          <a:bodyPr/>
          <a:lstStyle/>
          <a:p>
            <a:pPr eaLnBrk="1" hangingPunct="1"/>
            <a:r>
              <a:rPr lang="en-US" altLang="en-US" sz="2800"/>
              <a:t>Finding the YTM for XYZ Bond .</a:t>
            </a:r>
          </a:p>
          <a:p>
            <a:pPr eaLnBrk="1" hangingPunct="1"/>
            <a:r>
              <a:rPr lang="en-US" altLang="en-US" sz="2800"/>
              <a:t>Finding the YTM</a:t>
            </a:r>
          </a:p>
          <a:p>
            <a:pPr eaLnBrk="1" hangingPunct="1"/>
            <a:r>
              <a:rPr lang="en-US" altLang="en-US" sz="2800"/>
              <a:t>P=F(P/F,i%,N)=</a:t>
            </a:r>
          </a:p>
          <a:p>
            <a:pPr eaLnBrk="1" hangingPunct="1"/>
            <a:endParaRPr lang="en-US" altLang="en-US" sz="2800"/>
          </a:p>
          <a:p>
            <a:pPr eaLnBrk="1" hangingPunct="1"/>
            <a:endParaRPr lang="en-US" altLang="en-US" sz="2800"/>
          </a:p>
          <a:p>
            <a:pPr eaLnBrk="1" hangingPunct="1"/>
            <a:endParaRPr lang="en-US" altLang="en-US" sz="2800"/>
          </a:p>
        </p:txBody>
      </p:sp>
      <p:graphicFrame>
        <p:nvGraphicFramePr>
          <p:cNvPr id="14340" name="Object 4">
            <a:extLst>
              <a:ext uri="{FF2B5EF4-FFF2-40B4-BE49-F238E27FC236}">
                <a16:creationId xmlns:a16="http://schemas.microsoft.com/office/drawing/2014/main" id="{FFB3FBBE-9C0F-4844-9853-E21FAAA677E1}"/>
              </a:ext>
            </a:extLst>
          </p:cNvPr>
          <p:cNvGraphicFramePr>
            <a:graphicFrameLocks noGrp="1" noChangeAspect="1"/>
          </p:cNvGraphicFramePr>
          <p:nvPr>
            <p:ph sz="quarter" idx="4294967295"/>
          </p:nvPr>
        </p:nvGraphicFramePr>
        <p:xfrm>
          <a:off x="4572000" y="2438400"/>
          <a:ext cx="1981200" cy="1003300"/>
        </p:xfrm>
        <a:graphic>
          <a:graphicData uri="http://schemas.openxmlformats.org/presentationml/2006/ole">
            <mc:AlternateContent xmlns:mc="http://schemas.openxmlformats.org/markup-compatibility/2006">
              <mc:Choice xmlns:v="urn:schemas-microsoft-com:vml" Requires="v">
                <p:oleObj spid="_x0000_s14356" name="Equation" r:id="rId3" imgW="977476" imgH="495085" progId="Equation.3">
                  <p:embed/>
                </p:oleObj>
              </mc:Choice>
              <mc:Fallback>
                <p:oleObj name="Equation" r:id="rId3" imgW="977476" imgH="49508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438400"/>
                        <a:ext cx="1981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a:extLst>
              <a:ext uri="{FF2B5EF4-FFF2-40B4-BE49-F238E27FC236}">
                <a16:creationId xmlns:a16="http://schemas.microsoft.com/office/drawing/2014/main" id="{A4E81652-2DDD-4CF3-8E74-05CDDBA8BDEE}"/>
              </a:ext>
            </a:extLst>
          </p:cNvPr>
          <p:cNvGraphicFramePr>
            <a:graphicFrameLocks noGrp="1" noChangeAspect="1"/>
          </p:cNvGraphicFramePr>
          <p:nvPr>
            <p:ph sz="quarter" idx="4294967295"/>
          </p:nvPr>
        </p:nvGraphicFramePr>
        <p:xfrm>
          <a:off x="914400" y="4125913"/>
          <a:ext cx="5334000" cy="1393825"/>
        </p:xfrm>
        <a:graphic>
          <a:graphicData uri="http://schemas.openxmlformats.org/presentationml/2006/ole">
            <mc:AlternateContent xmlns:mc="http://schemas.openxmlformats.org/markup-compatibility/2006">
              <mc:Choice xmlns:v="urn:schemas-microsoft-com:vml" Requires="v">
                <p:oleObj spid="_x0000_s14357" name="Equation" r:id="rId5" imgW="1701800" imgH="444500" progId="Equation.3">
                  <p:embed/>
                </p:oleObj>
              </mc:Choice>
              <mc:Fallback>
                <p:oleObj name="Equation" r:id="rId5" imgW="17018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25913"/>
                        <a:ext cx="5334000" cy="139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9FF5781-45DF-47F9-A815-1D4AAF6E62EE}"/>
              </a:ext>
            </a:extLst>
          </p:cNvPr>
          <p:cNvSpPr>
            <a:spLocks noGrp="1" noChangeArrowheads="1"/>
          </p:cNvSpPr>
          <p:nvPr>
            <p:ph type="title"/>
          </p:nvPr>
        </p:nvSpPr>
        <p:spPr/>
        <p:txBody>
          <a:bodyPr/>
          <a:lstStyle/>
          <a:p>
            <a:pPr eaLnBrk="1" hangingPunct="1"/>
            <a:r>
              <a:rPr lang="en-US" altLang="en-US"/>
              <a:t>Solution</a:t>
            </a:r>
          </a:p>
        </p:txBody>
      </p:sp>
      <p:sp>
        <p:nvSpPr>
          <p:cNvPr id="15363" name="Rectangle 3">
            <a:extLst>
              <a:ext uri="{FF2B5EF4-FFF2-40B4-BE49-F238E27FC236}">
                <a16:creationId xmlns:a16="http://schemas.microsoft.com/office/drawing/2014/main" id="{9A69CD74-1F05-4EFF-A9E0-9CD850E55212}"/>
              </a:ext>
            </a:extLst>
          </p:cNvPr>
          <p:cNvSpPr>
            <a:spLocks noGrp="1" noChangeArrowheads="1"/>
          </p:cNvSpPr>
          <p:nvPr>
            <p:ph type="body" sz="half" idx="1"/>
          </p:nvPr>
        </p:nvSpPr>
        <p:spPr>
          <a:xfrm>
            <a:off x="457200" y="1600200"/>
            <a:ext cx="8153400" cy="4525963"/>
          </a:xfrm>
        </p:spPr>
        <p:txBody>
          <a:bodyPr/>
          <a:lstStyle/>
          <a:p>
            <a:pPr eaLnBrk="1" hangingPunct="1"/>
            <a:r>
              <a:rPr lang="en-US" altLang="en-US" sz="2800"/>
              <a:t>Calculating the Forward Rate for year 2 is</a:t>
            </a:r>
          </a:p>
          <a:p>
            <a:pPr eaLnBrk="1" hangingPunct="1"/>
            <a:endParaRPr lang="en-US" altLang="en-US" sz="2800"/>
          </a:p>
          <a:p>
            <a:pPr eaLnBrk="1" hangingPunct="1"/>
            <a:endParaRPr lang="en-US" altLang="en-US" sz="2800"/>
          </a:p>
          <a:p>
            <a:pPr eaLnBrk="1" hangingPunct="1"/>
            <a:endParaRPr lang="en-US" altLang="en-US" sz="2800"/>
          </a:p>
          <a:p>
            <a:pPr eaLnBrk="1" hangingPunct="1"/>
            <a:endParaRPr lang="en-US" altLang="en-US" sz="2800"/>
          </a:p>
          <a:p>
            <a:pPr eaLnBrk="1" hangingPunct="1"/>
            <a:endParaRPr lang="en-US" altLang="en-US" sz="2800"/>
          </a:p>
          <a:p>
            <a:pPr eaLnBrk="1" hangingPunct="1"/>
            <a:endParaRPr lang="en-US" altLang="en-US" sz="2800"/>
          </a:p>
        </p:txBody>
      </p:sp>
      <p:graphicFrame>
        <p:nvGraphicFramePr>
          <p:cNvPr id="15364" name="Object 4">
            <a:extLst>
              <a:ext uri="{FF2B5EF4-FFF2-40B4-BE49-F238E27FC236}">
                <a16:creationId xmlns:a16="http://schemas.microsoft.com/office/drawing/2014/main" id="{1B691A55-E78F-4D97-B8B6-913A3CEB4868}"/>
              </a:ext>
            </a:extLst>
          </p:cNvPr>
          <p:cNvGraphicFramePr>
            <a:graphicFrameLocks noGrp="1" noChangeAspect="1"/>
          </p:cNvGraphicFramePr>
          <p:nvPr>
            <p:ph sz="quarter" idx="2"/>
          </p:nvPr>
        </p:nvGraphicFramePr>
        <p:xfrm>
          <a:off x="1905000" y="2590800"/>
          <a:ext cx="3429000" cy="1020763"/>
        </p:xfrm>
        <a:graphic>
          <a:graphicData uri="http://schemas.openxmlformats.org/presentationml/2006/ole">
            <mc:AlternateContent xmlns:mc="http://schemas.openxmlformats.org/markup-compatibility/2006">
              <mc:Choice xmlns:v="urn:schemas-microsoft-com:vml" Requires="v">
                <p:oleObj spid="_x0000_s15380" name="Equation" r:id="rId3" imgW="1536700" imgH="457200" progId="Equation.3">
                  <p:embed/>
                </p:oleObj>
              </mc:Choice>
              <mc:Fallback>
                <p:oleObj name="Equation" r:id="rId3" imgW="15367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590800"/>
                        <a:ext cx="3429000"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6">
            <a:extLst>
              <a:ext uri="{FF2B5EF4-FFF2-40B4-BE49-F238E27FC236}">
                <a16:creationId xmlns:a16="http://schemas.microsoft.com/office/drawing/2014/main" id="{970CAF10-7510-437D-911D-B71A66B85F3B}"/>
              </a:ext>
            </a:extLst>
          </p:cNvPr>
          <p:cNvGraphicFramePr>
            <a:graphicFrameLocks noGrp="1" noChangeAspect="1"/>
          </p:cNvGraphicFramePr>
          <p:nvPr>
            <p:ph sz="quarter" idx="3"/>
          </p:nvPr>
        </p:nvGraphicFramePr>
        <p:xfrm>
          <a:off x="1752600" y="3886200"/>
          <a:ext cx="4432300" cy="1027113"/>
        </p:xfrm>
        <a:graphic>
          <a:graphicData uri="http://schemas.openxmlformats.org/presentationml/2006/ole">
            <mc:AlternateContent xmlns:mc="http://schemas.openxmlformats.org/markup-compatibility/2006">
              <mc:Choice xmlns:v="urn:schemas-microsoft-com:vml" Requires="v">
                <p:oleObj spid="_x0000_s15381" name="Equation" r:id="rId5" imgW="1916868" imgH="444307" progId="Equation.3">
                  <p:embed/>
                </p:oleObj>
              </mc:Choice>
              <mc:Fallback>
                <p:oleObj name="Equation" r:id="rId5" imgW="1916868" imgH="44430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886200"/>
                        <a:ext cx="4432300"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2">
            <a:extLst>
              <a:ext uri="{FF2B5EF4-FFF2-40B4-BE49-F238E27FC236}">
                <a16:creationId xmlns:a16="http://schemas.microsoft.com/office/drawing/2014/main" id="{B91B12B8-36F4-4CDD-A706-AEDF0D192098}"/>
              </a:ext>
            </a:extLst>
          </p:cNvPr>
          <p:cNvSpPr>
            <a:spLocks noGrp="1" noChangeArrowheads="1"/>
          </p:cNvSpPr>
          <p:nvPr>
            <p:ph type="title"/>
          </p:nvPr>
        </p:nvSpPr>
        <p:spPr>
          <a:xfrm>
            <a:off x="515125" y="1153572"/>
            <a:ext cx="2400300" cy="4461163"/>
          </a:xfrm>
        </p:spPr>
        <p:txBody>
          <a:bodyPr>
            <a:normAutofit/>
          </a:bodyPr>
          <a:lstStyle/>
          <a:p>
            <a:pPr eaLnBrk="1" hangingPunct="1"/>
            <a:r>
              <a:rPr lang="en-US" altLang="en-US">
                <a:solidFill>
                  <a:srgbClr val="FFFFFF"/>
                </a:solidFill>
              </a:rPr>
              <a:t>Solution</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387" name="Rectangle 3">
            <a:extLst>
              <a:ext uri="{FF2B5EF4-FFF2-40B4-BE49-F238E27FC236}">
                <a16:creationId xmlns:a16="http://schemas.microsoft.com/office/drawing/2014/main" id="{A0F318BA-ABB6-4E32-B094-D63B725FDBEC}"/>
              </a:ext>
            </a:extLst>
          </p:cNvPr>
          <p:cNvSpPr>
            <a:spLocks noGrp="1" noChangeArrowheads="1"/>
          </p:cNvSpPr>
          <p:nvPr>
            <p:ph type="body" idx="1"/>
          </p:nvPr>
        </p:nvSpPr>
        <p:spPr>
          <a:xfrm>
            <a:off x="3335481" y="591344"/>
            <a:ext cx="5179868" cy="5585619"/>
          </a:xfrm>
        </p:spPr>
        <p:txBody>
          <a:bodyPr anchor="ctr">
            <a:normAutofit/>
          </a:bodyPr>
          <a:lstStyle/>
          <a:p>
            <a:pPr eaLnBrk="1" hangingPunct="1">
              <a:lnSpc>
                <a:spcPct val="90000"/>
              </a:lnSpc>
            </a:pPr>
            <a:r>
              <a:rPr lang="en-US" altLang="en-US" sz="2500"/>
              <a:t>Locking the forward rate in the year 2.</a:t>
            </a:r>
          </a:p>
          <a:p>
            <a:pPr eaLnBrk="1" hangingPunct="1">
              <a:lnSpc>
                <a:spcPct val="90000"/>
              </a:lnSpc>
            </a:pPr>
            <a:r>
              <a:rPr lang="en-US" altLang="en-US" sz="2500"/>
              <a:t>Sell the 1 year Bond short for $900 and purchase ($900/$785)  2 year bonds with the proceeds.</a:t>
            </a:r>
          </a:p>
          <a:p>
            <a:pPr eaLnBrk="1" hangingPunct="1">
              <a:lnSpc>
                <a:spcPct val="90000"/>
              </a:lnSpc>
            </a:pPr>
            <a:r>
              <a:rPr lang="en-US" altLang="en-US" sz="2500"/>
              <a:t>At the end of year 1, when the 1 year bond matures $1000 must be spent to cover the short sale</a:t>
            </a:r>
          </a:p>
          <a:p>
            <a:pPr eaLnBrk="1" hangingPunct="1">
              <a:lnSpc>
                <a:spcPct val="90000"/>
              </a:lnSpc>
            </a:pPr>
            <a:r>
              <a:rPr lang="en-US" altLang="en-US" sz="2500"/>
              <a:t>At the end of 2 year  (1.1465 * 1000) will be received when the 2 year bond matures</a:t>
            </a:r>
          </a:p>
          <a:p>
            <a:pPr eaLnBrk="1" hangingPunct="1">
              <a:lnSpc>
                <a:spcPct val="90000"/>
              </a:lnSpc>
            </a:pPr>
            <a:r>
              <a:rPr lang="en-US" altLang="en-US" sz="2500"/>
              <a:t>The $1000 outflow in year1 and $1146.50  inflow in year 2 produces a $146.50 gain. This is a return of 14.65 % in year 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a:extLst>
              <a:ext uri="{FF2B5EF4-FFF2-40B4-BE49-F238E27FC236}">
                <a16:creationId xmlns:a16="http://schemas.microsoft.com/office/drawing/2014/main" id="{DDFEE26A-B245-4DCF-8467-EDFC10671996}"/>
              </a:ext>
            </a:extLst>
          </p:cNvPr>
          <p:cNvSpPr>
            <a:spLocks noGrp="1" noChangeArrowheads="1"/>
          </p:cNvSpPr>
          <p:nvPr>
            <p:ph type="title"/>
          </p:nvPr>
        </p:nvSpPr>
        <p:spPr>
          <a:xfrm>
            <a:off x="515125" y="1153572"/>
            <a:ext cx="2400300" cy="4461163"/>
          </a:xfrm>
        </p:spPr>
        <p:txBody>
          <a:bodyPr>
            <a:normAutofit/>
          </a:bodyPr>
          <a:lstStyle/>
          <a:p>
            <a:pPr eaLnBrk="1" hangingPunct="1"/>
            <a:r>
              <a:rPr lang="en-US" altLang="en-US">
                <a:solidFill>
                  <a:srgbClr val="FFFFFF"/>
                </a:solidFill>
              </a:rPr>
              <a:t>Spot Rates</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411" name="Rectangle 3">
            <a:extLst>
              <a:ext uri="{FF2B5EF4-FFF2-40B4-BE49-F238E27FC236}">
                <a16:creationId xmlns:a16="http://schemas.microsoft.com/office/drawing/2014/main" id="{809AD24E-F3F6-4F4F-AAD3-25C342D3ACC1}"/>
              </a:ext>
            </a:extLst>
          </p:cNvPr>
          <p:cNvSpPr>
            <a:spLocks noGrp="1" noChangeArrowheads="1"/>
          </p:cNvSpPr>
          <p:nvPr>
            <p:ph type="body" idx="1"/>
          </p:nvPr>
        </p:nvSpPr>
        <p:spPr>
          <a:xfrm>
            <a:off x="3335481" y="591344"/>
            <a:ext cx="5179868" cy="5585619"/>
          </a:xfrm>
        </p:spPr>
        <p:txBody>
          <a:bodyPr anchor="ctr">
            <a:normAutofit/>
          </a:bodyPr>
          <a:lstStyle/>
          <a:p>
            <a:pPr eaLnBrk="1" hangingPunct="1">
              <a:lnSpc>
                <a:spcPct val="90000"/>
              </a:lnSpc>
            </a:pPr>
            <a:r>
              <a:rPr lang="en-US" altLang="en-US" sz="2000"/>
              <a:t>Spot rates are the basic interest rates defining the term structure. The spot rate s</a:t>
            </a:r>
            <a:r>
              <a:rPr lang="en-US" altLang="en-US" sz="2000" baseline="-10000"/>
              <a:t>t</a:t>
            </a:r>
            <a:r>
              <a:rPr lang="en-US" altLang="en-US" sz="2000"/>
              <a:t> is the rate of interest, expressed in yearly terms, charged for money held from time( t=0) until time t.</a:t>
            </a:r>
          </a:p>
          <a:p>
            <a:pPr eaLnBrk="1" hangingPunct="1">
              <a:lnSpc>
                <a:spcPct val="90000"/>
              </a:lnSpc>
            </a:pPr>
            <a:r>
              <a:rPr lang="en-US" altLang="en-US" sz="2000"/>
              <a:t>Both the interest and the original principal are paid at time t</a:t>
            </a:r>
          </a:p>
          <a:p>
            <a:pPr eaLnBrk="1" hangingPunct="1">
              <a:lnSpc>
                <a:spcPct val="90000"/>
              </a:lnSpc>
            </a:pPr>
            <a:r>
              <a:rPr lang="en-US" altLang="en-US" sz="2000"/>
              <a:t>a) Yearly – Under the yearly convention the spot rate s</a:t>
            </a:r>
            <a:r>
              <a:rPr lang="en-US" altLang="en-US" sz="2000" baseline="-10000"/>
              <a:t>t </a:t>
            </a:r>
            <a:r>
              <a:rPr lang="en-US" altLang="en-US" sz="2000"/>
              <a:t>is defined such that (1+ s</a:t>
            </a:r>
            <a:r>
              <a:rPr lang="en-US" altLang="en-US" sz="2000" baseline="-10000"/>
              <a:t>t </a:t>
            </a:r>
            <a:r>
              <a:rPr lang="en-US" altLang="en-US" sz="2000"/>
              <a:t>)</a:t>
            </a:r>
            <a:r>
              <a:rPr lang="en-US" altLang="en-US" sz="2000" baseline="30000"/>
              <a:t>t </a:t>
            </a:r>
            <a:r>
              <a:rPr lang="en-US" altLang="en-US" sz="2000"/>
              <a:t>is the factor by which the deposit held t years will grow.</a:t>
            </a:r>
          </a:p>
          <a:p>
            <a:pPr eaLnBrk="1" hangingPunct="1">
              <a:lnSpc>
                <a:spcPct val="90000"/>
              </a:lnSpc>
            </a:pPr>
            <a:r>
              <a:rPr lang="en-US" altLang="en-US" sz="2000"/>
              <a:t>b) M Periods per year – Under a convention of compounding m periods per year the spot rate s</a:t>
            </a:r>
            <a:r>
              <a:rPr lang="en-US" altLang="en-US" sz="2000" baseline="-10000"/>
              <a:t>t </a:t>
            </a:r>
            <a:r>
              <a:rPr lang="en-US" altLang="en-US" sz="2000"/>
              <a:t>is defined so that (1+ s</a:t>
            </a:r>
            <a:r>
              <a:rPr lang="en-US" altLang="en-US" sz="2000" baseline="-10000"/>
              <a:t>t</a:t>
            </a:r>
            <a:r>
              <a:rPr lang="en-US" altLang="en-US" sz="2000"/>
              <a:t>/m</a:t>
            </a:r>
            <a:r>
              <a:rPr lang="en-US" altLang="en-US" sz="2000" baseline="-10000"/>
              <a:t> </a:t>
            </a:r>
            <a:r>
              <a:rPr lang="en-US" altLang="en-US" sz="2000"/>
              <a:t>)</a:t>
            </a:r>
            <a:r>
              <a:rPr lang="en-US" altLang="en-US" sz="2000" baseline="30000"/>
              <a:t>mt</a:t>
            </a:r>
          </a:p>
          <a:p>
            <a:pPr eaLnBrk="1" hangingPunct="1">
              <a:lnSpc>
                <a:spcPct val="90000"/>
              </a:lnSpc>
            </a:pPr>
            <a:r>
              <a:rPr lang="en-US" altLang="en-US" sz="2000"/>
              <a:t>c) Continuous Under a continuous compounding convention, the spot rate s</a:t>
            </a:r>
            <a:r>
              <a:rPr lang="en-US" altLang="en-US" sz="2000" baseline="-10000"/>
              <a:t>t</a:t>
            </a:r>
            <a:r>
              <a:rPr lang="en-US" altLang="en-US" sz="2000"/>
              <a:t> is is defined so that e </a:t>
            </a:r>
            <a:r>
              <a:rPr lang="en-US" altLang="en-US" sz="2000" baseline="30000"/>
              <a:t>s</a:t>
            </a:r>
            <a:r>
              <a:rPr lang="en-US" altLang="en-US" sz="2000" baseline="-18000"/>
              <a:t>t</a:t>
            </a:r>
            <a:r>
              <a:rPr lang="en-US" altLang="en-US" sz="2000" baseline="30000"/>
              <a:t>t </a:t>
            </a:r>
            <a:r>
              <a:rPr lang="en-US" altLang="en-US" sz="2000"/>
              <a:t>is the corresponding growth factor</a:t>
            </a:r>
            <a:endParaRPr lang="en-US" altLang="en-US" sz="2000" baseline="-10000"/>
          </a:p>
          <a:p>
            <a:pPr eaLnBrk="1" hangingPunct="1">
              <a:lnSpc>
                <a:spcPct val="90000"/>
              </a:lnSpc>
            </a:pPr>
            <a:endParaRPr lang="en-US" altLang="en-US" sz="2000"/>
          </a:p>
          <a:p>
            <a:pPr eaLnBrk="1" hangingPunct="1">
              <a:lnSpc>
                <a:spcPct val="90000"/>
              </a:lnSpc>
            </a:pPr>
            <a:endParaRPr lang="en-US" altLang="en-US" sz="2000" baseline="-10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76" y="0"/>
            <a:ext cx="91654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3" name="Picture 152">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477" y="0"/>
            <a:ext cx="9165477" cy="6858000"/>
          </a:xfrm>
          <a:prstGeom prst="rect">
            <a:avLst/>
          </a:prstGeom>
        </p:spPr>
      </p:pic>
      <p:sp>
        <p:nvSpPr>
          <p:cNvPr id="18434" name="Rectangle 2">
            <a:extLst>
              <a:ext uri="{FF2B5EF4-FFF2-40B4-BE49-F238E27FC236}">
                <a16:creationId xmlns:a16="http://schemas.microsoft.com/office/drawing/2014/main" id="{5EAB768C-DAEC-496C-8367-D84ED38C45D5}"/>
              </a:ext>
            </a:extLst>
          </p:cNvPr>
          <p:cNvSpPr>
            <a:spLocks noGrp="1" noChangeArrowheads="1"/>
          </p:cNvSpPr>
          <p:nvPr>
            <p:ph type="title"/>
          </p:nvPr>
        </p:nvSpPr>
        <p:spPr>
          <a:xfrm>
            <a:off x="544542" y="3121701"/>
            <a:ext cx="2743540" cy="2160162"/>
          </a:xfrm>
        </p:spPr>
        <p:txBody>
          <a:bodyPr vert="horz" lIns="91440" tIns="45720" rIns="91440" bIns="45720" rtlCol="0" anchor="t">
            <a:normAutofit/>
          </a:bodyPr>
          <a:lstStyle/>
          <a:p>
            <a:pPr algn="l" eaLnBrk="1" hangingPunct="1">
              <a:lnSpc>
                <a:spcPct val="90000"/>
              </a:lnSpc>
            </a:pPr>
            <a:r>
              <a:rPr lang="en-US" altLang="en-US" sz="3800" kern="1200">
                <a:solidFill>
                  <a:srgbClr val="FFFFFF"/>
                </a:solidFill>
                <a:latin typeface="+mj-lt"/>
                <a:ea typeface="+mj-ea"/>
                <a:cs typeface="+mj-cs"/>
              </a:rPr>
              <a:t>Example</a:t>
            </a:r>
          </a:p>
        </p:txBody>
      </p:sp>
      <p:sp>
        <p:nvSpPr>
          <p:cNvPr id="18435" name="Rectangle 3">
            <a:extLst>
              <a:ext uri="{FF2B5EF4-FFF2-40B4-BE49-F238E27FC236}">
                <a16:creationId xmlns:a16="http://schemas.microsoft.com/office/drawing/2014/main" id="{316DE7D7-6E87-4E8C-8141-DABA93AC98A8}"/>
              </a:ext>
            </a:extLst>
          </p:cNvPr>
          <p:cNvSpPr>
            <a:spLocks noGrp="1" noChangeArrowheads="1"/>
          </p:cNvSpPr>
          <p:nvPr>
            <p:ph type="body" sz="half" idx="1"/>
          </p:nvPr>
        </p:nvSpPr>
        <p:spPr>
          <a:xfrm>
            <a:off x="544542" y="2032347"/>
            <a:ext cx="2743540" cy="955111"/>
          </a:xfrm>
        </p:spPr>
        <p:txBody>
          <a:bodyPr vert="horz" lIns="91440" tIns="45720" rIns="91440" bIns="45720" rtlCol="0" anchor="b">
            <a:normAutofit/>
          </a:bodyPr>
          <a:lstStyle/>
          <a:p>
            <a:pPr marL="0" indent="0" eaLnBrk="1" hangingPunct="1">
              <a:lnSpc>
                <a:spcPct val="90000"/>
              </a:lnSpc>
              <a:spcBef>
                <a:spcPts val="1000"/>
              </a:spcBef>
              <a:buNone/>
            </a:pPr>
            <a:r>
              <a:rPr lang="en-US" altLang="en-US" sz="1500" kern="1200">
                <a:solidFill>
                  <a:srgbClr val="FFFFFF"/>
                </a:solidFill>
                <a:latin typeface="+mn-lt"/>
                <a:ea typeface="+mn-ea"/>
                <a:cs typeface="+mn-cs"/>
              </a:rPr>
              <a:t>Using the spot rate curve of figure let us find the value of an 8% bond maturing in 10 years</a:t>
            </a:r>
          </a:p>
        </p:txBody>
      </p:sp>
      <p:graphicFrame>
        <p:nvGraphicFramePr>
          <p:cNvPr id="35922" name="Group 82">
            <a:extLst>
              <a:ext uri="{FF2B5EF4-FFF2-40B4-BE49-F238E27FC236}">
                <a16:creationId xmlns:a16="http://schemas.microsoft.com/office/drawing/2014/main" id="{B338B06D-E05A-460C-8FB6-47D03120F0CF}"/>
              </a:ext>
            </a:extLst>
          </p:cNvPr>
          <p:cNvGraphicFramePr>
            <a:graphicFrameLocks noGrp="1"/>
          </p:cNvGraphicFramePr>
          <p:nvPr>
            <p:ph sz="half" idx="2"/>
          </p:nvPr>
        </p:nvGraphicFramePr>
        <p:xfrm>
          <a:off x="4778040" y="902331"/>
          <a:ext cx="3773886" cy="5044200"/>
        </p:xfrm>
        <a:graphic>
          <a:graphicData uri="http://schemas.openxmlformats.org/drawingml/2006/table">
            <a:tbl>
              <a:tblPr firstRow="1" bandRow="1">
                <a:solidFill>
                  <a:srgbClr val="F2F2F2">
                    <a:alpha val="45098"/>
                  </a:srgbClr>
                </a:solidFill>
              </a:tblPr>
              <a:tblGrid>
                <a:gridCol w="1825699">
                  <a:extLst>
                    <a:ext uri="{9D8B030D-6E8A-4147-A177-3AD203B41FA5}">
                      <a16:colId xmlns:a16="http://schemas.microsoft.com/office/drawing/2014/main" val="20000"/>
                    </a:ext>
                  </a:extLst>
                </a:gridCol>
                <a:gridCol w="1948187">
                  <a:extLst>
                    <a:ext uri="{9D8B030D-6E8A-4147-A177-3AD203B41FA5}">
                      <a16:colId xmlns:a16="http://schemas.microsoft.com/office/drawing/2014/main" val="20001"/>
                    </a:ext>
                  </a:extLst>
                </a:gridCol>
              </a:tblGrid>
              <a:tr h="4939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spc="0" normalizeH="0" baseline="0">
                          <a:ln>
                            <a:noFill/>
                          </a:ln>
                          <a:solidFill>
                            <a:schemeClr val="bg1"/>
                          </a:solidFill>
                          <a:effectLst/>
                          <a:latin typeface="Arial" charset="0"/>
                        </a:rPr>
                        <a:t>Years</a:t>
                      </a:r>
                    </a:p>
                  </a:txBody>
                  <a:tcPr marL="116675" marR="116675" marT="116675" marB="58334" anchor="ctr" horzOverflow="overflow">
                    <a:lnL w="12700" cmpd="sng">
                      <a:noFill/>
                    </a:lnL>
                    <a:lnR w="12700" cmpd="sng">
                      <a:noFill/>
                    </a:lnR>
                    <a:lnT w="19050" cap="flat" cmpd="sng" algn="ctr">
                      <a:noFill/>
                      <a:prstDash val="solid"/>
                    </a:lnT>
                    <a:lnB w="38100" cmpd="sng">
                      <a:noFill/>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spc="0" normalizeH="0" baseline="0">
                          <a:ln>
                            <a:noFill/>
                          </a:ln>
                          <a:solidFill>
                            <a:schemeClr val="bg1"/>
                          </a:solidFill>
                          <a:effectLst/>
                          <a:latin typeface="Arial" charset="0"/>
                        </a:rPr>
                        <a:t>Spot rate</a:t>
                      </a:r>
                    </a:p>
                  </a:txBody>
                  <a:tcPr marL="116675" marR="116675" marT="116675" marB="58334" anchor="ctr" horzOverflow="overflow">
                    <a:lnL w="12700" cmpd="sng">
                      <a:noFill/>
                    </a:lnL>
                    <a:lnR w="12700" cmpd="sng">
                      <a:noFill/>
                    </a:lnR>
                    <a:lnT w="19050" cap="flat" cmpd="sng" algn="ctr">
                      <a:noFill/>
                      <a:prstDash val="solid"/>
                    </a:lnT>
                    <a:lnB w="38100" cmpd="sng">
                      <a:noFill/>
                    </a:lnB>
                    <a:lnTlToBr>
                      <a:noFill/>
                    </a:lnTlToBr>
                    <a:lnBlToTr>
                      <a:noFill/>
                    </a:lnBlToTr>
                    <a:solidFill>
                      <a:schemeClr val="tx1"/>
                    </a:solidFill>
                  </a:tcPr>
                </a:tc>
                <a:extLst>
                  <a:ext uri="{0D108BD9-81ED-4DB2-BD59-A6C34878D82A}">
                    <a16:rowId xmlns:a16="http://schemas.microsoft.com/office/drawing/2014/main" val="10000"/>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 1</a:t>
                      </a:r>
                    </a:p>
                  </a:txBody>
                  <a:tcPr marL="116675" marR="116675" marT="116675" marB="58334" horzOverflow="overflow">
                    <a:lnL w="12700" cmpd="sng">
                      <a:noFill/>
                      <a:prstDash val="solid"/>
                    </a:lnL>
                    <a:lnR w="12700" cmpd="sng">
                      <a:noFill/>
                      <a:prstDash val="solid"/>
                    </a:lnR>
                    <a:lnT w="38100" cmpd="sng">
                      <a:noFill/>
                    </a:lnT>
                    <a:lnB w="12700" cap="flat" cmpd="sng" algn="ctr">
                      <a:solidFill>
                        <a:schemeClr val="bg1">
                          <a:lumMod val="75000"/>
                        </a:schemeClr>
                      </a:solidFill>
                      <a:prstDash val="solid"/>
                    </a:lnB>
                    <a:lnTlToBr>
                      <a:noFill/>
                    </a:lnTlToBr>
                    <a:lnBlToTr>
                      <a:noFill/>
                    </a:lnBlToTr>
                    <a:solidFill>
                      <a:srgbClr val="F2F2F2">
                        <a:alpha val="45098"/>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5.571</a:t>
                      </a:r>
                    </a:p>
                  </a:txBody>
                  <a:tcPr marL="116675" marR="116675" marT="116675" marB="58334" horzOverflow="overflow">
                    <a:lnL w="12700" cmpd="sng">
                      <a:noFill/>
                      <a:prstDash val="solid"/>
                    </a:lnL>
                    <a:lnR w="12700" cmpd="sng">
                      <a:noFill/>
                      <a:prstDash val="solid"/>
                    </a:lnR>
                    <a:lnT w="38100" cmpd="sng">
                      <a:noFill/>
                    </a:lnT>
                    <a:lnB w="12700" cap="flat" cmpd="sng" algn="ctr">
                      <a:solidFill>
                        <a:schemeClr val="bg1">
                          <a:lumMod val="75000"/>
                        </a:schemeClr>
                      </a:solidFill>
                      <a:prstDash val="solid"/>
                    </a:lnB>
                    <a:lnTlToBr>
                      <a:noFill/>
                    </a:lnTlToBr>
                    <a:lnBlToTr>
                      <a:noFill/>
                    </a:lnBlToTr>
                    <a:solidFill>
                      <a:srgbClr val="F2F2F2">
                        <a:alpha val="45098"/>
                      </a:srgbClr>
                    </a:solidFill>
                  </a:tcPr>
                </a:tc>
                <a:extLst>
                  <a:ext uri="{0D108BD9-81ED-4DB2-BD59-A6C34878D82A}">
                    <a16:rowId xmlns:a16="http://schemas.microsoft.com/office/drawing/2014/main" val="10001"/>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2</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6.088</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extLst>
                  <a:ext uri="{0D108BD9-81ED-4DB2-BD59-A6C34878D82A}">
                    <a16:rowId xmlns:a16="http://schemas.microsoft.com/office/drawing/2014/main" val="10002"/>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3</a:t>
                      </a:r>
                    </a:p>
                  </a:txBody>
                  <a:tcPr marL="116675" marR="116675" marT="116675" marB="58334"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F2F2F2">
                        <a:alpha val="45098"/>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6.555</a:t>
                      </a:r>
                    </a:p>
                  </a:txBody>
                  <a:tcPr marL="116675" marR="116675" marT="116675" marB="58334"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F2F2F2">
                        <a:alpha val="45098"/>
                      </a:srgbClr>
                    </a:solidFill>
                  </a:tcPr>
                </a:tc>
                <a:extLst>
                  <a:ext uri="{0D108BD9-81ED-4DB2-BD59-A6C34878D82A}">
                    <a16:rowId xmlns:a16="http://schemas.microsoft.com/office/drawing/2014/main" val="10003"/>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4</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6.978</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extLst>
                  <a:ext uri="{0D108BD9-81ED-4DB2-BD59-A6C34878D82A}">
                    <a16:rowId xmlns:a16="http://schemas.microsoft.com/office/drawing/2014/main" val="10004"/>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5</a:t>
                      </a:r>
                    </a:p>
                  </a:txBody>
                  <a:tcPr marL="116675" marR="116675" marT="116675" marB="58334"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F2F2F2">
                        <a:alpha val="45098"/>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7.361</a:t>
                      </a:r>
                    </a:p>
                  </a:txBody>
                  <a:tcPr marL="116675" marR="116675" marT="116675" marB="58334"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F2F2F2">
                        <a:alpha val="45098"/>
                      </a:srgbClr>
                    </a:solidFill>
                  </a:tcPr>
                </a:tc>
                <a:extLst>
                  <a:ext uri="{0D108BD9-81ED-4DB2-BD59-A6C34878D82A}">
                    <a16:rowId xmlns:a16="http://schemas.microsoft.com/office/drawing/2014/main" val="10005"/>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6</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7.707</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extLst>
                  <a:ext uri="{0D108BD9-81ED-4DB2-BD59-A6C34878D82A}">
                    <a16:rowId xmlns:a16="http://schemas.microsoft.com/office/drawing/2014/main" val="10006"/>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7</a:t>
                      </a:r>
                    </a:p>
                  </a:txBody>
                  <a:tcPr marL="116675" marR="116675" marT="116675" marB="58334"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F2F2F2">
                        <a:alpha val="45098"/>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8.020</a:t>
                      </a:r>
                    </a:p>
                  </a:txBody>
                  <a:tcPr marL="116675" marR="116675" marT="116675" marB="58334"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F2F2F2">
                        <a:alpha val="45098"/>
                      </a:srgbClr>
                    </a:solidFill>
                  </a:tcPr>
                </a:tc>
                <a:extLst>
                  <a:ext uri="{0D108BD9-81ED-4DB2-BD59-A6C34878D82A}">
                    <a16:rowId xmlns:a16="http://schemas.microsoft.com/office/drawing/2014/main" val="10007"/>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8</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8.304</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extLst>
                  <a:ext uri="{0D108BD9-81ED-4DB2-BD59-A6C34878D82A}">
                    <a16:rowId xmlns:a16="http://schemas.microsoft.com/office/drawing/2014/main" val="10008"/>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9</a:t>
                      </a:r>
                    </a:p>
                  </a:txBody>
                  <a:tcPr marL="116675" marR="116675" marT="116675" marB="58334"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F2F2F2">
                        <a:alpha val="45098"/>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8.561</a:t>
                      </a:r>
                    </a:p>
                  </a:txBody>
                  <a:tcPr marL="116675" marR="116675" marT="116675" marB="58334" horzOverflow="overflow">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lnTlToBr>
                      <a:noFill/>
                    </a:lnTlToBr>
                    <a:lnBlToTr>
                      <a:noFill/>
                    </a:lnBlToTr>
                    <a:solidFill>
                      <a:srgbClr val="F2F2F2">
                        <a:alpha val="45098"/>
                      </a:srgbClr>
                    </a:solidFill>
                  </a:tcPr>
                </a:tc>
                <a:extLst>
                  <a:ext uri="{0D108BD9-81ED-4DB2-BD59-A6C34878D82A}">
                    <a16:rowId xmlns:a16="http://schemas.microsoft.com/office/drawing/2014/main" val="10009"/>
                  </a:ext>
                </a:extLst>
              </a:tr>
              <a:tr h="4550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10</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spc="0" normalizeH="0" baseline="0">
                          <a:ln>
                            <a:noFill/>
                          </a:ln>
                          <a:solidFill>
                            <a:schemeClr val="tx1"/>
                          </a:solidFill>
                          <a:effectLst/>
                          <a:latin typeface="Arial" charset="0"/>
                        </a:rPr>
                        <a:t>8.793</a:t>
                      </a:r>
                    </a:p>
                  </a:txBody>
                  <a:tcPr marL="116675" marR="116675" marT="116675" marB="58334" horzOverflow="overflow">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lnTlToBr>
                      <a:noFill/>
                    </a:lnTlToBr>
                    <a:lnBlToTr>
                      <a:noFill/>
                    </a:lnBlToTr>
                    <a:solidFill>
                      <a:srgbClr val="BFBFBF">
                        <a:alpha val="34902"/>
                      </a:srgbClr>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D837996-1536-4DF0-823B-6719DC8033D1}"/>
              </a:ext>
            </a:extLst>
          </p:cNvPr>
          <p:cNvSpPr>
            <a:spLocks noGrp="1" noChangeArrowheads="1"/>
          </p:cNvSpPr>
          <p:nvPr>
            <p:ph type="title"/>
          </p:nvPr>
        </p:nvSpPr>
        <p:spPr/>
        <p:txBody>
          <a:bodyPr/>
          <a:lstStyle/>
          <a:p>
            <a:pPr eaLnBrk="1" hangingPunct="1"/>
            <a:r>
              <a:rPr lang="en-US" altLang="en-US"/>
              <a:t>Solution</a:t>
            </a:r>
          </a:p>
        </p:txBody>
      </p:sp>
      <p:sp>
        <p:nvSpPr>
          <p:cNvPr id="19459" name="Rectangle 71">
            <a:extLst>
              <a:ext uri="{FF2B5EF4-FFF2-40B4-BE49-F238E27FC236}">
                <a16:creationId xmlns:a16="http://schemas.microsoft.com/office/drawing/2014/main" id="{6042D805-2965-47D2-B838-F5C655C2AECA}"/>
              </a:ext>
            </a:extLst>
          </p:cNvPr>
          <p:cNvSpPr>
            <a:spLocks noGrp="1" noChangeArrowheads="1"/>
          </p:cNvSpPr>
          <p:nvPr>
            <p:ph type="body" sz="half" idx="1"/>
          </p:nvPr>
        </p:nvSpPr>
        <p:spPr>
          <a:xfrm>
            <a:off x="381000" y="1524000"/>
            <a:ext cx="8229600" cy="4800600"/>
          </a:xfrm>
        </p:spPr>
        <p:txBody>
          <a:bodyPr/>
          <a:lstStyle/>
          <a:p>
            <a:pPr eaLnBrk="1" hangingPunct="1"/>
            <a:r>
              <a:rPr lang="en-US" altLang="en-US" sz="2800"/>
              <a:t>Bond Evaluation</a:t>
            </a:r>
          </a:p>
          <a:p>
            <a:pPr eaLnBrk="1" hangingPunct="1"/>
            <a:endParaRPr lang="en-US" altLang="en-US" sz="2800"/>
          </a:p>
          <a:p>
            <a:pPr eaLnBrk="1" hangingPunct="1"/>
            <a:r>
              <a:rPr lang="en-US" altLang="en-US" sz="2000"/>
              <a:t>Year         1        2       3       4         5       6       7       8        9      10</a:t>
            </a:r>
          </a:p>
          <a:p>
            <a:pPr eaLnBrk="1" hangingPunct="1"/>
            <a:r>
              <a:rPr lang="en-US" altLang="en-US" sz="2000"/>
              <a:t>Discount .947   .889   .827   .764  .701  .641  .583  .528   .477   .431</a:t>
            </a:r>
          </a:p>
          <a:p>
            <a:pPr eaLnBrk="1" hangingPunct="1"/>
            <a:r>
              <a:rPr lang="en-US" altLang="en-US" sz="2000"/>
              <a:t>Cash Flow 8	       8      8       8         8        8      8       8        8         8</a:t>
            </a:r>
          </a:p>
          <a:p>
            <a:pPr eaLnBrk="1" hangingPunct="1"/>
            <a:r>
              <a:rPr lang="en-US" altLang="en-US" sz="2000"/>
              <a:t>PV         7.58  7.11    6.61  6.11    5.61  5.12  4.66  4.22   3.82  46.50</a:t>
            </a:r>
          </a:p>
          <a:p>
            <a:pPr eaLnBrk="1" hangingPunct="1"/>
            <a:endParaRPr lang="en-US" altLang="en-US" sz="2000"/>
          </a:p>
          <a:p>
            <a:pPr eaLnBrk="1" hangingPunct="1"/>
            <a:r>
              <a:rPr lang="en-US" altLang="en-US" sz="2000"/>
              <a:t>Total PV = 97.34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3F7D018-DF13-4A65-B49C-EE52668C8C62}"/>
              </a:ext>
            </a:extLst>
          </p:cNvPr>
          <p:cNvSpPr>
            <a:spLocks noGrp="1" noChangeArrowheads="1"/>
          </p:cNvSpPr>
          <p:nvPr>
            <p:ph type="title"/>
          </p:nvPr>
        </p:nvSpPr>
        <p:spPr/>
        <p:txBody>
          <a:bodyPr/>
          <a:lstStyle/>
          <a:p>
            <a:pPr eaLnBrk="1" hangingPunct="1"/>
            <a:endParaRPr lang="en-US" altLang="en-US"/>
          </a:p>
        </p:txBody>
      </p:sp>
      <p:sp>
        <p:nvSpPr>
          <p:cNvPr id="20483" name="Rectangle 3">
            <a:extLst>
              <a:ext uri="{FF2B5EF4-FFF2-40B4-BE49-F238E27FC236}">
                <a16:creationId xmlns:a16="http://schemas.microsoft.com/office/drawing/2014/main" id="{1B1DC5DB-3CBF-47C5-9F1F-7AC5E985C03D}"/>
              </a:ext>
            </a:extLst>
          </p:cNvPr>
          <p:cNvSpPr>
            <a:spLocks noGrp="1" noChangeArrowheads="1"/>
          </p:cNvSpPr>
          <p:nvPr>
            <p:ph type="body" idx="1"/>
          </p:nvPr>
        </p:nvSpPr>
        <p:spPr/>
        <p:txBody>
          <a:bodyPr/>
          <a:lstStyle/>
          <a:p>
            <a:pPr eaLnBrk="1" hangingPunct="1">
              <a:lnSpc>
                <a:spcPct val="90000"/>
              </a:lnSpc>
            </a:pPr>
            <a:r>
              <a:rPr lang="en-US" altLang="en-US" sz="2400"/>
              <a:t>The Simplico gold mine has a great deal of remaining gold deposits, and you are part of a team that is considering leasing the mine from its owners for a period of 10 years. Gold can be extracted from this mine at a rate of 10,000 ounces per a year at cost of $200 per ounce. This cost is the total operating cost of mining and refining, exclusive of the cost of lease. Currently the market price of gold is $400 per ounce. Assume that the  interest rate follow the term structure pattern of previous example. Assuming that the price of gold, the operating cost, and the interest rate remain constant over the 10- year period, What is the present value of the lease?</a:t>
            </a:r>
          </a:p>
          <a:p>
            <a:pPr eaLnBrk="1" hangingPunct="1">
              <a:lnSpc>
                <a:spcPct val="90000"/>
              </a:lnSpc>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3746" y="303591"/>
            <a:ext cx="3251495"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a:extLst>
              <a:ext uri="{FF2B5EF4-FFF2-40B4-BE49-F238E27FC236}">
                <a16:creationId xmlns:a16="http://schemas.microsoft.com/office/drawing/2014/main" id="{987EFBDD-33E9-40E9-A313-6098CF0C2E53}"/>
              </a:ext>
            </a:extLst>
          </p:cNvPr>
          <p:cNvSpPr>
            <a:spLocks noGrp="1" noChangeArrowheads="1"/>
          </p:cNvSpPr>
          <p:nvPr>
            <p:ph type="title"/>
          </p:nvPr>
        </p:nvSpPr>
        <p:spPr>
          <a:xfrm>
            <a:off x="445770" y="637125"/>
            <a:ext cx="2851707" cy="5256371"/>
          </a:xfrm>
        </p:spPr>
        <p:txBody>
          <a:bodyPr>
            <a:normAutofit/>
          </a:bodyPr>
          <a:lstStyle/>
          <a:p>
            <a:pPr eaLnBrk="1" hangingPunct="1"/>
            <a:r>
              <a:rPr lang="en-US" altLang="en-US" sz="4200"/>
              <a:t>Term Structure of Interest Rate Theories</a:t>
            </a:r>
          </a:p>
        </p:txBody>
      </p:sp>
      <p:graphicFrame>
        <p:nvGraphicFramePr>
          <p:cNvPr id="3077" name="Rectangle 3">
            <a:extLst>
              <a:ext uri="{FF2B5EF4-FFF2-40B4-BE49-F238E27FC236}">
                <a16:creationId xmlns:a16="http://schemas.microsoft.com/office/drawing/2014/main" id="{7E9D5F77-205C-4B62-89A0-0D78D0779091}"/>
              </a:ext>
            </a:extLst>
          </p:cNvPr>
          <p:cNvGraphicFramePr/>
          <p:nvPr>
            <p:extLst>
              <p:ext uri="{D42A27DB-BD31-4B8C-83A1-F6EECF244321}">
                <p14:modId xmlns:p14="http://schemas.microsoft.com/office/powerpoint/2010/main" val="1418334116"/>
              </p:ext>
            </p:extLst>
          </p:nvPr>
        </p:nvGraphicFramePr>
        <p:xfrm>
          <a:off x="3875238" y="303591"/>
          <a:ext cx="4941519"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5BD9AEF-2C5A-4268-9D64-6C6D89EA015C}"/>
              </a:ext>
            </a:extLst>
          </p:cNvPr>
          <p:cNvSpPr>
            <a:spLocks noGrp="1" noChangeArrowheads="1"/>
          </p:cNvSpPr>
          <p:nvPr>
            <p:ph type="title"/>
          </p:nvPr>
        </p:nvSpPr>
        <p:spPr/>
        <p:txBody>
          <a:bodyPr/>
          <a:lstStyle/>
          <a:p>
            <a:pPr eaLnBrk="1" hangingPunct="1"/>
            <a:r>
              <a:rPr lang="en-US" altLang="en-US"/>
              <a:t>Cash Flow Diag</a:t>
            </a:r>
          </a:p>
        </p:txBody>
      </p:sp>
      <p:sp>
        <p:nvSpPr>
          <p:cNvPr id="21507" name="Rectangle 3">
            <a:extLst>
              <a:ext uri="{FF2B5EF4-FFF2-40B4-BE49-F238E27FC236}">
                <a16:creationId xmlns:a16="http://schemas.microsoft.com/office/drawing/2014/main" id="{BD373634-D73D-418A-BA23-917B0358606F}"/>
              </a:ext>
            </a:extLst>
          </p:cNvPr>
          <p:cNvSpPr>
            <a:spLocks noGrp="1" noChangeArrowheads="1"/>
          </p:cNvSpPr>
          <p:nvPr>
            <p:ph type="body" idx="1"/>
          </p:nvPr>
        </p:nvSpPr>
        <p:spPr/>
        <p:txBody>
          <a:bodyPr/>
          <a:lstStyle/>
          <a:p>
            <a:pPr eaLnBrk="1" hangingPunct="1"/>
            <a:r>
              <a:rPr lang="en-US" altLang="en-US"/>
              <a:t> </a:t>
            </a:r>
          </a:p>
          <a:p>
            <a:pPr lvl="2" eaLnBrk="1" hangingPunct="1">
              <a:buFontTx/>
              <a:buNone/>
            </a:pPr>
            <a:endParaRPr lang="en-US" altLang="en-US"/>
          </a:p>
        </p:txBody>
      </p:sp>
      <p:grpSp>
        <p:nvGrpSpPr>
          <p:cNvPr id="21508" name="Group 4">
            <a:extLst>
              <a:ext uri="{FF2B5EF4-FFF2-40B4-BE49-F238E27FC236}">
                <a16:creationId xmlns:a16="http://schemas.microsoft.com/office/drawing/2014/main" id="{407BF9D1-41F8-48C0-BE69-D3A81D82C1FB}"/>
              </a:ext>
            </a:extLst>
          </p:cNvPr>
          <p:cNvGrpSpPr>
            <a:grpSpLocks/>
          </p:cNvGrpSpPr>
          <p:nvPr/>
        </p:nvGrpSpPr>
        <p:grpSpPr bwMode="auto">
          <a:xfrm>
            <a:off x="3048000" y="3200400"/>
            <a:ext cx="3429000" cy="2286000"/>
            <a:chOff x="3570" y="9551"/>
            <a:chExt cx="4501" cy="3086"/>
          </a:xfrm>
        </p:grpSpPr>
        <p:sp>
          <p:nvSpPr>
            <p:cNvPr id="21510" name="Line 5">
              <a:extLst>
                <a:ext uri="{FF2B5EF4-FFF2-40B4-BE49-F238E27FC236}">
                  <a16:creationId xmlns:a16="http://schemas.microsoft.com/office/drawing/2014/main" id="{D51BFC18-B2AA-43DA-B571-BB39A5E9BE0F}"/>
                </a:ext>
              </a:extLst>
            </p:cNvPr>
            <p:cNvSpPr>
              <a:spLocks noChangeShapeType="1"/>
            </p:cNvSpPr>
            <p:nvPr/>
          </p:nvSpPr>
          <p:spPr bwMode="auto">
            <a:xfrm>
              <a:off x="3570" y="109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11" name="Line 6">
              <a:extLst>
                <a:ext uri="{FF2B5EF4-FFF2-40B4-BE49-F238E27FC236}">
                  <a16:creationId xmlns:a16="http://schemas.microsoft.com/office/drawing/2014/main" id="{AFB25B0E-9927-4B63-91B2-E6A59B4A0B18}"/>
                </a:ext>
              </a:extLst>
            </p:cNvPr>
            <p:cNvSpPr>
              <a:spLocks noChangeShapeType="1"/>
            </p:cNvSpPr>
            <p:nvPr/>
          </p:nvSpPr>
          <p:spPr bwMode="auto">
            <a:xfrm>
              <a:off x="4470" y="10940"/>
              <a:ext cx="0"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2" name="Line 7">
              <a:extLst>
                <a:ext uri="{FF2B5EF4-FFF2-40B4-BE49-F238E27FC236}">
                  <a16:creationId xmlns:a16="http://schemas.microsoft.com/office/drawing/2014/main" id="{D2C62708-51AD-4A9D-B924-393C31DBDA2D}"/>
                </a:ext>
              </a:extLst>
            </p:cNvPr>
            <p:cNvSpPr>
              <a:spLocks noChangeShapeType="1"/>
            </p:cNvSpPr>
            <p:nvPr/>
          </p:nvSpPr>
          <p:spPr bwMode="auto">
            <a:xfrm>
              <a:off x="6270" y="10940"/>
              <a:ext cx="1"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3" name="Line 8">
              <a:extLst>
                <a:ext uri="{FF2B5EF4-FFF2-40B4-BE49-F238E27FC236}">
                  <a16:creationId xmlns:a16="http://schemas.microsoft.com/office/drawing/2014/main" id="{0ED08215-4704-484B-ACB9-D802E3CA6CE8}"/>
                </a:ext>
              </a:extLst>
            </p:cNvPr>
            <p:cNvSpPr>
              <a:spLocks noChangeShapeType="1"/>
            </p:cNvSpPr>
            <p:nvPr/>
          </p:nvSpPr>
          <p:spPr bwMode="auto">
            <a:xfrm>
              <a:off x="5820" y="10940"/>
              <a:ext cx="1"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4" name="Line 9">
              <a:extLst>
                <a:ext uri="{FF2B5EF4-FFF2-40B4-BE49-F238E27FC236}">
                  <a16:creationId xmlns:a16="http://schemas.microsoft.com/office/drawing/2014/main" id="{8BC192C3-7EB3-4658-BC99-C4C05997E35D}"/>
                </a:ext>
              </a:extLst>
            </p:cNvPr>
            <p:cNvSpPr>
              <a:spLocks noChangeShapeType="1"/>
            </p:cNvSpPr>
            <p:nvPr/>
          </p:nvSpPr>
          <p:spPr bwMode="auto">
            <a:xfrm>
              <a:off x="5370" y="10940"/>
              <a:ext cx="1"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5" name="Line 10">
              <a:extLst>
                <a:ext uri="{FF2B5EF4-FFF2-40B4-BE49-F238E27FC236}">
                  <a16:creationId xmlns:a16="http://schemas.microsoft.com/office/drawing/2014/main" id="{1AB7A878-F542-4F1E-8838-5EBA076ED853}"/>
                </a:ext>
              </a:extLst>
            </p:cNvPr>
            <p:cNvSpPr>
              <a:spLocks noChangeShapeType="1"/>
            </p:cNvSpPr>
            <p:nvPr/>
          </p:nvSpPr>
          <p:spPr bwMode="auto">
            <a:xfrm>
              <a:off x="4920" y="10940"/>
              <a:ext cx="1"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6" name="Line 11">
              <a:extLst>
                <a:ext uri="{FF2B5EF4-FFF2-40B4-BE49-F238E27FC236}">
                  <a16:creationId xmlns:a16="http://schemas.microsoft.com/office/drawing/2014/main" id="{F945FBD3-89C9-4482-A866-BFB84CDDFC6F}"/>
                </a:ext>
              </a:extLst>
            </p:cNvPr>
            <p:cNvSpPr>
              <a:spLocks noChangeShapeType="1"/>
            </p:cNvSpPr>
            <p:nvPr/>
          </p:nvSpPr>
          <p:spPr bwMode="auto">
            <a:xfrm>
              <a:off x="6720" y="10940"/>
              <a:ext cx="1"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7" name="Line 12">
              <a:extLst>
                <a:ext uri="{FF2B5EF4-FFF2-40B4-BE49-F238E27FC236}">
                  <a16:creationId xmlns:a16="http://schemas.microsoft.com/office/drawing/2014/main" id="{32C68207-D4E2-4868-8E03-C37BCE88003C}"/>
                </a:ext>
              </a:extLst>
            </p:cNvPr>
            <p:cNvSpPr>
              <a:spLocks noChangeShapeType="1"/>
            </p:cNvSpPr>
            <p:nvPr/>
          </p:nvSpPr>
          <p:spPr bwMode="auto">
            <a:xfrm>
              <a:off x="7620" y="10940"/>
              <a:ext cx="1"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8" name="Line 13">
              <a:extLst>
                <a:ext uri="{FF2B5EF4-FFF2-40B4-BE49-F238E27FC236}">
                  <a16:creationId xmlns:a16="http://schemas.microsoft.com/office/drawing/2014/main" id="{AEF545FA-47A8-4B11-A59A-55D4F310D9F0}"/>
                </a:ext>
              </a:extLst>
            </p:cNvPr>
            <p:cNvSpPr>
              <a:spLocks noChangeShapeType="1"/>
            </p:cNvSpPr>
            <p:nvPr/>
          </p:nvSpPr>
          <p:spPr bwMode="auto">
            <a:xfrm>
              <a:off x="7170" y="10940"/>
              <a:ext cx="1"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9" name="Line 14">
              <a:extLst>
                <a:ext uri="{FF2B5EF4-FFF2-40B4-BE49-F238E27FC236}">
                  <a16:creationId xmlns:a16="http://schemas.microsoft.com/office/drawing/2014/main" id="{9035F3D7-9DA8-4420-888E-E2E7DAC7BF8B}"/>
                </a:ext>
              </a:extLst>
            </p:cNvPr>
            <p:cNvSpPr>
              <a:spLocks noChangeShapeType="1"/>
            </p:cNvSpPr>
            <p:nvPr/>
          </p:nvSpPr>
          <p:spPr bwMode="auto">
            <a:xfrm>
              <a:off x="8070" y="10940"/>
              <a:ext cx="1" cy="4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0" name="Line 15">
              <a:extLst>
                <a:ext uri="{FF2B5EF4-FFF2-40B4-BE49-F238E27FC236}">
                  <a16:creationId xmlns:a16="http://schemas.microsoft.com/office/drawing/2014/main" id="{7B9B899F-1E58-423F-8AB1-80B6F3BCC920}"/>
                </a:ext>
              </a:extLst>
            </p:cNvPr>
            <p:cNvSpPr>
              <a:spLocks noChangeShapeType="1"/>
            </p:cNvSpPr>
            <p:nvPr/>
          </p:nvSpPr>
          <p:spPr bwMode="auto">
            <a:xfrm>
              <a:off x="4020" y="10940"/>
              <a:ext cx="1" cy="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1" name="Line 16">
              <a:extLst>
                <a:ext uri="{FF2B5EF4-FFF2-40B4-BE49-F238E27FC236}">
                  <a16:creationId xmlns:a16="http://schemas.microsoft.com/office/drawing/2014/main" id="{57C828C7-153B-44A2-BE52-BA5D9E93EBE7}"/>
                </a:ext>
              </a:extLst>
            </p:cNvPr>
            <p:cNvSpPr>
              <a:spLocks noChangeShapeType="1"/>
            </p:cNvSpPr>
            <p:nvPr/>
          </p:nvSpPr>
          <p:spPr bwMode="auto">
            <a:xfrm>
              <a:off x="3570" y="10940"/>
              <a:ext cx="1" cy="1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2" name="Line 17">
              <a:extLst>
                <a:ext uri="{FF2B5EF4-FFF2-40B4-BE49-F238E27FC236}">
                  <a16:creationId xmlns:a16="http://schemas.microsoft.com/office/drawing/2014/main" id="{859D42BE-66A8-413D-B99D-D094F646EE8C}"/>
                </a:ext>
              </a:extLst>
            </p:cNvPr>
            <p:cNvSpPr>
              <a:spLocks noChangeShapeType="1"/>
            </p:cNvSpPr>
            <p:nvPr/>
          </p:nvSpPr>
          <p:spPr bwMode="auto">
            <a:xfrm flipV="1">
              <a:off x="4020" y="10168"/>
              <a:ext cx="1" cy="7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3" name="Line 18">
              <a:extLst>
                <a:ext uri="{FF2B5EF4-FFF2-40B4-BE49-F238E27FC236}">
                  <a16:creationId xmlns:a16="http://schemas.microsoft.com/office/drawing/2014/main" id="{D5360067-CA51-4226-8F48-0586A68353EB}"/>
                </a:ext>
              </a:extLst>
            </p:cNvPr>
            <p:cNvSpPr>
              <a:spLocks noChangeShapeType="1"/>
            </p:cNvSpPr>
            <p:nvPr/>
          </p:nvSpPr>
          <p:spPr bwMode="auto">
            <a:xfrm flipV="1">
              <a:off x="4470" y="10168"/>
              <a:ext cx="1" cy="7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4" name="Line 19">
              <a:extLst>
                <a:ext uri="{FF2B5EF4-FFF2-40B4-BE49-F238E27FC236}">
                  <a16:creationId xmlns:a16="http://schemas.microsoft.com/office/drawing/2014/main" id="{3986E816-58FB-4B4C-8E49-DF2CD0000CFC}"/>
                </a:ext>
              </a:extLst>
            </p:cNvPr>
            <p:cNvSpPr>
              <a:spLocks noChangeShapeType="1"/>
            </p:cNvSpPr>
            <p:nvPr/>
          </p:nvSpPr>
          <p:spPr bwMode="auto">
            <a:xfrm flipV="1">
              <a:off x="4920" y="10168"/>
              <a:ext cx="1" cy="7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5" name="Line 20">
              <a:extLst>
                <a:ext uri="{FF2B5EF4-FFF2-40B4-BE49-F238E27FC236}">
                  <a16:creationId xmlns:a16="http://schemas.microsoft.com/office/drawing/2014/main" id="{677037EE-40DD-4A6E-8999-E393BEC2C92F}"/>
                </a:ext>
              </a:extLst>
            </p:cNvPr>
            <p:cNvSpPr>
              <a:spLocks noChangeShapeType="1"/>
            </p:cNvSpPr>
            <p:nvPr/>
          </p:nvSpPr>
          <p:spPr bwMode="auto">
            <a:xfrm flipV="1">
              <a:off x="5370" y="10168"/>
              <a:ext cx="1" cy="7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6" name="Line 21">
              <a:extLst>
                <a:ext uri="{FF2B5EF4-FFF2-40B4-BE49-F238E27FC236}">
                  <a16:creationId xmlns:a16="http://schemas.microsoft.com/office/drawing/2014/main" id="{BDC91B2E-B72B-4F0D-95AF-ABC18D54FB34}"/>
                </a:ext>
              </a:extLst>
            </p:cNvPr>
            <p:cNvSpPr>
              <a:spLocks noChangeShapeType="1"/>
            </p:cNvSpPr>
            <p:nvPr/>
          </p:nvSpPr>
          <p:spPr bwMode="auto">
            <a:xfrm flipV="1">
              <a:off x="5820" y="10168"/>
              <a:ext cx="1" cy="7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7" name="Line 22">
              <a:extLst>
                <a:ext uri="{FF2B5EF4-FFF2-40B4-BE49-F238E27FC236}">
                  <a16:creationId xmlns:a16="http://schemas.microsoft.com/office/drawing/2014/main" id="{F55A4BA2-ED76-471F-BEDF-3D922BE78695}"/>
                </a:ext>
              </a:extLst>
            </p:cNvPr>
            <p:cNvSpPr>
              <a:spLocks noChangeShapeType="1"/>
            </p:cNvSpPr>
            <p:nvPr/>
          </p:nvSpPr>
          <p:spPr bwMode="auto">
            <a:xfrm flipV="1">
              <a:off x="6270" y="10168"/>
              <a:ext cx="1" cy="7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8" name="Line 23">
              <a:extLst>
                <a:ext uri="{FF2B5EF4-FFF2-40B4-BE49-F238E27FC236}">
                  <a16:creationId xmlns:a16="http://schemas.microsoft.com/office/drawing/2014/main" id="{134D8D27-AEB1-40D8-9494-38F6DD0EA1BB}"/>
                </a:ext>
              </a:extLst>
            </p:cNvPr>
            <p:cNvSpPr>
              <a:spLocks noChangeShapeType="1"/>
            </p:cNvSpPr>
            <p:nvPr/>
          </p:nvSpPr>
          <p:spPr bwMode="auto">
            <a:xfrm flipV="1">
              <a:off x="6720" y="10168"/>
              <a:ext cx="1" cy="7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29" name="Line 24">
              <a:extLst>
                <a:ext uri="{FF2B5EF4-FFF2-40B4-BE49-F238E27FC236}">
                  <a16:creationId xmlns:a16="http://schemas.microsoft.com/office/drawing/2014/main" id="{6963FAAB-C78F-4D61-8EBE-4961A98F5ABC}"/>
                </a:ext>
              </a:extLst>
            </p:cNvPr>
            <p:cNvSpPr>
              <a:spLocks noChangeShapeType="1"/>
            </p:cNvSpPr>
            <p:nvPr/>
          </p:nvSpPr>
          <p:spPr bwMode="auto">
            <a:xfrm flipV="1">
              <a:off x="7170" y="10168"/>
              <a:ext cx="1" cy="7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30" name="Line 25">
              <a:extLst>
                <a:ext uri="{FF2B5EF4-FFF2-40B4-BE49-F238E27FC236}">
                  <a16:creationId xmlns:a16="http://schemas.microsoft.com/office/drawing/2014/main" id="{4B7F8954-B527-4B15-8D41-D5E3F3A6294A}"/>
                </a:ext>
              </a:extLst>
            </p:cNvPr>
            <p:cNvSpPr>
              <a:spLocks noChangeShapeType="1"/>
            </p:cNvSpPr>
            <p:nvPr/>
          </p:nvSpPr>
          <p:spPr bwMode="auto">
            <a:xfrm flipV="1">
              <a:off x="7620" y="10168"/>
              <a:ext cx="1" cy="7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31" name="Line 26">
              <a:extLst>
                <a:ext uri="{FF2B5EF4-FFF2-40B4-BE49-F238E27FC236}">
                  <a16:creationId xmlns:a16="http://schemas.microsoft.com/office/drawing/2014/main" id="{EECA8C80-F75A-45DC-A11F-57DD7480DD1D}"/>
                </a:ext>
              </a:extLst>
            </p:cNvPr>
            <p:cNvSpPr>
              <a:spLocks noChangeShapeType="1"/>
            </p:cNvSpPr>
            <p:nvPr/>
          </p:nvSpPr>
          <p:spPr bwMode="auto">
            <a:xfrm flipV="1">
              <a:off x="8070" y="10168"/>
              <a:ext cx="1" cy="7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32" name="Text Box 27">
              <a:extLst>
                <a:ext uri="{FF2B5EF4-FFF2-40B4-BE49-F238E27FC236}">
                  <a16:creationId xmlns:a16="http://schemas.microsoft.com/office/drawing/2014/main" id="{6017B7CD-182B-48D2-A7F3-11CB55116EF1}"/>
                </a:ext>
              </a:extLst>
            </p:cNvPr>
            <p:cNvSpPr txBox="1">
              <a:spLocks noChangeArrowheads="1"/>
            </p:cNvSpPr>
            <p:nvPr/>
          </p:nvSpPr>
          <p:spPr bwMode="auto">
            <a:xfrm>
              <a:off x="3870" y="9551"/>
              <a:ext cx="1500"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A = $ 400</a:t>
              </a:r>
              <a:endParaRPr lang="en-US" altLang="en-US" baseline="30000"/>
            </a:p>
          </p:txBody>
        </p:sp>
        <p:sp>
          <p:nvSpPr>
            <p:cNvPr id="21533" name="Text Box 28">
              <a:extLst>
                <a:ext uri="{FF2B5EF4-FFF2-40B4-BE49-F238E27FC236}">
                  <a16:creationId xmlns:a16="http://schemas.microsoft.com/office/drawing/2014/main" id="{2331CB74-FCB7-40EA-AD98-E25590494AF2}"/>
                </a:ext>
              </a:extLst>
            </p:cNvPr>
            <p:cNvSpPr txBox="1">
              <a:spLocks noChangeArrowheads="1"/>
            </p:cNvSpPr>
            <p:nvPr/>
          </p:nvSpPr>
          <p:spPr bwMode="auto">
            <a:xfrm>
              <a:off x="3870" y="11557"/>
              <a:ext cx="1500" cy="30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A = $200</a:t>
              </a:r>
              <a:endParaRPr lang="en-US" altLang="en-US" baseline="30000"/>
            </a:p>
          </p:txBody>
        </p:sp>
        <p:sp>
          <p:nvSpPr>
            <p:cNvPr id="21534" name="Text Box 29">
              <a:extLst>
                <a:ext uri="{FF2B5EF4-FFF2-40B4-BE49-F238E27FC236}">
                  <a16:creationId xmlns:a16="http://schemas.microsoft.com/office/drawing/2014/main" id="{E5A19479-A007-453B-B00E-971ED4D08805}"/>
                </a:ext>
              </a:extLst>
            </p:cNvPr>
            <p:cNvSpPr txBox="1">
              <a:spLocks noChangeArrowheads="1"/>
            </p:cNvSpPr>
            <p:nvPr/>
          </p:nvSpPr>
          <p:spPr bwMode="auto">
            <a:xfrm>
              <a:off x="5820" y="11557"/>
              <a:ext cx="900"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i% = 10</a:t>
              </a:r>
              <a:endParaRPr lang="en-US" altLang="en-US" baseline="30000"/>
            </a:p>
          </p:txBody>
        </p:sp>
      </p:grpSp>
      <p:sp>
        <p:nvSpPr>
          <p:cNvPr id="21509" name="Text Box 30">
            <a:extLst>
              <a:ext uri="{FF2B5EF4-FFF2-40B4-BE49-F238E27FC236}">
                <a16:creationId xmlns:a16="http://schemas.microsoft.com/office/drawing/2014/main" id="{DA6EC3C5-C2CD-44CA-A5D9-D7329F3751D9}"/>
              </a:ext>
            </a:extLst>
          </p:cNvPr>
          <p:cNvSpPr txBox="1">
            <a:spLocks noChangeArrowheads="1"/>
          </p:cNvSpPr>
          <p:nvPr/>
        </p:nvSpPr>
        <p:spPr bwMode="auto">
          <a:xfrm>
            <a:off x="3124200" y="5410200"/>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P= Present Value of Leasing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30FE0E8-B292-4D1F-8F45-14D2071FB87E}"/>
              </a:ext>
            </a:extLst>
          </p:cNvPr>
          <p:cNvSpPr>
            <a:spLocks noGrp="1" noChangeArrowheads="1"/>
          </p:cNvSpPr>
          <p:nvPr>
            <p:ph type="title"/>
          </p:nvPr>
        </p:nvSpPr>
        <p:spPr/>
        <p:txBody>
          <a:bodyPr/>
          <a:lstStyle/>
          <a:p>
            <a:pPr eaLnBrk="1" hangingPunct="1"/>
            <a:r>
              <a:rPr lang="en-US" altLang="en-US"/>
              <a:t>Solution</a:t>
            </a:r>
          </a:p>
        </p:txBody>
      </p:sp>
      <p:sp>
        <p:nvSpPr>
          <p:cNvPr id="22531" name="Rectangle 3">
            <a:extLst>
              <a:ext uri="{FF2B5EF4-FFF2-40B4-BE49-F238E27FC236}">
                <a16:creationId xmlns:a16="http://schemas.microsoft.com/office/drawing/2014/main" id="{F6367364-A06A-4196-B6FA-E37217A419AE}"/>
              </a:ext>
            </a:extLst>
          </p:cNvPr>
          <p:cNvSpPr>
            <a:spLocks noGrp="1" noChangeArrowheads="1"/>
          </p:cNvSpPr>
          <p:nvPr>
            <p:ph type="body" sz="half" idx="1"/>
          </p:nvPr>
        </p:nvSpPr>
        <p:spPr>
          <a:xfrm>
            <a:off x="381000" y="1524000"/>
            <a:ext cx="8229600" cy="4800600"/>
          </a:xfrm>
        </p:spPr>
        <p:txBody>
          <a:bodyPr/>
          <a:lstStyle/>
          <a:p>
            <a:pPr eaLnBrk="1" hangingPunct="1"/>
            <a:r>
              <a:rPr lang="en-US" altLang="en-US" sz="2800"/>
              <a:t>Bond Evaluation</a:t>
            </a:r>
          </a:p>
          <a:p>
            <a:pPr eaLnBrk="1" hangingPunct="1"/>
            <a:endParaRPr lang="en-US" altLang="en-US" sz="2800"/>
          </a:p>
          <a:p>
            <a:pPr eaLnBrk="1" hangingPunct="1"/>
            <a:r>
              <a:rPr lang="en-US" altLang="en-US" sz="2000"/>
              <a:t>Year         1        2       3       4         5       6       7       8        9      10</a:t>
            </a:r>
          </a:p>
          <a:p>
            <a:pPr eaLnBrk="1" hangingPunct="1"/>
            <a:r>
              <a:rPr lang="en-US" altLang="en-US" sz="2000"/>
              <a:t>Discount .947   .889   .827   .764  .701  .641  .583  .528   .477   .431</a:t>
            </a:r>
          </a:p>
          <a:p>
            <a:pPr eaLnBrk="1" hangingPunct="1"/>
            <a:r>
              <a:rPr lang="en-US" altLang="en-US" sz="2000"/>
              <a:t>Cash Flow 2       2      2        2        2        2      2       2        2        2</a:t>
            </a:r>
          </a:p>
          <a:p>
            <a:pPr eaLnBrk="1" hangingPunct="1"/>
            <a:r>
              <a:rPr lang="en-US" altLang="en-US" sz="2000"/>
              <a:t>PV          1.894</a:t>
            </a:r>
          </a:p>
          <a:p>
            <a:pPr eaLnBrk="1" hangingPunct="1"/>
            <a:r>
              <a:rPr lang="en-US" altLang="en-US" sz="2000"/>
              <a:t>Total PV =  $13.58M.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9BDC32D-2F5B-4C31-9CB9-3C19E09788D7}"/>
              </a:ext>
            </a:extLst>
          </p:cNvPr>
          <p:cNvSpPr>
            <a:spLocks noGrp="1" noChangeArrowheads="1"/>
          </p:cNvSpPr>
          <p:nvPr>
            <p:ph type="title"/>
          </p:nvPr>
        </p:nvSpPr>
        <p:spPr/>
        <p:txBody>
          <a:bodyPr/>
          <a:lstStyle/>
          <a:p>
            <a:pPr eaLnBrk="1" hangingPunct="1"/>
            <a:r>
              <a:rPr lang="en-US" altLang="en-US"/>
              <a:t>Determining the spot rate</a:t>
            </a:r>
          </a:p>
        </p:txBody>
      </p:sp>
      <p:sp>
        <p:nvSpPr>
          <p:cNvPr id="23555" name="Rectangle 3">
            <a:extLst>
              <a:ext uri="{FF2B5EF4-FFF2-40B4-BE49-F238E27FC236}">
                <a16:creationId xmlns:a16="http://schemas.microsoft.com/office/drawing/2014/main" id="{E9CB56C9-3C5E-42F9-A100-1277425F5DE3}"/>
              </a:ext>
            </a:extLst>
          </p:cNvPr>
          <p:cNvSpPr>
            <a:spLocks noGrp="1" noChangeArrowheads="1"/>
          </p:cNvSpPr>
          <p:nvPr>
            <p:ph type="body" sz="half" idx="1"/>
          </p:nvPr>
        </p:nvSpPr>
        <p:spPr/>
        <p:txBody>
          <a:bodyPr/>
          <a:lstStyle/>
          <a:p>
            <a:pPr eaLnBrk="1" hangingPunct="1"/>
            <a:r>
              <a:rPr lang="en-US" altLang="en-US" sz="2400"/>
              <a:t>The spot rate curve can be determined from the prices of the coupon bearing bond by beginning with short maturities and working forward toward longer maturities</a:t>
            </a:r>
          </a:p>
          <a:p>
            <a:pPr eaLnBrk="1" hangingPunct="1"/>
            <a:r>
              <a:rPr lang="en-US" altLang="en-US" sz="2400"/>
              <a:t>Assuming 1 year compounding convention</a:t>
            </a:r>
          </a:p>
          <a:p>
            <a:pPr eaLnBrk="1" hangingPunct="1"/>
            <a:endParaRPr lang="en-US" altLang="en-US" sz="2400"/>
          </a:p>
        </p:txBody>
      </p:sp>
      <p:graphicFrame>
        <p:nvGraphicFramePr>
          <p:cNvPr id="23556" name="Object 4">
            <a:extLst>
              <a:ext uri="{FF2B5EF4-FFF2-40B4-BE49-F238E27FC236}">
                <a16:creationId xmlns:a16="http://schemas.microsoft.com/office/drawing/2014/main" id="{FF7C6E63-7CDC-4E6E-8F8D-6E40185BA67B}"/>
              </a:ext>
            </a:extLst>
          </p:cNvPr>
          <p:cNvGraphicFramePr>
            <a:graphicFrameLocks noGrp="1" noChangeAspect="1"/>
          </p:cNvGraphicFramePr>
          <p:nvPr>
            <p:ph sz="half" idx="2"/>
          </p:nvPr>
        </p:nvGraphicFramePr>
        <p:xfrm>
          <a:off x="4648200" y="3168650"/>
          <a:ext cx="4038600" cy="1387475"/>
        </p:xfrm>
        <a:graphic>
          <a:graphicData uri="http://schemas.openxmlformats.org/presentationml/2006/ole">
            <mc:AlternateContent xmlns:mc="http://schemas.openxmlformats.org/markup-compatibility/2006">
              <mc:Choice xmlns:v="urn:schemas-microsoft-com:vml" Requires="v">
                <p:oleObj spid="_x0000_s23564" name="Equation" r:id="rId3" imgW="1257300" imgH="431800" progId="Equation.3">
                  <p:embed/>
                </p:oleObj>
              </mc:Choice>
              <mc:Fallback>
                <p:oleObj name="Equation" r:id="rId3" imgW="12573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168650"/>
                        <a:ext cx="4038600"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BBB7970-99F6-4BD2-8AFD-6AD85256152B}"/>
              </a:ext>
            </a:extLst>
          </p:cNvPr>
          <p:cNvSpPr>
            <a:spLocks noGrp="1" noChangeArrowheads="1"/>
          </p:cNvSpPr>
          <p:nvPr>
            <p:ph type="title"/>
          </p:nvPr>
        </p:nvSpPr>
        <p:spPr/>
        <p:txBody>
          <a:bodyPr/>
          <a:lstStyle/>
          <a:p>
            <a:pPr eaLnBrk="1" hangingPunct="1"/>
            <a:r>
              <a:rPr lang="en-US" altLang="en-US"/>
              <a:t>Bond Portfolio immunization</a:t>
            </a:r>
          </a:p>
        </p:txBody>
      </p:sp>
      <p:sp>
        <p:nvSpPr>
          <p:cNvPr id="24579" name="Rectangle 3">
            <a:extLst>
              <a:ext uri="{FF2B5EF4-FFF2-40B4-BE49-F238E27FC236}">
                <a16:creationId xmlns:a16="http://schemas.microsoft.com/office/drawing/2014/main" id="{D6224DE6-50BF-4B61-A91F-023D49133E39}"/>
              </a:ext>
            </a:extLst>
          </p:cNvPr>
          <p:cNvSpPr>
            <a:spLocks noGrp="1" noChangeArrowheads="1"/>
          </p:cNvSpPr>
          <p:nvPr>
            <p:ph type="body" idx="1"/>
          </p:nvPr>
        </p:nvSpPr>
        <p:spPr/>
        <p:txBody>
          <a:bodyPr/>
          <a:lstStyle/>
          <a:p>
            <a:pPr eaLnBrk="1" hangingPunct="1"/>
            <a:r>
              <a:rPr lang="en-US" altLang="en-US"/>
              <a:t>The interest rate risk from coupon paying bonds is composed of two components</a:t>
            </a:r>
          </a:p>
          <a:p>
            <a:pPr eaLnBrk="1" hangingPunct="1"/>
            <a:r>
              <a:rPr lang="en-US" altLang="en-US"/>
              <a:t>1) Price Risk and 2) coupon reinvestment rate risk.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5EE1195-2676-4D9B-86EE-D7DD7D715F4D}"/>
              </a:ext>
            </a:extLst>
          </p:cNvPr>
          <p:cNvSpPr>
            <a:spLocks noGrp="1" noChangeArrowheads="1"/>
          </p:cNvSpPr>
          <p:nvPr>
            <p:ph type="title"/>
          </p:nvPr>
        </p:nvSpPr>
        <p:spPr/>
        <p:txBody>
          <a:bodyPr/>
          <a:lstStyle/>
          <a:p>
            <a:pPr eaLnBrk="1" hangingPunct="1"/>
            <a:r>
              <a:rPr lang="en-US" altLang="en-US"/>
              <a:t>Immunization</a:t>
            </a:r>
          </a:p>
        </p:txBody>
      </p:sp>
      <p:sp>
        <p:nvSpPr>
          <p:cNvPr id="25603" name="Rectangle 3">
            <a:extLst>
              <a:ext uri="{FF2B5EF4-FFF2-40B4-BE49-F238E27FC236}">
                <a16:creationId xmlns:a16="http://schemas.microsoft.com/office/drawing/2014/main" id="{0E499663-F867-4EDC-BEE6-AA5CA134E076}"/>
              </a:ext>
            </a:extLst>
          </p:cNvPr>
          <p:cNvSpPr>
            <a:spLocks noGrp="1" noChangeArrowheads="1"/>
          </p:cNvSpPr>
          <p:nvPr>
            <p:ph type="body" idx="1"/>
          </p:nvPr>
        </p:nvSpPr>
        <p:spPr/>
        <p:txBody>
          <a:bodyPr/>
          <a:lstStyle/>
          <a:p>
            <a:pPr eaLnBrk="1" hangingPunct="1">
              <a:lnSpc>
                <a:spcPct val="90000"/>
              </a:lnSpc>
            </a:pPr>
            <a:r>
              <a:rPr lang="en-US" altLang="en-US" sz="2400"/>
              <a:t>The structuring of a bond portfolio to protect against interest rate risk is termed as immunization because it immunizes the portfolio value against interest rate changes.</a:t>
            </a:r>
          </a:p>
          <a:p>
            <a:pPr eaLnBrk="1" hangingPunct="1">
              <a:lnSpc>
                <a:spcPct val="90000"/>
              </a:lnSpc>
            </a:pPr>
            <a:r>
              <a:rPr lang="en-US" altLang="en-US" sz="2400"/>
              <a:t>If the duration of the portfolio matches that of the obligation stream, then the cash value of the portfolio and the present value of the obligation  will respond identically to a change in yield. Specifically, if yields increase, the present value of the asset portfolio will decrease, but the present value of the obligation will decrease by approximately the same amount; so the value of the portfolio will still be adequate to cover the obligation.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96F2D48-AA1E-4184-8F11-B80B8BADBB4B}"/>
              </a:ext>
            </a:extLst>
          </p:cNvPr>
          <p:cNvSpPr>
            <a:spLocks noGrp="1" noChangeArrowheads="1"/>
          </p:cNvSpPr>
          <p:nvPr>
            <p:ph type="title"/>
          </p:nvPr>
        </p:nvSpPr>
        <p:spPr/>
        <p:txBody>
          <a:bodyPr/>
          <a:lstStyle/>
          <a:p>
            <a:pPr eaLnBrk="1" hangingPunct="1"/>
            <a:r>
              <a:rPr lang="en-US" altLang="en-US"/>
              <a:t>Example</a:t>
            </a:r>
          </a:p>
        </p:txBody>
      </p:sp>
      <p:sp>
        <p:nvSpPr>
          <p:cNvPr id="26627" name="Rectangle 3">
            <a:extLst>
              <a:ext uri="{FF2B5EF4-FFF2-40B4-BE49-F238E27FC236}">
                <a16:creationId xmlns:a16="http://schemas.microsoft.com/office/drawing/2014/main" id="{8BBC4356-6C8C-4DFA-8013-DD918ABD7A6A}"/>
              </a:ext>
            </a:extLst>
          </p:cNvPr>
          <p:cNvSpPr>
            <a:spLocks noGrp="1" noChangeArrowheads="1"/>
          </p:cNvSpPr>
          <p:nvPr>
            <p:ph type="body" sz="half" idx="1"/>
          </p:nvPr>
        </p:nvSpPr>
        <p:spPr>
          <a:xfrm>
            <a:off x="457200" y="1600200"/>
            <a:ext cx="3581400" cy="4525963"/>
          </a:xfrm>
        </p:spPr>
        <p:txBody>
          <a:bodyPr/>
          <a:lstStyle/>
          <a:p>
            <a:pPr eaLnBrk="1" hangingPunct="1"/>
            <a:r>
              <a:rPr lang="en-US" altLang="en-US" sz="2400"/>
              <a:t>The X corporation has an obligation to pay $1 million in 10 years. It wishes to invest money now that will be sufficient to meet this obligation.  </a:t>
            </a:r>
          </a:p>
          <a:p>
            <a:pPr eaLnBrk="1" hangingPunct="1"/>
            <a:r>
              <a:rPr lang="en-US" altLang="en-US" sz="2400"/>
              <a:t>The X corporation is planning to select from three corporate bonds shown in table.                                                             </a:t>
            </a:r>
          </a:p>
        </p:txBody>
      </p:sp>
      <p:graphicFrame>
        <p:nvGraphicFramePr>
          <p:cNvPr id="68612" name="Group 4">
            <a:extLst>
              <a:ext uri="{FF2B5EF4-FFF2-40B4-BE49-F238E27FC236}">
                <a16:creationId xmlns:a16="http://schemas.microsoft.com/office/drawing/2014/main" id="{B0C7B9A2-2C68-4866-8632-6E881284900D}"/>
              </a:ext>
            </a:extLst>
          </p:cNvPr>
          <p:cNvGraphicFramePr>
            <a:graphicFrameLocks noGrp="1"/>
          </p:cNvGraphicFramePr>
          <p:nvPr>
            <p:ph sz="half" idx="2"/>
          </p:nvPr>
        </p:nvGraphicFramePr>
        <p:xfrm>
          <a:off x="4114800" y="2743200"/>
          <a:ext cx="4800600" cy="2135188"/>
        </p:xfrm>
        <a:graphic>
          <a:graphicData uri="http://schemas.openxmlformats.org/drawingml/2006/table">
            <a:tbl>
              <a:tblPr/>
              <a:tblGrid>
                <a:gridCol w="960438">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gridCol w="958850">
                  <a:extLst>
                    <a:ext uri="{9D8B030D-6E8A-4147-A177-3AD203B41FA5}">
                      <a16:colId xmlns:a16="http://schemas.microsoft.com/office/drawing/2014/main" val="20002"/>
                    </a:ext>
                  </a:extLst>
                </a:gridCol>
                <a:gridCol w="960438">
                  <a:extLst>
                    <a:ext uri="{9D8B030D-6E8A-4147-A177-3AD203B41FA5}">
                      <a16:colId xmlns:a16="http://schemas.microsoft.com/office/drawing/2014/main" val="20003"/>
                    </a:ext>
                  </a:extLst>
                </a:gridCol>
                <a:gridCol w="960437">
                  <a:extLst>
                    <a:ext uri="{9D8B030D-6E8A-4147-A177-3AD203B41FA5}">
                      <a16:colId xmlns:a16="http://schemas.microsoft.com/office/drawing/2014/main" val="20004"/>
                    </a:ext>
                  </a:extLst>
                </a:gridCol>
              </a:tblGrid>
              <a:tr h="7012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Rate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Maturity</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Price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Yield</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2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Bond 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30 Yr</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69.04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9.00%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Bond 2</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10 Yr</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113.01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9.00%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5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Bond 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20 Yr</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100.00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9.00%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10A043E-2CE4-4874-9696-87D6B919FD88}"/>
              </a:ext>
            </a:extLst>
          </p:cNvPr>
          <p:cNvSpPr>
            <a:spLocks noGrp="1" noChangeArrowheads="1"/>
          </p:cNvSpPr>
          <p:nvPr>
            <p:ph type="title"/>
          </p:nvPr>
        </p:nvSpPr>
        <p:spPr/>
        <p:txBody>
          <a:bodyPr/>
          <a:lstStyle/>
          <a:p>
            <a:pPr eaLnBrk="1" hangingPunct="1"/>
            <a:r>
              <a:rPr lang="en-US" altLang="en-US"/>
              <a:t>solution</a:t>
            </a:r>
          </a:p>
        </p:txBody>
      </p:sp>
      <p:sp>
        <p:nvSpPr>
          <p:cNvPr id="27651" name="Rectangle 3">
            <a:extLst>
              <a:ext uri="{FF2B5EF4-FFF2-40B4-BE49-F238E27FC236}">
                <a16:creationId xmlns:a16="http://schemas.microsoft.com/office/drawing/2014/main" id="{B0E366CC-38F9-41CA-9A07-0FF962B9E323}"/>
              </a:ext>
            </a:extLst>
          </p:cNvPr>
          <p:cNvSpPr>
            <a:spLocks noGrp="1" noChangeArrowheads="1"/>
          </p:cNvSpPr>
          <p:nvPr>
            <p:ph type="body" sz="half" idx="1"/>
          </p:nvPr>
        </p:nvSpPr>
        <p:spPr/>
        <p:txBody>
          <a:bodyPr/>
          <a:lstStyle/>
          <a:p>
            <a:pPr eaLnBrk="1" hangingPunct="1"/>
            <a:r>
              <a:rPr lang="en-US" altLang="en-US" sz="2800"/>
              <a:t>First Step is to calculate the duration of Bonds.</a:t>
            </a:r>
          </a:p>
          <a:p>
            <a:pPr eaLnBrk="1" hangingPunct="1"/>
            <a:r>
              <a:rPr lang="en-US" altLang="en-US" sz="2800"/>
              <a:t>The Macaulay duration for a bond with coupon rate c per period, Yield y per period, m periods per year, and exactly n periods remaining</a:t>
            </a:r>
          </a:p>
        </p:txBody>
      </p:sp>
      <p:graphicFrame>
        <p:nvGraphicFramePr>
          <p:cNvPr id="27652" name="Object 4">
            <a:extLst>
              <a:ext uri="{FF2B5EF4-FFF2-40B4-BE49-F238E27FC236}">
                <a16:creationId xmlns:a16="http://schemas.microsoft.com/office/drawing/2014/main" id="{8F12D707-BB77-4E08-82AA-872C4365243C}"/>
              </a:ext>
            </a:extLst>
          </p:cNvPr>
          <p:cNvGraphicFramePr>
            <a:graphicFrameLocks noGrp="1" noChangeAspect="1"/>
          </p:cNvGraphicFramePr>
          <p:nvPr>
            <p:ph sz="quarter" idx="2"/>
          </p:nvPr>
        </p:nvGraphicFramePr>
        <p:xfrm>
          <a:off x="4572000" y="1905000"/>
          <a:ext cx="4038600" cy="847725"/>
        </p:xfrm>
        <a:graphic>
          <a:graphicData uri="http://schemas.openxmlformats.org/presentationml/2006/ole">
            <mc:AlternateContent xmlns:mc="http://schemas.openxmlformats.org/markup-compatibility/2006">
              <mc:Choice xmlns:v="urn:schemas-microsoft-com:vml" Requires="v">
                <p:oleObj spid="_x0000_s27692" name="Equation" r:id="rId3" imgW="1993900" imgH="419100" progId="Equation.3">
                  <p:embed/>
                </p:oleObj>
              </mc:Choice>
              <mc:Fallback>
                <p:oleObj name="Equation" r:id="rId3" imgW="19939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05000"/>
                        <a:ext cx="4038600" cy="8477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a:extLst>
              <a:ext uri="{FF2B5EF4-FFF2-40B4-BE49-F238E27FC236}">
                <a16:creationId xmlns:a16="http://schemas.microsoft.com/office/drawing/2014/main" id="{0FF5347C-5729-48E1-8DF4-25FDC845BAD4}"/>
              </a:ext>
            </a:extLst>
          </p:cNvPr>
          <p:cNvGraphicFramePr>
            <a:graphicFrameLocks noGrp="1" noChangeAspect="1"/>
          </p:cNvGraphicFramePr>
          <p:nvPr>
            <p:ph sz="quarter" idx="3"/>
          </p:nvPr>
        </p:nvGraphicFramePr>
        <p:xfrm>
          <a:off x="4659313" y="3200400"/>
          <a:ext cx="3860800" cy="673100"/>
        </p:xfrm>
        <a:graphic>
          <a:graphicData uri="http://schemas.openxmlformats.org/presentationml/2006/ole">
            <mc:AlternateContent xmlns:mc="http://schemas.openxmlformats.org/markup-compatibility/2006">
              <mc:Choice xmlns:v="urn:schemas-microsoft-com:vml" Requires="v">
                <p:oleObj spid="_x0000_s27693" name="Equation" r:id="rId5" imgW="2476440" imgH="431640" progId="Equation.3">
                  <p:embed/>
                </p:oleObj>
              </mc:Choice>
              <mc:Fallback>
                <p:oleObj name="Equation" r:id="rId5" imgW="247644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9313" y="3200400"/>
                        <a:ext cx="3860800" cy="6731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7">
            <a:extLst>
              <a:ext uri="{FF2B5EF4-FFF2-40B4-BE49-F238E27FC236}">
                <a16:creationId xmlns:a16="http://schemas.microsoft.com/office/drawing/2014/main" id="{A57B330B-42E1-40C1-9279-9250EE9F52E7}"/>
              </a:ext>
            </a:extLst>
          </p:cNvPr>
          <p:cNvGraphicFramePr>
            <a:graphicFrameLocks noChangeAspect="1"/>
          </p:cNvGraphicFramePr>
          <p:nvPr/>
        </p:nvGraphicFramePr>
        <p:xfrm>
          <a:off x="4667250" y="4191000"/>
          <a:ext cx="1103313" cy="735013"/>
        </p:xfrm>
        <a:graphic>
          <a:graphicData uri="http://schemas.openxmlformats.org/presentationml/2006/ole">
            <mc:AlternateContent xmlns:mc="http://schemas.openxmlformats.org/markup-compatibility/2006">
              <mc:Choice xmlns:v="urn:schemas-microsoft-com:vml" Requires="v">
                <p:oleObj spid="_x0000_s27694" name="Equation" r:id="rId7" imgW="685800" imgH="457200" progId="Equation.3">
                  <p:embed/>
                </p:oleObj>
              </mc:Choice>
              <mc:Fallback>
                <p:oleObj name="Equation" r:id="rId7" imgW="6858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250" y="4191000"/>
                        <a:ext cx="1103313" cy="7350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8">
            <a:extLst>
              <a:ext uri="{FF2B5EF4-FFF2-40B4-BE49-F238E27FC236}">
                <a16:creationId xmlns:a16="http://schemas.microsoft.com/office/drawing/2014/main" id="{171CD4FA-C256-4755-B984-5620B84B3287}"/>
              </a:ext>
            </a:extLst>
          </p:cNvPr>
          <p:cNvGraphicFramePr>
            <a:graphicFrameLocks noChangeAspect="1"/>
          </p:cNvGraphicFramePr>
          <p:nvPr/>
        </p:nvGraphicFramePr>
        <p:xfrm>
          <a:off x="6029325" y="4191000"/>
          <a:ext cx="1019175" cy="735013"/>
        </p:xfrm>
        <a:graphic>
          <a:graphicData uri="http://schemas.openxmlformats.org/presentationml/2006/ole">
            <mc:AlternateContent xmlns:mc="http://schemas.openxmlformats.org/markup-compatibility/2006">
              <mc:Choice xmlns:v="urn:schemas-microsoft-com:vml" Requires="v">
                <p:oleObj spid="_x0000_s27695" name="Equation" r:id="rId9" imgW="634725" imgH="457002" progId="Equation.3">
                  <p:embed/>
                </p:oleObj>
              </mc:Choice>
              <mc:Fallback>
                <p:oleObj name="Equation" r:id="rId9" imgW="634725" imgH="457002"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29325" y="4191000"/>
                        <a:ext cx="1019175" cy="7350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9">
            <a:extLst>
              <a:ext uri="{FF2B5EF4-FFF2-40B4-BE49-F238E27FC236}">
                <a16:creationId xmlns:a16="http://schemas.microsoft.com/office/drawing/2014/main" id="{726AA425-EA5B-4A7D-8612-382F11D4B945}"/>
              </a:ext>
            </a:extLst>
          </p:cNvPr>
          <p:cNvGraphicFramePr>
            <a:graphicFrameLocks noChangeAspect="1"/>
          </p:cNvGraphicFramePr>
          <p:nvPr/>
        </p:nvGraphicFramePr>
        <p:xfrm>
          <a:off x="7334250" y="4191000"/>
          <a:ext cx="1000125" cy="735013"/>
        </p:xfrm>
        <a:graphic>
          <a:graphicData uri="http://schemas.openxmlformats.org/presentationml/2006/ole">
            <mc:AlternateContent xmlns:mc="http://schemas.openxmlformats.org/markup-compatibility/2006">
              <mc:Choice xmlns:v="urn:schemas-microsoft-com:vml" Requires="v">
                <p:oleObj spid="_x0000_s27696" name="Equation" r:id="rId11" imgW="622300" imgH="457200" progId="Equation.3">
                  <p:embed/>
                </p:oleObj>
              </mc:Choice>
              <mc:Fallback>
                <p:oleObj name="Equation" r:id="rId11" imgW="622300" imgH="457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4250" y="4191000"/>
                        <a:ext cx="1000125" cy="7350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57B6573-FE73-4D2B-9F94-A45A5C2AC28D}"/>
              </a:ext>
            </a:extLst>
          </p:cNvPr>
          <p:cNvSpPr>
            <a:spLocks noGrp="1" noChangeArrowheads="1"/>
          </p:cNvSpPr>
          <p:nvPr>
            <p:ph type="title"/>
          </p:nvPr>
        </p:nvSpPr>
        <p:spPr/>
        <p:txBody>
          <a:bodyPr/>
          <a:lstStyle/>
          <a:p>
            <a:pPr eaLnBrk="1" hangingPunct="1"/>
            <a:r>
              <a:rPr lang="en-US" altLang="en-US"/>
              <a:t>Solution</a:t>
            </a:r>
          </a:p>
        </p:txBody>
      </p:sp>
      <p:sp>
        <p:nvSpPr>
          <p:cNvPr id="28675" name="Rectangle 3">
            <a:extLst>
              <a:ext uri="{FF2B5EF4-FFF2-40B4-BE49-F238E27FC236}">
                <a16:creationId xmlns:a16="http://schemas.microsoft.com/office/drawing/2014/main" id="{85572FCB-0452-4262-86B7-BC9BF7D65526}"/>
              </a:ext>
            </a:extLst>
          </p:cNvPr>
          <p:cNvSpPr>
            <a:spLocks noGrp="1" noChangeArrowheads="1"/>
          </p:cNvSpPr>
          <p:nvPr>
            <p:ph type="body" sz="half" idx="1"/>
          </p:nvPr>
        </p:nvSpPr>
        <p:spPr/>
        <p:txBody>
          <a:bodyPr/>
          <a:lstStyle/>
          <a:p>
            <a:pPr eaLnBrk="1" hangingPunct="1">
              <a:lnSpc>
                <a:spcPct val="90000"/>
              </a:lnSpc>
            </a:pPr>
            <a:r>
              <a:rPr lang="en-US" altLang="en-US" sz="2400"/>
              <a:t>The X corporation first considers using bond 2 and 3 to construct its portfolion</a:t>
            </a:r>
          </a:p>
          <a:p>
            <a:pPr eaLnBrk="1" hangingPunct="1">
              <a:lnSpc>
                <a:spcPct val="90000"/>
              </a:lnSpc>
            </a:pPr>
            <a:r>
              <a:rPr lang="en-US" altLang="en-US" sz="2400"/>
              <a:t>The weighted Duration of Bond 2 &amp; 3 is</a:t>
            </a:r>
          </a:p>
          <a:p>
            <a:pPr eaLnBrk="1" hangingPunct="1">
              <a:lnSpc>
                <a:spcPct val="90000"/>
              </a:lnSpc>
            </a:pPr>
            <a:r>
              <a:rPr lang="en-US" altLang="en-US" sz="2400"/>
              <a:t>The Value of D is 8.25</a:t>
            </a:r>
          </a:p>
          <a:p>
            <a:pPr eaLnBrk="1" hangingPunct="1">
              <a:lnSpc>
                <a:spcPct val="90000"/>
              </a:lnSpc>
            </a:pPr>
            <a:r>
              <a:rPr lang="en-US" altLang="en-US" sz="2400"/>
              <a:t>The duration of the obligation is 10 years and hence D &lt; 10 Years.</a:t>
            </a:r>
          </a:p>
          <a:p>
            <a:pPr eaLnBrk="1" hangingPunct="1">
              <a:lnSpc>
                <a:spcPct val="90000"/>
              </a:lnSpc>
            </a:pPr>
            <a:r>
              <a:rPr lang="en-US" altLang="en-US" sz="2400"/>
              <a:t>A Bond with longer duration is required</a:t>
            </a:r>
          </a:p>
          <a:p>
            <a:pPr eaLnBrk="1" hangingPunct="1">
              <a:lnSpc>
                <a:spcPct val="90000"/>
              </a:lnSpc>
            </a:pPr>
            <a:endParaRPr lang="en-US" altLang="en-US" sz="2400"/>
          </a:p>
          <a:p>
            <a:pPr eaLnBrk="1" hangingPunct="1">
              <a:lnSpc>
                <a:spcPct val="90000"/>
              </a:lnSpc>
              <a:buFontTx/>
              <a:buNone/>
            </a:pPr>
            <a:endParaRPr lang="en-US" altLang="en-US" sz="2400"/>
          </a:p>
        </p:txBody>
      </p:sp>
      <p:graphicFrame>
        <p:nvGraphicFramePr>
          <p:cNvPr id="28676" name="Object 4">
            <a:extLst>
              <a:ext uri="{FF2B5EF4-FFF2-40B4-BE49-F238E27FC236}">
                <a16:creationId xmlns:a16="http://schemas.microsoft.com/office/drawing/2014/main" id="{8508B586-BC18-46F3-8828-A98EC9E32A9D}"/>
              </a:ext>
            </a:extLst>
          </p:cNvPr>
          <p:cNvGraphicFramePr>
            <a:graphicFrameLocks noGrp="1" noChangeAspect="1"/>
          </p:cNvGraphicFramePr>
          <p:nvPr>
            <p:ph sz="quarter" idx="2"/>
          </p:nvPr>
        </p:nvGraphicFramePr>
        <p:xfrm>
          <a:off x="5181600" y="1905000"/>
          <a:ext cx="2565400" cy="925513"/>
        </p:xfrm>
        <a:graphic>
          <a:graphicData uri="http://schemas.openxmlformats.org/presentationml/2006/ole">
            <mc:AlternateContent xmlns:mc="http://schemas.openxmlformats.org/markup-compatibility/2006">
              <mc:Choice xmlns:v="urn:schemas-microsoft-com:vml" Requires="v">
                <p:oleObj spid="_x0000_s28700" name="Equation" r:id="rId3" imgW="1091726" imgH="393529" progId="Equation.3">
                  <p:embed/>
                </p:oleObj>
              </mc:Choice>
              <mc:Fallback>
                <p:oleObj name="Equation" r:id="rId3" imgW="1091726"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905000"/>
                        <a:ext cx="2565400"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6">
            <a:extLst>
              <a:ext uri="{FF2B5EF4-FFF2-40B4-BE49-F238E27FC236}">
                <a16:creationId xmlns:a16="http://schemas.microsoft.com/office/drawing/2014/main" id="{DF817FF7-2EEA-4815-8DC6-2DA439484968}"/>
              </a:ext>
            </a:extLst>
          </p:cNvPr>
          <p:cNvGraphicFramePr>
            <a:graphicFrameLocks noGrp="1" noChangeAspect="1"/>
          </p:cNvGraphicFramePr>
          <p:nvPr>
            <p:ph sz="quarter" idx="3"/>
          </p:nvPr>
        </p:nvGraphicFramePr>
        <p:xfrm>
          <a:off x="5334000" y="3352800"/>
          <a:ext cx="2082800" cy="681038"/>
        </p:xfrm>
        <a:graphic>
          <a:graphicData uri="http://schemas.openxmlformats.org/presentationml/2006/ole">
            <mc:AlternateContent xmlns:mc="http://schemas.openxmlformats.org/markup-compatibility/2006">
              <mc:Choice xmlns:v="urn:schemas-microsoft-com:vml" Requires="v">
                <p:oleObj spid="_x0000_s28701" name="Equation" r:id="rId5" imgW="698500" imgH="228600" progId="Equation.3">
                  <p:embed/>
                </p:oleObj>
              </mc:Choice>
              <mc:Fallback>
                <p:oleObj name="Equation" r:id="rId5" imgW="6985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3352800"/>
                        <a:ext cx="20828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8">
            <a:extLst>
              <a:ext uri="{FF2B5EF4-FFF2-40B4-BE49-F238E27FC236}">
                <a16:creationId xmlns:a16="http://schemas.microsoft.com/office/drawing/2014/main" id="{B3D16EFD-25DB-4D03-99E6-2B3443066337}"/>
              </a:ext>
            </a:extLst>
          </p:cNvPr>
          <p:cNvGraphicFramePr>
            <a:graphicFrameLocks noChangeAspect="1"/>
          </p:cNvGraphicFramePr>
          <p:nvPr/>
        </p:nvGraphicFramePr>
        <p:xfrm>
          <a:off x="4456113" y="4419600"/>
          <a:ext cx="4324350" cy="925513"/>
        </p:xfrm>
        <a:graphic>
          <a:graphicData uri="http://schemas.openxmlformats.org/presentationml/2006/ole">
            <mc:AlternateContent xmlns:mc="http://schemas.openxmlformats.org/markup-compatibility/2006">
              <mc:Choice xmlns:v="urn:schemas-microsoft-com:vml" Requires="v">
                <p:oleObj spid="_x0000_s28702" name="Equation" r:id="rId7" imgW="1841500" imgH="393700" progId="Equation.3">
                  <p:embed/>
                </p:oleObj>
              </mc:Choice>
              <mc:Fallback>
                <p:oleObj name="Equation" r:id="rId7" imgW="18415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6113" y="4419600"/>
                        <a:ext cx="4324350"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BEB28B3-F57F-4779-BB8A-CD1D33FCC907}"/>
              </a:ext>
            </a:extLst>
          </p:cNvPr>
          <p:cNvSpPr>
            <a:spLocks noGrp="1" noChangeArrowheads="1"/>
          </p:cNvSpPr>
          <p:nvPr>
            <p:ph type="title"/>
          </p:nvPr>
        </p:nvSpPr>
        <p:spPr/>
        <p:txBody>
          <a:bodyPr/>
          <a:lstStyle/>
          <a:p>
            <a:pPr eaLnBrk="1" hangingPunct="1"/>
            <a:r>
              <a:rPr lang="en-US" altLang="en-US"/>
              <a:t>Solution</a:t>
            </a:r>
          </a:p>
        </p:txBody>
      </p:sp>
      <p:sp>
        <p:nvSpPr>
          <p:cNvPr id="29699" name="Rectangle 3">
            <a:extLst>
              <a:ext uri="{FF2B5EF4-FFF2-40B4-BE49-F238E27FC236}">
                <a16:creationId xmlns:a16="http://schemas.microsoft.com/office/drawing/2014/main" id="{065E3D11-9904-4024-84B5-E8C2065BA2A1}"/>
              </a:ext>
            </a:extLst>
          </p:cNvPr>
          <p:cNvSpPr>
            <a:spLocks noGrp="1" noChangeArrowheads="1"/>
          </p:cNvSpPr>
          <p:nvPr>
            <p:ph type="body" sz="half" idx="1"/>
          </p:nvPr>
        </p:nvSpPr>
        <p:spPr/>
        <p:txBody>
          <a:bodyPr/>
          <a:lstStyle/>
          <a:p>
            <a:pPr eaLnBrk="1" hangingPunct="1">
              <a:lnSpc>
                <a:spcPct val="90000"/>
              </a:lnSpc>
            </a:pPr>
            <a:r>
              <a:rPr lang="en-US" altLang="en-US" sz="2400"/>
              <a:t>The X corporation now considers using bond 1 and 2 to construct its portfolion</a:t>
            </a:r>
          </a:p>
          <a:p>
            <a:pPr eaLnBrk="1" hangingPunct="1">
              <a:lnSpc>
                <a:spcPct val="90000"/>
              </a:lnSpc>
            </a:pPr>
            <a:r>
              <a:rPr lang="en-US" altLang="en-US" sz="2400"/>
              <a:t>The weighted Duration of Bond 1 &amp; 2 is</a:t>
            </a:r>
          </a:p>
          <a:p>
            <a:pPr eaLnBrk="1" hangingPunct="1">
              <a:lnSpc>
                <a:spcPct val="90000"/>
              </a:lnSpc>
            </a:pPr>
            <a:r>
              <a:rPr lang="en-US" altLang="en-US" sz="2400"/>
              <a:t>The Value of D is  8.67.</a:t>
            </a:r>
          </a:p>
          <a:p>
            <a:pPr eaLnBrk="1" hangingPunct="1">
              <a:lnSpc>
                <a:spcPct val="90000"/>
              </a:lnSpc>
            </a:pPr>
            <a:r>
              <a:rPr lang="en-US" altLang="en-US" sz="2400"/>
              <a:t>A Bond with longer duration is required</a:t>
            </a:r>
          </a:p>
          <a:p>
            <a:pPr eaLnBrk="1" hangingPunct="1">
              <a:lnSpc>
                <a:spcPct val="90000"/>
              </a:lnSpc>
            </a:pPr>
            <a:r>
              <a:rPr lang="en-US" altLang="en-US" sz="2400"/>
              <a:t>Since Bond D1 &gt;10 and hence bonds 1 &amp; 2 will work</a:t>
            </a:r>
          </a:p>
          <a:p>
            <a:pPr eaLnBrk="1" hangingPunct="1">
              <a:lnSpc>
                <a:spcPct val="90000"/>
              </a:lnSpc>
              <a:buFontTx/>
              <a:buNone/>
            </a:pPr>
            <a:endParaRPr lang="en-US" altLang="en-US" sz="2400"/>
          </a:p>
        </p:txBody>
      </p:sp>
      <p:graphicFrame>
        <p:nvGraphicFramePr>
          <p:cNvPr id="29700" name="Object 4">
            <a:extLst>
              <a:ext uri="{FF2B5EF4-FFF2-40B4-BE49-F238E27FC236}">
                <a16:creationId xmlns:a16="http://schemas.microsoft.com/office/drawing/2014/main" id="{53827005-C3CD-4510-8E39-7E8227328BB8}"/>
              </a:ext>
            </a:extLst>
          </p:cNvPr>
          <p:cNvGraphicFramePr>
            <a:graphicFrameLocks noGrp="1" noChangeAspect="1"/>
          </p:cNvGraphicFramePr>
          <p:nvPr>
            <p:ph sz="quarter" idx="2"/>
          </p:nvPr>
        </p:nvGraphicFramePr>
        <p:xfrm>
          <a:off x="5194300" y="1905000"/>
          <a:ext cx="2538413" cy="925513"/>
        </p:xfrm>
        <a:graphic>
          <a:graphicData uri="http://schemas.openxmlformats.org/presentationml/2006/ole">
            <mc:AlternateContent xmlns:mc="http://schemas.openxmlformats.org/markup-compatibility/2006">
              <mc:Choice xmlns:v="urn:schemas-microsoft-com:vml" Requires="v">
                <p:oleObj spid="_x0000_s29724" name="Equation" r:id="rId3" imgW="1079032" imgH="393529" progId="Equation.3">
                  <p:embed/>
                </p:oleObj>
              </mc:Choice>
              <mc:Fallback>
                <p:oleObj name="Equation" r:id="rId3" imgW="1079032"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300" y="1905000"/>
                        <a:ext cx="2538413"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a:extLst>
              <a:ext uri="{FF2B5EF4-FFF2-40B4-BE49-F238E27FC236}">
                <a16:creationId xmlns:a16="http://schemas.microsoft.com/office/drawing/2014/main" id="{FDA3DEEE-1D69-44E3-BC20-97B6E37B0DCE}"/>
              </a:ext>
            </a:extLst>
          </p:cNvPr>
          <p:cNvGraphicFramePr>
            <a:graphicFrameLocks noGrp="1" noChangeAspect="1"/>
          </p:cNvGraphicFramePr>
          <p:nvPr>
            <p:ph sz="quarter" idx="3"/>
          </p:nvPr>
        </p:nvGraphicFramePr>
        <p:xfrm>
          <a:off x="5334000" y="3365500"/>
          <a:ext cx="2082800" cy="655638"/>
        </p:xfrm>
        <a:graphic>
          <a:graphicData uri="http://schemas.openxmlformats.org/presentationml/2006/ole">
            <mc:AlternateContent xmlns:mc="http://schemas.openxmlformats.org/markup-compatibility/2006">
              <mc:Choice xmlns:v="urn:schemas-microsoft-com:vml" Requires="v">
                <p:oleObj spid="_x0000_s29725" name="Equation" r:id="rId5" imgW="685502" imgH="215806" progId="Equation.3">
                  <p:embed/>
                </p:oleObj>
              </mc:Choice>
              <mc:Fallback>
                <p:oleObj name="Equation" r:id="rId5" imgW="685502"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3365500"/>
                        <a:ext cx="20828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a:extLst>
              <a:ext uri="{FF2B5EF4-FFF2-40B4-BE49-F238E27FC236}">
                <a16:creationId xmlns:a16="http://schemas.microsoft.com/office/drawing/2014/main" id="{EA1B0842-2486-4503-A379-E9C912F00C18}"/>
              </a:ext>
            </a:extLst>
          </p:cNvPr>
          <p:cNvGraphicFramePr>
            <a:graphicFrameLocks noChangeAspect="1"/>
          </p:cNvGraphicFramePr>
          <p:nvPr/>
        </p:nvGraphicFramePr>
        <p:xfrm>
          <a:off x="4217988" y="4419600"/>
          <a:ext cx="4800600" cy="925513"/>
        </p:xfrm>
        <a:graphic>
          <a:graphicData uri="http://schemas.openxmlformats.org/presentationml/2006/ole">
            <mc:AlternateContent xmlns:mc="http://schemas.openxmlformats.org/markup-compatibility/2006">
              <mc:Choice xmlns:v="urn:schemas-microsoft-com:vml" Requires="v">
                <p:oleObj spid="_x0000_s29726" name="Equation" r:id="rId7" imgW="2044700" imgH="393700" progId="Equation.3">
                  <p:embed/>
                </p:oleObj>
              </mc:Choice>
              <mc:Fallback>
                <p:oleObj name="Equation" r:id="rId7" imgW="2044700" imgH="393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7988" y="4419600"/>
                        <a:ext cx="4800600"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EEF4E8C-FF47-41BB-8846-B8A5D2DDF1E6}"/>
              </a:ext>
            </a:extLst>
          </p:cNvPr>
          <p:cNvSpPr>
            <a:spLocks noGrp="1" noChangeArrowheads="1"/>
          </p:cNvSpPr>
          <p:nvPr>
            <p:ph type="title"/>
          </p:nvPr>
        </p:nvSpPr>
        <p:spPr/>
        <p:txBody>
          <a:bodyPr/>
          <a:lstStyle/>
          <a:p>
            <a:pPr eaLnBrk="1" hangingPunct="1"/>
            <a:r>
              <a:rPr lang="en-US" altLang="en-US"/>
              <a:t>Solution</a:t>
            </a:r>
          </a:p>
        </p:txBody>
      </p:sp>
      <p:sp>
        <p:nvSpPr>
          <p:cNvPr id="30723" name="Rectangle 3">
            <a:extLst>
              <a:ext uri="{FF2B5EF4-FFF2-40B4-BE49-F238E27FC236}">
                <a16:creationId xmlns:a16="http://schemas.microsoft.com/office/drawing/2014/main" id="{3E3CAA33-D102-4B44-99E4-124230D70928}"/>
              </a:ext>
            </a:extLst>
          </p:cNvPr>
          <p:cNvSpPr>
            <a:spLocks noGrp="1" noChangeArrowheads="1"/>
          </p:cNvSpPr>
          <p:nvPr>
            <p:ph type="body" idx="1"/>
          </p:nvPr>
        </p:nvSpPr>
        <p:spPr/>
        <p:txBody>
          <a:bodyPr/>
          <a:lstStyle/>
          <a:p>
            <a:pPr eaLnBrk="1" hangingPunct="1">
              <a:lnSpc>
                <a:spcPct val="80000"/>
              </a:lnSpc>
            </a:pPr>
            <a:r>
              <a:rPr lang="en-US" altLang="en-US" sz="2800"/>
              <a:t>Next the present value of the obligation is computed at 9% interest. </a:t>
            </a:r>
          </a:p>
          <a:p>
            <a:pPr eaLnBrk="1" hangingPunct="1">
              <a:lnSpc>
                <a:spcPct val="80000"/>
              </a:lnSpc>
            </a:pPr>
            <a:r>
              <a:rPr lang="en-US" altLang="en-US" sz="2800"/>
              <a:t>This is  PV =$414,643.</a:t>
            </a:r>
          </a:p>
          <a:p>
            <a:pPr eaLnBrk="1" hangingPunct="1">
              <a:lnSpc>
                <a:spcPct val="80000"/>
              </a:lnSpc>
            </a:pPr>
            <a:r>
              <a:rPr lang="en-US" altLang="en-US" sz="2800"/>
              <a:t>The immunized portfolio is found by solving the two equations.</a:t>
            </a:r>
          </a:p>
          <a:p>
            <a:pPr eaLnBrk="1" hangingPunct="1">
              <a:lnSpc>
                <a:spcPct val="80000"/>
              </a:lnSpc>
            </a:pPr>
            <a:r>
              <a:rPr lang="en-US" altLang="en-US" sz="2800"/>
              <a:t>V1+V2 = PV</a:t>
            </a:r>
          </a:p>
          <a:p>
            <a:pPr eaLnBrk="1" hangingPunct="1">
              <a:lnSpc>
                <a:spcPct val="80000"/>
              </a:lnSpc>
            </a:pPr>
            <a:r>
              <a:rPr lang="en-US" altLang="en-US" sz="2800"/>
              <a:t>D</a:t>
            </a:r>
            <a:r>
              <a:rPr lang="en-US" altLang="en-US" sz="2800" baseline="-25000"/>
              <a:t>1</a:t>
            </a:r>
            <a:r>
              <a:rPr lang="en-US" altLang="en-US" sz="2800"/>
              <a:t>V1+ D</a:t>
            </a:r>
            <a:r>
              <a:rPr lang="en-US" altLang="en-US" sz="2800" baseline="-25000"/>
              <a:t>2</a:t>
            </a:r>
            <a:r>
              <a:rPr lang="en-US" altLang="en-US" sz="2800"/>
              <a:t>V2 = 10 PV</a:t>
            </a:r>
          </a:p>
          <a:p>
            <a:pPr eaLnBrk="1" hangingPunct="1">
              <a:lnSpc>
                <a:spcPct val="80000"/>
              </a:lnSpc>
            </a:pPr>
            <a:r>
              <a:rPr lang="en-US" altLang="en-US" sz="2800"/>
              <a:t>The Solution to these equations is V</a:t>
            </a:r>
            <a:r>
              <a:rPr lang="en-US" altLang="en-US" sz="2800" baseline="-25000"/>
              <a:t>1</a:t>
            </a:r>
            <a:r>
              <a:rPr lang="en-US" altLang="en-US" sz="2800"/>
              <a:t>=$292,788.73 and V</a:t>
            </a:r>
            <a:r>
              <a:rPr lang="en-US" altLang="en-US" sz="2800" baseline="-12000"/>
              <a:t>2</a:t>
            </a:r>
            <a:r>
              <a:rPr lang="en-US" altLang="en-US" sz="2800"/>
              <a:t>=$121,854.27</a:t>
            </a:r>
          </a:p>
          <a:p>
            <a:pPr eaLnBrk="1" hangingPunct="1">
              <a:lnSpc>
                <a:spcPct val="80000"/>
              </a:lnSpc>
            </a:pPr>
            <a:r>
              <a:rPr lang="en-US" altLang="en-US" sz="2800"/>
              <a:t>The Number of bonds to be purchased is then found by dividing each by the respective bond price.</a:t>
            </a:r>
          </a:p>
          <a:p>
            <a:pPr eaLnBrk="1" hangingPunct="1">
              <a:lnSpc>
                <a:spcPct val="80000"/>
              </a:lnSpc>
            </a:pPr>
            <a:endParaRPr lang="en-U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2FF31F7-2B4C-439B-9E6B-ACE87307B714}"/>
              </a:ext>
            </a:extLst>
          </p:cNvPr>
          <p:cNvSpPr>
            <a:spLocks noGrp="1" noChangeArrowheads="1"/>
          </p:cNvSpPr>
          <p:nvPr>
            <p:ph type="title"/>
          </p:nvPr>
        </p:nvSpPr>
        <p:spPr/>
        <p:txBody>
          <a:bodyPr/>
          <a:lstStyle/>
          <a:p>
            <a:pPr eaLnBrk="1" hangingPunct="1"/>
            <a:r>
              <a:rPr lang="en-US" altLang="en-US"/>
              <a:t>Yield Curve</a:t>
            </a:r>
          </a:p>
        </p:txBody>
      </p:sp>
      <p:sp>
        <p:nvSpPr>
          <p:cNvPr id="4099" name="Rectangle 3">
            <a:extLst>
              <a:ext uri="{FF2B5EF4-FFF2-40B4-BE49-F238E27FC236}">
                <a16:creationId xmlns:a16="http://schemas.microsoft.com/office/drawing/2014/main" id="{944DC3EC-6C41-42ED-B0BA-DD6261BD0B9B}"/>
              </a:ext>
            </a:extLst>
          </p:cNvPr>
          <p:cNvSpPr>
            <a:spLocks noGrp="1" noChangeArrowheads="1"/>
          </p:cNvSpPr>
          <p:nvPr>
            <p:ph type="body" idx="1"/>
          </p:nvPr>
        </p:nvSpPr>
        <p:spPr>
          <a:noFill/>
        </p:spPr>
        <p:txBody>
          <a:bodyPr/>
          <a:lstStyle/>
          <a:p>
            <a:pPr eaLnBrk="1" hangingPunct="1"/>
            <a:r>
              <a:rPr lang="en-US" altLang="en-US"/>
              <a:t>Yields are plotted as a function of maturity date.</a:t>
            </a:r>
          </a:p>
        </p:txBody>
      </p:sp>
      <p:sp>
        <p:nvSpPr>
          <p:cNvPr id="4100" name="Line 5">
            <a:extLst>
              <a:ext uri="{FF2B5EF4-FFF2-40B4-BE49-F238E27FC236}">
                <a16:creationId xmlns:a16="http://schemas.microsoft.com/office/drawing/2014/main" id="{2A4076DB-94FA-44A8-9278-5221C2FBD16F}"/>
              </a:ext>
            </a:extLst>
          </p:cNvPr>
          <p:cNvSpPr>
            <a:spLocks noChangeShapeType="1"/>
          </p:cNvSpPr>
          <p:nvPr/>
        </p:nvSpPr>
        <p:spPr bwMode="auto">
          <a:xfrm flipV="1">
            <a:off x="2209800" y="2705100"/>
            <a:ext cx="0" cy="2286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1" name="Line 6">
            <a:extLst>
              <a:ext uri="{FF2B5EF4-FFF2-40B4-BE49-F238E27FC236}">
                <a16:creationId xmlns:a16="http://schemas.microsoft.com/office/drawing/2014/main" id="{DB7FC745-047E-47D4-8C29-C7C06B2FA2EE}"/>
              </a:ext>
            </a:extLst>
          </p:cNvPr>
          <p:cNvSpPr>
            <a:spLocks noChangeShapeType="1"/>
          </p:cNvSpPr>
          <p:nvPr/>
        </p:nvSpPr>
        <p:spPr bwMode="auto">
          <a:xfrm flipV="1">
            <a:off x="2209800" y="4991100"/>
            <a:ext cx="41148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2" name="Freeform 7">
            <a:extLst>
              <a:ext uri="{FF2B5EF4-FFF2-40B4-BE49-F238E27FC236}">
                <a16:creationId xmlns:a16="http://schemas.microsoft.com/office/drawing/2014/main" id="{1F784EE5-758F-4F66-A396-87E106872082}"/>
              </a:ext>
            </a:extLst>
          </p:cNvPr>
          <p:cNvSpPr>
            <a:spLocks/>
          </p:cNvSpPr>
          <p:nvPr/>
        </p:nvSpPr>
        <p:spPr bwMode="auto">
          <a:xfrm>
            <a:off x="2209800" y="2476500"/>
            <a:ext cx="4095750" cy="1143000"/>
          </a:xfrm>
          <a:custGeom>
            <a:avLst/>
            <a:gdLst>
              <a:gd name="T0" fmla="*/ 0 w 6450"/>
              <a:gd name="T1" fmla="*/ 1143000 h 1680"/>
              <a:gd name="T2" fmla="*/ 342900 w 6450"/>
              <a:gd name="T3" fmla="*/ 285750 h 1680"/>
              <a:gd name="T4" fmla="*/ 2057400 w 6450"/>
              <a:gd name="T5" fmla="*/ 40821 h 1680"/>
              <a:gd name="T6" fmla="*/ 3771900 w 6450"/>
              <a:gd name="T7" fmla="*/ 40821 h 1680"/>
              <a:gd name="T8" fmla="*/ 4000500 w 6450"/>
              <a:gd name="T9" fmla="*/ 40821 h 16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50" h="1680">
                <a:moveTo>
                  <a:pt x="0" y="1680"/>
                </a:moveTo>
                <a:cubicBezTo>
                  <a:pt x="0" y="1185"/>
                  <a:pt x="0" y="690"/>
                  <a:pt x="540" y="420"/>
                </a:cubicBezTo>
                <a:cubicBezTo>
                  <a:pt x="1080" y="150"/>
                  <a:pt x="2340" y="120"/>
                  <a:pt x="3240" y="60"/>
                </a:cubicBezTo>
                <a:cubicBezTo>
                  <a:pt x="4140" y="0"/>
                  <a:pt x="5430" y="60"/>
                  <a:pt x="5940" y="60"/>
                </a:cubicBezTo>
                <a:cubicBezTo>
                  <a:pt x="6450" y="60"/>
                  <a:pt x="6375" y="60"/>
                  <a:pt x="6300" y="60"/>
                </a:cubicBez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103" name="Line 8">
            <a:extLst>
              <a:ext uri="{FF2B5EF4-FFF2-40B4-BE49-F238E27FC236}">
                <a16:creationId xmlns:a16="http://schemas.microsoft.com/office/drawing/2014/main" id="{5A47C722-59E0-4EB6-817C-A2AC38061D7A}"/>
              </a:ext>
            </a:extLst>
          </p:cNvPr>
          <p:cNvSpPr>
            <a:spLocks noChangeShapeType="1"/>
          </p:cNvSpPr>
          <p:nvPr/>
        </p:nvSpPr>
        <p:spPr bwMode="auto">
          <a:xfrm flipH="1">
            <a:off x="2095500" y="4305300"/>
            <a:ext cx="114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4" name="Line 9">
            <a:extLst>
              <a:ext uri="{FF2B5EF4-FFF2-40B4-BE49-F238E27FC236}">
                <a16:creationId xmlns:a16="http://schemas.microsoft.com/office/drawing/2014/main" id="{D544887E-B24A-473E-BCB4-D39ECDB2C100}"/>
              </a:ext>
            </a:extLst>
          </p:cNvPr>
          <p:cNvSpPr>
            <a:spLocks noChangeShapeType="1"/>
          </p:cNvSpPr>
          <p:nvPr/>
        </p:nvSpPr>
        <p:spPr bwMode="auto">
          <a:xfrm flipH="1">
            <a:off x="2095500" y="3619500"/>
            <a:ext cx="114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5" name="Line 10">
            <a:extLst>
              <a:ext uri="{FF2B5EF4-FFF2-40B4-BE49-F238E27FC236}">
                <a16:creationId xmlns:a16="http://schemas.microsoft.com/office/drawing/2014/main" id="{F103CDDB-87F0-4273-981F-311B80ADF9B1}"/>
              </a:ext>
            </a:extLst>
          </p:cNvPr>
          <p:cNvSpPr>
            <a:spLocks noChangeShapeType="1"/>
          </p:cNvSpPr>
          <p:nvPr/>
        </p:nvSpPr>
        <p:spPr bwMode="auto">
          <a:xfrm flipH="1">
            <a:off x="2095500" y="3048000"/>
            <a:ext cx="1143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6" name="Text Box 11">
            <a:extLst>
              <a:ext uri="{FF2B5EF4-FFF2-40B4-BE49-F238E27FC236}">
                <a16:creationId xmlns:a16="http://schemas.microsoft.com/office/drawing/2014/main" id="{CCEAB6F4-4E79-4D75-A861-B53D7595468E}"/>
              </a:ext>
            </a:extLst>
          </p:cNvPr>
          <p:cNvSpPr txBox="1">
            <a:spLocks noChangeArrowheads="1"/>
          </p:cNvSpPr>
          <p:nvPr/>
        </p:nvSpPr>
        <p:spPr bwMode="auto">
          <a:xfrm>
            <a:off x="1752600" y="2819400"/>
            <a:ext cx="2286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7</a:t>
            </a:r>
            <a:endParaRPr lang="en-US" altLang="en-US"/>
          </a:p>
        </p:txBody>
      </p:sp>
      <p:sp>
        <p:nvSpPr>
          <p:cNvPr id="4107" name="Text Box 12">
            <a:extLst>
              <a:ext uri="{FF2B5EF4-FFF2-40B4-BE49-F238E27FC236}">
                <a16:creationId xmlns:a16="http://schemas.microsoft.com/office/drawing/2014/main" id="{A4073B3A-8E0F-4E07-B233-E6A0CA99BCD5}"/>
              </a:ext>
            </a:extLst>
          </p:cNvPr>
          <p:cNvSpPr txBox="1">
            <a:spLocks noChangeArrowheads="1"/>
          </p:cNvSpPr>
          <p:nvPr/>
        </p:nvSpPr>
        <p:spPr bwMode="auto">
          <a:xfrm>
            <a:off x="1752600" y="3505200"/>
            <a:ext cx="2286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6</a:t>
            </a:r>
            <a:endParaRPr lang="en-US" altLang="en-US"/>
          </a:p>
        </p:txBody>
      </p:sp>
      <p:sp>
        <p:nvSpPr>
          <p:cNvPr id="4108" name="Text Box 13">
            <a:extLst>
              <a:ext uri="{FF2B5EF4-FFF2-40B4-BE49-F238E27FC236}">
                <a16:creationId xmlns:a16="http://schemas.microsoft.com/office/drawing/2014/main" id="{B327E42D-2272-4431-A7EC-32829C293A21}"/>
              </a:ext>
            </a:extLst>
          </p:cNvPr>
          <p:cNvSpPr txBox="1">
            <a:spLocks noChangeArrowheads="1"/>
          </p:cNvSpPr>
          <p:nvPr/>
        </p:nvSpPr>
        <p:spPr bwMode="auto">
          <a:xfrm>
            <a:off x="1752600" y="4191000"/>
            <a:ext cx="228600" cy="34290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5</a:t>
            </a:r>
            <a:endParaRPr lang="en-US" altLang="en-US"/>
          </a:p>
        </p:txBody>
      </p:sp>
      <p:sp>
        <p:nvSpPr>
          <p:cNvPr id="4109" name="Text Box 14">
            <a:extLst>
              <a:ext uri="{FF2B5EF4-FFF2-40B4-BE49-F238E27FC236}">
                <a16:creationId xmlns:a16="http://schemas.microsoft.com/office/drawing/2014/main" id="{33D1D3F8-AD83-4065-ABE0-A281B305C670}"/>
              </a:ext>
            </a:extLst>
          </p:cNvPr>
          <p:cNvSpPr txBox="1">
            <a:spLocks noChangeArrowheads="1"/>
          </p:cNvSpPr>
          <p:nvPr/>
        </p:nvSpPr>
        <p:spPr bwMode="auto">
          <a:xfrm>
            <a:off x="1752600" y="4762500"/>
            <a:ext cx="228600" cy="34290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4</a:t>
            </a:r>
            <a:endParaRPr lang="en-US" altLang="en-US"/>
          </a:p>
        </p:txBody>
      </p:sp>
      <p:grpSp>
        <p:nvGrpSpPr>
          <p:cNvPr id="4110" name="Group 15">
            <a:extLst>
              <a:ext uri="{FF2B5EF4-FFF2-40B4-BE49-F238E27FC236}">
                <a16:creationId xmlns:a16="http://schemas.microsoft.com/office/drawing/2014/main" id="{FE3E34AB-0F6B-47C8-BD90-E31DA29E6BA7}"/>
              </a:ext>
            </a:extLst>
          </p:cNvPr>
          <p:cNvGrpSpPr>
            <a:grpSpLocks/>
          </p:cNvGrpSpPr>
          <p:nvPr/>
        </p:nvGrpSpPr>
        <p:grpSpPr bwMode="auto">
          <a:xfrm>
            <a:off x="2438400" y="4876800"/>
            <a:ext cx="685800" cy="115888"/>
            <a:chOff x="4320" y="13001"/>
            <a:chExt cx="901" cy="156"/>
          </a:xfrm>
        </p:grpSpPr>
        <p:sp>
          <p:nvSpPr>
            <p:cNvPr id="4128" name="Line 16">
              <a:extLst>
                <a:ext uri="{FF2B5EF4-FFF2-40B4-BE49-F238E27FC236}">
                  <a16:creationId xmlns:a16="http://schemas.microsoft.com/office/drawing/2014/main" id="{449EDDAB-2EBE-479A-BA1D-FE7C95388F5C}"/>
                </a:ext>
              </a:extLst>
            </p:cNvPr>
            <p:cNvSpPr>
              <a:spLocks noChangeShapeType="1"/>
            </p:cNvSpPr>
            <p:nvPr/>
          </p:nvSpPr>
          <p:spPr bwMode="auto">
            <a:xfrm>
              <a:off x="4320" y="13001"/>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9" name="Line 17">
              <a:extLst>
                <a:ext uri="{FF2B5EF4-FFF2-40B4-BE49-F238E27FC236}">
                  <a16:creationId xmlns:a16="http://schemas.microsoft.com/office/drawing/2014/main" id="{86ABFE01-83A8-4D6F-BD49-090240B18464}"/>
                </a:ext>
              </a:extLst>
            </p:cNvPr>
            <p:cNvSpPr>
              <a:spLocks noChangeShapeType="1"/>
            </p:cNvSpPr>
            <p:nvPr/>
          </p:nvSpPr>
          <p:spPr bwMode="auto">
            <a:xfrm>
              <a:off x="4620" y="13001"/>
              <a:ext cx="1"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30" name="Line 18">
              <a:extLst>
                <a:ext uri="{FF2B5EF4-FFF2-40B4-BE49-F238E27FC236}">
                  <a16:creationId xmlns:a16="http://schemas.microsoft.com/office/drawing/2014/main" id="{D2D6E18B-AF23-4C40-8ACB-1E4667231D31}"/>
                </a:ext>
              </a:extLst>
            </p:cNvPr>
            <p:cNvSpPr>
              <a:spLocks noChangeShapeType="1"/>
            </p:cNvSpPr>
            <p:nvPr/>
          </p:nvSpPr>
          <p:spPr bwMode="auto">
            <a:xfrm>
              <a:off x="4920" y="13001"/>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31" name="Line 19">
              <a:extLst>
                <a:ext uri="{FF2B5EF4-FFF2-40B4-BE49-F238E27FC236}">
                  <a16:creationId xmlns:a16="http://schemas.microsoft.com/office/drawing/2014/main" id="{D764F27C-D7BB-4D60-947A-7014A0AC00EA}"/>
                </a:ext>
              </a:extLst>
            </p:cNvPr>
            <p:cNvSpPr>
              <a:spLocks noChangeShapeType="1"/>
            </p:cNvSpPr>
            <p:nvPr/>
          </p:nvSpPr>
          <p:spPr bwMode="auto">
            <a:xfrm>
              <a:off x="5220" y="13001"/>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11" name="Group 20">
            <a:extLst>
              <a:ext uri="{FF2B5EF4-FFF2-40B4-BE49-F238E27FC236}">
                <a16:creationId xmlns:a16="http://schemas.microsoft.com/office/drawing/2014/main" id="{37F939C7-D482-40CE-B92F-263ACFCB54E6}"/>
              </a:ext>
            </a:extLst>
          </p:cNvPr>
          <p:cNvGrpSpPr>
            <a:grpSpLocks/>
          </p:cNvGrpSpPr>
          <p:nvPr/>
        </p:nvGrpSpPr>
        <p:grpSpPr bwMode="auto">
          <a:xfrm>
            <a:off x="3352800" y="4876800"/>
            <a:ext cx="685800" cy="115888"/>
            <a:chOff x="4320" y="13001"/>
            <a:chExt cx="901" cy="156"/>
          </a:xfrm>
        </p:grpSpPr>
        <p:sp>
          <p:nvSpPr>
            <p:cNvPr id="4124" name="Line 21">
              <a:extLst>
                <a:ext uri="{FF2B5EF4-FFF2-40B4-BE49-F238E27FC236}">
                  <a16:creationId xmlns:a16="http://schemas.microsoft.com/office/drawing/2014/main" id="{E27BA5A1-D6D5-4065-B3DC-D0FE3E704B6D}"/>
                </a:ext>
              </a:extLst>
            </p:cNvPr>
            <p:cNvSpPr>
              <a:spLocks noChangeShapeType="1"/>
            </p:cNvSpPr>
            <p:nvPr/>
          </p:nvSpPr>
          <p:spPr bwMode="auto">
            <a:xfrm>
              <a:off x="4320" y="13001"/>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5" name="Line 22">
              <a:extLst>
                <a:ext uri="{FF2B5EF4-FFF2-40B4-BE49-F238E27FC236}">
                  <a16:creationId xmlns:a16="http://schemas.microsoft.com/office/drawing/2014/main" id="{451BDCFF-C454-4639-BFE6-D58066C32A8F}"/>
                </a:ext>
              </a:extLst>
            </p:cNvPr>
            <p:cNvSpPr>
              <a:spLocks noChangeShapeType="1"/>
            </p:cNvSpPr>
            <p:nvPr/>
          </p:nvSpPr>
          <p:spPr bwMode="auto">
            <a:xfrm>
              <a:off x="4620" y="13001"/>
              <a:ext cx="1"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6" name="Line 23">
              <a:extLst>
                <a:ext uri="{FF2B5EF4-FFF2-40B4-BE49-F238E27FC236}">
                  <a16:creationId xmlns:a16="http://schemas.microsoft.com/office/drawing/2014/main" id="{2CBC3BE1-0201-4762-9E54-7A68630F9F6A}"/>
                </a:ext>
              </a:extLst>
            </p:cNvPr>
            <p:cNvSpPr>
              <a:spLocks noChangeShapeType="1"/>
            </p:cNvSpPr>
            <p:nvPr/>
          </p:nvSpPr>
          <p:spPr bwMode="auto">
            <a:xfrm>
              <a:off x="4920" y="13001"/>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7" name="Line 24">
              <a:extLst>
                <a:ext uri="{FF2B5EF4-FFF2-40B4-BE49-F238E27FC236}">
                  <a16:creationId xmlns:a16="http://schemas.microsoft.com/office/drawing/2014/main" id="{FE3A9992-48DD-4713-B561-DC5D10362F55}"/>
                </a:ext>
              </a:extLst>
            </p:cNvPr>
            <p:cNvSpPr>
              <a:spLocks noChangeShapeType="1"/>
            </p:cNvSpPr>
            <p:nvPr/>
          </p:nvSpPr>
          <p:spPr bwMode="auto">
            <a:xfrm>
              <a:off x="5220" y="13001"/>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12" name="Group 25">
            <a:extLst>
              <a:ext uri="{FF2B5EF4-FFF2-40B4-BE49-F238E27FC236}">
                <a16:creationId xmlns:a16="http://schemas.microsoft.com/office/drawing/2014/main" id="{FC9A6B44-4069-4B96-B1EA-1FE3900ED483}"/>
              </a:ext>
            </a:extLst>
          </p:cNvPr>
          <p:cNvGrpSpPr>
            <a:grpSpLocks/>
          </p:cNvGrpSpPr>
          <p:nvPr/>
        </p:nvGrpSpPr>
        <p:grpSpPr bwMode="auto">
          <a:xfrm>
            <a:off x="4267200" y="4876800"/>
            <a:ext cx="685800" cy="115888"/>
            <a:chOff x="4320" y="13001"/>
            <a:chExt cx="901" cy="156"/>
          </a:xfrm>
        </p:grpSpPr>
        <p:sp>
          <p:nvSpPr>
            <p:cNvPr id="4120" name="Line 26">
              <a:extLst>
                <a:ext uri="{FF2B5EF4-FFF2-40B4-BE49-F238E27FC236}">
                  <a16:creationId xmlns:a16="http://schemas.microsoft.com/office/drawing/2014/main" id="{430FF57C-AC0A-44D7-A343-033229805C73}"/>
                </a:ext>
              </a:extLst>
            </p:cNvPr>
            <p:cNvSpPr>
              <a:spLocks noChangeShapeType="1"/>
            </p:cNvSpPr>
            <p:nvPr/>
          </p:nvSpPr>
          <p:spPr bwMode="auto">
            <a:xfrm>
              <a:off x="4320" y="13001"/>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1" name="Line 27">
              <a:extLst>
                <a:ext uri="{FF2B5EF4-FFF2-40B4-BE49-F238E27FC236}">
                  <a16:creationId xmlns:a16="http://schemas.microsoft.com/office/drawing/2014/main" id="{BCD66A54-89D1-4613-A5CB-33CA5D741958}"/>
                </a:ext>
              </a:extLst>
            </p:cNvPr>
            <p:cNvSpPr>
              <a:spLocks noChangeShapeType="1"/>
            </p:cNvSpPr>
            <p:nvPr/>
          </p:nvSpPr>
          <p:spPr bwMode="auto">
            <a:xfrm>
              <a:off x="4620" y="13001"/>
              <a:ext cx="1"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2" name="Line 28">
              <a:extLst>
                <a:ext uri="{FF2B5EF4-FFF2-40B4-BE49-F238E27FC236}">
                  <a16:creationId xmlns:a16="http://schemas.microsoft.com/office/drawing/2014/main" id="{90F8360A-D730-49D6-9063-73374C018932}"/>
                </a:ext>
              </a:extLst>
            </p:cNvPr>
            <p:cNvSpPr>
              <a:spLocks noChangeShapeType="1"/>
            </p:cNvSpPr>
            <p:nvPr/>
          </p:nvSpPr>
          <p:spPr bwMode="auto">
            <a:xfrm>
              <a:off x="4920" y="13001"/>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3" name="Line 29">
              <a:extLst>
                <a:ext uri="{FF2B5EF4-FFF2-40B4-BE49-F238E27FC236}">
                  <a16:creationId xmlns:a16="http://schemas.microsoft.com/office/drawing/2014/main" id="{22659D25-17AF-4BC9-B9AF-AD0DF7B93D8A}"/>
                </a:ext>
              </a:extLst>
            </p:cNvPr>
            <p:cNvSpPr>
              <a:spLocks noChangeShapeType="1"/>
            </p:cNvSpPr>
            <p:nvPr/>
          </p:nvSpPr>
          <p:spPr bwMode="auto">
            <a:xfrm>
              <a:off x="5220" y="13001"/>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13" name="Group 30">
            <a:extLst>
              <a:ext uri="{FF2B5EF4-FFF2-40B4-BE49-F238E27FC236}">
                <a16:creationId xmlns:a16="http://schemas.microsoft.com/office/drawing/2014/main" id="{62026022-F533-4EE9-9000-49E0A5307AC3}"/>
              </a:ext>
            </a:extLst>
          </p:cNvPr>
          <p:cNvGrpSpPr>
            <a:grpSpLocks/>
          </p:cNvGrpSpPr>
          <p:nvPr/>
        </p:nvGrpSpPr>
        <p:grpSpPr bwMode="auto">
          <a:xfrm>
            <a:off x="5181600" y="4876800"/>
            <a:ext cx="685800" cy="115888"/>
            <a:chOff x="4320" y="13001"/>
            <a:chExt cx="901" cy="156"/>
          </a:xfrm>
        </p:grpSpPr>
        <p:sp>
          <p:nvSpPr>
            <p:cNvPr id="4116" name="Line 31">
              <a:extLst>
                <a:ext uri="{FF2B5EF4-FFF2-40B4-BE49-F238E27FC236}">
                  <a16:creationId xmlns:a16="http://schemas.microsoft.com/office/drawing/2014/main" id="{52251238-360C-4E00-AAD6-56BDC632F154}"/>
                </a:ext>
              </a:extLst>
            </p:cNvPr>
            <p:cNvSpPr>
              <a:spLocks noChangeShapeType="1"/>
            </p:cNvSpPr>
            <p:nvPr/>
          </p:nvSpPr>
          <p:spPr bwMode="auto">
            <a:xfrm>
              <a:off x="4320" y="13001"/>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17" name="Line 32">
              <a:extLst>
                <a:ext uri="{FF2B5EF4-FFF2-40B4-BE49-F238E27FC236}">
                  <a16:creationId xmlns:a16="http://schemas.microsoft.com/office/drawing/2014/main" id="{E1309840-4E6C-4DC8-8A2F-7F5571492613}"/>
                </a:ext>
              </a:extLst>
            </p:cNvPr>
            <p:cNvSpPr>
              <a:spLocks noChangeShapeType="1"/>
            </p:cNvSpPr>
            <p:nvPr/>
          </p:nvSpPr>
          <p:spPr bwMode="auto">
            <a:xfrm>
              <a:off x="4620" y="13001"/>
              <a:ext cx="1"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18" name="Line 33">
              <a:extLst>
                <a:ext uri="{FF2B5EF4-FFF2-40B4-BE49-F238E27FC236}">
                  <a16:creationId xmlns:a16="http://schemas.microsoft.com/office/drawing/2014/main" id="{A059ABDD-817B-4737-90F3-D66C35DE3A92}"/>
                </a:ext>
              </a:extLst>
            </p:cNvPr>
            <p:cNvSpPr>
              <a:spLocks noChangeShapeType="1"/>
            </p:cNvSpPr>
            <p:nvPr/>
          </p:nvSpPr>
          <p:spPr bwMode="auto">
            <a:xfrm>
              <a:off x="4920" y="13001"/>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19" name="Line 34">
              <a:extLst>
                <a:ext uri="{FF2B5EF4-FFF2-40B4-BE49-F238E27FC236}">
                  <a16:creationId xmlns:a16="http://schemas.microsoft.com/office/drawing/2014/main" id="{D86EF665-5E59-49DA-9FC9-E52C0E664452}"/>
                </a:ext>
              </a:extLst>
            </p:cNvPr>
            <p:cNvSpPr>
              <a:spLocks noChangeShapeType="1"/>
            </p:cNvSpPr>
            <p:nvPr/>
          </p:nvSpPr>
          <p:spPr bwMode="auto">
            <a:xfrm>
              <a:off x="5220" y="13001"/>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114" name="Text Box 35">
            <a:extLst>
              <a:ext uri="{FF2B5EF4-FFF2-40B4-BE49-F238E27FC236}">
                <a16:creationId xmlns:a16="http://schemas.microsoft.com/office/drawing/2014/main" id="{FBB185D4-93C4-46AA-B0D1-A2F7448C845C}"/>
              </a:ext>
            </a:extLst>
          </p:cNvPr>
          <p:cNvSpPr txBox="1">
            <a:spLocks noChangeArrowheads="1"/>
          </p:cNvSpPr>
          <p:nvPr/>
        </p:nvSpPr>
        <p:spPr bwMode="auto">
          <a:xfrm>
            <a:off x="2209800" y="5257800"/>
            <a:ext cx="464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95   97  99 01 03 05  07 09 11  13 15 17 19  21  23</a:t>
            </a:r>
          </a:p>
        </p:txBody>
      </p:sp>
      <p:sp>
        <p:nvSpPr>
          <p:cNvPr id="4115" name="Text Box 36">
            <a:extLst>
              <a:ext uri="{FF2B5EF4-FFF2-40B4-BE49-F238E27FC236}">
                <a16:creationId xmlns:a16="http://schemas.microsoft.com/office/drawing/2014/main" id="{0E68BF9E-580A-47E8-9F79-86A373FD9425}"/>
              </a:ext>
            </a:extLst>
          </p:cNvPr>
          <p:cNvSpPr txBox="1">
            <a:spLocks noChangeArrowheads="1"/>
          </p:cNvSpPr>
          <p:nvPr/>
        </p:nvSpPr>
        <p:spPr bwMode="auto">
          <a:xfrm>
            <a:off x="3429000" y="57150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Years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646EA37-28A3-4919-B9AA-D5B5816D25A4}"/>
              </a:ext>
            </a:extLst>
          </p:cNvPr>
          <p:cNvSpPr>
            <a:spLocks noGrp="1" noChangeArrowheads="1"/>
          </p:cNvSpPr>
          <p:nvPr>
            <p:ph type="title"/>
          </p:nvPr>
        </p:nvSpPr>
        <p:spPr/>
        <p:txBody>
          <a:bodyPr/>
          <a:lstStyle/>
          <a:p>
            <a:pPr eaLnBrk="1" hangingPunct="1"/>
            <a:r>
              <a:rPr lang="en-US" altLang="en-US"/>
              <a:t>Solution</a:t>
            </a:r>
          </a:p>
        </p:txBody>
      </p:sp>
      <p:sp>
        <p:nvSpPr>
          <p:cNvPr id="31747" name="Rectangle 3">
            <a:extLst>
              <a:ext uri="{FF2B5EF4-FFF2-40B4-BE49-F238E27FC236}">
                <a16:creationId xmlns:a16="http://schemas.microsoft.com/office/drawing/2014/main" id="{57065E49-6322-4254-A3D1-A25E0DA48945}"/>
              </a:ext>
            </a:extLst>
          </p:cNvPr>
          <p:cNvSpPr>
            <a:spLocks noGrp="1" noChangeArrowheads="1"/>
          </p:cNvSpPr>
          <p:nvPr>
            <p:ph type="body" idx="1"/>
          </p:nvPr>
        </p:nvSpPr>
        <p:spPr/>
        <p:txBody>
          <a:bodyPr/>
          <a:lstStyle/>
          <a:p>
            <a:pPr eaLnBrk="1" hangingPunct="1">
              <a:lnSpc>
                <a:spcPct val="90000"/>
              </a:lnSpc>
              <a:buFontTx/>
              <a:buNone/>
            </a:pPr>
            <a:r>
              <a:rPr lang="en-US" altLang="en-US" sz="2400"/>
              <a:t>				Percent Yield</a:t>
            </a:r>
          </a:p>
          <a:p>
            <a:pPr eaLnBrk="1" hangingPunct="1">
              <a:lnSpc>
                <a:spcPct val="90000"/>
              </a:lnSpc>
              <a:buFontTx/>
              <a:buNone/>
            </a:pPr>
            <a:r>
              <a:rPr lang="en-US" altLang="en-US" sz="2400"/>
              <a:t>				9.0%</a:t>
            </a:r>
          </a:p>
          <a:p>
            <a:pPr eaLnBrk="1" hangingPunct="1">
              <a:lnSpc>
                <a:spcPct val="90000"/>
              </a:lnSpc>
              <a:buFontTx/>
              <a:buNone/>
            </a:pPr>
            <a:r>
              <a:rPr lang="en-US" altLang="en-US" sz="2400"/>
              <a:t>Bond1</a:t>
            </a:r>
          </a:p>
          <a:p>
            <a:pPr eaLnBrk="1" hangingPunct="1">
              <a:lnSpc>
                <a:spcPct val="90000"/>
              </a:lnSpc>
              <a:buFontTx/>
              <a:buNone/>
            </a:pPr>
            <a:r>
              <a:rPr lang="en-US" altLang="en-US" sz="2400"/>
              <a:t>Price		      69.04</a:t>
            </a:r>
          </a:p>
          <a:p>
            <a:pPr eaLnBrk="1" hangingPunct="1">
              <a:lnSpc>
                <a:spcPct val="90000"/>
              </a:lnSpc>
              <a:buFontTx/>
              <a:buNone/>
            </a:pPr>
            <a:r>
              <a:rPr lang="en-US" altLang="en-US" sz="2400"/>
              <a:t>Shares	      4241.00</a:t>
            </a:r>
          </a:p>
          <a:p>
            <a:pPr eaLnBrk="1" hangingPunct="1">
              <a:lnSpc>
                <a:spcPct val="90000"/>
              </a:lnSpc>
              <a:buFontTx/>
              <a:buNone/>
            </a:pPr>
            <a:r>
              <a:rPr lang="en-US" altLang="en-US" sz="2400"/>
              <a:t>Value		      292,798.64</a:t>
            </a:r>
          </a:p>
          <a:p>
            <a:pPr eaLnBrk="1" hangingPunct="1">
              <a:lnSpc>
                <a:spcPct val="90000"/>
              </a:lnSpc>
              <a:buFontTx/>
              <a:buNone/>
            </a:pPr>
            <a:r>
              <a:rPr lang="en-US" altLang="en-US" sz="2400"/>
              <a:t>Bond 2		 </a:t>
            </a:r>
          </a:p>
          <a:p>
            <a:pPr eaLnBrk="1" hangingPunct="1">
              <a:lnSpc>
                <a:spcPct val="90000"/>
              </a:lnSpc>
              <a:buFontTx/>
              <a:buNone/>
            </a:pPr>
            <a:r>
              <a:rPr lang="en-US" altLang="en-US" sz="2400"/>
              <a:t>Price		      113.01</a:t>
            </a:r>
          </a:p>
          <a:p>
            <a:pPr eaLnBrk="1" hangingPunct="1">
              <a:lnSpc>
                <a:spcPct val="90000"/>
              </a:lnSpc>
              <a:buFontTx/>
              <a:buNone/>
            </a:pPr>
            <a:r>
              <a:rPr lang="en-US" altLang="en-US" sz="2400"/>
              <a:t>Shares	      1078.00</a:t>
            </a:r>
          </a:p>
          <a:p>
            <a:pPr eaLnBrk="1" hangingPunct="1">
              <a:lnSpc>
                <a:spcPct val="90000"/>
              </a:lnSpc>
              <a:buFontTx/>
              <a:buNone/>
            </a:pPr>
            <a:r>
              <a:rPr lang="en-US" altLang="en-US" sz="2400"/>
              <a:t>Value		      121,824.78</a:t>
            </a:r>
          </a:p>
          <a:p>
            <a:pPr eaLnBrk="1" hangingPunct="1">
              <a:lnSpc>
                <a:spcPct val="90000"/>
              </a:lnSpc>
              <a:buFontTx/>
              <a:buNone/>
            </a:pPr>
            <a:r>
              <a:rPr lang="en-US" altLang="en-US" sz="2400"/>
              <a:t>Obligation Value 414,642.86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99E9E67-D300-488B-8A5D-4FC9DDDDE110}"/>
              </a:ext>
            </a:extLst>
          </p:cNvPr>
          <p:cNvSpPr>
            <a:spLocks noGrp="1" noChangeArrowheads="1"/>
          </p:cNvSpPr>
          <p:nvPr>
            <p:ph type="title"/>
          </p:nvPr>
        </p:nvSpPr>
        <p:spPr/>
        <p:txBody>
          <a:bodyPr/>
          <a:lstStyle/>
          <a:p>
            <a:pPr eaLnBrk="1" hangingPunct="1"/>
            <a:r>
              <a:rPr lang="en-US" altLang="en-US"/>
              <a:t>Problem</a:t>
            </a:r>
          </a:p>
        </p:txBody>
      </p:sp>
      <p:sp>
        <p:nvSpPr>
          <p:cNvPr id="32771" name="Rectangle 3">
            <a:extLst>
              <a:ext uri="{FF2B5EF4-FFF2-40B4-BE49-F238E27FC236}">
                <a16:creationId xmlns:a16="http://schemas.microsoft.com/office/drawing/2014/main" id="{8DE36407-ABFF-4DB6-86BE-6F9A4DD6197F}"/>
              </a:ext>
            </a:extLst>
          </p:cNvPr>
          <p:cNvSpPr>
            <a:spLocks noGrp="1" noChangeArrowheads="1"/>
          </p:cNvSpPr>
          <p:nvPr>
            <p:ph type="body" idx="1"/>
          </p:nvPr>
        </p:nvSpPr>
        <p:spPr/>
        <p:txBody>
          <a:bodyPr/>
          <a:lstStyle/>
          <a:p>
            <a:pPr eaLnBrk="1" hangingPunct="1"/>
            <a:r>
              <a:rPr lang="en-US" altLang="en-US" sz="2800"/>
              <a:t>Suppose the Howell corporation must make $20 million pension fund payment each year for the next 4 years. Determine the average Macaulay duration for this four payment liability. Suppose Howell decided to immunize the payments by currently investing in zero coupon bonds with 2- year and 5 year maturities. What percent should Howell allocate to each zero coupon bond? What will be the accumulated face value of the bonds? Assume the yield curve is flat at 11%.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7659304-CA9D-4AD8-AF55-F25993CBD798}"/>
              </a:ext>
            </a:extLst>
          </p:cNvPr>
          <p:cNvSpPr>
            <a:spLocks noGrp="1" noChangeArrowheads="1"/>
          </p:cNvSpPr>
          <p:nvPr>
            <p:ph type="title"/>
          </p:nvPr>
        </p:nvSpPr>
        <p:spPr/>
        <p:txBody>
          <a:bodyPr/>
          <a:lstStyle/>
          <a:p>
            <a:pPr eaLnBrk="1" hangingPunct="1"/>
            <a:r>
              <a:rPr lang="en-US" altLang="en-US" sz="4000"/>
              <a:t>Macaulay Duration of the Payments</a:t>
            </a:r>
          </a:p>
        </p:txBody>
      </p:sp>
      <p:graphicFrame>
        <p:nvGraphicFramePr>
          <p:cNvPr id="80985" name="Group 89">
            <a:extLst>
              <a:ext uri="{FF2B5EF4-FFF2-40B4-BE49-F238E27FC236}">
                <a16:creationId xmlns:a16="http://schemas.microsoft.com/office/drawing/2014/main" id="{28FBE81A-C918-4CCF-9904-3AAAA67E1E40}"/>
              </a:ext>
            </a:extLst>
          </p:cNvPr>
          <p:cNvGraphicFramePr>
            <a:graphicFrameLocks noGrp="1"/>
          </p:cNvGraphicFramePr>
          <p:nvPr>
            <p:ph idx="1"/>
          </p:nvPr>
        </p:nvGraphicFramePr>
        <p:xfrm>
          <a:off x="457200" y="1600200"/>
          <a:ext cx="7696200" cy="3827464"/>
        </p:xfrm>
        <a:graphic>
          <a:graphicData uri="http://schemas.openxmlformats.org/drawingml/2006/table">
            <a:tbl>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362200">
                  <a:extLst>
                    <a:ext uri="{9D8B030D-6E8A-4147-A177-3AD203B41FA5}">
                      <a16:colId xmlns:a16="http://schemas.microsoft.com/office/drawing/2014/main" val="20004"/>
                    </a:ext>
                  </a:extLst>
                </a:gridCol>
              </a:tblGrid>
              <a:tr h="11278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Year</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Payment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Present Value of (2) at 11%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 of Total</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Payments MD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 X (4)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$18.02M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0.29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0.29</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$16.23M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0.29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0.52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3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$14.62M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0.24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0.72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93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$13.17M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0.21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0.84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93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$62.04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2.37 = MD</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54D5480-910A-4CEA-A641-9ED74D0AF4FB}"/>
              </a:ext>
            </a:extLst>
          </p:cNvPr>
          <p:cNvSpPr>
            <a:spLocks noGrp="1" noChangeArrowheads="1"/>
          </p:cNvSpPr>
          <p:nvPr>
            <p:ph type="title"/>
          </p:nvPr>
        </p:nvSpPr>
        <p:spPr/>
        <p:txBody>
          <a:bodyPr/>
          <a:lstStyle/>
          <a:p>
            <a:pPr eaLnBrk="1" hangingPunct="1"/>
            <a:r>
              <a:rPr lang="en-US" altLang="en-US" sz="4000"/>
              <a:t>To determine an Immunizing asset allocation</a:t>
            </a:r>
          </a:p>
        </p:txBody>
      </p:sp>
      <p:sp>
        <p:nvSpPr>
          <p:cNvPr id="34819" name="Rectangle 3">
            <a:extLst>
              <a:ext uri="{FF2B5EF4-FFF2-40B4-BE49-F238E27FC236}">
                <a16:creationId xmlns:a16="http://schemas.microsoft.com/office/drawing/2014/main" id="{17E7C93F-4F5C-4BB5-B844-160580C45F09}"/>
              </a:ext>
            </a:extLst>
          </p:cNvPr>
          <p:cNvSpPr>
            <a:spLocks noGrp="1" noChangeArrowheads="1"/>
          </p:cNvSpPr>
          <p:nvPr>
            <p:ph type="body" idx="1"/>
          </p:nvPr>
        </p:nvSpPr>
        <p:spPr/>
        <p:txBody>
          <a:bodyPr/>
          <a:lstStyle/>
          <a:p>
            <a:pPr eaLnBrk="1" hangingPunct="1">
              <a:lnSpc>
                <a:spcPct val="90000"/>
              </a:lnSpc>
            </a:pPr>
            <a:r>
              <a:rPr lang="en-US" altLang="en-US"/>
              <a:t>To determine an immunizing asset allocation, we let X equal the percent of the 2 year bonds that are needed: This implies that (1 – X) will be the percent of 5 year bonds because the two weights must sum to 1.</a:t>
            </a:r>
          </a:p>
          <a:p>
            <a:pPr eaLnBrk="1" hangingPunct="1">
              <a:lnSpc>
                <a:spcPct val="90000"/>
              </a:lnSpc>
            </a:pPr>
            <a:r>
              <a:rPr lang="en-US" altLang="en-US" sz="2000"/>
              <a:t>MD of 2 yr bonds(X) + MD of 5 yr Bonds(1-X)= 2.37 years</a:t>
            </a:r>
          </a:p>
          <a:p>
            <a:pPr eaLnBrk="1" hangingPunct="1">
              <a:lnSpc>
                <a:spcPct val="90000"/>
              </a:lnSpc>
            </a:pPr>
            <a:r>
              <a:rPr lang="en-US" altLang="en-US" sz="2400"/>
              <a:t>(2 Years)(X) + ( 5 Years)(1-X) =2.37</a:t>
            </a:r>
          </a:p>
          <a:p>
            <a:pPr eaLnBrk="1" hangingPunct="1">
              <a:lnSpc>
                <a:spcPct val="90000"/>
              </a:lnSpc>
            </a:pPr>
            <a:r>
              <a:rPr lang="en-US" altLang="en-US" sz="2400"/>
              <a:t>2 X + 5 – 5X = 2.37</a:t>
            </a:r>
          </a:p>
          <a:p>
            <a:pPr eaLnBrk="1" hangingPunct="1">
              <a:lnSpc>
                <a:spcPct val="90000"/>
              </a:lnSpc>
            </a:pPr>
            <a:r>
              <a:rPr lang="en-US" altLang="en-US" sz="2400"/>
              <a:t>X = 88%     (1-X) = 12%</a:t>
            </a:r>
          </a:p>
          <a:p>
            <a:pPr eaLnBrk="1" hangingPunct="1">
              <a:lnSpc>
                <a:spcPct val="90000"/>
              </a:lnSpc>
              <a:buFontTx/>
              <a:buNone/>
            </a:pPr>
            <a:endParaRPr lang="en-US"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5E938D1-E7FD-4D5C-BD14-ED3CF69CFEC3}"/>
              </a:ext>
            </a:extLst>
          </p:cNvPr>
          <p:cNvSpPr>
            <a:spLocks noGrp="1" noChangeArrowheads="1"/>
          </p:cNvSpPr>
          <p:nvPr>
            <p:ph type="title"/>
          </p:nvPr>
        </p:nvSpPr>
        <p:spPr/>
        <p:txBody>
          <a:bodyPr/>
          <a:lstStyle/>
          <a:p>
            <a:pPr eaLnBrk="1" hangingPunct="1"/>
            <a:r>
              <a:rPr lang="en-US" altLang="en-US" sz="4000"/>
              <a:t>To determine an Immunizing asset allocation</a:t>
            </a:r>
          </a:p>
        </p:txBody>
      </p:sp>
      <p:sp>
        <p:nvSpPr>
          <p:cNvPr id="35843" name="Rectangle 3">
            <a:extLst>
              <a:ext uri="{FF2B5EF4-FFF2-40B4-BE49-F238E27FC236}">
                <a16:creationId xmlns:a16="http://schemas.microsoft.com/office/drawing/2014/main" id="{2573C55F-55F3-4BA0-9F61-0628CC8B675A}"/>
              </a:ext>
            </a:extLst>
          </p:cNvPr>
          <p:cNvSpPr>
            <a:spLocks noGrp="1" noChangeArrowheads="1"/>
          </p:cNvSpPr>
          <p:nvPr>
            <p:ph type="body" idx="1"/>
          </p:nvPr>
        </p:nvSpPr>
        <p:spPr/>
        <p:txBody>
          <a:bodyPr/>
          <a:lstStyle/>
          <a:p>
            <a:pPr eaLnBrk="1" hangingPunct="1"/>
            <a:r>
              <a:rPr lang="en-US" altLang="en-US"/>
              <a:t>The 2 Year Bonds will  have a present value of 0.88 X $62.04M = $54.6M</a:t>
            </a:r>
          </a:p>
          <a:p>
            <a:pPr eaLnBrk="1" hangingPunct="1"/>
            <a:r>
              <a:rPr lang="en-US" altLang="en-US"/>
              <a:t>The present  value of the 5 year bonds is 0.12 X $62.04M  = $7.44M.</a:t>
            </a:r>
          </a:p>
          <a:p>
            <a:pPr eaLnBrk="1" hangingPunct="1"/>
            <a:r>
              <a:rPr lang="en-US" altLang="en-US"/>
              <a:t>The face value of the 2 year Bonds is $ 54.6M X (1.11)</a:t>
            </a:r>
            <a:r>
              <a:rPr lang="en-US" altLang="en-US" baseline="30000"/>
              <a:t>2 </a:t>
            </a:r>
            <a:r>
              <a:rPr lang="en-US" altLang="en-US"/>
              <a:t>=$67.27M</a:t>
            </a:r>
          </a:p>
          <a:p>
            <a:pPr eaLnBrk="1" hangingPunct="1"/>
            <a:r>
              <a:rPr lang="en-US" altLang="en-US"/>
              <a:t>The face value of the 5 year Bonds is $7.44 X (1.11)</a:t>
            </a:r>
            <a:r>
              <a:rPr lang="en-US" altLang="en-US" baseline="30000"/>
              <a:t>5</a:t>
            </a:r>
            <a:r>
              <a:rPr lang="en-US" altLang="en-US"/>
              <a:t>=$12.54M</a:t>
            </a:r>
          </a:p>
          <a:p>
            <a:pPr eaLnBrk="1" hangingPunct="1">
              <a:buFontTx/>
              <a:buNone/>
            </a:pP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480BF52-CBDE-4603-AD09-A550F2039E68}"/>
              </a:ext>
            </a:extLst>
          </p:cNvPr>
          <p:cNvSpPr>
            <a:spLocks noGrp="1" noChangeArrowheads="1"/>
          </p:cNvSpPr>
          <p:nvPr>
            <p:ph type="title"/>
          </p:nvPr>
        </p:nvSpPr>
        <p:spPr/>
        <p:txBody>
          <a:bodyPr/>
          <a:lstStyle/>
          <a:p>
            <a:pPr eaLnBrk="1" hangingPunct="1"/>
            <a:r>
              <a:rPr lang="en-US" altLang="en-US"/>
              <a:t>Problem</a:t>
            </a:r>
          </a:p>
        </p:txBody>
      </p:sp>
      <p:sp>
        <p:nvSpPr>
          <p:cNvPr id="36867" name="Rectangle 3">
            <a:extLst>
              <a:ext uri="{FF2B5EF4-FFF2-40B4-BE49-F238E27FC236}">
                <a16:creationId xmlns:a16="http://schemas.microsoft.com/office/drawing/2014/main" id="{DC4C7217-9137-49D7-8D19-BD8BDFD47AA7}"/>
              </a:ext>
            </a:extLst>
          </p:cNvPr>
          <p:cNvSpPr>
            <a:spLocks noGrp="1" noChangeArrowheads="1"/>
          </p:cNvSpPr>
          <p:nvPr>
            <p:ph type="body" idx="1"/>
          </p:nvPr>
        </p:nvSpPr>
        <p:spPr/>
        <p:txBody>
          <a:bodyPr/>
          <a:lstStyle/>
          <a:p>
            <a:pPr eaLnBrk="1" hangingPunct="1"/>
            <a:r>
              <a:rPr lang="en-US" altLang="en-US"/>
              <a:t>The James Insurance company is required to pay $36,560.78 in 7 years. Show that this liability will be immunized with $20,000 of 10 year maturity 9 % coupon par value bonds, even if interest rates were to change immediately to (a) 8%, b) 10% or c) remain at 9% and stay at these assumed levels for 7 years.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36022B1-3E49-4AF0-9B67-0F55DE2D085E}"/>
              </a:ext>
            </a:extLst>
          </p:cNvPr>
          <p:cNvSpPr>
            <a:spLocks noGrp="1" noChangeArrowheads="1"/>
          </p:cNvSpPr>
          <p:nvPr>
            <p:ph type="title"/>
          </p:nvPr>
        </p:nvSpPr>
        <p:spPr/>
        <p:txBody>
          <a:bodyPr/>
          <a:lstStyle/>
          <a:p>
            <a:pPr eaLnBrk="1" hangingPunct="1"/>
            <a:r>
              <a:rPr lang="en-US" altLang="en-US"/>
              <a:t>Solution</a:t>
            </a:r>
          </a:p>
        </p:txBody>
      </p:sp>
      <p:sp>
        <p:nvSpPr>
          <p:cNvPr id="37891" name="Rectangle 3">
            <a:extLst>
              <a:ext uri="{FF2B5EF4-FFF2-40B4-BE49-F238E27FC236}">
                <a16:creationId xmlns:a16="http://schemas.microsoft.com/office/drawing/2014/main" id="{469475FD-8A37-4859-8087-1A7BF3215B53}"/>
              </a:ext>
            </a:extLst>
          </p:cNvPr>
          <p:cNvSpPr>
            <a:spLocks noGrp="1" noChangeArrowheads="1"/>
          </p:cNvSpPr>
          <p:nvPr>
            <p:ph type="body" sz="half" idx="1"/>
          </p:nvPr>
        </p:nvSpPr>
        <p:spPr>
          <a:xfrm>
            <a:off x="457200" y="1600200"/>
            <a:ext cx="8077200" cy="4525963"/>
          </a:xfrm>
        </p:spPr>
        <p:txBody>
          <a:bodyPr/>
          <a:lstStyle/>
          <a:p>
            <a:pPr eaLnBrk="1" hangingPunct="1"/>
            <a:r>
              <a:rPr lang="en-US" altLang="en-US" sz="2800"/>
              <a:t>If the interest rates fall to 8 %</a:t>
            </a:r>
          </a:p>
          <a:p>
            <a:pPr eaLnBrk="1" hangingPunct="1"/>
            <a:r>
              <a:rPr lang="en-US" altLang="en-US" sz="2800"/>
              <a:t>Fv of int. payments = total int. pay X FVA(8,7) = (.09)($20,000)X 8.9928=$16,061.04           ( I)</a:t>
            </a:r>
          </a:p>
          <a:p>
            <a:pPr eaLnBrk="1" hangingPunct="1"/>
            <a:r>
              <a:rPr lang="en-US" altLang="en-US" sz="2800"/>
              <a:t>Bond Prices (end of Yr 7)</a:t>
            </a:r>
          </a:p>
          <a:p>
            <a:pPr eaLnBrk="1" hangingPunct="1"/>
            <a:endParaRPr lang="en-US" altLang="en-US" sz="2800"/>
          </a:p>
          <a:p>
            <a:pPr eaLnBrk="1" hangingPunct="1"/>
            <a:endParaRPr lang="en-US" altLang="en-US" sz="2800"/>
          </a:p>
          <a:p>
            <a:pPr eaLnBrk="1" hangingPunct="1"/>
            <a:r>
              <a:rPr lang="en-US" altLang="en-US" sz="2800"/>
              <a:t>= $20,515.42 (II)</a:t>
            </a:r>
          </a:p>
          <a:p>
            <a:pPr eaLnBrk="1" hangingPunct="1"/>
            <a:r>
              <a:rPr lang="en-US" altLang="en-US" sz="2800"/>
              <a:t> I + II = $36,576.46</a:t>
            </a:r>
          </a:p>
          <a:p>
            <a:pPr lvl="1" eaLnBrk="1" hangingPunct="1"/>
            <a:endParaRPr lang="en-US" altLang="en-US" sz="2400"/>
          </a:p>
        </p:txBody>
      </p:sp>
      <p:graphicFrame>
        <p:nvGraphicFramePr>
          <p:cNvPr id="37892" name="Object 4">
            <a:extLst>
              <a:ext uri="{FF2B5EF4-FFF2-40B4-BE49-F238E27FC236}">
                <a16:creationId xmlns:a16="http://schemas.microsoft.com/office/drawing/2014/main" id="{AE31A0DE-54D9-4C31-AB03-B5970B64FB59}"/>
              </a:ext>
            </a:extLst>
          </p:cNvPr>
          <p:cNvGraphicFramePr>
            <a:graphicFrameLocks noGrp="1" noChangeAspect="1"/>
          </p:cNvGraphicFramePr>
          <p:nvPr>
            <p:ph sz="half" idx="2"/>
          </p:nvPr>
        </p:nvGraphicFramePr>
        <p:xfrm>
          <a:off x="4038600" y="3657600"/>
          <a:ext cx="4038600" cy="774700"/>
        </p:xfrm>
        <a:graphic>
          <a:graphicData uri="http://schemas.openxmlformats.org/presentationml/2006/ole">
            <mc:AlternateContent xmlns:mc="http://schemas.openxmlformats.org/markup-compatibility/2006">
              <mc:Choice xmlns:v="urn:schemas-microsoft-com:vml" Requires="v">
                <p:oleObj spid="_x0000_s37900" name="Equation" r:id="rId3" imgW="2184400" imgH="419100" progId="Equation.3">
                  <p:embed/>
                </p:oleObj>
              </mc:Choice>
              <mc:Fallback>
                <p:oleObj name="Equation" r:id="rId3" imgW="21844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657600"/>
                        <a:ext cx="40386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8FCE5A9-8911-4E22-892F-15324FA09998}"/>
              </a:ext>
            </a:extLst>
          </p:cNvPr>
          <p:cNvSpPr>
            <a:spLocks noGrp="1" noChangeArrowheads="1"/>
          </p:cNvSpPr>
          <p:nvPr>
            <p:ph type="title"/>
          </p:nvPr>
        </p:nvSpPr>
        <p:spPr/>
        <p:txBody>
          <a:bodyPr/>
          <a:lstStyle/>
          <a:p>
            <a:pPr eaLnBrk="1" hangingPunct="1"/>
            <a:r>
              <a:rPr lang="en-US" altLang="en-US"/>
              <a:t>If rates rise to 10%</a:t>
            </a:r>
          </a:p>
        </p:txBody>
      </p:sp>
      <p:sp>
        <p:nvSpPr>
          <p:cNvPr id="38915" name="Rectangle 3">
            <a:extLst>
              <a:ext uri="{FF2B5EF4-FFF2-40B4-BE49-F238E27FC236}">
                <a16:creationId xmlns:a16="http://schemas.microsoft.com/office/drawing/2014/main" id="{71CA9DB2-63ED-4ACE-88B3-6B9BC4D8AE9F}"/>
              </a:ext>
            </a:extLst>
          </p:cNvPr>
          <p:cNvSpPr>
            <a:spLocks noGrp="1" noChangeArrowheads="1"/>
          </p:cNvSpPr>
          <p:nvPr>
            <p:ph type="body" sz="half" idx="1"/>
          </p:nvPr>
        </p:nvSpPr>
        <p:spPr>
          <a:xfrm>
            <a:off x="457200" y="1600200"/>
            <a:ext cx="7924800" cy="4525963"/>
          </a:xfrm>
        </p:spPr>
        <p:txBody>
          <a:bodyPr/>
          <a:lstStyle/>
          <a:p>
            <a:pPr eaLnBrk="1" hangingPunct="1">
              <a:buFontTx/>
              <a:buNone/>
            </a:pPr>
            <a:r>
              <a:rPr lang="en-US" altLang="en-US" sz="2800"/>
              <a:t>FV of Int Payments = Total int pay X FVA(10,7) = (.09)($20,000) x 9.4872</a:t>
            </a:r>
          </a:p>
          <a:p>
            <a:pPr eaLnBrk="1" hangingPunct="1">
              <a:buFontTx/>
              <a:buNone/>
            </a:pPr>
            <a:r>
              <a:rPr lang="en-US" altLang="en-US" sz="2800"/>
              <a:t>   = $17,076.96					(III)</a:t>
            </a:r>
          </a:p>
          <a:p>
            <a:pPr eaLnBrk="1" hangingPunct="1">
              <a:buFontTx/>
              <a:buNone/>
            </a:pPr>
            <a:r>
              <a:rPr lang="en-US" altLang="en-US" sz="2800"/>
              <a:t>Bond prices( end of yr.7)=</a:t>
            </a:r>
          </a:p>
          <a:p>
            <a:pPr eaLnBrk="1" hangingPunct="1">
              <a:buFontTx/>
              <a:buNone/>
            </a:pPr>
            <a:endParaRPr lang="en-US" altLang="en-US" sz="2800"/>
          </a:p>
          <a:p>
            <a:pPr eaLnBrk="1" hangingPunct="1">
              <a:buFontTx/>
              <a:buNone/>
            </a:pPr>
            <a:r>
              <a:rPr lang="en-US" altLang="en-US" sz="2800"/>
              <a:t>= $19,502.62					(IV)</a:t>
            </a:r>
          </a:p>
          <a:p>
            <a:pPr eaLnBrk="1" hangingPunct="1">
              <a:buFontTx/>
              <a:buNone/>
            </a:pPr>
            <a:endParaRPr lang="en-US" altLang="en-US" sz="2800"/>
          </a:p>
          <a:p>
            <a:pPr eaLnBrk="1" hangingPunct="1">
              <a:buFontTx/>
              <a:buNone/>
            </a:pPr>
            <a:r>
              <a:rPr lang="en-US" altLang="en-US" sz="2800"/>
              <a:t>(III) + ( IV) = $36,579.58</a:t>
            </a:r>
          </a:p>
          <a:p>
            <a:pPr eaLnBrk="1" hangingPunct="1">
              <a:buFontTx/>
              <a:buNone/>
            </a:pPr>
            <a:endParaRPr lang="en-US" altLang="en-US" sz="2800"/>
          </a:p>
        </p:txBody>
      </p:sp>
      <p:graphicFrame>
        <p:nvGraphicFramePr>
          <p:cNvPr id="38916" name="Object 4">
            <a:extLst>
              <a:ext uri="{FF2B5EF4-FFF2-40B4-BE49-F238E27FC236}">
                <a16:creationId xmlns:a16="http://schemas.microsoft.com/office/drawing/2014/main" id="{ED5A03DE-2327-49B6-BB13-07F29BA101C5}"/>
              </a:ext>
            </a:extLst>
          </p:cNvPr>
          <p:cNvGraphicFramePr>
            <a:graphicFrameLocks noGrp="1" noChangeAspect="1"/>
          </p:cNvGraphicFramePr>
          <p:nvPr>
            <p:ph sz="half" idx="2"/>
          </p:nvPr>
        </p:nvGraphicFramePr>
        <p:xfrm>
          <a:off x="4876800" y="3124200"/>
          <a:ext cx="3733800" cy="717550"/>
        </p:xfrm>
        <a:graphic>
          <a:graphicData uri="http://schemas.openxmlformats.org/presentationml/2006/ole">
            <mc:AlternateContent xmlns:mc="http://schemas.openxmlformats.org/markup-compatibility/2006">
              <mc:Choice xmlns:v="urn:schemas-microsoft-com:vml" Requires="v">
                <p:oleObj spid="_x0000_s38924" name="Equation" r:id="rId3" imgW="2184400" imgH="419100" progId="Equation.3">
                  <p:embed/>
                </p:oleObj>
              </mc:Choice>
              <mc:Fallback>
                <p:oleObj name="Equation" r:id="rId3" imgW="21844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124200"/>
                        <a:ext cx="373380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B9FBCDD-290A-42DC-8FC2-2AFE5D8ACBFF}"/>
              </a:ext>
            </a:extLst>
          </p:cNvPr>
          <p:cNvSpPr>
            <a:spLocks noGrp="1" noChangeArrowheads="1"/>
          </p:cNvSpPr>
          <p:nvPr>
            <p:ph type="title"/>
          </p:nvPr>
        </p:nvSpPr>
        <p:spPr/>
        <p:txBody>
          <a:bodyPr/>
          <a:lstStyle/>
          <a:p>
            <a:pPr eaLnBrk="1" hangingPunct="1"/>
            <a:r>
              <a:rPr lang="en-US" altLang="en-US"/>
              <a:t>If rates remain at 9 %</a:t>
            </a:r>
          </a:p>
        </p:txBody>
      </p:sp>
      <p:sp>
        <p:nvSpPr>
          <p:cNvPr id="39939" name="Rectangle 3">
            <a:extLst>
              <a:ext uri="{FF2B5EF4-FFF2-40B4-BE49-F238E27FC236}">
                <a16:creationId xmlns:a16="http://schemas.microsoft.com/office/drawing/2014/main" id="{B319CC8A-4941-4CD9-8EBC-31F1D69417C9}"/>
              </a:ext>
            </a:extLst>
          </p:cNvPr>
          <p:cNvSpPr>
            <a:spLocks noGrp="1" noChangeArrowheads="1"/>
          </p:cNvSpPr>
          <p:nvPr>
            <p:ph type="body" sz="half" idx="1"/>
          </p:nvPr>
        </p:nvSpPr>
        <p:spPr>
          <a:xfrm>
            <a:off x="457200" y="1600200"/>
            <a:ext cx="7848600" cy="4525963"/>
          </a:xfrm>
        </p:spPr>
        <p:txBody>
          <a:bodyPr/>
          <a:lstStyle/>
          <a:p>
            <a:pPr eaLnBrk="1" hangingPunct="1"/>
            <a:r>
              <a:rPr lang="en-US" altLang="en-US" sz="2800"/>
              <a:t>FV of int. payments = total int. pay X FVA(9,7) = (.09)($20,000) X 9.2004 = $16,560.72.    (V)</a:t>
            </a:r>
          </a:p>
          <a:p>
            <a:pPr eaLnBrk="1" hangingPunct="1"/>
            <a:r>
              <a:rPr lang="en-US" altLang="en-US" sz="2800"/>
              <a:t>Bond prices( end of yr. 7) = </a:t>
            </a:r>
          </a:p>
          <a:p>
            <a:pPr eaLnBrk="1" hangingPunct="1"/>
            <a:endParaRPr lang="en-US" altLang="en-US" sz="2800"/>
          </a:p>
          <a:p>
            <a:pPr eaLnBrk="1" hangingPunct="1"/>
            <a:endParaRPr lang="en-US" altLang="en-US" sz="2800"/>
          </a:p>
          <a:p>
            <a:pPr eaLnBrk="1" hangingPunct="1"/>
            <a:r>
              <a:rPr lang="en-US" altLang="en-US" sz="2800"/>
              <a:t>= $20,000					       (VI)</a:t>
            </a:r>
          </a:p>
          <a:p>
            <a:pPr eaLnBrk="1" hangingPunct="1"/>
            <a:r>
              <a:rPr lang="en-US" altLang="en-US" sz="2800"/>
              <a:t>(V) + (VI) = $36,560.72</a:t>
            </a:r>
          </a:p>
        </p:txBody>
      </p:sp>
      <p:graphicFrame>
        <p:nvGraphicFramePr>
          <p:cNvPr id="39940" name="Object 4">
            <a:extLst>
              <a:ext uri="{FF2B5EF4-FFF2-40B4-BE49-F238E27FC236}">
                <a16:creationId xmlns:a16="http://schemas.microsoft.com/office/drawing/2014/main" id="{D39BBF1E-CFF6-42F3-B32E-E60EF8F8120A}"/>
              </a:ext>
            </a:extLst>
          </p:cNvPr>
          <p:cNvGraphicFramePr>
            <a:graphicFrameLocks noGrp="1" noChangeAspect="1"/>
          </p:cNvGraphicFramePr>
          <p:nvPr>
            <p:ph sz="half" idx="2"/>
          </p:nvPr>
        </p:nvGraphicFramePr>
        <p:xfrm>
          <a:off x="4495800" y="3173413"/>
          <a:ext cx="4038600" cy="776287"/>
        </p:xfrm>
        <a:graphic>
          <a:graphicData uri="http://schemas.openxmlformats.org/presentationml/2006/ole">
            <mc:AlternateContent xmlns:mc="http://schemas.openxmlformats.org/markup-compatibility/2006">
              <mc:Choice xmlns:v="urn:schemas-microsoft-com:vml" Requires="v">
                <p:oleObj spid="_x0000_s39948" name="Equation" r:id="rId3" imgW="2184400" imgH="419100" progId="Equation.3">
                  <p:embed/>
                </p:oleObj>
              </mc:Choice>
              <mc:Fallback>
                <p:oleObj name="Equation" r:id="rId3" imgW="21844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173413"/>
                        <a:ext cx="4038600"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EB3CB8E-5FAC-439A-A83B-1C7E28E1560F}"/>
              </a:ext>
            </a:extLst>
          </p:cNvPr>
          <p:cNvSpPr>
            <a:spLocks noGrp="1" noChangeArrowheads="1"/>
          </p:cNvSpPr>
          <p:nvPr>
            <p:ph type="title"/>
          </p:nvPr>
        </p:nvSpPr>
        <p:spPr/>
        <p:txBody>
          <a:bodyPr/>
          <a:lstStyle/>
          <a:p>
            <a:pPr eaLnBrk="1" hangingPunct="1"/>
            <a:r>
              <a:rPr lang="en-US" altLang="en-US"/>
              <a:t>Problem</a:t>
            </a:r>
          </a:p>
        </p:txBody>
      </p:sp>
      <p:sp>
        <p:nvSpPr>
          <p:cNvPr id="40963" name="Rectangle 3">
            <a:extLst>
              <a:ext uri="{FF2B5EF4-FFF2-40B4-BE49-F238E27FC236}">
                <a16:creationId xmlns:a16="http://schemas.microsoft.com/office/drawing/2014/main" id="{9C069D1E-2B62-4497-B325-F37F91B1B7D6}"/>
              </a:ext>
            </a:extLst>
          </p:cNvPr>
          <p:cNvSpPr>
            <a:spLocks noGrp="1" noChangeArrowheads="1"/>
          </p:cNvSpPr>
          <p:nvPr>
            <p:ph type="body" idx="1"/>
          </p:nvPr>
        </p:nvSpPr>
        <p:spPr/>
        <p:txBody>
          <a:bodyPr/>
          <a:lstStyle/>
          <a:p>
            <a:pPr eaLnBrk="1" hangingPunct="1"/>
            <a:r>
              <a:rPr lang="en-US" altLang="en-US"/>
              <a:t>You are managing a portfolio of $20M. If a target duration of 10 years has been established and you can choose from two zero coupon bonds one with 5 years to maturity and others with 20 years to maturity, what % of your portfolio should be allocated to each bond? Both bonds yield 10 %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600AA49-90CE-4EB4-9971-AC616C80CD1A}"/>
              </a:ext>
            </a:extLst>
          </p:cNvPr>
          <p:cNvSpPr>
            <a:spLocks noGrp="1" noChangeArrowheads="1"/>
          </p:cNvSpPr>
          <p:nvPr>
            <p:ph type="title"/>
          </p:nvPr>
        </p:nvSpPr>
        <p:spPr/>
        <p:txBody>
          <a:bodyPr/>
          <a:lstStyle/>
          <a:p>
            <a:pPr eaLnBrk="1" hangingPunct="1"/>
            <a:r>
              <a:rPr lang="en-US" altLang="en-US"/>
              <a:t>The Expectations Hypothesis-</a:t>
            </a:r>
          </a:p>
        </p:txBody>
      </p:sp>
      <p:sp>
        <p:nvSpPr>
          <p:cNvPr id="5123" name="Rectangle 3">
            <a:extLst>
              <a:ext uri="{FF2B5EF4-FFF2-40B4-BE49-F238E27FC236}">
                <a16:creationId xmlns:a16="http://schemas.microsoft.com/office/drawing/2014/main" id="{6F62C1C4-2D2C-4C53-899F-33EE3A1E6B6F}"/>
              </a:ext>
            </a:extLst>
          </p:cNvPr>
          <p:cNvSpPr>
            <a:spLocks noGrp="1" noChangeArrowheads="1"/>
          </p:cNvSpPr>
          <p:nvPr>
            <p:ph type="body" sz="half" idx="1"/>
          </p:nvPr>
        </p:nvSpPr>
        <p:spPr>
          <a:xfrm>
            <a:off x="457200" y="1600200"/>
            <a:ext cx="8382000" cy="4525963"/>
          </a:xfrm>
        </p:spPr>
        <p:txBody>
          <a:bodyPr/>
          <a:lstStyle/>
          <a:p>
            <a:pPr eaLnBrk="1" hangingPunct="1"/>
            <a:r>
              <a:rPr lang="en-US" altLang="en-US" sz="2800"/>
              <a:t>The Expectations Hypothesis- The expectations approach to the term structure of interest rates states that long term interest  rates are the geometric mean of expected forward short term interest rates.</a:t>
            </a:r>
          </a:p>
          <a:p>
            <a:pPr eaLnBrk="1" hangingPunct="1"/>
            <a:endParaRPr lang="en-US" altLang="en-US" sz="2800"/>
          </a:p>
          <a:p>
            <a:pPr eaLnBrk="1" hangingPunct="1"/>
            <a:endParaRPr lang="en-US" altLang="en-US" sz="2800"/>
          </a:p>
          <a:p>
            <a:pPr eaLnBrk="1" hangingPunct="1"/>
            <a:endParaRPr lang="en-US" altLang="en-US" sz="2800"/>
          </a:p>
          <a:p>
            <a:pPr eaLnBrk="1" hangingPunct="1"/>
            <a:endParaRPr lang="en-US" altLang="en-US" sz="2800"/>
          </a:p>
          <a:p>
            <a:pPr eaLnBrk="1" hangingPunct="1"/>
            <a:r>
              <a:rPr lang="en-US" altLang="en-US" sz="2800"/>
              <a:t>F</a:t>
            </a:r>
            <a:r>
              <a:rPr lang="en-US" altLang="en-US" sz="2800" baseline="-12000"/>
              <a:t>t,t+n</a:t>
            </a:r>
            <a:r>
              <a:rPr lang="en-US" altLang="en-US" sz="2800"/>
              <a:t>=The expected forward rate on a bond maturing n periods after the start of the period t</a:t>
            </a:r>
            <a:endParaRPr lang="en-US" altLang="en-US" sz="2800" baseline="-12000"/>
          </a:p>
          <a:p>
            <a:pPr eaLnBrk="1" hangingPunct="1"/>
            <a:endParaRPr lang="en-US" altLang="en-US" sz="2800"/>
          </a:p>
        </p:txBody>
      </p:sp>
      <p:graphicFrame>
        <p:nvGraphicFramePr>
          <p:cNvPr id="5124" name="Object 4">
            <a:extLst>
              <a:ext uri="{FF2B5EF4-FFF2-40B4-BE49-F238E27FC236}">
                <a16:creationId xmlns:a16="http://schemas.microsoft.com/office/drawing/2014/main" id="{ACBBAB0F-9A03-42AC-97E3-A97C82CA5AF7}"/>
              </a:ext>
            </a:extLst>
          </p:cNvPr>
          <p:cNvGraphicFramePr>
            <a:graphicFrameLocks noGrp="1" noChangeAspect="1"/>
          </p:cNvGraphicFramePr>
          <p:nvPr>
            <p:ph sz="quarter" idx="2"/>
          </p:nvPr>
        </p:nvGraphicFramePr>
        <p:xfrm>
          <a:off x="762000" y="4038600"/>
          <a:ext cx="7924800" cy="604838"/>
        </p:xfrm>
        <a:graphic>
          <a:graphicData uri="http://schemas.openxmlformats.org/presentationml/2006/ole">
            <mc:AlternateContent xmlns:mc="http://schemas.openxmlformats.org/markup-compatibility/2006">
              <mc:Choice xmlns:v="urn:schemas-microsoft-com:vml" Requires="v">
                <p:oleObj spid="_x0000_s5140" name="Equation" r:id="rId3" imgW="3327400" imgH="254000" progId="Equation.3">
                  <p:embed/>
                </p:oleObj>
              </mc:Choice>
              <mc:Fallback>
                <p:oleObj name="Equation" r:id="rId3" imgW="33274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038600"/>
                        <a:ext cx="79248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9">
            <a:extLst>
              <a:ext uri="{FF2B5EF4-FFF2-40B4-BE49-F238E27FC236}">
                <a16:creationId xmlns:a16="http://schemas.microsoft.com/office/drawing/2014/main" id="{DF0E20F8-A8F2-469D-8C03-3EE2FC6A217C}"/>
              </a:ext>
            </a:extLst>
          </p:cNvPr>
          <p:cNvGraphicFramePr>
            <a:graphicFrameLocks noGrp="1" noChangeAspect="1"/>
          </p:cNvGraphicFramePr>
          <p:nvPr>
            <p:ph sz="quarter" idx="3"/>
          </p:nvPr>
        </p:nvGraphicFramePr>
        <p:xfrm>
          <a:off x="2133600" y="4724400"/>
          <a:ext cx="3733800" cy="1077913"/>
        </p:xfrm>
        <a:graphic>
          <a:graphicData uri="http://schemas.openxmlformats.org/presentationml/2006/ole">
            <mc:AlternateContent xmlns:mc="http://schemas.openxmlformats.org/markup-compatibility/2006">
              <mc:Choice xmlns:v="urn:schemas-microsoft-com:vml" Requires="v">
                <p:oleObj spid="_x0000_s5141" name="Equation" r:id="rId5" imgW="1713756" imgH="495085" progId="Equation.3">
                  <p:embed/>
                </p:oleObj>
              </mc:Choice>
              <mc:Fallback>
                <p:oleObj name="Equation" r:id="rId5" imgW="1713756" imgH="495085"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724400"/>
                        <a:ext cx="37338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F9382E9-66AD-44E7-88BE-D5ADE32EA4C0}"/>
              </a:ext>
            </a:extLst>
          </p:cNvPr>
          <p:cNvSpPr>
            <a:spLocks noGrp="1" noChangeArrowheads="1"/>
          </p:cNvSpPr>
          <p:nvPr>
            <p:ph type="title"/>
          </p:nvPr>
        </p:nvSpPr>
        <p:spPr/>
        <p:txBody>
          <a:bodyPr/>
          <a:lstStyle/>
          <a:p>
            <a:pPr eaLnBrk="1" hangingPunct="1"/>
            <a:r>
              <a:rPr lang="en-US" altLang="en-US"/>
              <a:t>Solution</a:t>
            </a:r>
          </a:p>
        </p:txBody>
      </p:sp>
      <p:sp>
        <p:nvSpPr>
          <p:cNvPr id="41987" name="Rectangle 3">
            <a:extLst>
              <a:ext uri="{FF2B5EF4-FFF2-40B4-BE49-F238E27FC236}">
                <a16:creationId xmlns:a16="http://schemas.microsoft.com/office/drawing/2014/main" id="{8D8F0F78-A8D1-41F4-89F2-1C6CE75C9A82}"/>
              </a:ext>
            </a:extLst>
          </p:cNvPr>
          <p:cNvSpPr>
            <a:spLocks noGrp="1" noChangeArrowheads="1"/>
          </p:cNvSpPr>
          <p:nvPr>
            <p:ph type="body" idx="1"/>
          </p:nvPr>
        </p:nvSpPr>
        <p:spPr/>
        <p:txBody>
          <a:bodyPr/>
          <a:lstStyle/>
          <a:p>
            <a:pPr eaLnBrk="1" hangingPunct="1"/>
            <a:r>
              <a:rPr lang="en-US" altLang="en-US"/>
              <a:t>If X equals the weight of 5 year bond then 1- X must be the weight for the 20 Year bond because both must sum to 1.</a:t>
            </a:r>
          </a:p>
          <a:p>
            <a:pPr eaLnBrk="1" hangingPunct="1"/>
            <a:r>
              <a:rPr lang="en-US" altLang="en-US"/>
              <a:t>Since zero coupon bonds have durations equal to time to maturity</a:t>
            </a:r>
          </a:p>
          <a:p>
            <a:pPr eaLnBrk="1" hangingPunct="1"/>
            <a:r>
              <a:rPr lang="en-US" altLang="en-US"/>
              <a:t>5(X) + 20 (1-X) =10</a:t>
            </a:r>
          </a:p>
          <a:p>
            <a:pPr eaLnBrk="1" hangingPunct="1">
              <a:buFontTx/>
              <a:buNone/>
            </a:pP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C5D11CA-FFFA-4F5E-9F7C-2EA91C0AEDEB}"/>
              </a:ext>
            </a:extLst>
          </p:cNvPr>
          <p:cNvSpPr>
            <a:spLocks noGrp="1" noChangeArrowheads="1"/>
          </p:cNvSpPr>
          <p:nvPr>
            <p:ph type="title"/>
          </p:nvPr>
        </p:nvSpPr>
        <p:spPr/>
        <p:txBody>
          <a:bodyPr/>
          <a:lstStyle/>
          <a:p>
            <a:pPr eaLnBrk="1" hangingPunct="1"/>
            <a:r>
              <a:rPr lang="en-US" altLang="en-US"/>
              <a:t>Solution</a:t>
            </a:r>
          </a:p>
        </p:txBody>
      </p:sp>
      <p:sp>
        <p:nvSpPr>
          <p:cNvPr id="43011" name="Rectangle 3">
            <a:extLst>
              <a:ext uri="{FF2B5EF4-FFF2-40B4-BE49-F238E27FC236}">
                <a16:creationId xmlns:a16="http://schemas.microsoft.com/office/drawing/2014/main" id="{D0287F44-6432-4F3E-BB6D-A556D07C6B88}"/>
              </a:ext>
            </a:extLst>
          </p:cNvPr>
          <p:cNvSpPr>
            <a:spLocks noGrp="1" noChangeArrowheads="1"/>
          </p:cNvSpPr>
          <p:nvPr>
            <p:ph type="body" idx="1"/>
          </p:nvPr>
        </p:nvSpPr>
        <p:spPr/>
        <p:txBody>
          <a:bodyPr/>
          <a:lstStyle/>
          <a:p>
            <a:pPr eaLnBrk="1" hangingPunct="1">
              <a:lnSpc>
                <a:spcPct val="80000"/>
              </a:lnSpc>
            </a:pPr>
            <a:r>
              <a:rPr lang="en-US" altLang="en-US" sz="2800"/>
              <a:t>Refer to previous problem and its solution. What will be the face value of each bond?</a:t>
            </a:r>
          </a:p>
          <a:p>
            <a:pPr eaLnBrk="1" hangingPunct="1">
              <a:lnSpc>
                <a:spcPct val="80000"/>
              </a:lnSpc>
            </a:pPr>
            <a:r>
              <a:rPr lang="en-US" altLang="en-US" sz="2800"/>
              <a:t>The 5- year bond has a present value of</a:t>
            </a:r>
          </a:p>
          <a:p>
            <a:pPr eaLnBrk="1" hangingPunct="1">
              <a:lnSpc>
                <a:spcPct val="80000"/>
              </a:lnSpc>
            </a:pPr>
            <a:r>
              <a:rPr lang="en-US" altLang="en-US" sz="2800"/>
              <a:t>0.67 X $20M =$13.4M</a:t>
            </a:r>
          </a:p>
          <a:p>
            <a:pPr eaLnBrk="1" hangingPunct="1">
              <a:lnSpc>
                <a:spcPct val="80000"/>
              </a:lnSpc>
            </a:pPr>
            <a:r>
              <a:rPr lang="en-US" altLang="en-US" sz="2800"/>
              <a:t>The 20- year bond has a present value of 0.33 X $20M=$6.6M.</a:t>
            </a:r>
          </a:p>
          <a:p>
            <a:pPr eaLnBrk="1" hangingPunct="1">
              <a:lnSpc>
                <a:spcPct val="80000"/>
              </a:lnSpc>
            </a:pPr>
            <a:r>
              <a:rPr lang="en-US" altLang="en-US" sz="2800"/>
              <a:t>The face value of the two bonds are as follows.</a:t>
            </a:r>
          </a:p>
          <a:p>
            <a:pPr eaLnBrk="1" hangingPunct="1">
              <a:lnSpc>
                <a:spcPct val="80000"/>
              </a:lnSpc>
            </a:pPr>
            <a:r>
              <a:rPr lang="en-US" altLang="en-US" sz="2800"/>
              <a:t> (5 Yr)($13.4) x (1.10)</a:t>
            </a:r>
            <a:r>
              <a:rPr lang="en-US" altLang="en-US" sz="2800" baseline="30000"/>
              <a:t>5</a:t>
            </a:r>
            <a:r>
              <a:rPr lang="en-US" altLang="en-US" sz="2800"/>
              <a:t>= $13.4 x 1.6105 =$21.58m</a:t>
            </a:r>
          </a:p>
          <a:p>
            <a:pPr eaLnBrk="1" hangingPunct="1">
              <a:lnSpc>
                <a:spcPct val="80000"/>
              </a:lnSpc>
            </a:pPr>
            <a:r>
              <a:rPr lang="en-US" altLang="en-US" sz="2800"/>
              <a:t>(20 Yr) ( $6.6M) X (1.10)</a:t>
            </a:r>
            <a:r>
              <a:rPr lang="en-US" altLang="en-US" sz="2800" baseline="30000"/>
              <a:t>20</a:t>
            </a:r>
            <a:r>
              <a:rPr lang="en-US" altLang="en-US" sz="2800"/>
              <a:t>=$6.6M x 6.7275 = $44.4M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F9D1DE9-06C2-4369-ACA4-0D320891E33E}"/>
              </a:ext>
            </a:extLst>
          </p:cNvPr>
          <p:cNvSpPr>
            <a:spLocks noGrp="1" noChangeArrowheads="1"/>
          </p:cNvSpPr>
          <p:nvPr>
            <p:ph type="title"/>
          </p:nvPr>
        </p:nvSpPr>
        <p:spPr/>
        <p:txBody>
          <a:bodyPr/>
          <a:lstStyle/>
          <a:p>
            <a:pPr eaLnBrk="1" hangingPunct="1"/>
            <a:r>
              <a:rPr lang="en-US" altLang="en-US"/>
              <a:t>Problem</a:t>
            </a:r>
          </a:p>
        </p:txBody>
      </p:sp>
      <p:sp>
        <p:nvSpPr>
          <p:cNvPr id="44035" name="Rectangle 3">
            <a:extLst>
              <a:ext uri="{FF2B5EF4-FFF2-40B4-BE49-F238E27FC236}">
                <a16:creationId xmlns:a16="http://schemas.microsoft.com/office/drawing/2014/main" id="{71DC7A04-3FAA-4FA3-B912-260195140AF0}"/>
              </a:ext>
            </a:extLst>
          </p:cNvPr>
          <p:cNvSpPr>
            <a:spLocks noGrp="1" noChangeArrowheads="1"/>
          </p:cNvSpPr>
          <p:nvPr>
            <p:ph type="body" idx="1"/>
          </p:nvPr>
        </p:nvSpPr>
        <p:spPr/>
        <p:txBody>
          <a:bodyPr/>
          <a:lstStyle/>
          <a:p>
            <a:pPr eaLnBrk="1" hangingPunct="1"/>
            <a:r>
              <a:rPr lang="en-US" altLang="en-US"/>
              <a:t>Suppose the Dale Corporation must pay $25M at the end of each of the next 2 years. Bonds are yielding 12 %.</a:t>
            </a:r>
          </a:p>
          <a:p>
            <a:pPr eaLnBrk="1" hangingPunct="1"/>
            <a:r>
              <a:rPr lang="en-US" altLang="en-US"/>
              <a:t>What is the present value and MD of this liability.</a:t>
            </a:r>
          </a:p>
          <a:p>
            <a:pPr eaLnBrk="1" hangingPunct="1"/>
            <a:r>
              <a:rPr lang="en-US" altLang="en-US"/>
              <a:t>What maturity zero coupon bond would immunize this portfolio? Determine its face value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E40D424-A159-46C7-883F-53348F2A75E8}"/>
              </a:ext>
            </a:extLst>
          </p:cNvPr>
          <p:cNvSpPr>
            <a:spLocks noGrp="1" noChangeArrowheads="1"/>
          </p:cNvSpPr>
          <p:nvPr>
            <p:ph type="title"/>
          </p:nvPr>
        </p:nvSpPr>
        <p:spPr/>
        <p:txBody>
          <a:bodyPr/>
          <a:lstStyle/>
          <a:p>
            <a:pPr eaLnBrk="1" hangingPunct="1"/>
            <a:r>
              <a:rPr lang="en-US" altLang="en-US"/>
              <a:t>Solution</a:t>
            </a:r>
          </a:p>
        </p:txBody>
      </p:sp>
      <p:graphicFrame>
        <p:nvGraphicFramePr>
          <p:cNvPr id="99535" name="Group 207">
            <a:extLst>
              <a:ext uri="{FF2B5EF4-FFF2-40B4-BE49-F238E27FC236}">
                <a16:creationId xmlns:a16="http://schemas.microsoft.com/office/drawing/2014/main" id="{51E7EDD4-4F2E-4D9C-8A10-FB482AB82EF7}"/>
              </a:ext>
            </a:extLst>
          </p:cNvPr>
          <p:cNvGraphicFramePr>
            <a:graphicFrameLocks noGrp="1"/>
          </p:cNvGraphicFramePr>
          <p:nvPr>
            <p:ph type="body" idx="1"/>
          </p:nvPr>
        </p:nvGraphicFramePr>
        <p:xfrm>
          <a:off x="533400" y="1066800"/>
          <a:ext cx="8153400" cy="4054541"/>
        </p:xfrm>
        <a:graphic>
          <a:graphicData uri="http://schemas.openxmlformats.org/drawingml/2006/table">
            <a:tbl>
              <a:tblPr/>
              <a:tblGrid>
                <a:gridCol w="738188">
                  <a:extLst>
                    <a:ext uri="{9D8B030D-6E8A-4147-A177-3AD203B41FA5}">
                      <a16:colId xmlns:a16="http://schemas.microsoft.com/office/drawing/2014/main" val="20000"/>
                    </a:ext>
                  </a:extLst>
                </a:gridCol>
                <a:gridCol w="1303337">
                  <a:extLst>
                    <a:ext uri="{9D8B030D-6E8A-4147-A177-3AD203B41FA5}">
                      <a16:colId xmlns:a16="http://schemas.microsoft.com/office/drawing/2014/main" val="20001"/>
                    </a:ext>
                  </a:extLst>
                </a:gridCol>
                <a:gridCol w="2200275">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2525712">
                  <a:extLst>
                    <a:ext uri="{9D8B030D-6E8A-4147-A177-3AD203B41FA5}">
                      <a16:colId xmlns:a16="http://schemas.microsoft.com/office/drawing/2014/main" val="20004"/>
                    </a:ext>
                  </a:extLst>
                </a:gridCol>
              </a:tblGrid>
              <a:tr h="1865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Year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Payment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Present Value of (2) at 12%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 of Total</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Payments MD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 X (4)</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$25M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$22.32M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0.53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0.53</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7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$25M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$19.93M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0.47</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0.94</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8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$42.25</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1.47 years = MD</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0D61B1C-D74C-4BB9-859D-971F5ED6E59F}"/>
              </a:ext>
            </a:extLst>
          </p:cNvPr>
          <p:cNvSpPr>
            <a:spLocks noGrp="1" noChangeArrowheads="1"/>
          </p:cNvSpPr>
          <p:nvPr>
            <p:ph type="title"/>
          </p:nvPr>
        </p:nvSpPr>
        <p:spPr/>
        <p:txBody>
          <a:bodyPr/>
          <a:lstStyle/>
          <a:p>
            <a:pPr eaLnBrk="1" hangingPunct="1"/>
            <a:r>
              <a:rPr lang="en-US" altLang="en-US"/>
              <a:t>Solution</a:t>
            </a:r>
          </a:p>
        </p:txBody>
      </p:sp>
      <p:sp>
        <p:nvSpPr>
          <p:cNvPr id="46083" name="Rectangle 3">
            <a:extLst>
              <a:ext uri="{FF2B5EF4-FFF2-40B4-BE49-F238E27FC236}">
                <a16:creationId xmlns:a16="http://schemas.microsoft.com/office/drawing/2014/main" id="{A646C70F-C24F-46F2-8769-E2EDA1819EB2}"/>
              </a:ext>
            </a:extLst>
          </p:cNvPr>
          <p:cNvSpPr>
            <a:spLocks noGrp="1" noChangeArrowheads="1"/>
          </p:cNvSpPr>
          <p:nvPr>
            <p:ph type="body" idx="1"/>
          </p:nvPr>
        </p:nvSpPr>
        <p:spPr/>
        <p:txBody>
          <a:bodyPr/>
          <a:lstStyle/>
          <a:p>
            <a:pPr eaLnBrk="1" hangingPunct="1"/>
            <a:r>
              <a:rPr lang="en-US" altLang="en-US"/>
              <a:t>In order to immunize the portfolio, a 12 % zero coupon bond with a maturity of 1.47 years should be used.</a:t>
            </a:r>
          </a:p>
          <a:p>
            <a:pPr eaLnBrk="1" hangingPunct="1"/>
            <a:r>
              <a:rPr lang="en-US" altLang="en-US"/>
              <a:t>The face value of the zero coupon bond is</a:t>
            </a:r>
          </a:p>
          <a:p>
            <a:pPr eaLnBrk="1" hangingPunct="1"/>
            <a:r>
              <a:rPr lang="en-US" altLang="en-US"/>
              <a:t>$42.25M x (1.12)</a:t>
            </a:r>
            <a:r>
              <a:rPr lang="en-US" altLang="en-US" baseline="30000"/>
              <a:t>1.47</a:t>
            </a:r>
            <a:r>
              <a:rPr lang="en-US" altLang="en-US"/>
              <a:t>= $49.91M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EB94DB9-378A-4731-BA5B-2D57B14166E8}"/>
              </a:ext>
            </a:extLst>
          </p:cNvPr>
          <p:cNvSpPr>
            <a:spLocks noGrp="1" noChangeArrowheads="1"/>
          </p:cNvSpPr>
          <p:nvPr>
            <p:ph type="title"/>
          </p:nvPr>
        </p:nvSpPr>
        <p:spPr/>
        <p:txBody>
          <a:bodyPr/>
          <a:lstStyle/>
          <a:p>
            <a:pPr eaLnBrk="1" hangingPunct="1"/>
            <a:r>
              <a:rPr lang="en-US" altLang="en-US"/>
              <a:t>Problem</a:t>
            </a:r>
          </a:p>
        </p:txBody>
      </p:sp>
      <p:sp>
        <p:nvSpPr>
          <p:cNvPr id="47107" name="Rectangle 3">
            <a:extLst>
              <a:ext uri="{FF2B5EF4-FFF2-40B4-BE49-F238E27FC236}">
                <a16:creationId xmlns:a16="http://schemas.microsoft.com/office/drawing/2014/main" id="{DEB68DF8-3383-4CB3-8D36-CF8E535EA1B5}"/>
              </a:ext>
            </a:extLst>
          </p:cNvPr>
          <p:cNvSpPr>
            <a:spLocks noGrp="1" noChangeArrowheads="1"/>
          </p:cNvSpPr>
          <p:nvPr>
            <p:ph type="body" sz="half" idx="1"/>
          </p:nvPr>
        </p:nvSpPr>
        <p:spPr>
          <a:xfrm>
            <a:off x="457200" y="1600200"/>
            <a:ext cx="5486400" cy="4525963"/>
          </a:xfrm>
        </p:spPr>
        <p:txBody>
          <a:bodyPr/>
          <a:lstStyle/>
          <a:p>
            <a:pPr eaLnBrk="1" hangingPunct="1">
              <a:lnSpc>
                <a:spcPct val="90000"/>
              </a:lnSpc>
            </a:pPr>
            <a:r>
              <a:rPr lang="en-US" altLang="en-US" sz="2800"/>
              <a:t>Assume that the Roberts corporation must make the payments given below at the end of each of the next 5 years.</a:t>
            </a:r>
          </a:p>
          <a:p>
            <a:pPr eaLnBrk="1" hangingPunct="1">
              <a:lnSpc>
                <a:spcPct val="90000"/>
              </a:lnSpc>
            </a:pPr>
            <a:r>
              <a:rPr lang="en-US" altLang="en-US" sz="2800"/>
              <a:t>If market interest rates are 9 % over all maturities, determine the duration for this series of Liability payments.</a:t>
            </a:r>
          </a:p>
          <a:p>
            <a:pPr eaLnBrk="1" hangingPunct="1">
              <a:lnSpc>
                <a:spcPct val="90000"/>
              </a:lnSpc>
            </a:pPr>
            <a:r>
              <a:rPr lang="en-US" altLang="en-US" sz="2800"/>
              <a:t>How could this liability be immunized.</a:t>
            </a:r>
          </a:p>
          <a:p>
            <a:pPr eaLnBrk="1" hangingPunct="1">
              <a:lnSpc>
                <a:spcPct val="90000"/>
              </a:lnSpc>
            </a:pPr>
            <a:endParaRPr lang="en-US" altLang="en-US" sz="2800"/>
          </a:p>
        </p:txBody>
      </p:sp>
      <p:graphicFrame>
        <p:nvGraphicFramePr>
          <p:cNvPr id="104491" name="Group 43">
            <a:extLst>
              <a:ext uri="{FF2B5EF4-FFF2-40B4-BE49-F238E27FC236}">
                <a16:creationId xmlns:a16="http://schemas.microsoft.com/office/drawing/2014/main" id="{4672BD1F-981D-4403-BC9D-27935E4DF578}"/>
              </a:ext>
            </a:extLst>
          </p:cNvPr>
          <p:cNvGraphicFramePr>
            <a:graphicFrameLocks noGrp="1"/>
          </p:cNvGraphicFramePr>
          <p:nvPr>
            <p:ph sz="half" idx="2"/>
          </p:nvPr>
        </p:nvGraphicFramePr>
        <p:xfrm>
          <a:off x="6324600" y="1600200"/>
          <a:ext cx="2362200" cy="3048000"/>
        </p:xfrm>
        <a:graphic>
          <a:graphicData uri="http://schemas.openxmlformats.org/drawingml/2006/table">
            <a:tbl>
              <a:tblPr/>
              <a:tblGrid>
                <a:gridCol w="838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Payment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 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6">
            <a:extLst>
              <a:ext uri="{FF2B5EF4-FFF2-40B4-BE49-F238E27FC236}">
                <a16:creationId xmlns:a16="http://schemas.microsoft.com/office/drawing/2014/main" id="{BCC35B44-A401-42E6-B477-B84EC6099609}"/>
              </a:ext>
            </a:extLst>
          </p:cNvPr>
          <p:cNvSpPr>
            <a:spLocks noGrp="1" noChangeArrowheads="1"/>
          </p:cNvSpPr>
          <p:nvPr>
            <p:ph type="title"/>
          </p:nvPr>
        </p:nvSpPr>
        <p:spPr/>
        <p:txBody>
          <a:bodyPr/>
          <a:lstStyle/>
          <a:p>
            <a:pPr eaLnBrk="1" hangingPunct="1"/>
            <a:r>
              <a:rPr lang="en-US" altLang="en-US"/>
              <a:t>Solution</a:t>
            </a:r>
          </a:p>
        </p:txBody>
      </p:sp>
      <p:graphicFrame>
        <p:nvGraphicFramePr>
          <p:cNvPr id="106571" name="Group 75">
            <a:extLst>
              <a:ext uri="{FF2B5EF4-FFF2-40B4-BE49-F238E27FC236}">
                <a16:creationId xmlns:a16="http://schemas.microsoft.com/office/drawing/2014/main" id="{B90505C0-2ECE-4ADA-8F1C-3502FFCD711D}"/>
              </a:ext>
            </a:extLst>
          </p:cNvPr>
          <p:cNvGraphicFramePr>
            <a:graphicFrameLocks noGrp="1"/>
          </p:cNvGraphicFramePr>
          <p:nvPr>
            <p:ph idx="1"/>
          </p:nvPr>
        </p:nvGraphicFramePr>
        <p:xfrm>
          <a:off x="457200" y="1600200"/>
          <a:ext cx="8229600" cy="4343400"/>
        </p:xfrm>
        <a:graphic>
          <a:graphicData uri="http://schemas.openxmlformats.org/drawingml/2006/table">
            <a:tbl>
              <a:tblPr/>
              <a:tblGrid>
                <a:gridCol w="744538">
                  <a:extLst>
                    <a:ext uri="{9D8B030D-6E8A-4147-A177-3AD203B41FA5}">
                      <a16:colId xmlns:a16="http://schemas.microsoft.com/office/drawing/2014/main" val="20000"/>
                    </a:ext>
                  </a:extLst>
                </a:gridCol>
                <a:gridCol w="1316037">
                  <a:extLst>
                    <a:ext uri="{9D8B030D-6E8A-4147-A177-3AD203B41FA5}">
                      <a16:colId xmlns:a16="http://schemas.microsoft.com/office/drawing/2014/main" val="20001"/>
                    </a:ext>
                  </a:extLst>
                </a:gridCol>
                <a:gridCol w="2220913">
                  <a:extLst>
                    <a:ext uri="{9D8B030D-6E8A-4147-A177-3AD203B41FA5}">
                      <a16:colId xmlns:a16="http://schemas.microsoft.com/office/drawing/2014/main" val="20002"/>
                    </a:ext>
                  </a:extLst>
                </a:gridCol>
                <a:gridCol w="1398587">
                  <a:extLst>
                    <a:ext uri="{9D8B030D-6E8A-4147-A177-3AD203B41FA5}">
                      <a16:colId xmlns:a16="http://schemas.microsoft.com/office/drawing/2014/main" val="20003"/>
                    </a:ext>
                  </a:extLst>
                </a:gridCol>
                <a:gridCol w="2549525">
                  <a:extLst>
                    <a:ext uri="{9D8B030D-6E8A-4147-A177-3AD203B41FA5}">
                      <a16:colId xmlns:a16="http://schemas.microsoft.com/office/drawing/2014/main" val="20004"/>
                    </a:ext>
                  </a:extLst>
                </a:gridCol>
              </a:tblGrid>
              <a:tr h="1219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Payment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Present Value of (2) at 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 of 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Payments MD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 X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$9.17M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9M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7.58M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6.18M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5.67M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7M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  4.55M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2.69 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632AE3A-8F16-4C21-BCFC-7675DC39DDDB}"/>
              </a:ext>
            </a:extLst>
          </p:cNvPr>
          <p:cNvSpPr>
            <a:spLocks noGrp="1" noChangeArrowheads="1"/>
          </p:cNvSpPr>
          <p:nvPr>
            <p:ph type="title"/>
          </p:nvPr>
        </p:nvSpPr>
        <p:spPr/>
        <p:txBody>
          <a:bodyPr/>
          <a:lstStyle/>
          <a:p>
            <a:pPr eaLnBrk="1" hangingPunct="1"/>
            <a:r>
              <a:rPr lang="en-US" altLang="en-US"/>
              <a:t>Problem</a:t>
            </a:r>
          </a:p>
        </p:txBody>
      </p:sp>
      <p:sp>
        <p:nvSpPr>
          <p:cNvPr id="49155" name="Rectangle 3">
            <a:extLst>
              <a:ext uri="{FF2B5EF4-FFF2-40B4-BE49-F238E27FC236}">
                <a16:creationId xmlns:a16="http://schemas.microsoft.com/office/drawing/2014/main" id="{142C74BF-310E-4751-AD86-6070BA27F130}"/>
              </a:ext>
            </a:extLst>
          </p:cNvPr>
          <p:cNvSpPr>
            <a:spLocks noGrp="1" noChangeArrowheads="1"/>
          </p:cNvSpPr>
          <p:nvPr>
            <p:ph type="body" sz="half" idx="1"/>
          </p:nvPr>
        </p:nvSpPr>
        <p:spPr/>
        <p:txBody>
          <a:bodyPr/>
          <a:lstStyle/>
          <a:p>
            <a:pPr eaLnBrk="1" hangingPunct="1"/>
            <a:r>
              <a:rPr lang="en-US" altLang="en-US" sz="2800"/>
              <a:t>The following yield curve T bond information is given. Determine the implied forward rate for year 2</a:t>
            </a:r>
          </a:p>
          <a:p>
            <a:pPr eaLnBrk="1" hangingPunct="1"/>
            <a:endParaRPr lang="en-US" altLang="en-US" sz="2800"/>
          </a:p>
          <a:p>
            <a:pPr eaLnBrk="1" hangingPunct="1"/>
            <a:r>
              <a:rPr lang="en-US" altLang="en-US" sz="2800"/>
              <a:t>Answer: 9.0%</a:t>
            </a:r>
          </a:p>
        </p:txBody>
      </p:sp>
      <p:graphicFrame>
        <p:nvGraphicFramePr>
          <p:cNvPr id="108585" name="Group 41">
            <a:extLst>
              <a:ext uri="{FF2B5EF4-FFF2-40B4-BE49-F238E27FC236}">
                <a16:creationId xmlns:a16="http://schemas.microsoft.com/office/drawing/2014/main" id="{89BB2EE0-9B7F-4873-B6D6-6CD036C7B661}"/>
              </a:ext>
            </a:extLst>
          </p:cNvPr>
          <p:cNvGraphicFramePr>
            <a:graphicFrameLocks noGrp="1"/>
          </p:cNvGraphicFramePr>
          <p:nvPr>
            <p:ph sz="half" idx="2"/>
          </p:nvPr>
        </p:nvGraphicFramePr>
        <p:xfrm>
          <a:off x="4648200" y="1600200"/>
          <a:ext cx="4038600" cy="4130676"/>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944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Years to Maturity</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Yield to Maturity</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11.5%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32FCE0C-2930-4E80-900C-712ED5200B33}"/>
              </a:ext>
            </a:extLst>
          </p:cNvPr>
          <p:cNvSpPr>
            <a:spLocks noGrp="1" noChangeArrowheads="1"/>
          </p:cNvSpPr>
          <p:nvPr>
            <p:ph type="title"/>
          </p:nvPr>
        </p:nvSpPr>
        <p:spPr/>
        <p:txBody>
          <a:bodyPr/>
          <a:lstStyle/>
          <a:p>
            <a:pPr eaLnBrk="1" hangingPunct="1"/>
            <a:r>
              <a:rPr lang="en-US" altLang="en-US"/>
              <a:t>Problem</a:t>
            </a:r>
          </a:p>
        </p:txBody>
      </p:sp>
      <p:sp>
        <p:nvSpPr>
          <p:cNvPr id="50179" name="Rectangle 3">
            <a:extLst>
              <a:ext uri="{FF2B5EF4-FFF2-40B4-BE49-F238E27FC236}">
                <a16:creationId xmlns:a16="http://schemas.microsoft.com/office/drawing/2014/main" id="{69180806-15AC-48E6-9AE6-5164EA6D8929}"/>
              </a:ext>
            </a:extLst>
          </p:cNvPr>
          <p:cNvSpPr>
            <a:spLocks noGrp="1" noChangeArrowheads="1"/>
          </p:cNvSpPr>
          <p:nvPr>
            <p:ph type="body" sz="half" idx="1"/>
          </p:nvPr>
        </p:nvSpPr>
        <p:spPr/>
        <p:txBody>
          <a:bodyPr/>
          <a:lstStyle/>
          <a:p>
            <a:pPr eaLnBrk="1" hangingPunct="1"/>
            <a:r>
              <a:rPr lang="en-US" altLang="en-US" sz="2800"/>
              <a:t>The following yield curve T bond information is given. Determine the implied forward rate for year 4</a:t>
            </a:r>
          </a:p>
          <a:p>
            <a:pPr eaLnBrk="1" hangingPunct="1"/>
            <a:endParaRPr lang="en-US" altLang="en-US" sz="2800"/>
          </a:p>
          <a:p>
            <a:pPr eaLnBrk="1" hangingPunct="1"/>
            <a:r>
              <a:rPr lang="en-US" altLang="en-US" sz="2800"/>
              <a:t>Answer:10.5%</a:t>
            </a:r>
          </a:p>
        </p:txBody>
      </p:sp>
      <p:graphicFrame>
        <p:nvGraphicFramePr>
          <p:cNvPr id="111620" name="Group 4">
            <a:extLst>
              <a:ext uri="{FF2B5EF4-FFF2-40B4-BE49-F238E27FC236}">
                <a16:creationId xmlns:a16="http://schemas.microsoft.com/office/drawing/2014/main" id="{110AE43D-3922-473F-A1FA-889060F7447B}"/>
              </a:ext>
            </a:extLst>
          </p:cNvPr>
          <p:cNvGraphicFramePr>
            <a:graphicFrameLocks noGrp="1"/>
          </p:cNvGraphicFramePr>
          <p:nvPr>
            <p:ph sz="half" idx="2"/>
          </p:nvPr>
        </p:nvGraphicFramePr>
        <p:xfrm>
          <a:off x="4648200" y="1600200"/>
          <a:ext cx="4038600" cy="4130676"/>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944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Years to Maturity</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Yield to Maturity</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11.5%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4D61F85-B79C-4137-9214-0E703F946049}"/>
              </a:ext>
            </a:extLst>
          </p:cNvPr>
          <p:cNvSpPr>
            <a:spLocks noGrp="1" noChangeArrowheads="1"/>
          </p:cNvSpPr>
          <p:nvPr>
            <p:ph type="title"/>
          </p:nvPr>
        </p:nvSpPr>
        <p:spPr/>
        <p:txBody>
          <a:bodyPr/>
          <a:lstStyle/>
          <a:p>
            <a:pPr eaLnBrk="1" hangingPunct="1"/>
            <a:r>
              <a:rPr lang="en-US" altLang="en-US"/>
              <a:t>Problem</a:t>
            </a:r>
          </a:p>
        </p:txBody>
      </p:sp>
      <p:sp>
        <p:nvSpPr>
          <p:cNvPr id="51203" name="Rectangle 3">
            <a:extLst>
              <a:ext uri="{FF2B5EF4-FFF2-40B4-BE49-F238E27FC236}">
                <a16:creationId xmlns:a16="http://schemas.microsoft.com/office/drawing/2014/main" id="{E0D98763-1564-459A-BCBA-8327DC1118C7}"/>
              </a:ext>
            </a:extLst>
          </p:cNvPr>
          <p:cNvSpPr>
            <a:spLocks noGrp="1" noChangeArrowheads="1"/>
          </p:cNvSpPr>
          <p:nvPr>
            <p:ph type="body" sz="half" idx="1"/>
          </p:nvPr>
        </p:nvSpPr>
        <p:spPr/>
        <p:txBody>
          <a:bodyPr/>
          <a:lstStyle/>
          <a:p>
            <a:pPr eaLnBrk="1" hangingPunct="1"/>
            <a:r>
              <a:rPr lang="en-US" altLang="en-US" sz="2800"/>
              <a:t>The following yield curve T bond information is given. Determine the implied  Yield on a 2 year bond at the start of year 5.</a:t>
            </a:r>
          </a:p>
          <a:p>
            <a:pPr eaLnBrk="1" hangingPunct="1"/>
            <a:endParaRPr lang="en-US" altLang="en-US" sz="2800"/>
          </a:p>
          <a:p>
            <a:pPr eaLnBrk="1" hangingPunct="1"/>
            <a:r>
              <a:rPr lang="en-US" altLang="en-US" sz="2800"/>
              <a:t>Answer:12.0 %</a:t>
            </a:r>
          </a:p>
        </p:txBody>
      </p:sp>
      <p:graphicFrame>
        <p:nvGraphicFramePr>
          <p:cNvPr id="113668" name="Group 4">
            <a:extLst>
              <a:ext uri="{FF2B5EF4-FFF2-40B4-BE49-F238E27FC236}">
                <a16:creationId xmlns:a16="http://schemas.microsoft.com/office/drawing/2014/main" id="{723AE6B5-15B1-4663-8765-C34DD7439A19}"/>
              </a:ext>
            </a:extLst>
          </p:cNvPr>
          <p:cNvGraphicFramePr>
            <a:graphicFrameLocks noGrp="1"/>
          </p:cNvGraphicFramePr>
          <p:nvPr>
            <p:ph sz="half" idx="2"/>
          </p:nvPr>
        </p:nvGraphicFramePr>
        <p:xfrm>
          <a:off x="4648200" y="1600200"/>
          <a:ext cx="4038600" cy="4130676"/>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944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Years to Maturity</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Yield to Maturity</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11.5%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79B5A53-55B9-4328-ABE2-76BCB9F9F926}"/>
              </a:ext>
            </a:extLst>
          </p:cNvPr>
          <p:cNvSpPr>
            <a:spLocks noGrp="1" noChangeArrowheads="1"/>
          </p:cNvSpPr>
          <p:nvPr>
            <p:ph type="title"/>
          </p:nvPr>
        </p:nvSpPr>
        <p:spPr>
          <a:xfrm>
            <a:off x="486696" y="629266"/>
            <a:ext cx="2629122" cy="1622321"/>
          </a:xfrm>
        </p:spPr>
        <p:txBody>
          <a:bodyPr vert="horz" lIns="91440" tIns="45720" rIns="91440" bIns="45720" rtlCol="0" anchor="ctr">
            <a:normAutofit/>
          </a:bodyPr>
          <a:lstStyle/>
          <a:p>
            <a:pPr algn="l" eaLnBrk="1" hangingPunct="1">
              <a:lnSpc>
                <a:spcPct val="90000"/>
              </a:lnSpc>
            </a:pPr>
            <a:r>
              <a:rPr lang="en-US" altLang="en-US" kern="1200">
                <a:solidFill>
                  <a:schemeClr val="tx1"/>
                </a:solidFill>
                <a:latin typeface="+mj-lt"/>
                <a:ea typeface="+mj-ea"/>
                <a:cs typeface="+mj-cs"/>
              </a:rPr>
              <a:t>Problem</a:t>
            </a:r>
          </a:p>
        </p:txBody>
      </p:sp>
      <p:sp>
        <p:nvSpPr>
          <p:cNvPr id="6147" name="Rectangle 3">
            <a:extLst>
              <a:ext uri="{FF2B5EF4-FFF2-40B4-BE49-F238E27FC236}">
                <a16:creationId xmlns:a16="http://schemas.microsoft.com/office/drawing/2014/main" id="{2D5D32E9-BA02-4D90-BD99-B37FA3B9B4B9}"/>
              </a:ext>
            </a:extLst>
          </p:cNvPr>
          <p:cNvSpPr>
            <a:spLocks noGrp="1" noChangeArrowheads="1"/>
          </p:cNvSpPr>
          <p:nvPr>
            <p:ph type="body" sz="half" idx="1"/>
          </p:nvPr>
        </p:nvSpPr>
        <p:spPr>
          <a:xfrm>
            <a:off x="486698" y="2438400"/>
            <a:ext cx="2629120" cy="3785419"/>
          </a:xfrm>
        </p:spPr>
        <p:txBody>
          <a:bodyPr vert="horz" lIns="91440" tIns="45720" rIns="91440" bIns="45720" rtlCol="0">
            <a:normAutofit/>
          </a:bodyPr>
          <a:lstStyle/>
          <a:p>
            <a:pPr indent="-228600" eaLnBrk="1" hangingPunct="1">
              <a:lnSpc>
                <a:spcPct val="90000"/>
              </a:lnSpc>
              <a:buFont typeface="Arial" panose="020B0604020202020204" pitchFamily="34" charset="0"/>
              <a:buChar char="•"/>
            </a:pPr>
            <a:r>
              <a:rPr lang="en-US" altLang="en-US" sz="1700" kern="1200"/>
              <a:t>The following yield structure was in existence on August 31, 19X9, determine the missing forward yields</a:t>
            </a:r>
          </a:p>
          <a:p>
            <a:pPr indent="-228600" eaLnBrk="1" hangingPunct="1">
              <a:lnSpc>
                <a:spcPct val="90000"/>
              </a:lnSpc>
              <a:buFont typeface="Arial" panose="020B0604020202020204" pitchFamily="34" charset="0"/>
              <a:buChar char="•"/>
            </a:pPr>
            <a:endParaRPr lang="en-US" altLang="en-US" sz="1700" kern="1200"/>
          </a:p>
        </p:txBody>
      </p:sp>
      <p:sp>
        <p:nvSpPr>
          <p:cNvPr id="180" name="Rectangle 17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87" name="Group 47">
            <a:extLst>
              <a:ext uri="{FF2B5EF4-FFF2-40B4-BE49-F238E27FC236}">
                <a16:creationId xmlns:a16="http://schemas.microsoft.com/office/drawing/2014/main" id="{B30215D7-AED7-49A5-8C88-16E76BCA971A}"/>
              </a:ext>
            </a:extLst>
          </p:cNvPr>
          <p:cNvGraphicFramePr>
            <a:graphicFrameLocks noGrp="1"/>
          </p:cNvGraphicFramePr>
          <p:nvPr>
            <p:ph sz="half" idx="2"/>
          </p:nvPr>
        </p:nvGraphicFramePr>
        <p:xfrm>
          <a:off x="4054396" y="1133633"/>
          <a:ext cx="4514500" cy="4587491"/>
        </p:xfrm>
        <a:graphic>
          <a:graphicData uri="http://schemas.openxmlformats.org/drawingml/2006/table">
            <a:tbl>
              <a:tblPr firstRow="1" bandRow="1">
                <a:noFill/>
              </a:tblPr>
              <a:tblGrid>
                <a:gridCol w="1294794">
                  <a:extLst>
                    <a:ext uri="{9D8B030D-6E8A-4147-A177-3AD203B41FA5}">
                      <a16:colId xmlns:a16="http://schemas.microsoft.com/office/drawing/2014/main" val="20000"/>
                    </a:ext>
                  </a:extLst>
                </a:gridCol>
                <a:gridCol w="1944871">
                  <a:extLst>
                    <a:ext uri="{9D8B030D-6E8A-4147-A177-3AD203B41FA5}">
                      <a16:colId xmlns:a16="http://schemas.microsoft.com/office/drawing/2014/main" val="20001"/>
                    </a:ext>
                  </a:extLst>
                </a:gridCol>
                <a:gridCol w="1274835">
                  <a:extLst>
                    <a:ext uri="{9D8B030D-6E8A-4147-A177-3AD203B41FA5}">
                      <a16:colId xmlns:a16="http://schemas.microsoft.com/office/drawing/2014/main" val="20002"/>
                    </a:ext>
                  </a:extLst>
                </a:gridCol>
              </a:tblGrid>
              <a:tr h="12207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900" b="1" i="0" u="none" strike="noStrike" cap="none" spc="0" normalizeH="0" baseline="0">
                          <a:ln>
                            <a:noFill/>
                          </a:ln>
                          <a:solidFill>
                            <a:schemeClr val="tx1"/>
                          </a:solidFill>
                          <a:effectLst/>
                          <a:latin typeface="Arial" charset="0"/>
                        </a:rPr>
                        <a:t>Year</a:t>
                      </a:r>
                    </a:p>
                  </a:txBody>
                  <a:tcPr marL="114961" marR="164230" marT="32846" marB="246345" anchor="b" horzOverflow="overflow">
                    <a:lnL w="12700" cmpd="sng">
                      <a:noFill/>
                    </a:lnL>
                    <a:lnR w="12700" cmpd="sng">
                      <a:noFill/>
                    </a:lnR>
                    <a:lnT w="9525" cap="flat" cmpd="sng" algn="ctr">
                      <a:noFill/>
                      <a:prstDash val="solid"/>
                    </a:lnT>
                    <a:lnB w="38100" cmpd="sng">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900" b="1" i="0" u="none" strike="noStrike" cap="none" spc="0" normalizeH="0" baseline="0">
                          <a:ln>
                            <a:noFill/>
                          </a:ln>
                          <a:solidFill>
                            <a:schemeClr val="tx1"/>
                          </a:solidFill>
                          <a:effectLst/>
                          <a:latin typeface="Arial" charset="0"/>
                        </a:rPr>
                        <a:t>Forward Rate</a:t>
                      </a:r>
                    </a:p>
                  </a:txBody>
                  <a:tcPr marL="114961" marR="164230" marT="32846" marB="246345" anchor="b" horzOverflow="overflow">
                    <a:lnL w="12700" cmpd="sng">
                      <a:noFill/>
                    </a:lnL>
                    <a:lnR w="12700" cmpd="sng">
                      <a:noFill/>
                    </a:lnR>
                    <a:lnT w="9525" cap="flat" cmpd="sng" algn="ctr">
                      <a:noFill/>
                      <a:prstDash val="solid"/>
                    </a:lnT>
                    <a:lnB w="38100" cmpd="sng">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900" b="1" i="0" u="none" strike="noStrike" cap="none" spc="0" normalizeH="0" baseline="0">
                          <a:ln>
                            <a:noFill/>
                          </a:ln>
                          <a:solidFill>
                            <a:schemeClr val="tx1"/>
                          </a:solidFill>
                          <a:effectLst/>
                          <a:latin typeface="Arial" charset="0"/>
                        </a:rPr>
                        <a:t>YTM</a:t>
                      </a:r>
                    </a:p>
                  </a:txBody>
                  <a:tcPr marL="114961" marR="164230" marT="32846" marB="246345" anchor="b" horzOverflow="overflow">
                    <a:lnL w="12700" cmpd="sng">
                      <a:noFill/>
                    </a:lnL>
                    <a:lnR w="12700" cmpd="sng">
                      <a:noFill/>
                    </a:lnR>
                    <a:lnT w="9525" cap="flat" cmpd="sng" algn="ctr">
                      <a:noFill/>
                      <a:prstDash val="solid"/>
                    </a:lnT>
                    <a:lnB w="38100" cmpd="sng">
                      <a:noFill/>
                    </a:lnB>
                    <a:lnTlToBr>
                      <a:noFill/>
                    </a:lnTlToBr>
                    <a:lnBlToTr>
                      <a:noFill/>
                    </a:lnBlToTr>
                    <a:noFill/>
                  </a:tcPr>
                </a:tc>
                <a:extLst>
                  <a:ext uri="{0D108BD9-81ED-4DB2-BD59-A6C34878D82A}">
                    <a16:rowId xmlns:a16="http://schemas.microsoft.com/office/drawing/2014/main" val="10000"/>
                  </a:ext>
                </a:extLst>
              </a:tr>
              <a:tr h="673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1</a:t>
                      </a:r>
                    </a:p>
                  </a:txBody>
                  <a:tcPr marL="114961" marR="164230" marT="32846" marB="246345" horzOverflow="overflow">
                    <a:lnL w="9525" cap="flat" cmpd="sng" algn="ctr">
                      <a:solidFill>
                        <a:schemeClr val="tx1"/>
                      </a:solidFill>
                      <a:prstDash val="solid"/>
                    </a:lnL>
                    <a:lnR w="12700" cmpd="sng">
                      <a:noFill/>
                      <a:prstDash val="solid"/>
                    </a:lnR>
                    <a:lnT w="38100" cmpd="sng">
                      <a:noFill/>
                    </a:lnT>
                    <a:lnB w="9525" cap="flat" cmpd="sng" algn="ctr">
                      <a:no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7.00%</a:t>
                      </a:r>
                    </a:p>
                  </a:txBody>
                  <a:tcPr marL="114961" marR="164230" marT="32846" marB="246345" horzOverflow="overflow">
                    <a:lnL w="12700" cmpd="sng">
                      <a:noFill/>
                      <a:prstDash val="solid"/>
                    </a:lnL>
                    <a:lnR w="12700" cmpd="sng">
                      <a:noFill/>
                      <a:prstDash val="solid"/>
                    </a:lnR>
                    <a:lnT w="38100" cmpd="sng">
                      <a:noFill/>
                    </a:lnT>
                    <a:lnB w="9525" cap="flat" cmpd="sng" algn="ctr">
                      <a:no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7.00%</a:t>
                      </a:r>
                    </a:p>
                  </a:txBody>
                  <a:tcPr marL="114961" marR="164230" marT="32846" marB="246345" horzOverflow="overflow">
                    <a:lnL w="12700" cmpd="sng">
                      <a:noFill/>
                      <a:prstDash val="solid"/>
                    </a:lnL>
                    <a:lnR w="12700" cmpd="sng">
                      <a:noFill/>
                      <a:prstDash val="solid"/>
                    </a:lnR>
                    <a:lnT w="38100" cmpd="sng">
                      <a:noFill/>
                    </a:lnT>
                    <a:lnB w="9525" cap="flat" cmpd="sng" algn="ctr">
                      <a:noFill/>
                      <a:prstDash val="solid"/>
                    </a:lnB>
                    <a:lnTlToBr>
                      <a:noFill/>
                    </a:lnTlToBr>
                    <a:lnBlToTr>
                      <a:noFill/>
                    </a:lnBlToTr>
                    <a:noFill/>
                  </a:tcPr>
                </a:tc>
                <a:extLst>
                  <a:ext uri="{0D108BD9-81ED-4DB2-BD59-A6C34878D82A}">
                    <a16:rowId xmlns:a16="http://schemas.microsoft.com/office/drawing/2014/main" val="10001"/>
                  </a:ext>
                </a:extLst>
              </a:tr>
              <a:tr h="673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2</a:t>
                      </a:r>
                    </a:p>
                  </a:txBody>
                  <a:tcPr marL="114961" marR="164230" marT="32846" marB="246345" horzOverflow="overflow">
                    <a:lnL w="9525" cap="flat" cmpd="sng" algn="ctr">
                      <a:solidFill>
                        <a:schemeClr val="tx1"/>
                      </a:solidFill>
                      <a:prstDash val="solid"/>
                    </a:lnL>
                    <a:lnR w="12700" cmpd="sng">
                      <a:noFill/>
                      <a:prstDash val="solid"/>
                    </a:lnR>
                    <a:lnT w="9525" cap="flat" cmpd="sng" algn="ctr">
                      <a:noFill/>
                      <a:prstDash val="solid"/>
                    </a:lnT>
                    <a:lnB w="12700" cmpd="sng">
                      <a:noFill/>
                      <a:prstDash val="soli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spc="0" normalizeH="0" baseline="0">
                        <a:ln>
                          <a:noFill/>
                        </a:ln>
                        <a:solidFill>
                          <a:schemeClr val="tx1"/>
                        </a:solidFill>
                        <a:effectLst/>
                        <a:latin typeface="Arial" charset="0"/>
                      </a:endParaRPr>
                    </a:p>
                  </a:txBody>
                  <a:tcPr marL="114961" marR="164230" marT="32846" marB="246345" horzOverflow="overflow">
                    <a:lnL w="12700" cmpd="sng">
                      <a:noFill/>
                      <a:prstDash val="solid"/>
                    </a:lnL>
                    <a:lnR w="12700" cmpd="sng">
                      <a:noFill/>
                      <a:prstDash val="solid"/>
                    </a:lnR>
                    <a:lnT w="9525" cap="flat" cmpd="sng" algn="ctr">
                      <a:noFill/>
                      <a:prstDash val="solid"/>
                    </a:lnT>
                    <a:lnB w="12700" cmpd="sng">
                      <a:noFill/>
                      <a:prstDash val="soli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7.50%</a:t>
                      </a:r>
                    </a:p>
                  </a:txBody>
                  <a:tcPr marL="114961" marR="164230" marT="32846" marB="246345" horzOverflow="overflow">
                    <a:lnL w="12700" cmpd="sng">
                      <a:noFill/>
                      <a:prstDash val="solid"/>
                    </a:lnL>
                    <a:lnR w="12700" cmpd="sng">
                      <a:noFill/>
                      <a:prstDash val="solid"/>
                    </a:lnR>
                    <a:lnT w="9525" cap="flat" cmpd="sng" algn="ctr">
                      <a:noFill/>
                      <a:prstDash val="solid"/>
                    </a:lnT>
                    <a:lnB w="12700" cmpd="sng">
                      <a:noFill/>
                      <a:prstDash val="soli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673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3</a:t>
                      </a:r>
                    </a:p>
                  </a:txBody>
                  <a:tcPr marL="114961" marR="164230" marT="32846" marB="246345" horzOverflow="overflow">
                    <a:lnL w="9525" cap="flat" cmpd="sng" algn="ctr">
                      <a:solidFill>
                        <a:schemeClr val="tx1"/>
                      </a:solidFill>
                      <a:prstDash val="solid"/>
                    </a:lnL>
                    <a:lnR w="12700" cmpd="sng">
                      <a:noFill/>
                      <a:prstDash val="solid"/>
                    </a:lnR>
                    <a:lnT w="12700" cmpd="sng">
                      <a:noFill/>
                      <a:prstDash val="solid"/>
                    </a:lnT>
                    <a:lnB w="9525" cap="flat" cmpd="sng" algn="ctr">
                      <a:no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9.77%</a:t>
                      </a:r>
                    </a:p>
                  </a:txBody>
                  <a:tcPr marL="114961" marR="164230" marT="32846" marB="246345" horzOverflow="overflow">
                    <a:lnL w="12700" cmpd="sng">
                      <a:noFill/>
                      <a:prstDash val="solid"/>
                    </a:lnL>
                    <a:lnR w="12700" cmpd="sng">
                      <a:noFill/>
                      <a:prstDash val="solid"/>
                    </a:lnR>
                    <a:lnT w="12700" cmpd="sng">
                      <a:noFill/>
                      <a:prstDash val="solid"/>
                    </a:lnT>
                    <a:lnB w="9525" cap="flat" cmpd="sng" algn="ctr">
                      <a:no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8.25%</a:t>
                      </a:r>
                    </a:p>
                  </a:txBody>
                  <a:tcPr marL="114961" marR="164230" marT="32846" marB="246345" horzOverflow="overflow">
                    <a:lnL w="12700" cmpd="sng">
                      <a:noFill/>
                      <a:prstDash val="solid"/>
                    </a:lnL>
                    <a:lnR w="12700" cmpd="sng">
                      <a:noFill/>
                      <a:prstDash val="solid"/>
                    </a:lnR>
                    <a:lnT w="12700" cmpd="sng">
                      <a:noFill/>
                      <a:prstDash val="solid"/>
                    </a:lnT>
                    <a:lnB w="9525" cap="flat" cmpd="sng" algn="ctr">
                      <a:noFill/>
                      <a:prstDash val="solid"/>
                    </a:lnB>
                    <a:lnTlToBr>
                      <a:noFill/>
                    </a:lnTlToBr>
                    <a:lnBlToTr>
                      <a:noFill/>
                    </a:lnBlToTr>
                    <a:noFill/>
                  </a:tcPr>
                </a:tc>
                <a:extLst>
                  <a:ext uri="{0D108BD9-81ED-4DB2-BD59-A6C34878D82A}">
                    <a16:rowId xmlns:a16="http://schemas.microsoft.com/office/drawing/2014/main" val="10003"/>
                  </a:ext>
                </a:extLst>
              </a:tr>
              <a:tr h="673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4</a:t>
                      </a:r>
                    </a:p>
                  </a:txBody>
                  <a:tcPr marL="114961" marR="164230" marT="32846" marB="246345" horzOverflow="overflow">
                    <a:lnL w="9525" cap="flat" cmpd="sng" algn="ctr">
                      <a:solidFill>
                        <a:schemeClr val="tx1"/>
                      </a:solidFill>
                      <a:prstDash val="solid"/>
                    </a:lnL>
                    <a:lnR w="12700" cmpd="sng">
                      <a:noFill/>
                      <a:prstDash val="solid"/>
                    </a:lnR>
                    <a:lnT w="9525" cap="flat" cmpd="sng" algn="ctr">
                      <a:noFill/>
                      <a:prstDash val="solid"/>
                    </a:lnT>
                    <a:lnB w="12700" cmpd="sng">
                      <a:noFill/>
                      <a:prstDash val="soli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spc="0" normalizeH="0" baseline="0">
                        <a:ln>
                          <a:noFill/>
                        </a:ln>
                        <a:solidFill>
                          <a:schemeClr val="tx1"/>
                        </a:solidFill>
                        <a:effectLst/>
                        <a:latin typeface="Arial" charset="0"/>
                      </a:endParaRPr>
                    </a:p>
                  </a:txBody>
                  <a:tcPr marL="114961" marR="164230" marT="32846" marB="246345" horzOverflow="overflow">
                    <a:lnL w="12700" cmpd="sng">
                      <a:noFill/>
                      <a:prstDash val="solid"/>
                    </a:lnL>
                    <a:lnR w="12700" cmpd="sng">
                      <a:noFill/>
                      <a:prstDash val="solid"/>
                    </a:lnR>
                    <a:lnT w="9525" cap="flat" cmpd="sng" algn="ctr">
                      <a:noFill/>
                      <a:prstDash val="solid"/>
                    </a:lnT>
                    <a:lnB w="12700" cmpd="sng">
                      <a:noFill/>
                      <a:prstDash val="soli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8.50%</a:t>
                      </a:r>
                    </a:p>
                  </a:txBody>
                  <a:tcPr marL="114961" marR="164230" marT="32846" marB="246345" horzOverflow="overflow">
                    <a:lnL w="12700" cmpd="sng">
                      <a:noFill/>
                      <a:prstDash val="solid"/>
                    </a:lnL>
                    <a:lnR w="12700" cmpd="sng">
                      <a:noFill/>
                      <a:prstDash val="solid"/>
                    </a:lnR>
                    <a:lnT w="9525" cap="flat" cmpd="sng" algn="ctr">
                      <a:noFill/>
                      <a:prstDash val="solid"/>
                    </a:lnT>
                    <a:lnB w="12700" cmpd="sng">
                      <a:noFill/>
                      <a:prstDash val="soli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673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5</a:t>
                      </a:r>
                    </a:p>
                  </a:txBody>
                  <a:tcPr marL="114961" marR="164230" marT="32846" marB="246345" horzOverflow="overflow">
                    <a:lnL w="9525" cap="flat" cmpd="sng" algn="ctr">
                      <a:solidFill>
                        <a:schemeClr val="tx1"/>
                      </a:solid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spc="0" normalizeH="0" baseline="0">
                        <a:ln>
                          <a:noFill/>
                        </a:ln>
                        <a:solidFill>
                          <a:schemeClr val="tx1"/>
                        </a:solidFill>
                        <a:effectLst/>
                        <a:latin typeface="Arial" charset="0"/>
                      </a:endParaRPr>
                    </a:p>
                  </a:txBody>
                  <a:tcPr marL="114961" marR="164230" marT="32846" marB="246345"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spc="0" normalizeH="0" baseline="0">
                          <a:ln>
                            <a:noFill/>
                          </a:ln>
                          <a:solidFill>
                            <a:schemeClr val="tx1"/>
                          </a:solidFill>
                          <a:effectLst/>
                          <a:latin typeface="Arial" charset="0"/>
                        </a:rPr>
                        <a:t>9.00%</a:t>
                      </a:r>
                    </a:p>
                  </a:txBody>
                  <a:tcPr marL="114961" marR="164230" marT="32846" marB="246345"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EC9D668-16FB-4430-ABBD-6FA4690AD9F1}"/>
              </a:ext>
            </a:extLst>
          </p:cNvPr>
          <p:cNvSpPr>
            <a:spLocks noGrp="1" noChangeArrowheads="1"/>
          </p:cNvSpPr>
          <p:nvPr>
            <p:ph type="title"/>
          </p:nvPr>
        </p:nvSpPr>
        <p:spPr/>
        <p:txBody>
          <a:bodyPr/>
          <a:lstStyle/>
          <a:p>
            <a:pPr eaLnBrk="1" hangingPunct="1"/>
            <a:r>
              <a:rPr lang="en-US" altLang="en-US"/>
              <a:t>Problem</a:t>
            </a:r>
          </a:p>
        </p:txBody>
      </p:sp>
      <p:sp>
        <p:nvSpPr>
          <p:cNvPr id="52227" name="Rectangle 3">
            <a:extLst>
              <a:ext uri="{FF2B5EF4-FFF2-40B4-BE49-F238E27FC236}">
                <a16:creationId xmlns:a16="http://schemas.microsoft.com/office/drawing/2014/main" id="{085B7362-84C1-4248-97EA-C31B53A8BA19}"/>
              </a:ext>
            </a:extLst>
          </p:cNvPr>
          <p:cNvSpPr>
            <a:spLocks noGrp="1" noChangeArrowheads="1"/>
          </p:cNvSpPr>
          <p:nvPr>
            <p:ph type="body" sz="half" idx="1"/>
          </p:nvPr>
        </p:nvSpPr>
        <p:spPr/>
        <p:txBody>
          <a:bodyPr/>
          <a:lstStyle/>
          <a:p>
            <a:pPr eaLnBrk="1" hangingPunct="1"/>
            <a:r>
              <a:rPr lang="en-US" altLang="en-US" sz="2800"/>
              <a:t>The following yield curve T bond information is given. Determine the implied  Yield on a 4 year bond at the start of year 7.</a:t>
            </a:r>
          </a:p>
          <a:p>
            <a:pPr eaLnBrk="1" hangingPunct="1"/>
            <a:endParaRPr lang="en-US" altLang="en-US" sz="2800"/>
          </a:p>
          <a:p>
            <a:pPr eaLnBrk="1" hangingPunct="1"/>
            <a:r>
              <a:rPr lang="en-US" altLang="en-US" sz="2800"/>
              <a:t>Answer:13.8%</a:t>
            </a:r>
          </a:p>
        </p:txBody>
      </p:sp>
      <p:graphicFrame>
        <p:nvGraphicFramePr>
          <p:cNvPr id="114692" name="Group 4">
            <a:extLst>
              <a:ext uri="{FF2B5EF4-FFF2-40B4-BE49-F238E27FC236}">
                <a16:creationId xmlns:a16="http://schemas.microsoft.com/office/drawing/2014/main" id="{8FE5B5A1-8090-47FA-B096-D23AB0E20612}"/>
              </a:ext>
            </a:extLst>
          </p:cNvPr>
          <p:cNvGraphicFramePr>
            <a:graphicFrameLocks noGrp="1"/>
          </p:cNvGraphicFramePr>
          <p:nvPr>
            <p:ph sz="half" idx="2"/>
          </p:nvPr>
        </p:nvGraphicFramePr>
        <p:xfrm>
          <a:off x="4648200" y="1600200"/>
          <a:ext cx="4038600" cy="4130676"/>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944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Years to Maturity</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Yield to Maturity</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11.5%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7B2B4D7-E693-4915-8FD3-1041FDE1BCF4}"/>
              </a:ext>
            </a:extLst>
          </p:cNvPr>
          <p:cNvSpPr>
            <a:spLocks noGrp="1" noChangeArrowheads="1"/>
          </p:cNvSpPr>
          <p:nvPr>
            <p:ph type="title"/>
          </p:nvPr>
        </p:nvSpPr>
        <p:spPr/>
        <p:txBody>
          <a:bodyPr/>
          <a:lstStyle/>
          <a:p>
            <a:pPr eaLnBrk="1" hangingPunct="1"/>
            <a:r>
              <a:rPr lang="en-US" altLang="en-US"/>
              <a:t>Problem</a:t>
            </a:r>
          </a:p>
        </p:txBody>
      </p:sp>
      <p:sp>
        <p:nvSpPr>
          <p:cNvPr id="53251" name="Rectangle 3">
            <a:extLst>
              <a:ext uri="{FF2B5EF4-FFF2-40B4-BE49-F238E27FC236}">
                <a16:creationId xmlns:a16="http://schemas.microsoft.com/office/drawing/2014/main" id="{F18A32C1-07A8-433F-936D-E91042476120}"/>
              </a:ext>
            </a:extLst>
          </p:cNvPr>
          <p:cNvSpPr>
            <a:spLocks noGrp="1" noChangeArrowheads="1"/>
          </p:cNvSpPr>
          <p:nvPr>
            <p:ph type="body" idx="1"/>
          </p:nvPr>
        </p:nvSpPr>
        <p:spPr>
          <a:xfrm>
            <a:off x="457200" y="1600200"/>
            <a:ext cx="4800600" cy="4525963"/>
          </a:xfrm>
        </p:spPr>
        <p:txBody>
          <a:bodyPr/>
          <a:lstStyle/>
          <a:p>
            <a:pPr eaLnBrk="1" hangingPunct="1">
              <a:lnSpc>
                <a:spcPct val="90000"/>
              </a:lnSpc>
            </a:pPr>
            <a:r>
              <a:rPr lang="en-US" altLang="en-US" sz="2800"/>
              <a:t>The warren Corporation has the following zero coupon bond portfolio. The current yield for each of these bonds is 10% and the yield curve is expected to remain flat.</a:t>
            </a:r>
          </a:p>
          <a:p>
            <a:pPr eaLnBrk="1" hangingPunct="1">
              <a:lnSpc>
                <a:spcPct val="90000"/>
              </a:lnSpc>
            </a:pPr>
            <a:r>
              <a:rPr lang="en-US" altLang="en-US" sz="2800"/>
              <a:t>Determine the current value of the bond portfolio.</a:t>
            </a:r>
          </a:p>
          <a:p>
            <a:pPr eaLnBrk="1" hangingPunct="1">
              <a:lnSpc>
                <a:spcPct val="90000"/>
              </a:lnSpc>
            </a:pPr>
            <a:r>
              <a:rPr lang="en-US" altLang="en-US" sz="2800"/>
              <a:t>Answer: 73.3 M</a:t>
            </a:r>
          </a:p>
        </p:txBody>
      </p:sp>
      <p:graphicFrame>
        <p:nvGraphicFramePr>
          <p:cNvPr id="115751" name="Group 39">
            <a:extLst>
              <a:ext uri="{FF2B5EF4-FFF2-40B4-BE49-F238E27FC236}">
                <a16:creationId xmlns:a16="http://schemas.microsoft.com/office/drawing/2014/main" id="{F6B39FC9-E85E-44A3-90AF-439FACF86229}"/>
              </a:ext>
            </a:extLst>
          </p:cNvPr>
          <p:cNvGraphicFramePr>
            <a:graphicFrameLocks noGrp="1"/>
          </p:cNvGraphicFramePr>
          <p:nvPr/>
        </p:nvGraphicFramePr>
        <p:xfrm>
          <a:off x="5410200" y="1981200"/>
          <a:ext cx="3276600" cy="3994148"/>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13718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Bonds face Value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Years until maturity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3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$25M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$50M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91C2B12-8C0C-411E-B6A8-53DE613AA011}"/>
              </a:ext>
            </a:extLst>
          </p:cNvPr>
          <p:cNvSpPr>
            <a:spLocks noGrp="1" noChangeArrowheads="1"/>
          </p:cNvSpPr>
          <p:nvPr>
            <p:ph type="title"/>
          </p:nvPr>
        </p:nvSpPr>
        <p:spPr/>
        <p:txBody>
          <a:bodyPr/>
          <a:lstStyle/>
          <a:p>
            <a:pPr eaLnBrk="1" hangingPunct="1"/>
            <a:r>
              <a:rPr lang="en-US" altLang="en-US"/>
              <a:t>Problem</a:t>
            </a:r>
          </a:p>
        </p:txBody>
      </p:sp>
      <p:sp>
        <p:nvSpPr>
          <p:cNvPr id="54275" name="Rectangle 3">
            <a:extLst>
              <a:ext uri="{FF2B5EF4-FFF2-40B4-BE49-F238E27FC236}">
                <a16:creationId xmlns:a16="http://schemas.microsoft.com/office/drawing/2014/main" id="{D5A4A8EC-33E5-4CB9-9516-EFB3E3112DB3}"/>
              </a:ext>
            </a:extLst>
          </p:cNvPr>
          <p:cNvSpPr>
            <a:spLocks noGrp="1" noChangeArrowheads="1"/>
          </p:cNvSpPr>
          <p:nvPr>
            <p:ph type="body" idx="1"/>
          </p:nvPr>
        </p:nvSpPr>
        <p:spPr>
          <a:xfrm>
            <a:off x="457200" y="1600200"/>
            <a:ext cx="4800600" cy="4525963"/>
          </a:xfrm>
        </p:spPr>
        <p:txBody>
          <a:bodyPr/>
          <a:lstStyle/>
          <a:p>
            <a:pPr eaLnBrk="1" hangingPunct="1">
              <a:lnSpc>
                <a:spcPct val="90000"/>
              </a:lnSpc>
            </a:pPr>
            <a:r>
              <a:rPr lang="en-US" altLang="en-US" sz="2800"/>
              <a:t>The warren Corporation has the following zero coupon bond portfolio. The current yield for each of these bonds is 10% and the yield curve is expected to remain flat.</a:t>
            </a:r>
          </a:p>
          <a:p>
            <a:pPr eaLnBrk="1" hangingPunct="1">
              <a:lnSpc>
                <a:spcPct val="90000"/>
              </a:lnSpc>
            </a:pPr>
            <a:r>
              <a:rPr lang="en-US" altLang="en-US" sz="2800"/>
              <a:t> What is the weighted average duration for the bond portfolio</a:t>
            </a:r>
          </a:p>
          <a:p>
            <a:pPr eaLnBrk="1" hangingPunct="1">
              <a:lnSpc>
                <a:spcPct val="90000"/>
              </a:lnSpc>
            </a:pPr>
            <a:r>
              <a:rPr lang="en-US" altLang="en-US" sz="2800"/>
              <a:t>Answer:  6.2 years</a:t>
            </a:r>
          </a:p>
        </p:txBody>
      </p:sp>
      <p:graphicFrame>
        <p:nvGraphicFramePr>
          <p:cNvPr id="117764" name="Group 4">
            <a:extLst>
              <a:ext uri="{FF2B5EF4-FFF2-40B4-BE49-F238E27FC236}">
                <a16:creationId xmlns:a16="http://schemas.microsoft.com/office/drawing/2014/main" id="{6DE3A0CC-23EC-469B-B35B-B544ED53FAD1}"/>
              </a:ext>
            </a:extLst>
          </p:cNvPr>
          <p:cNvGraphicFramePr>
            <a:graphicFrameLocks noGrp="1"/>
          </p:cNvGraphicFramePr>
          <p:nvPr/>
        </p:nvGraphicFramePr>
        <p:xfrm>
          <a:off x="5410200" y="1981200"/>
          <a:ext cx="3276600" cy="3994148"/>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13718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Bonds face Value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Years until maturity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3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$25M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$50M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8A669BA-DC72-4B1A-8C9F-BFC91C7A157B}"/>
              </a:ext>
            </a:extLst>
          </p:cNvPr>
          <p:cNvSpPr>
            <a:spLocks noGrp="1" noChangeArrowheads="1"/>
          </p:cNvSpPr>
          <p:nvPr>
            <p:ph type="title"/>
          </p:nvPr>
        </p:nvSpPr>
        <p:spPr/>
        <p:txBody>
          <a:bodyPr/>
          <a:lstStyle/>
          <a:p>
            <a:pPr eaLnBrk="1" hangingPunct="1"/>
            <a:r>
              <a:rPr lang="en-US" altLang="en-US"/>
              <a:t>Solution</a:t>
            </a:r>
          </a:p>
        </p:txBody>
      </p:sp>
      <p:sp>
        <p:nvSpPr>
          <p:cNvPr id="55299" name="Rectangle 3">
            <a:extLst>
              <a:ext uri="{FF2B5EF4-FFF2-40B4-BE49-F238E27FC236}">
                <a16:creationId xmlns:a16="http://schemas.microsoft.com/office/drawing/2014/main" id="{85673FCF-7BF2-4E52-91FF-EF4276ABDEE2}"/>
              </a:ext>
            </a:extLst>
          </p:cNvPr>
          <p:cNvSpPr>
            <a:spLocks noGrp="1" noChangeArrowheads="1"/>
          </p:cNvSpPr>
          <p:nvPr>
            <p:ph type="body" sz="half" idx="1"/>
          </p:nvPr>
        </p:nvSpPr>
        <p:spPr>
          <a:xfrm>
            <a:off x="457200" y="1600200"/>
            <a:ext cx="8458200" cy="4525963"/>
          </a:xfrm>
        </p:spPr>
        <p:txBody>
          <a:bodyPr/>
          <a:lstStyle/>
          <a:p>
            <a:pPr eaLnBrk="1" hangingPunct="1"/>
            <a:r>
              <a:rPr lang="en-US" altLang="en-US" sz="2800"/>
              <a:t>Weighted Average duration for the bond portfolio is Given by</a:t>
            </a:r>
          </a:p>
          <a:p>
            <a:pPr eaLnBrk="1" hangingPunct="1"/>
            <a:endParaRPr lang="en-US" altLang="en-US" sz="2800"/>
          </a:p>
          <a:p>
            <a:pPr eaLnBrk="1" hangingPunct="1"/>
            <a:endParaRPr lang="en-US" altLang="en-US" sz="2800"/>
          </a:p>
          <a:p>
            <a:pPr eaLnBrk="1" hangingPunct="1"/>
            <a:r>
              <a:rPr lang="en-US" altLang="en-US" sz="2800"/>
              <a:t>Since it is a zero coupon bond the duration of the bond is equal to its time maturity.</a:t>
            </a:r>
          </a:p>
        </p:txBody>
      </p:sp>
      <p:graphicFrame>
        <p:nvGraphicFramePr>
          <p:cNvPr id="55300" name="Object 4">
            <a:extLst>
              <a:ext uri="{FF2B5EF4-FFF2-40B4-BE49-F238E27FC236}">
                <a16:creationId xmlns:a16="http://schemas.microsoft.com/office/drawing/2014/main" id="{A89824A0-6B05-48BC-BB11-D707FF126E36}"/>
              </a:ext>
            </a:extLst>
          </p:cNvPr>
          <p:cNvGraphicFramePr>
            <a:graphicFrameLocks noGrp="1" noChangeAspect="1"/>
          </p:cNvGraphicFramePr>
          <p:nvPr>
            <p:ph sz="half" idx="2"/>
          </p:nvPr>
        </p:nvGraphicFramePr>
        <p:xfrm>
          <a:off x="1143000" y="2819400"/>
          <a:ext cx="4724400" cy="762000"/>
        </p:xfrm>
        <a:graphic>
          <a:graphicData uri="http://schemas.openxmlformats.org/presentationml/2006/ole">
            <mc:AlternateContent xmlns:mc="http://schemas.openxmlformats.org/markup-compatibility/2006">
              <mc:Choice xmlns:v="urn:schemas-microsoft-com:vml" Requires="v">
                <p:oleObj spid="_x0000_s55308" name="Equation" r:id="rId3" imgW="2438400" imgH="393700" progId="Equation.3">
                  <p:embed/>
                </p:oleObj>
              </mc:Choice>
              <mc:Fallback>
                <p:oleObj name="Equation" r:id="rId3" imgW="24384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19400"/>
                        <a:ext cx="4724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7183575-3B20-4DE0-9649-88FDFA28F124}"/>
              </a:ext>
            </a:extLst>
          </p:cNvPr>
          <p:cNvSpPr>
            <a:spLocks noGrp="1" noChangeArrowheads="1"/>
          </p:cNvSpPr>
          <p:nvPr>
            <p:ph type="title"/>
          </p:nvPr>
        </p:nvSpPr>
        <p:spPr/>
        <p:txBody>
          <a:bodyPr/>
          <a:lstStyle/>
          <a:p>
            <a:pPr eaLnBrk="1" hangingPunct="1"/>
            <a:r>
              <a:rPr lang="en-US" altLang="en-US"/>
              <a:t>solution</a:t>
            </a:r>
          </a:p>
        </p:txBody>
      </p:sp>
      <p:sp>
        <p:nvSpPr>
          <p:cNvPr id="7171" name="Rectangle 3">
            <a:extLst>
              <a:ext uri="{FF2B5EF4-FFF2-40B4-BE49-F238E27FC236}">
                <a16:creationId xmlns:a16="http://schemas.microsoft.com/office/drawing/2014/main" id="{CA6D9AA2-45AE-41A2-ADF5-BBDEDAE9CFFD}"/>
              </a:ext>
            </a:extLst>
          </p:cNvPr>
          <p:cNvSpPr>
            <a:spLocks noGrp="1" noChangeArrowheads="1"/>
          </p:cNvSpPr>
          <p:nvPr>
            <p:ph type="body" sz="half" idx="1"/>
          </p:nvPr>
        </p:nvSpPr>
        <p:spPr/>
        <p:txBody>
          <a:bodyPr/>
          <a:lstStyle/>
          <a:p>
            <a:pPr eaLnBrk="1" hangingPunct="1"/>
            <a:r>
              <a:rPr lang="en-US" altLang="en-US" sz="2800"/>
              <a:t>By using equation</a:t>
            </a:r>
          </a:p>
          <a:p>
            <a:pPr eaLnBrk="1" hangingPunct="1"/>
            <a:endParaRPr lang="en-US" altLang="en-US" sz="2800"/>
          </a:p>
          <a:p>
            <a:pPr eaLnBrk="1" hangingPunct="1"/>
            <a:endParaRPr lang="en-US" altLang="en-US" sz="2800"/>
          </a:p>
          <a:p>
            <a:pPr eaLnBrk="1" hangingPunct="1"/>
            <a:r>
              <a:rPr lang="en-US" altLang="en-US" sz="2800"/>
              <a:t>The expected 1 year forward rate for year 2 is</a:t>
            </a:r>
          </a:p>
        </p:txBody>
      </p:sp>
      <p:graphicFrame>
        <p:nvGraphicFramePr>
          <p:cNvPr id="7172" name="Object 14">
            <a:extLst>
              <a:ext uri="{FF2B5EF4-FFF2-40B4-BE49-F238E27FC236}">
                <a16:creationId xmlns:a16="http://schemas.microsoft.com/office/drawing/2014/main" id="{F6EE7EFB-18A5-459D-BB7C-1DA7D5B114FE}"/>
              </a:ext>
            </a:extLst>
          </p:cNvPr>
          <p:cNvGraphicFramePr>
            <a:graphicFrameLocks noGrp="1" noChangeAspect="1"/>
          </p:cNvGraphicFramePr>
          <p:nvPr>
            <p:ph sz="quarter" idx="2"/>
          </p:nvPr>
        </p:nvGraphicFramePr>
        <p:xfrm>
          <a:off x="5334000" y="3505200"/>
          <a:ext cx="2514600" cy="862013"/>
        </p:xfrm>
        <a:graphic>
          <a:graphicData uri="http://schemas.openxmlformats.org/presentationml/2006/ole">
            <mc:AlternateContent xmlns:mc="http://schemas.openxmlformats.org/markup-compatibility/2006">
              <mc:Choice xmlns:v="urn:schemas-microsoft-com:vml" Requires="v">
                <p:oleObj spid="_x0000_s7196" name="Equation" r:id="rId3" imgW="1333500" imgH="457200" progId="Equation.3">
                  <p:embed/>
                </p:oleObj>
              </mc:Choice>
              <mc:Fallback>
                <p:oleObj name="Equation" r:id="rId3" imgW="1333500" imgH="457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505200"/>
                        <a:ext cx="25146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4">
            <a:extLst>
              <a:ext uri="{FF2B5EF4-FFF2-40B4-BE49-F238E27FC236}">
                <a16:creationId xmlns:a16="http://schemas.microsoft.com/office/drawing/2014/main" id="{156BBA68-F788-4DBB-A7FA-3EAB04D9001F}"/>
              </a:ext>
            </a:extLst>
          </p:cNvPr>
          <p:cNvGraphicFramePr>
            <a:graphicFrameLocks noGrp="1" noChangeAspect="1"/>
          </p:cNvGraphicFramePr>
          <p:nvPr>
            <p:ph sz="quarter" idx="4294967295"/>
          </p:nvPr>
        </p:nvGraphicFramePr>
        <p:xfrm>
          <a:off x="4419600" y="1524000"/>
          <a:ext cx="3184525" cy="947738"/>
        </p:xfrm>
        <a:graphic>
          <a:graphicData uri="http://schemas.openxmlformats.org/presentationml/2006/ole">
            <mc:AlternateContent xmlns:mc="http://schemas.openxmlformats.org/markup-compatibility/2006">
              <mc:Choice xmlns:v="urn:schemas-microsoft-com:vml" Requires="v">
                <p:oleObj spid="_x0000_s7197" name="Equation" r:id="rId5" imgW="1536700" imgH="457200" progId="Equation.3">
                  <p:embed/>
                </p:oleObj>
              </mc:Choice>
              <mc:Fallback>
                <p:oleObj name="Equation" r:id="rId5" imgW="15367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524000"/>
                        <a:ext cx="3184525"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18">
            <a:extLst>
              <a:ext uri="{FF2B5EF4-FFF2-40B4-BE49-F238E27FC236}">
                <a16:creationId xmlns:a16="http://schemas.microsoft.com/office/drawing/2014/main" id="{0C07652A-9A54-4246-9EAF-99EAC0AD23FB}"/>
              </a:ext>
            </a:extLst>
          </p:cNvPr>
          <p:cNvGraphicFramePr>
            <a:graphicFrameLocks noGrp="1" noChangeAspect="1"/>
          </p:cNvGraphicFramePr>
          <p:nvPr>
            <p:ph sz="quarter" idx="3"/>
          </p:nvPr>
        </p:nvGraphicFramePr>
        <p:xfrm>
          <a:off x="4876800" y="4918075"/>
          <a:ext cx="3581400" cy="1009650"/>
        </p:xfrm>
        <a:graphic>
          <a:graphicData uri="http://schemas.openxmlformats.org/presentationml/2006/ole">
            <mc:AlternateContent xmlns:mc="http://schemas.openxmlformats.org/markup-compatibility/2006">
              <mc:Choice xmlns:v="urn:schemas-microsoft-com:vml" Requires="v">
                <p:oleObj spid="_x0000_s7198" name="Equation" r:id="rId7" imgW="1574800" imgH="444500" progId="Equation.3">
                  <p:embed/>
                </p:oleObj>
              </mc:Choice>
              <mc:Fallback>
                <p:oleObj name="Equation" r:id="rId7" imgW="1574800" imgH="4445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918075"/>
                        <a:ext cx="3581400"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F56421E-3D6C-4A81-B231-B639A5668F8B}"/>
              </a:ext>
            </a:extLst>
          </p:cNvPr>
          <p:cNvSpPr>
            <a:spLocks noGrp="1" noChangeArrowheads="1"/>
          </p:cNvSpPr>
          <p:nvPr>
            <p:ph type="title"/>
          </p:nvPr>
        </p:nvSpPr>
        <p:spPr/>
        <p:txBody>
          <a:bodyPr/>
          <a:lstStyle/>
          <a:p>
            <a:pPr eaLnBrk="1" hangingPunct="1"/>
            <a:r>
              <a:rPr lang="en-US" altLang="en-US"/>
              <a:t>solution</a:t>
            </a:r>
          </a:p>
        </p:txBody>
      </p:sp>
      <p:sp>
        <p:nvSpPr>
          <p:cNvPr id="8195" name="Rectangle 3">
            <a:extLst>
              <a:ext uri="{FF2B5EF4-FFF2-40B4-BE49-F238E27FC236}">
                <a16:creationId xmlns:a16="http://schemas.microsoft.com/office/drawing/2014/main" id="{5ADBEFBE-698E-4069-BCC6-17885FF4F4FF}"/>
              </a:ext>
            </a:extLst>
          </p:cNvPr>
          <p:cNvSpPr>
            <a:spLocks noGrp="1" noChangeArrowheads="1"/>
          </p:cNvSpPr>
          <p:nvPr>
            <p:ph type="body" sz="half" idx="1"/>
          </p:nvPr>
        </p:nvSpPr>
        <p:spPr/>
        <p:txBody>
          <a:bodyPr/>
          <a:lstStyle/>
          <a:p>
            <a:pPr eaLnBrk="1" hangingPunct="1"/>
            <a:r>
              <a:rPr lang="en-US" altLang="en-US" sz="2800"/>
              <a:t>For year 4, the implied 1- year forward rate is</a:t>
            </a:r>
          </a:p>
        </p:txBody>
      </p:sp>
      <p:graphicFrame>
        <p:nvGraphicFramePr>
          <p:cNvPr id="8196" name="Object 4">
            <a:extLst>
              <a:ext uri="{FF2B5EF4-FFF2-40B4-BE49-F238E27FC236}">
                <a16:creationId xmlns:a16="http://schemas.microsoft.com/office/drawing/2014/main" id="{6928BF87-96CB-41C8-855F-229A9B4F0A66}"/>
              </a:ext>
            </a:extLst>
          </p:cNvPr>
          <p:cNvGraphicFramePr>
            <a:graphicFrameLocks noGrp="1" noChangeAspect="1"/>
          </p:cNvGraphicFramePr>
          <p:nvPr>
            <p:ph sz="quarter" idx="2"/>
          </p:nvPr>
        </p:nvGraphicFramePr>
        <p:xfrm>
          <a:off x="4724400" y="1676400"/>
          <a:ext cx="2971800" cy="1009650"/>
        </p:xfrm>
        <a:graphic>
          <a:graphicData uri="http://schemas.openxmlformats.org/presentationml/2006/ole">
            <mc:AlternateContent xmlns:mc="http://schemas.openxmlformats.org/markup-compatibility/2006">
              <mc:Choice xmlns:v="urn:schemas-microsoft-com:vml" Requires="v">
                <p:oleObj spid="_x0000_s8212" name="Equation" r:id="rId3" imgW="1346200" imgH="457200" progId="Equation.3">
                  <p:embed/>
                </p:oleObj>
              </mc:Choice>
              <mc:Fallback>
                <p:oleObj name="Equation" r:id="rId3" imgW="13462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76400"/>
                        <a:ext cx="2971800"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9">
            <a:extLst>
              <a:ext uri="{FF2B5EF4-FFF2-40B4-BE49-F238E27FC236}">
                <a16:creationId xmlns:a16="http://schemas.microsoft.com/office/drawing/2014/main" id="{74B4A851-B530-4E40-93C5-7554650474A2}"/>
              </a:ext>
            </a:extLst>
          </p:cNvPr>
          <p:cNvGraphicFramePr>
            <a:graphicFrameLocks noGrp="1" noChangeAspect="1"/>
          </p:cNvGraphicFramePr>
          <p:nvPr>
            <p:ph sz="quarter" idx="3"/>
          </p:nvPr>
        </p:nvGraphicFramePr>
        <p:xfrm>
          <a:off x="4495800" y="3460750"/>
          <a:ext cx="3505200" cy="806450"/>
        </p:xfrm>
        <a:graphic>
          <a:graphicData uri="http://schemas.openxmlformats.org/presentationml/2006/ole">
            <mc:AlternateContent xmlns:mc="http://schemas.openxmlformats.org/markup-compatibility/2006">
              <mc:Choice xmlns:v="urn:schemas-microsoft-com:vml" Requires="v">
                <p:oleObj spid="_x0000_s8213" name="Equation" r:id="rId5" imgW="1930400" imgH="444500" progId="Equation.3">
                  <p:embed/>
                </p:oleObj>
              </mc:Choice>
              <mc:Fallback>
                <p:oleObj name="Equation" r:id="rId5" imgW="19304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460750"/>
                        <a:ext cx="35052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4FFA657-3810-4394-AC0F-C7A811481679}"/>
              </a:ext>
            </a:extLst>
          </p:cNvPr>
          <p:cNvSpPr>
            <a:spLocks noGrp="1" noChangeArrowheads="1"/>
          </p:cNvSpPr>
          <p:nvPr>
            <p:ph type="title"/>
          </p:nvPr>
        </p:nvSpPr>
        <p:spPr/>
        <p:txBody>
          <a:bodyPr/>
          <a:lstStyle/>
          <a:p>
            <a:pPr eaLnBrk="1" hangingPunct="1"/>
            <a:r>
              <a:rPr lang="en-US" altLang="en-US"/>
              <a:t>Solution</a:t>
            </a:r>
          </a:p>
        </p:txBody>
      </p:sp>
      <p:sp>
        <p:nvSpPr>
          <p:cNvPr id="9219" name="Rectangle 3">
            <a:extLst>
              <a:ext uri="{FF2B5EF4-FFF2-40B4-BE49-F238E27FC236}">
                <a16:creationId xmlns:a16="http://schemas.microsoft.com/office/drawing/2014/main" id="{0E86690F-39B0-4FCE-A33C-9F502EBF560B}"/>
              </a:ext>
            </a:extLst>
          </p:cNvPr>
          <p:cNvSpPr>
            <a:spLocks noGrp="1" noChangeArrowheads="1"/>
          </p:cNvSpPr>
          <p:nvPr>
            <p:ph type="body" sz="half" idx="1"/>
          </p:nvPr>
        </p:nvSpPr>
        <p:spPr/>
        <p:txBody>
          <a:bodyPr/>
          <a:lstStyle/>
          <a:p>
            <a:pPr eaLnBrk="1" hangingPunct="1"/>
            <a:r>
              <a:rPr lang="en-US" altLang="en-US" sz="2800"/>
              <a:t>For year 5, the 1 year forward rate is</a:t>
            </a:r>
          </a:p>
          <a:p>
            <a:pPr eaLnBrk="1" hangingPunct="1"/>
            <a:endParaRPr lang="en-US" altLang="en-US" sz="2800"/>
          </a:p>
          <a:p>
            <a:pPr eaLnBrk="1" hangingPunct="1"/>
            <a:endParaRPr lang="en-US" altLang="en-US" sz="2800"/>
          </a:p>
        </p:txBody>
      </p:sp>
      <p:graphicFrame>
        <p:nvGraphicFramePr>
          <p:cNvPr id="9220" name="Object 4">
            <a:extLst>
              <a:ext uri="{FF2B5EF4-FFF2-40B4-BE49-F238E27FC236}">
                <a16:creationId xmlns:a16="http://schemas.microsoft.com/office/drawing/2014/main" id="{B435CA58-A509-4ECF-8245-29BBDF8F1BB4}"/>
              </a:ext>
            </a:extLst>
          </p:cNvPr>
          <p:cNvGraphicFramePr>
            <a:graphicFrameLocks noGrp="1" noChangeAspect="1"/>
          </p:cNvGraphicFramePr>
          <p:nvPr>
            <p:ph sz="quarter" idx="2"/>
          </p:nvPr>
        </p:nvGraphicFramePr>
        <p:xfrm>
          <a:off x="3733800" y="2438400"/>
          <a:ext cx="3352800" cy="1138238"/>
        </p:xfrm>
        <a:graphic>
          <a:graphicData uri="http://schemas.openxmlformats.org/presentationml/2006/ole">
            <mc:AlternateContent xmlns:mc="http://schemas.openxmlformats.org/markup-compatibility/2006">
              <mc:Choice xmlns:v="urn:schemas-microsoft-com:vml" Requires="v">
                <p:oleObj spid="_x0000_s9236" name="Equation" r:id="rId3" imgW="1346200" imgH="457200" progId="Equation.3">
                  <p:embed/>
                </p:oleObj>
              </mc:Choice>
              <mc:Fallback>
                <p:oleObj name="Equation" r:id="rId3" imgW="13462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438400"/>
                        <a:ext cx="33528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9">
            <a:extLst>
              <a:ext uri="{FF2B5EF4-FFF2-40B4-BE49-F238E27FC236}">
                <a16:creationId xmlns:a16="http://schemas.microsoft.com/office/drawing/2014/main" id="{F682A5DD-A6DD-4D68-9074-0F79F5147EDC}"/>
              </a:ext>
            </a:extLst>
          </p:cNvPr>
          <p:cNvGraphicFramePr>
            <a:graphicFrameLocks noGrp="1" noChangeAspect="1"/>
          </p:cNvGraphicFramePr>
          <p:nvPr>
            <p:ph sz="quarter" idx="3"/>
          </p:nvPr>
        </p:nvGraphicFramePr>
        <p:xfrm>
          <a:off x="3581400" y="4038600"/>
          <a:ext cx="4191000" cy="965200"/>
        </p:xfrm>
        <a:graphic>
          <a:graphicData uri="http://schemas.openxmlformats.org/presentationml/2006/ole">
            <mc:AlternateContent xmlns:mc="http://schemas.openxmlformats.org/markup-compatibility/2006">
              <mc:Choice xmlns:v="urn:schemas-microsoft-com:vml" Requires="v">
                <p:oleObj spid="_x0000_s9237" name="Equation" r:id="rId5" imgW="1930400" imgH="444500" progId="Equation.3">
                  <p:embed/>
                </p:oleObj>
              </mc:Choice>
              <mc:Fallback>
                <p:oleObj name="Equation" r:id="rId5" imgW="19304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038600"/>
                        <a:ext cx="4191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2A4E133-FD53-43E2-AE3F-C02D715253BC}"/>
              </a:ext>
            </a:extLst>
          </p:cNvPr>
          <p:cNvSpPr>
            <a:spLocks noGrp="1" noChangeArrowheads="1"/>
          </p:cNvSpPr>
          <p:nvPr>
            <p:ph type="title"/>
          </p:nvPr>
        </p:nvSpPr>
        <p:spPr/>
        <p:txBody>
          <a:bodyPr/>
          <a:lstStyle/>
          <a:p>
            <a:pPr eaLnBrk="1" hangingPunct="1"/>
            <a:r>
              <a:rPr lang="en-US" altLang="en-US"/>
              <a:t>Problem</a:t>
            </a:r>
          </a:p>
        </p:txBody>
      </p:sp>
      <p:sp>
        <p:nvSpPr>
          <p:cNvPr id="10243" name="Rectangle 3">
            <a:extLst>
              <a:ext uri="{FF2B5EF4-FFF2-40B4-BE49-F238E27FC236}">
                <a16:creationId xmlns:a16="http://schemas.microsoft.com/office/drawing/2014/main" id="{8C6CB46F-3877-4173-BACC-698D17F16BFA}"/>
              </a:ext>
            </a:extLst>
          </p:cNvPr>
          <p:cNvSpPr>
            <a:spLocks noGrp="1" noChangeArrowheads="1"/>
          </p:cNvSpPr>
          <p:nvPr>
            <p:ph type="body" sz="half" idx="1"/>
          </p:nvPr>
        </p:nvSpPr>
        <p:spPr/>
        <p:txBody>
          <a:bodyPr/>
          <a:lstStyle/>
          <a:p>
            <a:pPr eaLnBrk="1" hangingPunct="1"/>
            <a:r>
              <a:rPr lang="en-US" altLang="en-US" sz="2800"/>
              <a:t>The YTM on a 7 year T bond is 9.0% and the YTM on a10 year T bond is 10.5%. Determine the implied average forward rate for a  3 year T bond starting in year 8</a:t>
            </a:r>
          </a:p>
        </p:txBody>
      </p:sp>
      <p:graphicFrame>
        <p:nvGraphicFramePr>
          <p:cNvPr id="10244" name="Object 4">
            <a:extLst>
              <a:ext uri="{FF2B5EF4-FFF2-40B4-BE49-F238E27FC236}">
                <a16:creationId xmlns:a16="http://schemas.microsoft.com/office/drawing/2014/main" id="{C8A1E6AC-8590-4481-8898-7E1F2DF6440B}"/>
              </a:ext>
            </a:extLst>
          </p:cNvPr>
          <p:cNvGraphicFramePr>
            <a:graphicFrameLocks noGrp="1" noChangeAspect="1"/>
          </p:cNvGraphicFramePr>
          <p:nvPr>
            <p:ph sz="quarter" idx="2"/>
          </p:nvPr>
        </p:nvGraphicFramePr>
        <p:xfrm>
          <a:off x="5105400" y="1828800"/>
          <a:ext cx="3352800" cy="968375"/>
        </p:xfrm>
        <a:graphic>
          <a:graphicData uri="http://schemas.openxmlformats.org/presentationml/2006/ole">
            <mc:AlternateContent xmlns:mc="http://schemas.openxmlformats.org/markup-compatibility/2006">
              <mc:Choice xmlns:v="urn:schemas-microsoft-com:vml" Requires="v">
                <p:oleObj spid="_x0000_s10260" name="Equation" r:id="rId3" imgW="1713756" imgH="495085" progId="Equation.3">
                  <p:embed/>
                </p:oleObj>
              </mc:Choice>
              <mc:Fallback>
                <p:oleObj name="Equation" r:id="rId3" imgW="1713756" imgH="49508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28800"/>
                        <a:ext cx="335280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9">
            <a:extLst>
              <a:ext uri="{FF2B5EF4-FFF2-40B4-BE49-F238E27FC236}">
                <a16:creationId xmlns:a16="http://schemas.microsoft.com/office/drawing/2014/main" id="{F1D1D413-B932-496C-8EF5-B8D43CB48F50}"/>
              </a:ext>
            </a:extLst>
          </p:cNvPr>
          <p:cNvGraphicFramePr>
            <a:graphicFrameLocks noGrp="1" noChangeAspect="1"/>
          </p:cNvGraphicFramePr>
          <p:nvPr>
            <p:ph sz="quarter" idx="3"/>
          </p:nvPr>
        </p:nvGraphicFramePr>
        <p:xfrm>
          <a:off x="4800600" y="3802063"/>
          <a:ext cx="3543300" cy="804862"/>
        </p:xfrm>
        <a:graphic>
          <a:graphicData uri="http://schemas.openxmlformats.org/presentationml/2006/ole">
            <mc:AlternateContent xmlns:mc="http://schemas.openxmlformats.org/markup-compatibility/2006">
              <mc:Choice xmlns:v="urn:schemas-microsoft-com:vml" Requires="v">
                <p:oleObj spid="_x0000_s10261" name="Equation" r:id="rId5" imgW="2120900" imgH="482600" progId="Equation.3">
                  <p:embed/>
                </p:oleObj>
              </mc:Choice>
              <mc:Fallback>
                <p:oleObj name="Equation" r:id="rId5" imgW="2120900" imgH="482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802063"/>
                        <a:ext cx="3543300"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D41064AEDA0843A41CFD5E02EFD959" ma:contentTypeVersion="6" ma:contentTypeDescription="Create a new document." ma:contentTypeScope="" ma:versionID="5460a2daf66115da5888413063bc95e9">
  <xsd:schema xmlns:xsd="http://www.w3.org/2001/XMLSchema" xmlns:xs="http://www.w3.org/2001/XMLSchema" xmlns:p="http://schemas.microsoft.com/office/2006/metadata/properties" xmlns:ns2="3e3b7f3f-4ae4-4333-874b-f215a2f7e271" targetNamespace="http://schemas.microsoft.com/office/2006/metadata/properties" ma:root="true" ma:fieldsID="71ad8ade61c8a96f614c3e60e941b6b1" ns2:_="">
    <xsd:import namespace="3e3b7f3f-4ae4-4333-874b-f215a2f7e2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3b7f3f-4ae4-4333-874b-f215a2f7e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7E9089-AE8D-4192-B97F-D8DB4BBCCBE7}">
  <ds:schemaRefs>
    <ds:schemaRef ds:uri="http://schemas.microsoft.com/sharepoint/v3/contenttype/forms"/>
  </ds:schemaRefs>
</ds:datastoreItem>
</file>

<file path=customXml/itemProps2.xml><?xml version="1.0" encoding="utf-8"?>
<ds:datastoreItem xmlns:ds="http://schemas.openxmlformats.org/officeDocument/2006/customXml" ds:itemID="{92076663-E8DB-42FE-8E14-EE6B09746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3b7f3f-4ae4-4333-874b-f215a2f7e2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982</TotalTime>
  <Words>2855</Words>
  <Application>Microsoft Office PowerPoint</Application>
  <PresentationFormat>On-screen Show (4:3)</PresentationFormat>
  <Paragraphs>487</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Default Design</vt:lpstr>
      <vt:lpstr> Yield Spreads  </vt:lpstr>
      <vt:lpstr>Term Structure of Interest Rate Theories</vt:lpstr>
      <vt:lpstr>Yield Curve</vt:lpstr>
      <vt:lpstr>The Expectations Hypothesis-</vt:lpstr>
      <vt:lpstr>Problem</vt:lpstr>
      <vt:lpstr>solution</vt:lpstr>
      <vt:lpstr>solution</vt:lpstr>
      <vt:lpstr>Solution</vt:lpstr>
      <vt:lpstr>Problem</vt:lpstr>
      <vt:lpstr>Problem</vt:lpstr>
      <vt:lpstr>Problem</vt:lpstr>
      <vt:lpstr>Solution</vt:lpstr>
      <vt:lpstr>Solution</vt:lpstr>
      <vt:lpstr>Solution</vt:lpstr>
      <vt:lpstr>Solution</vt:lpstr>
      <vt:lpstr>Spot Rates</vt:lpstr>
      <vt:lpstr>Example</vt:lpstr>
      <vt:lpstr>Solution</vt:lpstr>
      <vt:lpstr>PowerPoint Presentation</vt:lpstr>
      <vt:lpstr>Cash Flow Diag</vt:lpstr>
      <vt:lpstr>Solution</vt:lpstr>
      <vt:lpstr>Determining the spot rate</vt:lpstr>
      <vt:lpstr>Bond Portfolio immunization</vt:lpstr>
      <vt:lpstr>Immunization</vt:lpstr>
      <vt:lpstr>Example</vt:lpstr>
      <vt:lpstr>solution</vt:lpstr>
      <vt:lpstr>Solution</vt:lpstr>
      <vt:lpstr>Solution</vt:lpstr>
      <vt:lpstr>Solution</vt:lpstr>
      <vt:lpstr>Solution</vt:lpstr>
      <vt:lpstr>Problem</vt:lpstr>
      <vt:lpstr>Macaulay Duration of the Payments</vt:lpstr>
      <vt:lpstr>To determine an Immunizing asset allocation</vt:lpstr>
      <vt:lpstr>To determine an Immunizing asset allocation</vt:lpstr>
      <vt:lpstr>Problem</vt:lpstr>
      <vt:lpstr>Solution</vt:lpstr>
      <vt:lpstr>If rates rise to 10%</vt:lpstr>
      <vt:lpstr>If rates remain at 9 %</vt:lpstr>
      <vt:lpstr>Problem</vt:lpstr>
      <vt:lpstr>Solution</vt:lpstr>
      <vt:lpstr>Solution</vt:lpstr>
      <vt:lpstr>Problem</vt:lpstr>
      <vt:lpstr>Solution</vt:lpstr>
      <vt:lpstr>Solution</vt:lpstr>
      <vt:lpstr>Problem</vt:lpstr>
      <vt:lpstr>Solution</vt:lpstr>
      <vt:lpstr>Problem</vt:lpstr>
      <vt:lpstr>Problem</vt:lpstr>
      <vt:lpstr>Problem</vt:lpstr>
      <vt:lpstr>Problem</vt:lpstr>
      <vt:lpstr>Problem</vt:lpstr>
      <vt:lpstr>Problem</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acertm</dc:creator>
  <cp:lastModifiedBy>Divya</cp:lastModifiedBy>
  <cp:revision>90</cp:revision>
  <dcterms:created xsi:type="dcterms:W3CDTF">2008-02-04T14:59:34Z</dcterms:created>
  <dcterms:modified xsi:type="dcterms:W3CDTF">2020-10-06T03:57:15Z</dcterms:modified>
</cp:coreProperties>
</file>