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86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CC00"/>
    <a:srgbClr val="F3A5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7EB14-6EFA-4D73-B853-7BCAE6F1C43B}" v="7" dt="2020-08-14T05:47:5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9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Divya Sharma S.G." userId="S::sg_divya@blr.amrita.edu::74ed4411-1df2-4799-8a50-640a77fe483c" providerId="AD" clId="Web-{51B7EB14-6EFA-4D73-B853-7BCAE6F1C43B}"/>
    <pc:docChg chg="delSld modSld">
      <pc:chgData name="Ms. Divya Sharma S.G." userId="S::sg_divya@blr.amrita.edu::74ed4411-1df2-4799-8a50-640a77fe483c" providerId="AD" clId="Web-{51B7EB14-6EFA-4D73-B853-7BCAE6F1C43B}" dt="2020-08-14T05:47:54.820" v="4"/>
      <pc:docMkLst>
        <pc:docMk/>
      </pc:docMkLst>
      <pc:sldChg chg="addSp delSp modSp">
        <pc:chgData name="Ms. Divya Sharma S.G." userId="S::sg_divya@blr.amrita.edu::74ed4411-1df2-4799-8a50-640a77fe483c" providerId="AD" clId="Web-{51B7EB14-6EFA-4D73-B853-7BCAE6F1C43B}" dt="2020-08-14T05:47:19.273" v="3"/>
        <pc:sldMkLst>
          <pc:docMk/>
          <pc:sldMk cId="0" sldId="256"/>
        </pc:sldMkLst>
        <pc:spChg chg="add mod">
          <ac:chgData name="Ms. Divya Sharma S.G." userId="S::sg_divya@blr.amrita.edu::74ed4411-1df2-4799-8a50-640a77fe483c" providerId="AD" clId="Web-{51B7EB14-6EFA-4D73-B853-7BCAE6F1C43B}" dt="2020-08-14T05:47:19.273" v="3"/>
          <ac:spMkLst>
            <pc:docMk/>
            <pc:sldMk cId="0" sldId="256"/>
            <ac:spMk id="3" creationId="{8217B5D9-6C5B-4676-9009-E78DABF4ECD8}"/>
          </ac:spMkLst>
        </pc:spChg>
        <pc:spChg chg="del mod">
          <ac:chgData name="Ms. Divya Sharma S.G." userId="S::sg_divya@blr.amrita.edu::74ed4411-1df2-4799-8a50-640a77fe483c" providerId="AD" clId="Web-{51B7EB14-6EFA-4D73-B853-7BCAE6F1C43B}" dt="2020-08-14T05:47:19.273" v="3"/>
          <ac:spMkLst>
            <pc:docMk/>
            <pc:sldMk cId="0" sldId="256"/>
            <ac:spMk id="27651" creationId="{00000000-0000-0000-0000-000000000000}"/>
          </ac:spMkLst>
        </pc:spChg>
      </pc:sldChg>
      <pc:sldChg chg="del">
        <pc:chgData name="Ms. Divya Sharma S.G." userId="S::sg_divya@blr.amrita.edu::74ed4411-1df2-4799-8a50-640a77fe483c" providerId="AD" clId="Web-{51B7EB14-6EFA-4D73-B853-7BCAE6F1C43B}" dt="2020-08-14T05:47:54.820" v="4"/>
        <pc:sldMkLst>
          <pc:docMk/>
          <pc:sldMk cId="0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fld id="{9CBEA368-F2E5-4C7D-A0D8-BFCB70FC5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effectLst/>
                <a:latin typeface="Times New Roman" pitchFamily="18" charset="0"/>
              </a:defRPr>
            </a:lvl1pPr>
          </a:lstStyle>
          <a:p>
            <a:fld id="{482EA714-5C77-4391-8A24-B0BF2724FA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78889-DA4C-497E-ACB5-A34F40798909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(Russell  “operational management” p.236)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82DD2-CB07-4B77-BE54-3873A0B001B7}" type="slidenum">
              <a:rPr lang="en-US"/>
              <a:pPr/>
              <a:t>17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analyzing the break-even analysis we can see that a quantity demanded of less than 600 units would produce a loss for both Machine A and Machine B.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E272A-D7EA-4277-A734-2908F2BFE10D}" type="slidenum">
              <a:rPr lang="en-US"/>
              <a:pPr/>
              <a:t>18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 of indifference identifies the quantity demanded amount where either machine (or process) will suffice.</a:t>
            </a:r>
          </a:p>
          <a:p>
            <a:endParaRPr lang="en-US"/>
          </a:p>
          <a:p>
            <a:r>
              <a:rPr lang="en-US"/>
              <a:t>Below the point of indifference Machine A will be a good choice.  The reason is that the fixed cost is lower and for smaller quantities demanded Machine A will cost less to operate.</a:t>
            </a:r>
          </a:p>
          <a:p>
            <a:endParaRPr lang="en-US"/>
          </a:p>
          <a:p>
            <a:r>
              <a:rPr lang="en-US"/>
              <a:t>Above the point of indifference Machine B will be the best choice.  The reason is that the variable cost is lower and for larger quantities demanded Machine B will cost less to operate.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1A565-8870-44C6-BC7C-C7496A5CD321}" type="slidenum">
              <a:rPr lang="en-US"/>
              <a:pPr/>
              <a:t>19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The solution procedure for selecting the correct machine and/or process.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Formulate a total cost equation for each variable.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Calculate the point of indifference.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Above the point of indifference choose the alternative with the lowest variable cost.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Below the point of indifference choose the alternative with the lowest fixed cost.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BD552-CDA1-4901-ABE1-E77C92A674EF}" type="slidenum">
              <a:rPr lang="en-US"/>
              <a:pPr/>
              <a:t>20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Machine A line is a linear line based on the equation: y = UVC*Q + FC</a:t>
            </a:r>
          </a:p>
          <a:p>
            <a:r>
              <a:rPr lang="en-US"/>
              <a:t>							                    y = $5Q + $3,000</a:t>
            </a:r>
          </a:p>
          <a:p>
            <a:r>
              <a:rPr lang="en-US"/>
              <a:t>The Machine B line is a linear line based on the equation y = UVC * Q + FC</a:t>
            </a:r>
          </a:p>
          <a:p>
            <a:r>
              <a:rPr lang="en-US"/>
              <a:t>      									y = $2 * Q + $8,000</a:t>
            </a:r>
          </a:p>
          <a:p>
            <a:r>
              <a:rPr lang="en-US"/>
              <a:t>*The higher the VC the steeper the slope.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6A3D1-2790-4E9F-A77F-247DAC6EC7F2}" type="slidenum">
              <a:rPr lang="en-US"/>
              <a:pPr/>
              <a:t>21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 filled area is when neither machine should be purchased.  The red area represents the quantity demanded between 0 and 600.</a:t>
            </a:r>
          </a:p>
          <a:p>
            <a:r>
              <a:rPr lang="en-US"/>
              <a:t>Pink filled area is when Machine A should be purchased.  The pink area represents quantity demanded between 600 and 1667.</a:t>
            </a:r>
          </a:p>
          <a:p>
            <a:r>
              <a:rPr lang="en-US"/>
              <a:t>Green filled area is when Machine B should be purchased.  The green area represents the quantities demanded of 1667 and above.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947DF-0051-457B-928B-B9E983AC5129}" type="slidenum">
              <a:rPr lang="en-US"/>
              <a:pPr/>
              <a:t>23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Company ABC will break even when they sell 5000 units of their widgets.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95F44-D783-4948-8F11-295EDB799639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answer is not a whole number then round to the nearest dollar.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AB691-648E-499A-81DE-C0F7E3A3AB1B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Acronyms and terms (Horngren “Cost Accounting” p. 63)</a:t>
            </a:r>
          </a:p>
          <a:p>
            <a:r>
              <a:rPr lang="en-US"/>
              <a:t>Unit selling price:  The price received by the manufacture per unit sold.</a:t>
            </a:r>
          </a:p>
          <a:p>
            <a:r>
              <a:rPr lang="en-US"/>
              <a:t>Unit variable cost:  Cost that change in proportion to the changes in the level of activity.</a:t>
            </a:r>
          </a:p>
          <a:p>
            <a:r>
              <a:rPr lang="en-US"/>
              <a:t>Fixed cost: Cost that remain unchanged over a given period regardless of the change in activity.</a:t>
            </a:r>
          </a:p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694DC-3F79-4B91-B024-7398DC785AB0}" type="slidenum">
              <a:rPr lang="en-US"/>
              <a:pPr/>
              <a:t>6</a:t>
            </a:fld>
            <a:endParaRPr lang="en-US"/>
          </a:p>
        </p:txBody>
      </p:sp>
      <p:sp>
        <p:nvSpPr>
          <p:cNvPr id="7680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Operating income:Total revenues from operation minus cost of goods sold and operating cost.</a:t>
            </a:r>
          </a:p>
          <a:p>
            <a:r>
              <a:rPr lang="en-US"/>
              <a:t>Total revenue:  Total revenue that a company takes in.</a:t>
            </a:r>
          </a:p>
          <a:p>
            <a:r>
              <a:rPr lang="en-US"/>
              <a:t>Total cost:  All cost related to the companies operations.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A763C-208D-45C9-BD90-E4A10D47BC00}" type="slidenum">
              <a:rPr lang="en-US"/>
              <a:pPr/>
              <a:t>9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Equation (Horngren “Cost Accounting” p. 63)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0E881-743D-4EB2-A8E0-BDF007045255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Equation  (Horngren “Cost Accounting” p. 64)</a:t>
            </a:r>
          </a:p>
          <a:p>
            <a:r>
              <a:rPr lang="en-US"/>
              <a:t>UMC = $10 - $5 = $5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21B99-2723-46A9-BCB1-48809A645E41}" type="slidenum">
              <a:rPr lang="en-US"/>
              <a:pPr/>
              <a:t>11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Total cost line is a linear line based on the equation: y = VC*Q + FC</a:t>
            </a:r>
          </a:p>
          <a:p>
            <a:r>
              <a:rPr lang="en-US"/>
              <a:t>								    y = $5Q + $25,000</a:t>
            </a:r>
          </a:p>
          <a:p>
            <a:r>
              <a:rPr lang="en-US"/>
              <a:t>Total revenue line is a linear line based on the equation y = USP * Q</a:t>
            </a:r>
          </a:p>
          <a:p>
            <a:r>
              <a:rPr lang="en-US"/>
              <a:t>      									y = $10 * Q</a:t>
            </a:r>
          </a:p>
          <a:p>
            <a:r>
              <a:rPr lang="en-US"/>
              <a:t>Break-even point is where TR = TC.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923E-6C5D-4B08-B9F2-330A5CDFEC42}" type="slidenum">
              <a:rPr lang="en-US"/>
              <a:pPr/>
              <a:t>12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quantity sold in the red colored region will produce a loss, while any quantity in the green region will produce a positive cash flow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E1CB8-B64B-4095-AFB5-4D441C6B61FB}" type="slidenum">
              <a:rPr lang="en-US"/>
              <a:pPr/>
              <a:t>15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Equation (Russel “Operational Management” p.240)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7EC50-CFB0-497E-ABE7-43EB1337AE6D}" type="slidenum">
              <a:rPr lang="en-US"/>
              <a:pPr/>
              <a:t>16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step in finding out which process and/or machine is preferred is to find out the break-even point of each option.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50176A-5DB5-4539-AA83-0E23EC48C3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989D1-CBA8-4CB6-BEE7-C22C84F19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D9F39-3FED-472D-81E9-BC1A08B3B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F63B3-07DB-4F6F-8689-B8C7BEDD74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1A60B-2A85-4E53-A857-08986405A2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30B2C-7217-4D11-B901-B3DED1B5F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2A77D-BD00-4AE8-BD7A-83B3D8E5E1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AD305-67B4-4A39-9FEF-0D7043C1E9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31909-DCC7-4D6C-9702-5F6EB31DB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D62A-D370-4F9C-9233-991ACD087C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5ECB5-D30E-4BB8-8D7D-DE1A134BA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kumimoji="1" lang="en-US" sz="3600">
              <a:effectLst/>
              <a:latin typeface="Times New Roman" pitchFamily="18" charset="0"/>
            </a:endParaRPr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effectLst/>
                <a:latin typeface="Times New Roman" pitchFamily="18" charset="0"/>
              </a:defRPr>
            </a:lvl1pPr>
          </a:lstStyle>
          <a:p>
            <a:fld id="{7C0666C5-A6DB-4D5A-BB26-9AAB73D41FC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113" y="1881188"/>
            <a:ext cx="7772400" cy="762000"/>
          </a:xfrm>
        </p:spPr>
        <p:txBody>
          <a:bodyPr/>
          <a:lstStyle/>
          <a:p>
            <a:r>
              <a:rPr lang="en-US"/>
              <a:t>Break-Even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7B5D9-6C5B-4676-9009-E78DABF4ECD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Algebraic approach:</a:t>
            </a:r>
            <a:br>
              <a:rPr lang="en-US"/>
            </a:br>
            <a:r>
              <a:rPr lang="en-US" sz="3600"/>
              <a:t>Contribution Margin equation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 </a:t>
            </a:r>
            <a:r>
              <a:rPr lang="en-US" sz="2800"/>
              <a:t>(USP – UVC) x Q = FC + OI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     Q	= FC + OI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     UMC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     Q	= $25,000 + 0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	  $5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     Q	= 5,000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/>
              <a:t>What quantity needs sold to make $1,000?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            Q	= $25,000 + $1,000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                       $5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            Q	= 5,200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181600" y="2895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181600" y="3810000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5334000" y="5715000"/>
            <a:ext cx="281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Graphical analysis: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Dollars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70,000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60,000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50,000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40,000</a:t>
            </a: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30,000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20,000                               </a:t>
            </a:r>
            <a:r>
              <a:rPr lang="en-US" sz="16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10,000                                          </a:t>
            </a:r>
            <a:r>
              <a:rPr lang="en-US" sz="1800"/>
              <a:t>Break-even point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  1000  2000  3000  4000  5000  6000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	     Quantity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5908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2590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590800" y="5410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2590800" y="2743200"/>
            <a:ext cx="5486400" cy="266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2590800" y="3124200"/>
            <a:ext cx="548640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6629400" y="3505200"/>
            <a:ext cx="91440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114800" y="4648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Line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352800" y="28956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>
              <a:effectLst/>
              <a:latin typeface="Times New Roman" pitchFamily="18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886200" y="3505200"/>
            <a:ext cx="533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 flipV="1">
            <a:off x="4953000" y="4343400"/>
            <a:ext cx="152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124200" y="28194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Total Cost Line</a:t>
            </a:r>
            <a:endParaRPr lang="en-US" sz="18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9" name="Freeform 13"/>
          <p:cNvSpPr>
            <a:spLocks/>
          </p:cNvSpPr>
          <p:nvPr/>
        </p:nvSpPr>
        <p:spPr bwMode="auto">
          <a:xfrm>
            <a:off x="6629400" y="2286000"/>
            <a:ext cx="22860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1440" y="0"/>
              </a:cxn>
              <a:cxn ang="0">
                <a:pos x="1440" y="384"/>
              </a:cxn>
              <a:cxn ang="0">
                <a:pos x="0" y="720"/>
              </a:cxn>
            </a:cxnLst>
            <a:rect l="0" t="0" r="r" b="b"/>
            <a:pathLst>
              <a:path w="1440" h="720">
                <a:moveTo>
                  <a:pt x="0" y="720"/>
                </a:moveTo>
                <a:lnTo>
                  <a:pt x="1440" y="0"/>
                </a:lnTo>
                <a:lnTo>
                  <a:pt x="1440" y="384"/>
                </a:lnTo>
                <a:lnTo>
                  <a:pt x="0" y="720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Graphical analysis:</a:t>
            </a:r>
            <a:br>
              <a:rPr lang="en-US"/>
            </a:br>
            <a:r>
              <a:rPr lang="en-US" sz="3600"/>
              <a:t>Cont.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Dollars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70,000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60,000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50,000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40,000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30,000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20,000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10,000                                             </a:t>
            </a:r>
            <a:r>
              <a:rPr lang="en-US" sz="1800"/>
              <a:t>Break-even point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0 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  1000  2000  3000  4000  5000  6000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	     Quantity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5908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2590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590800" y="5410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7" name="Freeform 11"/>
          <p:cNvSpPr>
            <a:spLocks/>
          </p:cNvSpPr>
          <p:nvPr/>
        </p:nvSpPr>
        <p:spPr bwMode="auto">
          <a:xfrm>
            <a:off x="2590800" y="3429000"/>
            <a:ext cx="4038600" cy="19812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544" y="0"/>
              </a:cxn>
              <a:cxn ang="0">
                <a:pos x="2544" y="1248"/>
              </a:cxn>
              <a:cxn ang="0">
                <a:pos x="0" y="1248"/>
              </a:cxn>
              <a:cxn ang="0">
                <a:pos x="0" y="576"/>
              </a:cxn>
            </a:cxnLst>
            <a:rect l="0" t="0" r="r" b="b"/>
            <a:pathLst>
              <a:path w="2544" h="1248">
                <a:moveTo>
                  <a:pt x="0" y="576"/>
                </a:moveTo>
                <a:lnTo>
                  <a:pt x="2544" y="0"/>
                </a:lnTo>
                <a:lnTo>
                  <a:pt x="2544" y="1248"/>
                </a:lnTo>
                <a:lnTo>
                  <a:pt x="0" y="1248"/>
                </a:lnTo>
                <a:lnTo>
                  <a:pt x="0" y="576"/>
                </a:lnTo>
                <a:close/>
              </a:path>
            </a:pathLst>
          </a:custGeom>
          <a:solidFill>
            <a:srgbClr val="F3A5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2590800" y="2286000"/>
            <a:ext cx="6400800" cy="312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2590800" y="2895600"/>
            <a:ext cx="6324600" cy="144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124200" y="28194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Total Cost Line</a:t>
            </a:r>
            <a:endParaRPr lang="en-US" sz="1800">
              <a:effectLst/>
              <a:latin typeface="Times New Roman" pitchFamily="18" charset="0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114800" y="4648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Line	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 flipV="1">
            <a:off x="6781800" y="3429000"/>
            <a:ext cx="990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4953000" y="4343400"/>
            <a:ext cx="1524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886200" y="3505200"/>
            <a:ext cx="533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8001000" cy="1311275"/>
          </a:xfrm>
        </p:spPr>
        <p:txBody>
          <a:bodyPr/>
          <a:lstStyle/>
          <a:p>
            <a:r>
              <a:rPr lang="en-US"/>
              <a:t>Scenario 1: </a:t>
            </a:r>
            <a:br>
              <a:rPr lang="en-US"/>
            </a:br>
            <a:r>
              <a:rPr lang="en-US" sz="3600"/>
              <a:t>Break-even Analysis Simplified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When total revenue is equal to total cost the process is at the break-even point.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			       TC = TR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Break-even Analysis:</a:t>
            </a:r>
            <a:br>
              <a:rPr lang="en-US" sz="3600"/>
            </a:br>
            <a:r>
              <a:rPr lang="en-US" sz="3600"/>
              <a:t> Comparing different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Company XYZ has to choose between two machines to purchase.  The selling price is $10 per unit.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Machine A: annual cost of $3000 with per unit cost (VC) of $5.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Machine B: annual cost of $8000 with per unit cost (VC) of $2.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Break-even analysis:</a:t>
            </a:r>
            <a:br>
              <a:rPr lang="en-US"/>
            </a:br>
            <a:r>
              <a:rPr lang="en-US" sz="3600"/>
              <a:t>Comparative analysis Part 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Determine break-even point for Machine A and Machine B.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Where: V =        FC</a:t>
            </a:r>
          </a:p>
          <a:p>
            <a:pPr>
              <a:buFontTx/>
              <a:buNone/>
            </a:pPr>
            <a:r>
              <a:rPr lang="en-US" sz="2800"/>
              <a:t>				  SP - VC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H="1">
            <a:off x="4038600" y="38862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Break-even analysis:</a:t>
            </a:r>
            <a:br>
              <a:rPr lang="en-US"/>
            </a:br>
            <a:r>
              <a:rPr lang="en-US" sz="3600"/>
              <a:t>Part 1, Cont.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Machine A: </a:t>
            </a:r>
          </a:p>
          <a:p>
            <a:pPr>
              <a:buFontTx/>
              <a:buNone/>
            </a:pPr>
            <a:r>
              <a:rPr lang="en-US" sz="2800"/>
              <a:t>			    v	= $3,000</a:t>
            </a:r>
          </a:p>
          <a:p>
            <a:pPr>
              <a:buFontTx/>
              <a:buNone/>
            </a:pPr>
            <a:r>
              <a:rPr lang="en-US" sz="2800"/>
              <a:t>			          $10 - $5</a:t>
            </a:r>
          </a:p>
          <a:p>
            <a:pPr>
              <a:buFontTx/>
              <a:buNone/>
            </a:pPr>
            <a:r>
              <a:rPr lang="en-US" sz="2800"/>
              <a:t>				= 600 units</a:t>
            </a:r>
          </a:p>
          <a:p>
            <a:pPr>
              <a:buFontTx/>
              <a:buNone/>
            </a:pPr>
            <a:r>
              <a:rPr lang="en-US" sz="2800"/>
              <a:t>Machine B:</a:t>
            </a:r>
          </a:p>
          <a:p>
            <a:pPr>
              <a:buFontTx/>
              <a:buNone/>
            </a:pPr>
            <a:r>
              <a:rPr lang="en-US" sz="2800"/>
              <a:t>			    v	=  $8,000</a:t>
            </a:r>
          </a:p>
          <a:p>
            <a:pPr>
              <a:buFontTx/>
              <a:buNone/>
            </a:pPr>
            <a:r>
              <a:rPr lang="en-US" sz="2800"/>
              <a:t>				   $10 - $2</a:t>
            </a:r>
          </a:p>
          <a:p>
            <a:pPr>
              <a:buFontTx/>
              <a:buNone/>
            </a:pPr>
            <a:r>
              <a:rPr lang="en-US" sz="2800"/>
              <a:t>			   	= 1000 units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191000" y="29718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4267200" y="50292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Part 1: Comparison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Compare the two results to determine minimum quantity sold.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Part 1 shows:</a:t>
            </a:r>
          </a:p>
          <a:p>
            <a:pPr lvl="1"/>
            <a:r>
              <a:rPr lang="en-US"/>
              <a:t>600 units are the minimum.</a:t>
            </a:r>
          </a:p>
          <a:p>
            <a:pPr lvl="1"/>
            <a:r>
              <a:rPr lang="en-US"/>
              <a:t>Demand of 600 you would choose Machine A.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Part 2: Comparison</a:t>
            </a:r>
            <a:endParaRPr lang="en-US" sz="36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001000" cy="4876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Finding point of indifference between Machine A and Machine B will give the quantity demand required to select Machine B over Machine A.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Machine A  	=      Machine 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 FC + VC	=	   FC + VC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$3,000 + $5	Q	=  $8,000 + $2Q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   $3Q	=  $5,000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       Q	=  1667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Part 2: Comparison</a:t>
            </a:r>
            <a:br>
              <a:rPr lang="en-US"/>
            </a:br>
            <a:r>
              <a:rPr lang="en-US" sz="3600"/>
              <a:t>Cont.</a:t>
            </a: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Knowing the point of indifference we will choose: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Machine A when quantity  demanded is between 600 	and 1667.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Machine B when quantity demanded exceeds 1667.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Defined: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Break-even analysis examines the cost tradeoffs associated with demand volume.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Part 2: Comparison</a:t>
            </a:r>
            <a:br>
              <a:rPr lang="en-US"/>
            </a:br>
            <a:r>
              <a:rPr lang="en-US" sz="3600"/>
              <a:t>Graphically displayed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Dollars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21,000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18,000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15,000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12,000</a:t>
            </a: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9,000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6,000                               </a:t>
            </a:r>
            <a:r>
              <a:rPr lang="en-US" sz="16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3,000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  500  1000  1500  2000  2500  3000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	     Quantity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908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2590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590800" y="5410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V="1">
            <a:off x="2590800" y="2743200"/>
            <a:ext cx="54864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2590800" y="3505200"/>
            <a:ext cx="54864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962400" y="28956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Machine A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352800" y="28956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>
              <a:effectLst/>
              <a:latin typeface="Times New Roman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486400" y="3200400"/>
            <a:ext cx="533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 flipV="1">
            <a:off x="6019800" y="3886200"/>
            <a:ext cx="152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6019800" y="41910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Machine B</a:t>
            </a:r>
            <a:endParaRPr lang="en-US" sz="180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Part 2: Comparison</a:t>
            </a:r>
            <a:br>
              <a:rPr lang="en-US"/>
            </a:br>
            <a:r>
              <a:rPr lang="en-US" sz="3600"/>
              <a:t>Graphically displayed Cont.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Dollars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21,000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18,000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15,000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12,000</a:t>
            </a: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9,000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6,000                               </a:t>
            </a:r>
            <a:r>
              <a:rPr lang="en-US" sz="16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3,000           </a:t>
            </a:r>
            <a:r>
              <a:rPr lang="en-US" sz="1800"/>
              <a:t>Point of indifference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  500  1000  1500  2000  2500  3000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		     Quantity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25908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2590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590800" y="5410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V="1">
            <a:off x="2590800" y="2743200"/>
            <a:ext cx="54864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2590800" y="3505200"/>
            <a:ext cx="54864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962400" y="28956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Machine A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352800" y="28956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>
              <a:effectLst/>
              <a:latin typeface="Times New Roman" pitchFamily="18" charset="0"/>
            </a:endParaRP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486400" y="3200400"/>
            <a:ext cx="533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6019800" y="3886200"/>
            <a:ext cx="152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Machine B</a:t>
            </a:r>
            <a:endParaRPr lang="en-US" sz="1800">
              <a:effectLst/>
              <a:latin typeface="Times New Roman" pitchFamily="18" charset="0"/>
            </a:endParaRPr>
          </a:p>
        </p:txBody>
      </p:sp>
      <p:sp>
        <p:nvSpPr>
          <p:cNvPr id="63503" name="Freeform 15"/>
          <p:cNvSpPr>
            <a:spLocks/>
          </p:cNvSpPr>
          <p:nvPr/>
        </p:nvSpPr>
        <p:spPr bwMode="auto">
          <a:xfrm>
            <a:off x="5105400" y="2819400"/>
            <a:ext cx="28956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1824" y="0"/>
              </a:cxn>
              <a:cxn ang="0">
                <a:pos x="1824" y="432"/>
              </a:cxn>
              <a:cxn ang="0">
                <a:pos x="0" y="720"/>
              </a:cxn>
            </a:cxnLst>
            <a:rect l="0" t="0" r="r" b="b"/>
            <a:pathLst>
              <a:path w="1824" h="720">
                <a:moveTo>
                  <a:pt x="0" y="720"/>
                </a:moveTo>
                <a:lnTo>
                  <a:pt x="1824" y="0"/>
                </a:lnTo>
                <a:lnTo>
                  <a:pt x="1824" y="432"/>
                </a:lnTo>
                <a:lnTo>
                  <a:pt x="0" y="720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V="1">
            <a:off x="4267200" y="3962400"/>
            <a:ext cx="762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511" name="Freeform 23"/>
          <p:cNvSpPr>
            <a:spLocks/>
          </p:cNvSpPr>
          <p:nvPr/>
        </p:nvSpPr>
        <p:spPr bwMode="auto">
          <a:xfrm>
            <a:off x="2819400" y="3962400"/>
            <a:ext cx="22860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0" y="192"/>
              </a:cxn>
              <a:cxn ang="0">
                <a:pos x="1440" y="0"/>
              </a:cxn>
              <a:cxn ang="0">
                <a:pos x="0" y="576"/>
              </a:cxn>
            </a:cxnLst>
            <a:rect l="0" t="0" r="r" b="b"/>
            <a:pathLst>
              <a:path w="1440" h="576">
                <a:moveTo>
                  <a:pt x="0" y="576"/>
                </a:moveTo>
                <a:lnTo>
                  <a:pt x="0" y="192"/>
                </a:lnTo>
                <a:lnTo>
                  <a:pt x="1440" y="0"/>
                </a:lnTo>
                <a:lnTo>
                  <a:pt x="0" y="576"/>
                </a:lnTo>
                <a:close/>
              </a:path>
            </a:pathLst>
          </a:custGeom>
          <a:solidFill>
            <a:srgbClr val="F3A5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513" name="Freeform 25"/>
          <p:cNvSpPr>
            <a:spLocks/>
          </p:cNvSpPr>
          <p:nvPr/>
        </p:nvSpPr>
        <p:spPr bwMode="auto">
          <a:xfrm>
            <a:off x="2590800" y="4267200"/>
            <a:ext cx="228600" cy="685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48"/>
              </a:cxn>
              <a:cxn ang="0">
                <a:pos x="0" y="432"/>
              </a:cxn>
              <a:cxn ang="0">
                <a:pos x="144" y="384"/>
              </a:cxn>
              <a:cxn ang="0">
                <a:pos x="144" y="0"/>
              </a:cxn>
            </a:cxnLst>
            <a:rect l="0" t="0" r="r" b="b"/>
            <a:pathLst>
              <a:path w="144" h="432">
                <a:moveTo>
                  <a:pt x="144" y="0"/>
                </a:moveTo>
                <a:lnTo>
                  <a:pt x="0" y="48"/>
                </a:lnTo>
                <a:lnTo>
                  <a:pt x="0" y="432"/>
                </a:lnTo>
                <a:lnTo>
                  <a:pt x="144" y="384"/>
                </a:lnTo>
                <a:lnTo>
                  <a:pt x="144" y="0"/>
                </a:lnTo>
                <a:close/>
              </a:path>
            </a:pathLst>
          </a:cu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Exercise 1: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848600" cy="4876800"/>
          </a:xfrm>
        </p:spPr>
        <p:txBody>
          <a:bodyPr/>
          <a:lstStyle/>
          <a:p>
            <a:r>
              <a:rPr lang="en-US" sz="2800"/>
              <a:t>Company ABC sell widgets for $30 a unit.  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Their fixed cost is$100,000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 Their variable cost is $10 per unit.  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What is the break-even point using the basic algebraic approach?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Exercise 1:</a:t>
            </a:r>
            <a:br>
              <a:rPr lang="en-US"/>
            </a:br>
            <a:r>
              <a:rPr lang="en-US" sz="3600"/>
              <a:t>Answer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/>
              <a:t>Revenues – Variable cost - Fixed cost = OI</a:t>
            </a:r>
          </a:p>
          <a:p>
            <a:pPr>
              <a:buFontTx/>
              <a:buNone/>
            </a:pPr>
            <a:endParaRPr lang="en-US" sz="2600"/>
          </a:p>
          <a:p>
            <a:pPr>
              <a:buFontTx/>
              <a:buNone/>
            </a:pPr>
            <a:r>
              <a:rPr lang="en-US" sz="2800"/>
              <a:t>(USP x Q) – (UVC x Q) – FC 	= OI</a:t>
            </a:r>
          </a:p>
          <a:p>
            <a:pPr>
              <a:buFontTx/>
              <a:buNone/>
            </a:pPr>
            <a:r>
              <a:rPr lang="en-US" sz="2800"/>
              <a:t>	    $30Q - $10Q – $100,00 	= $ 0.00</a:t>
            </a:r>
          </a:p>
          <a:p>
            <a:pPr>
              <a:buFontTx/>
              <a:buNone/>
            </a:pPr>
            <a:r>
              <a:rPr lang="en-US" sz="2800"/>
              <a:t>			                    $20Q 	= $100,000</a:t>
            </a:r>
          </a:p>
          <a:p>
            <a:pPr>
              <a:buFontTx/>
              <a:buNone/>
            </a:pPr>
            <a:r>
              <a:rPr lang="en-US" sz="2800"/>
              <a:t>						    Q 	= 5,000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Exercise 2: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Company DEF has a choice of two machines to purchase.  They both make the same product which sells for $10.</a:t>
            </a:r>
          </a:p>
          <a:p>
            <a:pPr>
              <a:lnSpc>
                <a:spcPct val="90000"/>
              </a:lnSpc>
            </a:pPr>
            <a:r>
              <a:rPr lang="en-US" sz="2800"/>
              <a:t>Machine A has FC of $5,000 and a per unit cost of $5.</a:t>
            </a:r>
          </a:p>
          <a:p>
            <a:pPr>
              <a:lnSpc>
                <a:spcPct val="90000"/>
              </a:lnSpc>
            </a:pPr>
            <a:r>
              <a:rPr lang="en-US" sz="2800"/>
              <a:t>Machine B has FC of $15,000 and a per unit cost of $1.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Under what conditions would you select Machine 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Exercise 2:</a:t>
            </a:r>
            <a:br>
              <a:rPr lang="en-US"/>
            </a:br>
            <a:r>
              <a:rPr lang="en-US" sz="3600"/>
              <a:t>Answer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Step 1: Break-even analysis on both options.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Machine A: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    v	= $5,000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          $10 - $5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= 1000 units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Machine B: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    v	=  $15,000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    $10 - $1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   	= 1667 units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H="1">
            <a:off x="4343400" y="37338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4419600" y="5638800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Exercise 2:</a:t>
            </a:r>
            <a:br>
              <a:rPr lang="en-US"/>
            </a:br>
            <a:r>
              <a:rPr lang="en-US" sz="3600"/>
              <a:t>Answer Cont.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Machine A  	=      Machine 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 FC + VC	=	   FC + VC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$5,000 + $5	Q	=  $15,000 + $1Q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   $4Q	=  $10,000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        Q	=  2500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Machine A should be purchased if expected demand is between 1000 and 2500 units per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Summary: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Break-even analysis can be an effective tool in determining the cost effectiveness of a product.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Required quantities to avoid loss.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Use as a comparison tool for making a decision.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Overview: </a:t>
            </a:r>
            <a:br>
              <a:rPr lang="en-US"/>
            </a:br>
            <a:r>
              <a:rPr lang="en-US" sz="3600"/>
              <a:t>Break-Even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Benefits </a:t>
            </a:r>
          </a:p>
          <a:p>
            <a:r>
              <a:rPr lang="en-US" sz="2800"/>
              <a:t>Defining Page</a:t>
            </a:r>
          </a:p>
          <a:p>
            <a:r>
              <a:rPr lang="en-US" sz="2800"/>
              <a:t>Getting Started</a:t>
            </a:r>
          </a:p>
          <a:p>
            <a:r>
              <a:rPr lang="en-US" sz="2800"/>
              <a:t>Break-even Analysis</a:t>
            </a:r>
          </a:p>
          <a:p>
            <a:pPr lvl="1"/>
            <a:r>
              <a:rPr lang="en-US"/>
              <a:t>Break-even point</a:t>
            </a:r>
          </a:p>
          <a:p>
            <a:pPr lvl="1"/>
            <a:r>
              <a:rPr lang="en-US"/>
              <a:t>Comparing variables</a:t>
            </a:r>
          </a:p>
          <a:p>
            <a:r>
              <a:rPr lang="en-US" sz="2800"/>
              <a:t>Algebraic Approach</a:t>
            </a:r>
          </a:p>
          <a:p>
            <a:r>
              <a:rPr lang="en-US" sz="2800"/>
              <a:t>Graphical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Benefits and Uses:</a:t>
            </a:r>
            <a:endParaRPr 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evaluation to determine  necessary levels  of service or production to avoid loss.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Comparing different variables to determine best case scenario.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Defining Page: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8305800" cy="4876800"/>
          </a:xfrm>
        </p:spPr>
        <p:txBody>
          <a:bodyPr/>
          <a:lstStyle/>
          <a:p>
            <a:r>
              <a:rPr lang="en-US" sz="2800"/>
              <a:t>USP	= Unit Selling Price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UVC	= Unit Variable costs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FC    	= Fixed Costs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Q 		= Quantity of output units 	         		   sold (and manufactured)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Defining Page: </a:t>
            </a:r>
            <a:br>
              <a:rPr lang="en-US"/>
            </a:br>
            <a:r>
              <a:rPr lang="en-US" sz="3600"/>
              <a:t>Cont.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OI		= Operating Income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TR		= Total Revenue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TC		= Total Cost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USP	= Unit Selling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en-US"/>
              <a:t>Getting Started: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Determination of which equation method to use:</a:t>
            </a:r>
          </a:p>
          <a:p>
            <a:pPr lvl="1"/>
            <a:r>
              <a:rPr lang="en-US"/>
              <a:t>Basic equation</a:t>
            </a:r>
          </a:p>
          <a:p>
            <a:pPr lvl="1"/>
            <a:r>
              <a:rPr lang="en-US"/>
              <a:t>Contribution margin equation</a:t>
            </a:r>
          </a:p>
          <a:p>
            <a:pPr lvl="1"/>
            <a:r>
              <a:rPr lang="en-US"/>
              <a:t>Graphical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Break-even analysis:</a:t>
            </a:r>
            <a:br>
              <a:rPr lang="en-US"/>
            </a:br>
            <a:r>
              <a:rPr lang="en-US" sz="3600"/>
              <a:t>Break-even point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John sells a product for $10 and it cost $5 to produce (UVC) and has fixed cost (FC) of $25,000 per year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How much will he need to sell to break-even?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How much will he need to sell to make $1000?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5113"/>
            <a:ext cx="7772400" cy="1311275"/>
          </a:xfrm>
        </p:spPr>
        <p:txBody>
          <a:bodyPr/>
          <a:lstStyle/>
          <a:p>
            <a:r>
              <a:rPr lang="en-US"/>
              <a:t>Algebraic approach:</a:t>
            </a:r>
            <a:br>
              <a:rPr lang="en-US"/>
            </a:br>
            <a:r>
              <a:rPr lang="en-US" sz="3600"/>
              <a:t>Basic equation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8153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/>
              <a:t>Revenues – Variable cost – Fixed cost = OI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800"/>
              <a:t>(USP x Q) – (UVC x Q) – FC	 = OI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 	    $10Q - $5Q – $25,000	 = $ 0.00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	 $5Q = $25,000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	     Q = 5,000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What quantity demand will earn $1,000?	    $10Q - $5Q - $25,000	 = $  1,000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	$5Q	 = $26,000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	    Q 	 = 5,200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2" ma:contentTypeDescription="Create a new document." ma:contentTypeScope="" ma:versionID="8515a9caa03ad6862d0e784da0b0fc27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f93f7afefd5f1ca7431c7846694acd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1F300F-50BB-4331-A431-788ADB3865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F27599-2B08-439D-9BDE-EC4234AF4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D68691-23AC-4239-88A1-BF2AAA693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b7f3f-4ae4-4333-874b-f215a2f7e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582</TotalTime>
  <Words>1189</Words>
  <Application>Microsoft Office PowerPoint</Application>
  <PresentationFormat>On-screen Show (4:3)</PresentationFormat>
  <Paragraphs>273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High Voltage</vt:lpstr>
      <vt:lpstr>Break-Even Analysis </vt:lpstr>
      <vt:lpstr>Defined:</vt:lpstr>
      <vt:lpstr>Overview:  Break-Even Analysis</vt:lpstr>
      <vt:lpstr>Benefits and Uses:</vt:lpstr>
      <vt:lpstr>Defining Page:</vt:lpstr>
      <vt:lpstr>Defining Page:  Cont.</vt:lpstr>
      <vt:lpstr>Getting Started:</vt:lpstr>
      <vt:lpstr>Break-even analysis: Break-even point</vt:lpstr>
      <vt:lpstr>Algebraic approach: Basic equation</vt:lpstr>
      <vt:lpstr>Algebraic approach: Contribution Margin equation</vt:lpstr>
      <vt:lpstr>Graphical analysis:</vt:lpstr>
      <vt:lpstr>Graphical analysis: Cont.</vt:lpstr>
      <vt:lpstr>Scenario 1:  Break-even Analysis Simplified</vt:lpstr>
      <vt:lpstr>Break-even Analysis:  Comparing different variables</vt:lpstr>
      <vt:lpstr>Break-even analysis: Comparative analysis Part 1</vt:lpstr>
      <vt:lpstr>Break-even analysis: Part 1, Cont.</vt:lpstr>
      <vt:lpstr>Part 1: Comparison</vt:lpstr>
      <vt:lpstr>Part 2: Comparison</vt:lpstr>
      <vt:lpstr>Part 2: Comparison Cont.</vt:lpstr>
      <vt:lpstr>Part 2: Comparison Graphically displayed</vt:lpstr>
      <vt:lpstr>Part 2: Comparison Graphically displayed Cont.</vt:lpstr>
      <vt:lpstr>Exercise 1:</vt:lpstr>
      <vt:lpstr>Exercise 1: Answer</vt:lpstr>
      <vt:lpstr>Exercise 2:</vt:lpstr>
      <vt:lpstr>Exercise 2: Answer</vt:lpstr>
      <vt:lpstr>Exercise 2: Answer Cont.</vt:lpstr>
      <vt:lpstr>Summary:</vt:lpstr>
    </vt:vector>
  </TitlesOfParts>
  <Company>C.T.O. Investments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Break-Even Analysis </dc:title>
  <dc:creator>Valued Sony Customer</dc:creator>
  <cp:lastModifiedBy>Administrator</cp:lastModifiedBy>
  <cp:revision>48</cp:revision>
  <cp:lastPrinted>1601-01-01T00:00:00Z</cp:lastPrinted>
  <dcterms:created xsi:type="dcterms:W3CDTF">2002-05-07T04:56:03Z</dcterms:created>
  <dcterms:modified xsi:type="dcterms:W3CDTF">2020-08-14T05:47:55Z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0x010100F9D41064AEDA0843A41CFD5E02EFD959</vt:lpwstr>
  </property>
</Properties>
</file>