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notesSlides/notesSlide9.xml" ContentType="application/vnd.openxmlformats-officedocument.presentationml.notesSlide+xml"/>
  <Override PartName="/ppt/notesSlides/notesSlide4.xml" ContentType="application/vnd.openxmlformats-officedocument.presentationml.notes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customXml/itemProps1.xml" ContentType="application/vnd.openxmlformats-officedocument.customXml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3"/>
  </p:sldMasterIdLst>
  <p:notesMasterIdLst>
    <p:notesMasterId r:id="rId21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</p:sldIdLst>
  <p:sldSz cx="10058400" cy="7772400"/>
  <p:notesSz cx="10058400" cy="77724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448">
          <p15:clr>
            <a:srgbClr val="A4A3A4"/>
          </p15:clr>
        </p15:guide>
        <p15:guide id="2" pos="3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188" y="-12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1692" y="-108"/>
      </p:cViewPr>
      <p:guideLst>
        <p:guide orient="horz" pos="2448"/>
        <p:guide pos="3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customXml" Target="../customXml/item3.xml"/><Relationship Id="rId3" Type="http://schemas.openxmlformats.org/officeDocument/2006/relationships/slideMaster" Target="slideMasters/slideMaster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Notes Placeholder">
            <a:extLst>
              <a:ext uri="{FF2B5EF4-FFF2-40B4-BE49-F238E27FC236}">
                <a16:creationId xmlns:a16="http://schemas.microsoft.com/office/drawing/2014/main" id="{19E9C296-EDD1-4B69-AC77-F8ADE66AAC4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Notes Placeholder">
            <a:extLst>
              <a:ext uri="{FF2B5EF4-FFF2-40B4-BE49-F238E27FC236}">
                <a16:creationId xmlns:a16="http://schemas.microsoft.com/office/drawing/2014/main" id="{BE54EEFB-B87A-4F20-B8AC-D3EAB9B20A6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Notes Placeholder">
            <a:extLst>
              <a:ext uri="{FF2B5EF4-FFF2-40B4-BE49-F238E27FC236}">
                <a16:creationId xmlns:a16="http://schemas.microsoft.com/office/drawing/2014/main" id="{77F79582-1019-48A2-A147-1B348AE71C8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Notes Placeholder">
            <a:extLst>
              <a:ext uri="{FF2B5EF4-FFF2-40B4-BE49-F238E27FC236}">
                <a16:creationId xmlns:a16="http://schemas.microsoft.com/office/drawing/2014/main" id="{0D9AC0FA-72B8-4CBF-AA93-B7B17C7DDCF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Notes Placeholder">
            <a:extLst>
              <a:ext uri="{FF2B5EF4-FFF2-40B4-BE49-F238E27FC236}">
                <a16:creationId xmlns:a16="http://schemas.microsoft.com/office/drawing/2014/main" id="{1A2B8D9A-25CD-4A04-B783-715BBF1B0EE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Notes Placeholder">
            <a:extLst>
              <a:ext uri="{FF2B5EF4-FFF2-40B4-BE49-F238E27FC236}">
                <a16:creationId xmlns:a16="http://schemas.microsoft.com/office/drawing/2014/main" id="{0F295441-C17C-41D4-AE9A-2ABABD6D5BD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Notes Placeholder">
            <a:extLst>
              <a:ext uri="{FF2B5EF4-FFF2-40B4-BE49-F238E27FC236}">
                <a16:creationId xmlns:a16="http://schemas.microsoft.com/office/drawing/2014/main" id="{63CA5C55-6726-4423-9FF4-57C92D35501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Notes Placeholder">
            <a:extLst>
              <a:ext uri="{FF2B5EF4-FFF2-40B4-BE49-F238E27FC236}">
                <a16:creationId xmlns:a16="http://schemas.microsoft.com/office/drawing/2014/main" id="{EAFD7AE8-E9FA-427D-8E4F-3F8FE4CD5F8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Notes Placeholder">
            <a:extLst>
              <a:ext uri="{FF2B5EF4-FFF2-40B4-BE49-F238E27FC236}">
                <a16:creationId xmlns:a16="http://schemas.microsoft.com/office/drawing/2014/main" id="{B5236EE7-0A6A-452D-BFCC-365ABEB7749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Notes Placeholder">
            <a:extLst>
              <a:ext uri="{FF2B5EF4-FFF2-40B4-BE49-F238E27FC236}">
                <a16:creationId xmlns:a16="http://schemas.microsoft.com/office/drawing/2014/main" id="{36EC4379-5DCC-4E9A-8990-74C5A449D07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Notes Placeholder">
            <a:extLst>
              <a:ext uri="{FF2B5EF4-FFF2-40B4-BE49-F238E27FC236}">
                <a16:creationId xmlns:a16="http://schemas.microsoft.com/office/drawing/2014/main" id="{2BC6D419-8088-4F43-A3CF-CDBFB9F190A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Notes Placeholder">
            <a:extLst>
              <a:ext uri="{FF2B5EF4-FFF2-40B4-BE49-F238E27FC236}">
                <a16:creationId xmlns:a16="http://schemas.microsoft.com/office/drawing/2014/main" id="{A62624E6-BF34-4230-9B3D-CBCCA3EE575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Notes Placeholder">
            <a:extLst>
              <a:ext uri="{FF2B5EF4-FFF2-40B4-BE49-F238E27FC236}">
                <a16:creationId xmlns:a16="http://schemas.microsoft.com/office/drawing/2014/main" id="{2EA782FA-6FC5-4F76-9EAF-158224AEC3F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Notes Placeholder">
            <a:extLst>
              <a:ext uri="{FF2B5EF4-FFF2-40B4-BE49-F238E27FC236}">
                <a16:creationId xmlns:a16="http://schemas.microsoft.com/office/drawing/2014/main" id="{0CF8CF7C-294D-4624-92EA-90D93717424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Notes Placeholder">
            <a:extLst>
              <a:ext uri="{FF2B5EF4-FFF2-40B4-BE49-F238E27FC236}">
                <a16:creationId xmlns:a16="http://schemas.microsoft.com/office/drawing/2014/main" id="{A1680E85-A37A-4C86-9EB8-D7F8E1487C2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Notes Placeholder">
            <a:extLst>
              <a:ext uri="{FF2B5EF4-FFF2-40B4-BE49-F238E27FC236}">
                <a16:creationId xmlns:a16="http://schemas.microsoft.com/office/drawing/2014/main" id="{CD3868C2-185E-4538-B876-14EB625794C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Notes Placeholder">
            <a:extLst>
              <a:ext uri="{FF2B5EF4-FFF2-40B4-BE49-F238E27FC236}">
                <a16:creationId xmlns:a16="http://schemas.microsoft.com/office/drawing/2014/main" id="{6D67394A-0352-40F9-8215-27A9E1CED6C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79" cy="19431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04326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lvl1pPr>
              <a:defRPr sz="2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6">
            <a:extLst>
              <a:ext uri="{FF2B5EF4-FFF2-40B4-BE49-F238E27FC236}">
                <a16:creationId xmlns:a16="http://schemas.microsoft.com/office/drawing/2014/main" id="{9439FCAD-C576-44B7-A667-BF8663DC1B9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43B28E0-B658-4CD1-9658-EF4E20B0925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4531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5" y="1787652"/>
            <a:ext cx="4375404" cy="512978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6">
            <a:extLst>
              <a:ext uri="{FF2B5EF4-FFF2-40B4-BE49-F238E27FC236}">
                <a16:creationId xmlns:a16="http://schemas.microsoft.com/office/drawing/2014/main" id="{1472BD1B-C6AF-4745-B4D8-9FFC34F0A69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4DFC92F-18F6-4D07-9C43-C3590B57596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52781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33164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6">
            <a:extLst>
              <a:ext uri="{FF2B5EF4-FFF2-40B4-BE49-F238E27FC236}">
                <a16:creationId xmlns:a16="http://schemas.microsoft.com/office/drawing/2014/main" id="{AB9810B1-6C0D-4AA7-8B68-8DC1BBF06B6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6609DFF-524C-4DE3-9395-6DBC5E9A6B2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355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Holder 2">
            <a:extLst>
              <a:ext uri="{FF2B5EF4-FFF2-40B4-BE49-F238E27FC236}">
                <a16:creationId xmlns:a16="http://schemas.microsoft.com/office/drawing/2014/main" id="{56AEC20D-3A28-4490-96DA-D1814E15BD65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512888" y="811213"/>
            <a:ext cx="7032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endParaRPr lang="en-US" altLang="en-US"/>
          </a:p>
        </p:txBody>
      </p:sp>
      <p:sp>
        <p:nvSpPr>
          <p:cNvPr id="1027" name="Holder 3">
            <a:extLst>
              <a:ext uri="{FF2B5EF4-FFF2-40B4-BE49-F238E27FC236}">
                <a16:creationId xmlns:a16="http://schemas.microsoft.com/office/drawing/2014/main" id="{9B8C3471-03C2-481F-9309-CE4DE61981F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993775" y="1858963"/>
            <a:ext cx="8070850" cy="423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endParaRPr lang="en-US" altLang="en-US"/>
          </a:p>
        </p:txBody>
      </p:sp>
      <p:sp>
        <p:nvSpPr>
          <p:cNvPr id="6" name="Holder 6">
            <a:extLst>
              <a:ext uri="{FF2B5EF4-FFF2-40B4-BE49-F238E27FC236}">
                <a16:creationId xmlns:a16="http://schemas.microsoft.com/office/drawing/2014/main" id="{37559BA9-669F-43D0-8BDB-D8946AA8AA5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523875" y="7164388"/>
            <a:ext cx="190500" cy="153987"/>
          </a:xfrm>
          <a:prstGeom prst="rect">
            <a:avLst/>
          </a:prstGeo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25400">
              <a:defRPr sz="1000">
                <a:solidFill>
                  <a:schemeClr val="hlink"/>
                </a:solidFill>
                <a:latin typeface="Arial" panose="020B0604020202020204" pitchFamily="34" charset="0"/>
              </a:defRPr>
            </a:lvl1pPr>
          </a:lstStyle>
          <a:p>
            <a:fld id="{F4956DC2-6B24-4116-8389-7FE0D03FDB0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0" r:id="rId2"/>
    <p:sldLayoutId id="2147483671" r:id="rId3"/>
    <p:sldLayoutId id="2147483674" r:id="rId4"/>
    <p:sldLayoutId id="2147483672" r:id="rId5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object 4">
            <a:extLst>
              <a:ext uri="{FF2B5EF4-FFF2-40B4-BE49-F238E27FC236}">
                <a16:creationId xmlns:a16="http://schemas.microsoft.com/office/drawing/2014/main" id="{AFB4091F-C854-4832-AB48-4D8216DF6407}"/>
              </a:ext>
            </a:extLst>
          </p:cNvPr>
          <p:cNvSpPr>
            <a:spLocks/>
          </p:cNvSpPr>
          <p:nvPr/>
        </p:nvSpPr>
        <p:spPr bwMode="auto">
          <a:xfrm>
            <a:off x="457200" y="2416175"/>
            <a:ext cx="9144000" cy="977900"/>
          </a:xfrm>
          <a:custGeom>
            <a:avLst/>
            <a:gdLst>
              <a:gd name="T0" fmla="*/ 0 w 9144000"/>
              <a:gd name="T1" fmla="*/ 975364 h 979170"/>
              <a:gd name="T2" fmla="*/ 9143999 w 9144000"/>
              <a:gd name="T3" fmla="*/ 975364 h 979170"/>
              <a:gd name="T4" fmla="*/ 9143999 w 9144000"/>
              <a:gd name="T5" fmla="*/ 0 h 979170"/>
              <a:gd name="T6" fmla="*/ 0 w 9144000"/>
              <a:gd name="T7" fmla="*/ 0 h 979170"/>
              <a:gd name="T8" fmla="*/ 0 w 9144000"/>
              <a:gd name="T9" fmla="*/ 975364 h 9791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144000" h="979170">
                <a:moveTo>
                  <a:pt x="0" y="979169"/>
                </a:moveTo>
                <a:lnTo>
                  <a:pt x="9143999" y="979169"/>
                </a:lnTo>
                <a:lnTo>
                  <a:pt x="9143999" y="0"/>
                </a:lnTo>
                <a:lnTo>
                  <a:pt x="0" y="0"/>
                </a:lnTo>
                <a:lnTo>
                  <a:pt x="0" y="97916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099" name="object 5">
            <a:extLst>
              <a:ext uri="{FF2B5EF4-FFF2-40B4-BE49-F238E27FC236}">
                <a16:creationId xmlns:a16="http://schemas.microsoft.com/office/drawing/2014/main" id="{1F2373F7-D369-442D-9203-03606CDB6866}"/>
              </a:ext>
            </a:extLst>
          </p:cNvPr>
          <p:cNvSpPr>
            <a:spLocks/>
          </p:cNvSpPr>
          <p:nvPr/>
        </p:nvSpPr>
        <p:spPr bwMode="auto">
          <a:xfrm>
            <a:off x="457200" y="4373563"/>
            <a:ext cx="9144000" cy="979487"/>
          </a:xfrm>
          <a:custGeom>
            <a:avLst/>
            <a:gdLst>
              <a:gd name="T0" fmla="*/ 0 w 9144000"/>
              <a:gd name="T1" fmla="*/ 980120 h 979170"/>
              <a:gd name="T2" fmla="*/ 9143999 w 9144000"/>
              <a:gd name="T3" fmla="*/ 980120 h 979170"/>
              <a:gd name="T4" fmla="*/ 9143999 w 9144000"/>
              <a:gd name="T5" fmla="*/ 0 h 979170"/>
              <a:gd name="T6" fmla="*/ 0 w 9144000"/>
              <a:gd name="T7" fmla="*/ 0 h 979170"/>
              <a:gd name="T8" fmla="*/ 0 w 9144000"/>
              <a:gd name="T9" fmla="*/ 980120 h 9791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144000" h="979170">
                <a:moveTo>
                  <a:pt x="0" y="979169"/>
                </a:moveTo>
                <a:lnTo>
                  <a:pt x="9143999" y="979169"/>
                </a:lnTo>
                <a:lnTo>
                  <a:pt x="9143999" y="0"/>
                </a:lnTo>
                <a:lnTo>
                  <a:pt x="0" y="0"/>
                </a:lnTo>
                <a:lnTo>
                  <a:pt x="0" y="97916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98F9FF96-BCAB-49AF-BCA0-14C369B78518}"/>
              </a:ext>
            </a:extLst>
          </p:cNvPr>
          <p:cNvSpPr txBox="1"/>
          <p:nvPr/>
        </p:nvSpPr>
        <p:spPr>
          <a:xfrm>
            <a:off x="3198813" y="3357563"/>
            <a:ext cx="3660775" cy="18161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635" algn="ctr" fontAlgn="auto">
              <a:spcBef>
                <a:spcPts val="0"/>
              </a:spcBef>
              <a:spcAft>
                <a:spcPts val="0"/>
              </a:spcAft>
              <a:defRPr/>
            </a:pPr>
            <a:endParaRPr sz="4300" dirty="0">
              <a:latin typeface="Tahoma"/>
              <a:cs typeface="Tahoma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4300" spc="-5" dirty="0">
                <a:solidFill>
                  <a:srgbClr val="0000FF"/>
                </a:solidFill>
                <a:latin typeface="Tahoma"/>
                <a:cs typeface="Tahoma"/>
              </a:rPr>
              <a:t>Introduction</a:t>
            </a:r>
            <a:endParaRPr sz="4300" dirty="0">
              <a:latin typeface="Tahoma"/>
              <a:cs typeface="Tahoma"/>
            </a:endParaRPr>
          </a:p>
          <a:p>
            <a:pPr algn="ctr" fontAlgn="auto">
              <a:spcBef>
                <a:spcPts val="5"/>
              </a:spcBef>
              <a:spcAft>
                <a:spcPts val="0"/>
              </a:spcAft>
              <a:defRPr/>
            </a:pPr>
            <a:r>
              <a:rPr sz="3200" spc="-20" dirty="0">
                <a:solidFill>
                  <a:srgbClr val="0000FF"/>
                </a:solidFill>
                <a:latin typeface="Tahoma"/>
                <a:cs typeface="Tahoma"/>
              </a:rPr>
              <a:t>Cash</a:t>
            </a:r>
            <a:r>
              <a:rPr sz="3200" spc="19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00FF"/>
                </a:solidFill>
                <a:latin typeface="Tahoma"/>
                <a:cs typeface="Tahoma"/>
              </a:rPr>
              <a:t>Flo</a:t>
            </a:r>
            <a:r>
              <a:rPr sz="3200" spc="-25" dirty="0">
                <a:solidFill>
                  <a:srgbClr val="0000FF"/>
                </a:solidFill>
                <a:latin typeface="Tahoma"/>
                <a:cs typeface="Tahoma"/>
              </a:rPr>
              <a:t>w</a:t>
            </a:r>
            <a:r>
              <a:rPr sz="3200" spc="22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3200" spc="-25" dirty="0">
                <a:solidFill>
                  <a:srgbClr val="0000FF"/>
                </a:solidFill>
                <a:latin typeface="Tahoma"/>
                <a:cs typeface="Tahoma"/>
              </a:rPr>
              <a:t>Diagrams</a:t>
            </a:r>
            <a:endParaRPr sz="3200" dirty="0">
              <a:latin typeface="Tahoma"/>
              <a:cs typeface="Tahoma"/>
            </a:endParaRPr>
          </a:p>
        </p:txBody>
      </p:sp>
      <p:sp>
        <p:nvSpPr>
          <p:cNvPr id="4101" name="object 7">
            <a:extLst>
              <a:ext uri="{FF2B5EF4-FFF2-40B4-BE49-F238E27FC236}">
                <a16:creationId xmlns:a16="http://schemas.microsoft.com/office/drawing/2014/main" id="{B69A290E-4464-4147-9D7B-0A044C0E0FAB}"/>
              </a:ext>
            </a:extLst>
          </p:cNvPr>
          <p:cNvSpPr>
            <a:spLocks/>
          </p:cNvSpPr>
          <p:nvPr/>
        </p:nvSpPr>
        <p:spPr bwMode="auto">
          <a:xfrm>
            <a:off x="9337675" y="6794500"/>
            <a:ext cx="4763" cy="0"/>
          </a:xfrm>
          <a:custGeom>
            <a:avLst/>
            <a:gdLst>
              <a:gd name="T0" fmla="*/ 0 w 3809"/>
              <a:gd name="T1" fmla="*/ 7448 w 3809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3809">
                <a:moveTo>
                  <a:pt x="0" y="0"/>
                </a:moveTo>
                <a:lnTo>
                  <a:pt x="3809" y="0"/>
                </a:lnTo>
              </a:path>
            </a:pathLst>
          </a:custGeom>
          <a:noFill/>
          <a:ln w="3809">
            <a:solidFill>
              <a:srgbClr val="E1D8A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102" name="object 9">
            <a:extLst>
              <a:ext uri="{FF2B5EF4-FFF2-40B4-BE49-F238E27FC236}">
                <a16:creationId xmlns:a16="http://schemas.microsoft.com/office/drawing/2014/main" id="{890C5122-91AE-444A-BC20-E77960AA5F84}"/>
              </a:ext>
            </a:extLst>
          </p:cNvPr>
          <p:cNvSpPr>
            <a:spLocks/>
          </p:cNvSpPr>
          <p:nvPr/>
        </p:nvSpPr>
        <p:spPr bwMode="auto">
          <a:xfrm>
            <a:off x="522288" y="7150100"/>
            <a:ext cx="8501062" cy="0"/>
          </a:xfrm>
          <a:custGeom>
            <a:avLst/>
            <a:gdLst>
              <a:gd name="T0" fmla="*/ 0 w 8501380"/>
              <a:gd name="T1" fmla="*/ 8499917 w 8501380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8501380">
                <a:moveTo>
                  <a:pt x="0" y="0"/>
                </a:moveTo>
                <a:lnTo>
                  <a:pt x="8500871" y="0"/>
                </a:lnTo>
              </a:path>
            </a:pathLst>
          </a:custGeom>
          <a:noFill/>
          <a:ln w="14223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103" name="object 11">
            <a:extLst>
              <a:ext uri="{FF2B5EF4-FFF2-40B4-BE49-F238E27FC236}">
                <a16:creationId xmlns:a16="http://schemas.microsoft.com/office/drawing/2014/main" id="{D4139D23-D4F7-4061-BDE8-1800E38B46A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54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0E6A1F9-963E-4107-B392-D1EA52A14468}" type="slidenum">
              <a:rPr lang="en-US" altLang="en-US">
                <a:solidFill>
                  <a:schemeClr val="hlink"/>
                </a:solidFill>
                <a:latin typeface="Arial" panose="020B0604020202020204" pitchFamily="34" charset="0"/>
              </a:rPr>
              <a:pPr eaLnBrk="1" hangingPunct="1"/>
              <a:t>1</a:t>
            </a:fld>
            <a:endParaRPr lang="en-US" altLang="en-US">
              <a:solidFill>
                <a:schemeClr val="hlink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DC7EA22C-04FF-4269-8838-A55A6971FC9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27749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Cash</a:t>
            </a:r>
            <a:r>
              <a:rPr spc="190" dirty="0">
                <a:latin typeface="Times New Roman"/>
                <a:cs typeface="Times New Roman"/>
              </a:rPr>
              <a:t> </a:t>
            </a:r>
            <a:r>
              <a:rPr spc="-5" dirty="0"/>
              <a:t>Flo</a:t>
            </a:r>
            <a:r>
              <a:rPr dirty="0"/>
              <a:t>w</a:t>
            </a:r>
            <a:r>
              <a:rPr spc="220" dirty="0">
                <a:latin typeface="Times New Roman"/>
                <a:cs typeface="Times New Roman"/>
              </a:rPr>
              <a:t> </a:t>
            </a:r>
            <a:r>
              <a:rPr spc="-5" dirty="0"/>
              <a:t>Diagra</a:t>
            </a:r>
            <a:r>
              <a:rPr dirty="0"/>
              <a:t>m</a:t>
            </a:r>
            <a:r>
              <a:rPr spc="204" dirty="0">
                <a:latin typeface="Times New Roman"/>
                <a:cs typeface="Times New Roman"/>
              </a:rPr>
              <a:t> </a:t>
            </a:r>
            <a:r>
              <a:rPr dirty="0"/>
              <a:t>–</a:t>
            </a:r>
            <a:r>
              <a:rPr spc="200" dirty="0">
                <a:latin typeface="Times New Roman"/>
                <a:cs typeface="Times New Roman"/>
              </a:rPr>
              <a:t> </a:t>
            </a:r>
            <a:r>
              <a:rPr spc="-5" dirty="0"/>
              <a:t>Exampl</a:t>
            </a:r>
            <a:r>
              <a:rPr dirty="0"/>
              <a:t>e</a:t>
            </a:r>
            <a:r>
              <a:rPr spc="200" dirty="0">
                <a:latin typeface="Times New Roman"/>
                <a:cs typeface="Times New Roman"/>
              </a:rPr>
              <a:t> </a:t>
            </a:r>
            <a:r>
              <a:rPr dirty="0"/>
              <a:t>[3]</a:t>
            </a:r>
          </a:p>
        </p:txBody>
      </p:sp>
      <p:sp>
        <p:nvSpPr>
          <p:cNvPr id="13315" name="object 3">
            <a:extLst>
              <a:ext uri="{FF2B5EF4-FFF2-40B4-BE49-F238E27FC236}">
                <a16:creationId xmlns:a16="http://schemas.microsoft.com/office/drawing/2014/main" id="{B3244D37-C135-43C1-B883-BDEF61F0D96B}"/>
              </a:ext>
            </a:extLst>
          </p:cNvPr>
          <p:cNvSpPr>
            <a:spLocks/>
          </p:cNvSpPr>
          <p:nvPr/>
        </p:nvSpPr>
        <p:spPr bwMode="auto">
          <a:xfrm>
            <a:off x="919163" y="1549400"/>
            <a:ext cx="8258175" cy="63500"/>
          </a:xfrm>
          <a:custGeom>
            <a:avLst/>
            <a:gdLst>
              <a:gd name="T0" fmla="*/ 0 w 8258175"/>
              <a:gd name="T1" fmla="*/ 63245 h 63500"/>
              <a:gd name="T2" fmla="*/ 8257793 w 8258175"/>
              <a:gd name="T3" fmla="*/ 63245 h 63500"/>
              <a:gd name="T4" fmla="*/ 8257793 w 8258175"/>
              <a:gd name="T5" fmla="*/ 0 h 63500"/>
              <a:gd name="T6" fmla="*/ 0 w 8258175"/>
              <a:gd name="T7" fmla="*/ 0 h 63500"/>
              <a:gd name="T8" fmla="*/ 0 w 8258175"/>
              <a:gd name="T9" fmla="*/ 63245 h 635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8258175" h="63500">
                <a:moveTo>
                  <a:pt x="0" y="63245"/>
                </a:moveTo>
                <a:lnTo>
                  <a:pt x="8257793" y="63245"/>
                </a:lnTo>
                <a:lnTo>
                  <a:pt x="8257793" y="0"/>
                </a:lnTo>
                <a:lnTo>
                  <a:pt x="0" y="0"/>
                </a:lnTo>
                <a:lnTo>
                  <a:pt x="0" y="63245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316" name="object 4">
            <a:extLst>
              <a:ext uri="{FF2B5EF4-FFF2-40B4-BE49-F238E27FC236}">
                <a16:creationId xmlns:a16="http://schemas.microsoft.com/office/drawing/2014/main" id="{877A4749-D657-46DF-821D-6BE278B8A26F}"/>
              </a:ext>
            </a:extLst>
          </p:cNvPr>
          <p:cNvSpPr>
            <a:spLocks/>
          </p:cNvSpPr>
          <p:nvPr/>
        </p:nvSpPr>
        <p:spPr bwMode="auto">
          <a:xfrm>
            <a:off x="457200" y="2416175"/>
            <a:ext cx="9144000" cy="977900"/>
          </a:xfrm>
          <a:custGeom>
            <a:avLst/>
            <a:gdLst>
              <a:gd name="T0" fmla="*/ 0 w 9144000"/>
              <a:gd name="T1" fmla="*/ 975364 h 979170"/>
              <a:gd name="T2" fmla="*/ 9143999 w 9144000"/>
              <a:gd name="T3" fmla="*/ 975364 h 979170"/>
              <a:gd name="T4" fmla="*/ 9143999 w 9144000"/>
              <a:gd name="T5" fmla="*/ 0 h 979170"/>
              <a:gd name="T6" fmla="*/ 0 w 9144000"/>
              <a:gd name="T7" fmla="*/ 0 h 979170"/>
              <a:gd name="T8" fmla="*/ 0 w 9144000"/>
              <a:gd name="T9" fmla="*/ 975364 h 9791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144000" h="979170">
                <a:moveTo>
                  <a:pt x="0" y="979169"/>
                </a:moveTo>
                <a:lnTo>
                  <a:pt x="9143999" y="979169"/>
                </a:lnTo>
                <a:lnTo>
                  <a:pt x="9143999" y="0"/>
                </a:lnTo>
                <a:lnTo>
                  <a:pt x="0" y="0"/>
                </a:lnTo>
                <a:lnTo>
                  <a:pt x="0" y="97916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317" name="object 5">
            <a:extLst>
              <a:ext uri="{FF2B5EF4-FFF2-40B4-BE49-F238E27FC236}">
                <a16:creationId xmlns:a16="http://schemas.microsoft.com/office/drawing/2014/main" id="{345C57E8-A6DE-496B-B34B-8DBF42157EA0}"/>
              </a:ext>
            </a:extLst>
          </p:cNvPr>
          <p:cNvSpPr>
            <a:spLocks/>
          </p:cNvSpPr>
          <p:nvPr/>
        </p:nvSpPr>
        <p:spPr bwMode="auto">
          <a:xfrm>
            <a:off x="457200" y="3394075"/>
            <a:ext cx="9144000" cy="979488"/>
          </a:xfrm>
          <a:custGeom>
            <a:avLst/>
            <a:gdLst>
              <a:gd name="T0" fmla="*/ 0 w 9144000"/>
              <a:gd name="T1" fmla="*/ 980123 h 979170"/>
              <a:gd name="T2" fmla="*/ 9143999 w 9144000"/>
              <a:gd name="T3" fmla="*/ 980123 h 979170"/>
              <a:gd name="T4" fmla="*/ 9143999 w 9144000"/>
              <a:gd name="T5" fmla="*/ 0 h 979170"/>
              <a:gd name="T6" fmla="*/ 0 w 9144000"/>
              <a:gd name="T7" fmla="*/ 0 h 979170"/>
              <a:gd name="T8" fmla="*/ 0 w 9144000"/>
              <a:gd name="T9" fmla="*/ 980123 h 9791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144000" h="979170">
                <a:moveTo>
                  <a:pt x="0" y="979169"/>
                </a:moveTo>
                <a:lnTo>
                  <a:pt x="9143999" y="979169"/>
                </a:lnTo>
                <a:lnTo>
                  <a:pt x="9143999" y="0"/>
                </a:lnTo>
                <a:lnTo>
                  <a:pt x="0" y="0"/>
                </a:lnTo>
                <a:lnTo>
                  <a:pt x="0" y="97916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318" name="object 6">
            <a:extLst>
              <a:ext uri="{FF2B5EF4-FFF2-40B4-BE49-F238E27FC236}">
                <a16:creationId xmlns:a16="http://schemas.microsoft.com/office/drawing/2014/main" id="{B6E5596B-3595-4953-A647-D1BF8E9F4EA2}"/>
              </a:ext>
            </a:extLst>
          </p:cNvPr>
          <p:cNvSpPr>
            <a:spLocks/>
          </p:cNvSpPr>
          <p:nvPr/>
        </p:nvSpPr>
        <p:spPr bwMode="auto">
          <a:xfrm>
            <a:off x="457200" y="5353050"/>
            <a:ext cx="9144000" cy="979488"/>
          </a:xfrm>
          <a:custGeom>
            <a:avLst/>
            <a:gdLst>
              <a:gd name="T0" fmla="*/ 0 w 9144000"/>
              <a:gd name="T1" fmla="*/ 980123 h 979170"/>
              <a:gd name="T2" fmla="*/ 9143999 w 9144000"/>
              <a:gd name="T3" fmla="*/ 980123 h 979170"/>
              <a:gd name="T4" fmla="*/ 9143999 w 9144000"/>
              <a:gd name="T5" fmla="*/ 0 h 979170"/>
              <a:gd name="T6" fmla="*/ 0 w 9144000"/>
              <a:gd name="T7" fmla="*/ 0 h 979170"/>
              <a:gd name="T8" fmla="*/ 0 w 9144000"/>
              <a:gd name="T9" fmla="*/ 980123 h 9791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144000" h="979170">
                <a:moveTo>
                  <a:pt x="0" y="979169"/>
                </a:moveTo>
                <a:lnTo>
                  <a:pt x="9143999" y="979169"/>
                </a:lnTo>
                <a:lnTo>
                  <a:pt x="9143999" y="0"/>
                </a:lnTo>
                <a:lnTo>
                  <a:pt x="0" y="0"/>
                </a:lnTo>
                <a:lnTo>
                  <a:pt x="0" y="97916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319" name="object 7">
            <a:extLst>
              <a:ext uri="{FF2B5EF4-FFF2-40B4-BE49-F238E27FC236}">
                <a16:creationId xmlns:a16="http://schemas.microsoft.com/office/drawing/2014/main" id="{35FE0B48-5494-4DEB-8884-C46D0ADA9A8A}"/>
              </a:ext>
            </a:extLst>
          </p:cNvPr>
          <p:cNvSpPr>
            <a:spLocks/>
          </p:cNvSpPr>
          <p:nvPr/>
        </p:nvSpPr>
        <p:spPr bwMode="auto">
          <a:xfrm>
            <a:off x="457200" y="6332538"/>
            <a:ext cx="9144000" cy="982662"/>
          </a:xfrm>
          <a:custGeom>
            <a:avLst/>
            <a:gdLst>
              <a:gd name="T0" fmla="*/ 0 w 9144000"/>
              <a:gd name="T1" fmla="*/ 982028 h 982979"/>
              <a:gd name="T2" fmla="*/ 9143999 w 9144000"/>
              <a:gd name="T3" fmla="*/ 982028 h 982979"/>
              <a:gd name="T4" fmla="*/ 9143999 w 9144000"/>
              <a:gd name="T5" fmla="*/ 0 h 982979"/>
              <a:gd name="T6" fmla="*/ 0 w 9144000"/>
              <a:gd name="T7" fmla="*/ 0 h 982979"/>
              <a:gd name="T8" fmla="*/ 0 w 9144000"/>
              <a:gd name="T9" fmla="*/ 982028 h 98297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144000" h="982979">
                <a:moveTo>
                  <a:pt x="0" y="982979"/>
                </a:moveTo>
                <a:lnTo>
                  <a:pt x="9143999" y="982979"/>
                </a:lnTo>
                <a:lnTo>
                  <a:pt x="9143999" y="0"/>
                </a:lnTo>
                <a:lnTo>
                  <a:pt x="0" y="0"/>
                </a:lnTo>
                <a:lnTo>
                  <a:pt x="0" y="9829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320" name="object 8">
            <a:extLst>
              <a:ext uri="{FF2B5EF4-FFF2-40B4-BE49-F238E27FC236}">
                <a16:creationId xmlns:a16="http://schemas.microsoft.com/office/drawing/2014/main" id="{A639799F-5F5A-4299-9F8E-D2DC2EFA0951}"/>
              </a:ext>
            </a:extLst>
          </p:cNvPr>
          <p:cNvSpPr>
            <a:spLocks/>
          </p:cNvSpPr>
          <p:nvPr/>
        </p:nvSpPr>
        <p:spPr bwMode="auto">
          <a:xfrm>
            <a:off x="9337675" y="6794500"/>
            <a:ext cx="4763" cy="0"/>
          </a:xfrm>
          <a:custGeom>
            <a:avLst/>
            <a:gdLst>
              <a:gd name="T0" fmla="*/ 0 w 3809"/>
              <a:gd name="T1" fmla="*/ 7448 w 3809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3809">
                <a:moveTo>
                  <a:pt x="0" y="0"/>
                </a:moveTo>
                <a:lnTo>
                  <a:pt x="3809" y="0"/>
                </a:lnTo>
              </a:path>
            </a:pathLst>
          </a:custGeom>
          <a:noFill/>
          <a:ln w="3809">
            <a:solidFill>
              <a:srgbClr val="E1D8A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321" name="object 10">
            <a:extLst>
              <a:ext uri="{FF2B5EF4-FFF2-40B4-BE49-F238E27FC236}">
                <a16:creationId xmlns:a16="http://schemas.microsoft.com/office/drawing/2014/main" id="{9E2A4395-B189-4F2A-9244-A8DC879A4163}"/>
              </a:ext>
            </a:extLst>
          </p:cNvPr>
          <p:cNvSpPr>
            <a:spLocks/>
          </p:cNvSpPr>
          <p:nvPr/>
        </p:nvSpPr>
        <p:spPr bwMode="auto">
          <a:xfrm>
            <a:off x="522288" y="7150100"/>
            <a:ext cx="8501062" cy="0"/>
          </a:xfrm>
          <a:custGeom>
            <a:avLst/>
            <a:gdLst>
              <a:gd name="T0" fmla="*/ 0 w 8501380"/>
              <a:gd name="T1" fmla="*/ 8499917 w 8501380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8501380">
                <a:moveTo>
                  <a:pt x="0" y="0"/>
                </a:moveTo>
                <a:lnTo>
                  <a:pt x="8500871" y="0"/>
                </a:lnTo>
              </a:path>
            </a:pathLst>
          </a:custGeom>
          <a:noFill/>
          <a:ln w="14223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322" name="object 11">
            <a:extLst>
              <a:ext uri="{FF2B5EF4-FFF2-40B4-BE49-F238E27FC236}">
                <a16:creationId xmlns:a16="http://schemas.microsoft.com/office/drawing/2014/main" id="{59DCDDD4-4967-4B01-9E5A-996A3E9CDC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3775" y="1819275"/>
            <a:ext cx="7932738" cy="4979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55600" indent="-342900" eaLnBrk="0" hangingPunct="0">
              <a:tabLst>
                <a:tab pos="35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tabLst>
                <a:tab pos="35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tabLst>
                <a:tab pos="35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tabLst>
                <a:tab pos="35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tabLst>
                <a:tab pos="35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2625"/>
              </a:lnSpc>
              <a:buFont typeface="Wingdings" panose="05000000000000000000" pitchFamily="2" charset="2"/>
              <a:buChar char=""/>
            </a:pPr>
            <a:r>
              <a:rPr lang="en-US" altLang="en-US" sz="2300">
                <a:latin typeface="Arial" panose="020B0604020202020204" pitchFamily="34" charset="0"/>
              </a:rPr>
              <a:t>A</a:t>
            </a:r>
            <a:r>
              <a:rPr lang="en-US" altLang="en-US" sz="23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300">
                <a:latin typeface="Arial" panose="020B0604020202020204" pitchFamily="34" charset="0"/>
              </a:rPr>
              <a:t>company</a:t>
            </a:r>
            <a:r>
              <a:rPr lang="en-US" altLang="en-US" sz="23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300">
                <a:latin typeface="Arial" panose="020B0604020202020204" pitchFamily="34" charset="0"/>
              </a:rPr>
              <a:t>expanded</a:t>
            </a:r>
            <a:r>
              <a:rPr lang="en-US" altLang="en-US" sz="23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300">
                <a:latin typeface="Arial" panose="020B0604020202020204" pitchFamily="34" charset="0"/>
              </a:rPr>
              <a:t>its</a:t>
            </a:r>
            <a:r>
              <a:rPr lang="en-US" altLang="en-US" sz="23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300">
                <a:latin typeface="Arial" panose="020B0604020202020204" pitchFamily="34" charset="0"/>
              </a:rPr>
              <a:t>operations</a:t>
            </a:r>
            <a:r>
              <a:rPr lang="en-US" altLang="en-US" sz="23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300">
                <a:latin typeface="Arial" panose="020B0604020202020204" pitchFamily="34" charset="0"/>
              </a:rPr>
              <a:t>with</a:t>
            </a:r>
            <a:r>
              <a:rPr lang="en-US" altLang="en-US" sz="23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300">
                <a:latin typeface="Arial" panose="020B0604020202020204" pitchFamily="34" charset="0"/>
              </a:rPr>
              <a:t>the</a:t>
            </a:r>
            <a:r>
              <a:rPr lang="en-US" altLang="en-US" sz="23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300">
                <a:latin typeface="Arial" panose="020B0604020202020204" pitchFamily="34" charset="0"/>
              </a:rPr>
              <a:t>purchase</a:t>
            </a:r>
            <a:r>
              <a:rPr lang="en-US" altLang="en-US" sz="23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300">
                <a:latin typeface="Arial" panose="020B0604020202020204" pitchFamily="34" charset="0"/>
              </a:rPr>
              <a:t>of</a:t>
            </a:r>
            <a:r>
              <a:rPr lang="en-US" altLang="en-US" sz="23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300">
                <a:latin typeface="Arial" panose="020B0604020202020204" pitchFamily="34" charset="0"/>
              </a:rPr>
              <a:t>a</a:t>
            </a:r>
          </a:p>
          <a:p>
            <a:pPr eaLnBrk="1" hangingPunct="1">
              <a:lnSpc>
                <a:spcPts val="2625"/>
              </a:lnSpc>
            </a:pPr>
            <a:r>
              <a:rPr lang="en-US" altLang="en-US" sz="2300">
                <a:latin typeface="Arial" panose="020B0604020202020204" pitchFamily="34" charset="0"/>
              </a:rPr>
              <a:t>$10</a:t>
            </a:r>
            <a:r>
              <a:rPr lang="en-US" altLang="en-US" sz="23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300">
                <a:latin typeface="Arial" panose="020B0604020202020204" pitchFamily="34" charset="0"/>
              </a:rPr>
              <a:t>million</a:t>
            </a:r>
            <a:r>
              <a:rPr lang="en-US" altLang="en-US" sz="23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300">
                <a:latin typeface="Arial" panose="020B0604020202020204" pitchFamily="34" charset="0"/>
              </a:rPr>
              <a:t>rolling</a:t>
            </a:r>
            <a:r>
              <a:rPr lang="en-US" altLang="en-US" sz="23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300">
                <a:latin typeface="Arial" panose="020B0604020202020204" pitchFamily="34" charset="0"/>
              </a:rPr>
              <a:t>mill</a:t>
            </a:r>
            <a:r>
              <a:rPr lang="en-US" altLang="en-US" sz="23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300">
                <a:latin typeface="Arial" panose="020B0604020202020204" pitchFamily="34" charset="0"/>
              </a:rPr>
              <a:t>in</a:t>
            </a:r>
            <a:r>
              <a:rPr lang="en-US" altLang="en-US" sz="23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300">
                <a:latin typeface="Arial" panose="020B0604020202020204" pitchFamily="34" charset="0"/>
              </a:rPr>
              <a:t>2004</a:t>
            </a:r>
          </a:p>
          <a:p>
            <a:pPr eaLnBrk="1" hangingPunct="1"/>
            <a:endParaRPr lang="en-US" altLang="en-US" sz="31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ts val="2475"/>
              </a:lnSpc>
              <a:buFont typeface="Wingdings" panose="05000000000000000000" pitchFamily="2" charset="2"/>
              <a:buChar char=""/>
            </a:pPr>
            <a:r>
              <a:rPr lang="en-US" altLang="en-US" sz="2300">
                <a:latin typeface="Arial" panose="020B0604020202020204" pitchFamily="34" charset="0"/>
              </a:rPr>
              <a:t>Assume</a:t>
            </a:r>
            <a:r>
              <a:rPr lang="en-US" altLang="en-US" sz="23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300">
                <a:latin typeface="Arial" panose="020B0604020202020204" pitchFamily="34" charset="0"/>
              </a:rPr>
              <a:t>that</a:t>
            </a:r>
            <a:r>
              <a:rPr lang="en-US" altLang="en-US" sz="23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300">
                <a:latin typeface="Arial" panose="020B0604020202020204" pitchFamily="34" charset="0"/>
              </a:rPr>
              <a:t>the</a:t>
            </a:r>
            <a:r>
              <a:rPr lang="en-US" altLang="en-US" sz="23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300">
                <a:latin typeface="Arial" panose="020B0604020202020204" pitchFamily="34" charset="0"/>
              </a:rPr>
              <a:t>new</a:t>
            </a:r>
            <a:r>
              <a:rPr lang="en-US" altLang="en-US" sz="23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300">
                <a:latin typeface="Arial" panose="020B0604020202020204" pitchFamily="34" charset="0"/>
              </a:rPr>
              <a:t>mill</a:t>
            </a:r>
            <a:r>
              <a:rPr lang="en-US" altLang="en-US" sz="23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300">
                <a:latin typeface="Arial" panose="020B0604020202020204" pitchFamily="34" charset="0"/>
              </a:rPr>
              <a:t>runs</a:t>
            </a:r>
            <a:r>
              <a:rPr lang="en-US" altLang="en-US" sz="23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300">
                <a:latin typeface="Arial" panose="020B0604020202020204" pitchFamily="34" charset="0"/>
              </a:rPr>
              <a:t>at</a:t>
            </a:r>
            <a:r>
              <a:rPr lang="en-US" altLang="en-US" sz="23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300">
                <a:latin typeface="Arial" panose="020B0604020202020204" pitchFamily="34" charset="0"/>
              </a:rPr>
              <a:t>peak</a:t>
            </a:r>
            <a:r>
              <a:rPr lang="en-US" altLang="en-US" sz="23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300">
                <a:latin typeface="Arial" panose="020B0604020202020204" pitchFamily="34" charset="0"/>
              </a:rPr>
              <a:t>capacity</a:t>
            </a:r>
            <a:r>
              <a:rPr lang="en-US" altLang="en-US" sz="23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300">
                <a:latin typeface="Arial" panose="020B0604020202020204" pitchFamily="34" charset="0"/>
              </a:rPr>
              <a:t>(4.375</a:t>
            </a:r>
            <a:r>
              <a:rPr lang="en-US" altLang="en-US" sz="23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300">
                <a:latin typeface="Arial" panose="020B0604020202020204" pitchFamily="34" charset="0"/>
              </a:rPr>
              <a:t>million</a:t>
            </a:r>
            <a:r>
              <a:rPr lang="en-US" altLang="en-US" sz="23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300">
                <a:latin typeface="Arial" panose="020B0604020202020204" pitchFamily="34" charset="0"/>
              </a:rPr>
              <a:t>pounds</a:t>
            </a:r>
            <a:r>
              <a:rPr lang="en-US" altLang="en-US" sz="23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300">
                <a:latin typeface="Arial" panose="020B0604020202020204" pitchFamily="34" charset="0"/>
              </a:rPr>
              <a:t>of</a:t>
            </a:r>
            <a:r>
              <a:rPr lang="en-US" altLang="en-US" sz="23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300">
                <a:latin typeface="Arial" panose="020B0604020202020204" pitchFamily="34" charset="0"/>
              </a:rPr>
              <a:t>output</a:t>
            </a:r>
            <a:r>
              <a:rPr lang="en-US" altLang="en-US" sz="23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300">
                <a:latin typeface="Arial" panose="020B0604020202020204" pitchFamily="34" charset="0"/>
              </a:rPr>
              <a:t>per</a:t>
            </a:r>
            <a:r>
              <a:rPr lang="en-US" altLang="en-US" sz="23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300">
                <a:latin typeface="Arial" panose="020B0604020202020204" pitchFamily="34" charset="0"/>
              </a:rPr>
              <a:t>year)</a:t>
            </a:r>
            <a:r>
              <a:rPr lang="en-US" altLang="en-US" sz="23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300">
                <a:latin typeface="Arial" panose="020B0604020202020204" pitchFamily="34" charset="0"/>
              </a:rPr>
              <a:t>for</a:t>
            </a:r>
            <a:r>
              <a:rPr lang="en-US" altLang="en-US" sz="23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300">
                <a:latin typeface="Arial" panose="020B0604020202020204" pitchFamily="34" charset="0"/>
              </a:rPr>
              <a:t>10</a:t>
            </a:r>
            <a:r>
              <a:rPr lang="en-US" altLang="en-US" sz="23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300">
                <a:latin typeface="Arial" panose="020B0604020202020204" pitchFamily="34" charset="0"/>
              </a:rPr>
              <a:t>years</a:t>
            </a:r>
          </a:p>
          <a:p>
            <a:pPr eaLnBrk="1" hangingPunct="1">
              <a:spcBef>
                <a:spcPts val="25"/>
              </a:spcBef>
              <a:buFont typeface="Wingdings" panose="05000000000000000000" pitchFamily="2" charset="2"/>
              <a:buChar char=""/>
            </a:pPr>
            <a:endParaRPr lang="en-US" altLang="en-US" sz="31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ts val="2475"/>
              </a:lnSpc>
              <a:buFont typeface="Wingdings" panose="05000000000000000000" pitchFamily="2" charset="2"/>
              <a:buChar char=""/>
            </a:pPr>
            <a:r>
              <a:rPr lang="en-US" altLang="en-US" sz="2300">
                <a:latin typeface="Arial" panose="020B0604020202020204" pitchFamily="34" charset="0"/>
              </a:rPr>
              <a:t>Assume</a:t>
            </a:r>
            <a:r>
              <a:rPr lang="en-US" altLang="en-US" sz="23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300">
                <a:latin typeface="Arial" panose="020B0604020202020204" pitchFamily="34" charset="0"/>
              </a:rPr>
              <a:t>that</a:t>
            </a:r>
            <a:r>
              <a:rPr lang="en-US" altLang="en-US" sz="23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300">
                <a:latin typeface="Arial" panose="020B0604020202020204" pitchFamily="34" charset="0"/>
              </a:rPr>
              <a:t>a</a:t>
            </a:r>
            <a:r>
              <a:rPr lang="en-US" altLang="en-US" sz="23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300">
                <a:latin typeface="Arial" panose="020B0604020202020204" pitchFamily="34" charset="0"/>
              </a:rPr>
              <a:t>pound</a:t>
            </a:r>
            <a:r>
              <a:rPr lang="en-US" altLang="en-US" sz="23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300">
                <a:latin typeface="Arial" panose="020B0604020202020204" pitchFamily="34" charset="0"/>
              </a:rPr>
              <a:t>of</a:t>
            </a:r>
            <a:r>
              <a:rPr lang="en-US" altLang="en-US" sz="23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300">
                <a:latin typeface="Arial" panose="020B0604020202020204" pitchFamily="34" charset="0"/>
              </a:rPr>
              <a:t>output</a:t>
            </a:r>
            <a:r>
              <a:rPr lang="en-US" altLang="en-US" sz="23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300">
                <a:latin typeface="Arial" panose="020B0604020202020204" pitchFamily="34" charset="0"/>
              </a:rPr>
              <a:t>generates</a:t>
            </a:r>
            <a:r>
              <a:rPr lang="en-US" altLang="en-US" sz="23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300">
                <a:latin typeface="Arial" panose="020B0604020202020204" pitchFamily="34" charset="0"/>
              </a:rPr>
              <a:t>$9</a:t>
            </a:r>
            <a:r>
              <a:rPr lang="en-US" altLang="en-US" sz="23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300">
                <a:latin typeface="Arial" panose="020B0604020202020204" pitchFamily="34" charset="0"/>
              </a:rPr>
              <a:t>in</a:t>
            </a:r>
            <a:r>
              <a:rPr lang="en-US" altLang="en-US" sz="23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300">
                <a:latin typeface="Arial" panose="020B0604020202020204" pitchFamily="34" charset="0"/>
              </a:rPr>
              <a:t>revenues</a:t>
            </a:r>
            <a:r>
              <a:rPr lang="en-US" altLang="en-US" sz="23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300">
                <a:latin typeface="Arial" panose="020B0604020202020204" pitchFamily="34" charset="0"/>
              </a:rPr>
              <a:t>while</a:t>
            </a:r>
            <a:r>
              <a:rPr lang="en-US" altLang="en-US" sz="23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300">
                <a:latin typeface="Arial" panose="020B0604020202020204" pitchFamily="34" charset="0"/>
              </a:rPr>
              <a:t>costing</a:t>
            </a:r>
            <a:r>
              <a:rPr lang="en-US" altLang="en-US" sz="23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300">
                <a:latin typeface="Arial" panose="020B0604020202020204" pitchFamily="34" charset="0"/>
              </a:rPr>
              <a:t>$3.90</a:t>
            </a:r>
            <a:r>
              <a:rPr lang="en-US" altLang="en-US" sz="23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300">
                <a:latin typeface="Arial" panose="020B0604020202020204" pitchFamily="34" charset="0"/>
              </a:rPr>
              <a:t>to</a:t>
            </a:r>
            <a:r>
              <a:rPr lang="en-US" altLang="en-US" sz="23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300">
                <a:latin typeface="Arial" panose="020B0604020202020204" pitchFamily="34" charset="0"/>
              </a:rPr>
              <a:t>produce</a:t>
            </a:r>
          </a:p>
          <a:p>
            <a:pPr eaLnBrk="1" hangingPunct="1">
              <a:spcBef>
                <a:spcPts val="25"/>
              </a:spcBef>
              <a:buFont typeface="Wingdings" panose="05000000000000000000" pitchFamily="2" charset="2"/>
              <a:buChar char=""/>
            </a:pPr>
            <a:endParaRPr lang="en-US" altLang="en-US" sz="31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ts val="2475"/>
              </a:lnSpc>
              <a:buFont typeface="Wingdings" panose="05000000000000000000" pitchFamily="2" charset="2"/>
              <a:buChar char=""/>
            </a:pPr>
            <a:r>
              <a:rPr lang="en-US" altLang="en-US" sz="2300">
                <a:latin typeface="Arial" panose="020B0604020202020204" pitchFamily="34" charset="0"/>
              </a:rPr>
              <a:t>Maintenance</a:t>
            </a:r>
            <a:r>
              <a:rPr lang="en-US" altLang="en-US" sz="23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300">
                <a:latin typeface="Arial" panose="020B0604020202020204" pitchFamily="34" charset="0"/>
              </a:rPr>
              <a:t>of</a:t>
            </a:r>
            <a:r>
              <a:rPr lang="en-US" altLang="en-US" sz="23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300">
                <a:latin typeface="Arial" panose="020B0604020202020204" pitchFamily="34" charset="0"/>
              </a:rPr>
              <a:t>the</a:t>
            </a:r>
            <a:r>
              <a:rPr lang="en-US" altLang="en-US" sz="23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300">
                <a:latin typeface="Arial" panose="020B0604020202020204" pitchFamily="34" charset="0"/>
              </a:rPr>
              <a:t>equipment</a:t>
            </a:r>
            <a:r>
              <a:rPr lang="en-US" altLang="en-US" sz="23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300">
                <a:latin typeface="Arial" panose="020B0604020202020204" pitchFamily="34" charset="0"/>
              </a:rPr>
              <a:t>is</a:t>
            </a:r>
            <a:r>
              <a:rPr lang="en-US" altLang="en-US" sz="23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300">
                <a:latin typeface="Arial" panose="020B0604020202020204" pitchFamily="34" charset="0"/>
              </a:rPr>
              <a:t>$10</a:t>
            </a:r>
            <a:r>
              <a:rPr lang="en-US" altLang="en-US" sz="23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300">
                <a:latin typeface="Arial" panose="020B0604020202020204" pitchFamily="34" charset="0"/>
              </a:rPr>
              <a:t>million</a:t>
            </a:r>
            <a:r>
              <a:rPr lang="en-US" altLang="en-US" sz="23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300">
                <a:latin typeface="Arial" panose="020B0604020202020204" pitchFamily="34" charset="0"/>
              </a:rPr>
              <a:t>the</a:t>
            </a:r>
            <a:r>
              <a:rPr lang="en-US" altLang="en-US" sz="23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300">
                <a:latin typeface="Arial" panose="020B0604020202020204" pitchFamily="34" charset="0"/>
              </a:rPr>
              <a:t>first</a:t>
            </a:r>
            <a:r>
              <a:rPr lang="en-US" altLang="en-US" sz="23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300">
                <a:latin typeface="Arial" panose="020B0604020202020204" pitchFamily="34" charset="0"/>
              </a:rPr>
              <a:t>year</a:t>
            </a:r>
            <a:r>
              <a:rPr lang="en-US" altLang="en-US" sz="23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300">
                <a:latin typeface="Arial" panose="020B0604020202020204" pitchFamily="34" charset="0"/>
              </a:rPr>
              <a:t>and</a:t>
            </a:r>
            <a:r>
              <a:rPr lang="en-US" altLang="en-US" sz="23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300">
                <a:latin typeface="Arial" panose="020B0604020202020204" pitchFamily="34" charset="0"/>
              </a:rPr>
              <a:t>grows</a:t>
            </a:r>
            <a:r>
              <a:rPr lang="en-US" altLang="en-US" sz="23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300">
                <a:latin typeface="Arial" panose="020B0604020202020204" pitchFamily="34" charset="0"/>
              </a:rPr>
              <a:t>by</a:t>
            </a:r>
            <a:r>
              <a:rPr lang="en-US" altLang="en-US" sz="23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300">
                <a:latin typeface="Arial" panose="020B0604020202020204" pitchFamily="34" charset="0"/>
              </a:rPr>
              <a:t>$1</a:t>
            </a:r>
            <a:r>
              <a:rPr lang="en-US" altLang="en-US" sz="23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300">
                <a:latin typeface="Arial" panose="020B0604020202020204" pitchFamily="34" charset="0"/>
              </a:rPr>
              <a:t>million</a:t>
            </a:r>
            <a:r>
              <a:rPr lang="en-US" altLang="en-US" sz="23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300">
                <a:latin typeface="Arial" panose="020B0604020202020204" pitchFamily="34" charset="0"/>
              </a:rPr>
              <a:t>per</a:t>
            </a:r>
            <a:r>
              <a:rPr lang="en-US" altLang="en-US" sz="23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300">
                <a:latin typeface="Arial" panose="020B0604020202020204" pitchFamily="34" charset="0"/>
              </a:rPr>
              <a:t>year</a:t>
            </a:r>
          </a:p>
          <a:p>
            <a:pPr eaLnBrk="1" hangingPunct="1">
              <a:spcBef>
                <a:spcPts val="50"/>
              </a:spcBef>
              <a:buFont typeface="Wingdings" panose="05000000000000000000" pitchFamily="2" charset="2"/>
              <a:buChar char=""/>
            </a:pPr>
            <a:endParaRPr lang="en-US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ts val="2625"/>
              </a:lnSpc>
              <a:buFont typeface="Wingdings" panose="05000000000000000000" pitchFamily="2" charset="2"/>
              <a:buChar char=""/>
            </a:pPr>
            <a:r>
              <a:rPr lang="en-US" altLang="en-US" sz="2300">
                <a:latin typeface="Arial" panose="020B0604020202020204" pitchFamily="34" charset="0"/>
              </a:rPr>
              <a:t>Finally,</a:t>
            </a:r>
            <a:r>
              <a:rPr lang="en-US" altLang="en-US" sz="23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300">
                <a:latin typeface="Arial" panose="020B0604020202020204" pitchFamily="34" charset="0"/>
              </a:rPr>
              <a:t>the</a:t>
            </a:r>
            <a:r>
              <a:rPr lang="en-US" altLang="en-US" sz="23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300">
                <a:latin typeface="Arial" panose="020B0604020202020204" pitchFamily="34" charset="0"/>
              </a:rPr>
              <a:t>mill</a:t>
            </a:r>
            <a:r>
              <a:rPr lang="en-US" altLang="en-US" sz="23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300">
                <a:latin typeface="Arial" panose="020B0604020202020204" pitchFamily="34" charset="0"/>
              </a:rPr>
              <a:t>is</a:t>
            </a:r>
            <a:r>
              <a:rPr lang="en-US" altLang="en-US" sz="23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300">
                <a:latin typeface="Arial" panose="020B0604020202020204" pitchFamily="34" charset="0"/>
              </a:rPr>
              <a:t>to</a:t>
            </a:r>
            <a:r>
              <a:rPr lang="en-US" altLang="en-US" sz="23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300">
                <a:latin typeface="Arial" panose="020B0604020202020204" pitchFamily="34" charset="0"/>
              </a:rPr>
              <a:t>be</a:t>
            </a:r>
            <a:r>
              <a:rPr lang="en-US" altLang="en-US" sz="23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300">
                <a:latin typeface="Arial" panose="020B0604020202020204" pitchFamily="34" charset="0"/>
              </a:rPr>
              <a:t>scrapped</a:t>
            </a:r>
            <a:r>
              <a:rPr lang="en-US" altLang="en-US" sz="23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300">
                <a:latin typeface="Arial" panose="020B0604020202020204" pitchFamily="34" charset="0"/>
              </a:rPr>
              <a:t>at</a:t>
            </a:r>
            <a:r>
              <a:rPr lang="en-US" altLang="en-US" sz="23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300">
                <a:latin typeface="Arial" panose="020B0604020202020204" pitchFamily="34" charset="0"/>
              </a:rPr>
              <a:t>the</a:t>
            </a:r>
            <a:r>
              <a:rPr lang="en-US" altLang="en-US" sz="23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300">
                <a:latin typeface="Arial" panose="020B0604020202020204" pitchFamily="34" charset="0"/>
              </a:rPr>
              <a:t>end</a:t>
            </a:r>
            <a:r>
              <a:rPr lang="en-US" altLang="en-US" sz="23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300">
                <a:latin typeface="Arial" panose="020B0604020202020204" pitchFamily="34" charset="0"/>
              </a:rPr>
              <a:t>of</a:t>
            </a:r>
            <a:r>
              <a:rPr lang="en-US" altLang="en-US" sz="23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300">
                <a:latin typeface="Arial" panose="020B0604020202020204" pitchFamily="34" charset="0"/>
              </a:rPr>
              <a:t>10</a:t>
            </a:r>
            <a:r>
              <a:rPr lang="en-US" altLang="en-US" sz="23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300">
                <a:latin typeface="Arial" panose="020B0604020202020204" pitchFamily="34" charset="0"/>
              </a:rPr>
              <a:t>years</a:t>
            </a:r>
            <a:r>
              <a:rPr lang="en-US" altLang="en-US" sz="23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300">
                <a:latin typeface="Arial" panose="020B0604020202020204" pitchFamily="34" charset="0"/>
              </a:rPr>
              <a:t>for</a:t>
            </a:r>
          </a:p>
          <a:p>
            <a:pPr eaLnBrk="1" hangingPunct="1">
              <a:lnSpc>
                <a:spcPts val="2625"/>
              </a:lnSpc>
            </a:pPr>
            <a:r>
              <a:rPr lang="en-US" altLang="en-US" sz="2300">
                <a:latin typeface="Arial" panose="020B0604020202020204" pitchFamily="34" charset="0"/>
              </a:rPr>
              <a:t>$500,000</a:t>
            </a:r>
          </a:p>
        </p:txBody>
      </p:sp>
      <p:sp>
        <p:nvSpPr>
          <p:cNvPr id="12" name="object 12">
            <a:extLst>
              <a:ext uri="{FF2B5EF4-FFF2-40B4-BE49-F238E27FC236}">
                <a16:creationId xmlns:a16="http://schemas.microsoft.com/office/drawing/2014/main" id="{9B71B9DC-53BC-4D75-A56A-35640BDA1CD7}"/>
              </a:ext>
            </a:extLst>
          </p:cNvPr>
          <p:cNvSpPr txBox="1"/>
          <p:nvPr/>
        </p:nvSpPr>
        <p:spPr>
          <a:xfrm>
            <a:off x="536575" y="7164388"/>
            <a:ext cx="165100" cy="1539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000" spc="-10" dirty="0">
                <a:solidFill>
                  <a:srgbClr val="0000FF"/>
                </a:solidFill>
                <a:latin typeface="Arial"/>
                <a:cs typeface="Arial"/>
              </a:rPr>
              <a:t>10</a:t>
            </a:r>
            <a:endParaRPr sz="1000">
              <a:latin typeface="Arial"/>
              <a:cs typeface="Arial"/>
            </a:endParaRPr>
          </a:p>
        </p:txBody>
      </p:sp>
      <p:sp>
        <p:nvSpPr>
          <p:cNvPr id="13324" name="Slide Number Placeholder 2">
            <a:extLst>
              <a:ext uri="{FF2B5EF4-FFF2-40B4-BE49-F238E27FC236}">
                <a16:creationId xmlns:a16="http://schemas.microsoft.com/office/drawing/2014/main" id="{C521E25D-B2F8-46A0-A3C5-64D6B122D7C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54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7A2367D-55B0-4853-98F0-2E9199E794C8}" type="slidenum">
              <a:rPr lang="en-US" altLang="en-US">
                <a:solidFill>
                  <a:schemeClr val="hlink"/>
                </a:solidFill>
                <a:latin typeface="Arial" panose="020B0604020202020204" pitchFamily="34" charset="0"/>
              </a:rPr>
              <a:pPr eaLnBrk="1" hangingPunct="1"/>
              <a:t>10</a:t>
            </a:fld>
            <a:endParaRPr lang="en-US" altLang="en-US">
              <a:solidFill>
                <a:schemeClr val="hlink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C277C721-B72E-42E5-8156-86071278E6EA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27749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Cash</a:t>
            </a:r>
            <a:r>
              <a:rPr spc="190" dirty="0">
                <a:latin typeface="Times New Roman"/>
                <a:cs typeface="Times New Roman"/>
              </a:rPr>
              <a:t> </a:t>
            </a:r>
            <a:r>
              <a:rPr spc="-5" dirty="0"/>
              <a:t>Flo</a:t>
            </a:r>
            <a:r>
              <a:rPr dirty="0"/>
              <a:t>w</a:t>
            </a:r>
            <a:r>
              <a:rPr spc="220" dirty="0">
                <a:latin typeface="Times New Roman"/>
                <a:cs typeface="Times New Roman"/>
              </a:rPr>
              <a:t> </a:t>
            </a:r>
            <a:r>
              <a:rPr spc="-5" dirty="0"/>
              <a:t>Diagra</a:t>
            </a:r>
            <a:r>
              <a:rPr dirty="0"/>
              <a:t>m</a:t>
            </a:r>
            <a:r>
              <a:rPr spc="204" dirty="0">
                <a:latin typeface="Times New Roman"/>
                <a:cs typeface="Times New Roman"/>
              </a:rPr>
              <a:t> </a:t>
            </a:r>
            <a:r>
              <a:rPr dirty="0"/>
              <a:t>–</a:t>
            </a:r>
            <a:r>
              <a:rPr spc="200" dirty="0">
                <a:latin typeface="Times New Roman"/>
                <a:cs typeface="Times New Roman"/>
              </a:rPr>
              <a:t> </a:t>
            </a:r>
            <a:r>
              <a:rPr spc="-5" dirty="0"/>
              <a:t>Exampl</a:t>
            </a:r>
            <a:r>
              <a:rPr dirty="0"/>
              <a:t>e</a:t>
            </a:r>
            <a:r>
              <a:rPr spc="200" dirty="0">
                <a:latin typeface="Times New Roman"/>
                <a:cs typeface="Times New Roman"/>
              </a:rPr>
              <a:t> </a:t>
            </a:r>
            <a:r>
              <a:rPr dirty="0"/>
              <a:t>[3]</a:t>
            </a:r>
          </a:p>
        </p:txBody>
      </p:sp>
      <p:sp>
        <p:nvSpPr>
          <p:cNvPr id="14339" name="object 3">
            <a:extLst>
              <a:ext uri="{FF2B5EF4-FFF2-40B4-BE49-F238E27FC236}">
                <a16:creationId xmlns:a16="http://schemas.microsoft.com/office/drawing/2014/main" id="{5BD2F58C-D383-4EF2-945C-21C7EA18ED88}"/>
              </a:ext>
            </a:extLst>
          </p:cNvPr>
          <p:cNvSpPr>
            <a:spLocks/>
          </p:cNvSpPr>
          <p:nvPr/>
        </p:nvSpPr>
        <p:spPr bwMode="auto">
          <a:xfrm>
            <a:off x="919163" y="1549400"/>
            <a:ext cx="8258175" cy="63500"/>
          </a:xfrm>
          <a:custGeom>
            <a:avLst/>
            <a:gdLst>
              <a:gd name="T0" fmla="*/ 0 w 8258175"/>
              <a:gd name="T1" fmla="*/ 63245 h 63500"/>
              <a:gd name="T2" fmla="*/ 8257793 w 8258175"/>
              <a:gd name="T3" fmla="*/ 63245 h 63500"/>
              <a:gd name="T4" fmla="*/ 8257793 w 8258175"/>
              <a:gd name="T5" fmla="*/ 0 h 63500"/>
              <a:gd name="T6" fmla="*/ 0 w 8258175"/>
              <a:gd name="T7" fmla="*/ 0 h 63500"/>
              <a:gd name="T8" fmla="*/ 0 w 8258175"/>
              <a:gd name="T9" fmla="*/ 63245 h 635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8258175" h="63500">
                <a:moveTo>
                  <a:pt x="0" y="63245"/>
                </a:moveTo>
                <a:lnTo>
                  <a:pt x="8257793" y="63245"/>
                </a:lnTo>
                <a:lnTo>
                  <a:pt x="8257793" y="0"/>
                </a:lnTo>
                <a:lnTo>
                  <a:pt x="0" y="0"/>
                </a:lnTo>
                <a:lnTo>
                  <a:pt x="0" y="63245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40" name="object 4">
            <a:extLst>
              <a:ext uri="{FF2B5EF4-FFF2-40B4-BE49-F238E27FC236}">
                <a16:creationId xmlns:a16="http://schemas.microsoft.com/office/drawing/2014/main" id="{85FC1989-D48F-4A8A-8652-E76D528985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963" y="1676400"/>
            <a:ext cx="4567237" cy="171767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41" name="object 5">
            <a:extLst>
              <a:ext uri="{FF2B5EF4-FFF2-40B4-BE49-F238E27FC236}">
                <a16:creationId xmlns:a16="http://schemas.microsoft.com/office/drawing/2014/main" id="{F536144A-A23D-4BDC-BAEA-B7840E4266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2525" y="4105275"/>
            <a:ext cx="4586288" cy="268288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42" name="object 6">
            <a:extLst>
              <a:ext uri="{FF2B5EF4-FFF2-40B4-BE49-F238E27FC236}">
                <a16:creationId xmlns:a16="http://schemas.microsoft.com/office/drawing/2014/main" id="{7F78AFEF-C106-4E55-9058-E385CABC62DE}"/>
              </a:ext>
            </a:extLst>
          </p:cNvPr>
          <p:cNvSpPr>
            <a:spLocks/>
          </p:cNvSpPr>
          <p:nvPr/>
        </p:nvSpPr>
        <p:spPr bwMode="auto">
          <a:xfrm>
            <a:off x="844550" y="3394075"/>
            <a:ext cx="4565650" cy="979488"/>
          </a:xfrm>
          <a:custGeom>
            <a:avLst/>
            <a:gdLst>
              <a:gd name="T0" fmla="*/ 0 w 4566285"/>
              <a:gd name="T1" fmla="*/ 980123 h 979170"/>
              <a:gd name="T2" fmla="*/ 4563998 w 4566285"/>
              <a:gd name="T3" fmla="*/ 980123 h 979170"/>
              <a:gd name="T4" fmla="*/ 4563998 w 4566285"/>
              <a:gd name="T5" fmla="*/ 0 h 979170"/>
              <a:gd name="T6" fmla="*/ 0 w 4566285"/>
              <a:gd name="T7" fmla="*/ 0 h 979170"/>
              <a:gd name="T8" fmla="*/ 0 w 4566285"/>
              <a:gd name="T9" fmla="*/ 980123 h 9791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566285" h="979170">
                <a:moveTo>
                  <a:pt x="0" y="979169"/>
                </a:moveTo>
                <a:lnTo>
                  <a:pt x="4565903" y="979169"/>
                </a:lnTo>
                <a:lnTo>
                  <a:pt x="4565903" y="0"/>
                </a:lnTo>
                <a:lnTo>
                  <a:pt x="0" y="0"/>
                </a:lnTo>
                <a:lnTo>
                  <a:pt x="0" y="97916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43" name="object 7">
            <a:extLst>
              <a:ext uri="{FF2B5EF4-FFF2-40B4-BE49-F238E27FC236}">
                <a16:creationId xmlns:a16="http://schemas.microsoft.com/office/drawing/2014/main" id="{6C530703-479E-4821-B31C-7C8BE3B8B1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963" y="3394075"/>
            <a:ext cx="4567237" cy="979488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44" name="object 8">
            <a:extLst>
              <a:ext uri="{FF2B5EF4-FFF2-40B4-BE49-F238E27FC236}">
                <a16:creationId xmlns:a16="http://schemas.microsoft.com/office/drawing/2014/main" id="{E7F11252-9F75-4416-8FD0-6B52E3368D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2525" y="4373563"/>
            <a:ext cx="4586288" cy="979487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45" name="object 9">
            <a:extLst>
              <a:ext uri="{FF2B5EF4-FFF2-40B4-BE49-F238E27FC236}">
                <a16:creationId xmlns:a16="http://schemas.microsoft.com/office/drawing/2014/main" id="{69B5EFDD-A56F-4852-843B-36BFE0473AE3}"/>
              </a:ext>
            </a:extLst>
          </p:cNvPr>
          <p:cNvSpPr>
            <a:spLocks/>
          </p:cNvSpPr>
          <p:nvPr/>
        </p:nvSpPr>
        <p:spPr bwMode="auto">
          <a:xfrm>
            <a:off x="844550" y="4373563"/>
            <a:ext cx="4565650" cy="315912"/>
          </a:xfrm>
          <a:custGeom>
            <a:avLst/>
            <a:gdLst>
              <a:gd name="T0" fmla="*/ 0 w 4566285"/>
              <a:gd name="T1" fmla="*/ 314899 h 316229"/>
              <a:gd name="T2" fmla="*/ 4563998 w 4566285"/>
              <a:gd name="T3" fmla="*/ 314899 h 316229"/>
              <a:gd name="T4" fmla="*/ 4563998 w 4566285"/>
              <a:gd name="T5" fmla="*/ 0 h 316229"/>
              <a:gd name="T6" fmla="*/ 0 w 4566285"/>
              <a:gd name="T7" fmla="*/ 0 h 316229"/>
              <a:gd name="T8" fmla="*/ 0 w 4566285"/>
              <a:gd name="T9" fmla="*/ 314899 h 31622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566285" h="316229">
                <a:moveTo>
                  <a:pt x="0" y="315848"/>
                </a:moveTo>
                <a:lnTo>
                  <a:pt x="4565903" y="315848"/>
                </a:lnTo>
                <a:lnTo>
                  <a:pt x="4565903" y="0"/>
                </a:lnTo>
                <a:lnTo>
                  <a:pt x="0" y="0"/>
                </a:lnTo>
                <a:lnTo>
                  <a:pt x="0" y="31584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46" name="object 10">
            <a:extLst>
              <a:ext uri="{FF2B5EF4-FFF2-40B4-BE49-F238E27FC236}">
                <a16:creationId xmlns:a16="http://schemas.microsoft.com/office/drawing/2014/main" id="{10CA9312-05E5-4C82-9F2A-3D00136D2D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963" y="4373563"/>
            <a:ext cx="4567237" cy="315912"/>
          </a:xfrm>
          <a:prstGeom prst="rect">
            <a:avLst/>
          </a:prstGeom>
          <a:blipFill dpi="0" rotWithShape="1">
            <a:blip r:embed="rId7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47" name="object 11">
            <a:extLst>
              <a:ext uri="{FF2B5EF4-FFF2-40B4-BE49-F238E27FC236}">
                <a16:creationId xmlns:a16="http://schemas.microsoft.com/office/drawing/2014/main" id="{BE05ED5F-BAAC-4B08-9878-D76F32C73967}"/>
              </a:ext>
            </a:extLst>
          </p:cNvPr>
          <p:cNvSpPr>
            <a:spLocks/>
          </p:cNvSpPr>
          <p:nvPr/>
        </p:nvSpPr>
        <p:spPr bwMode="auto">
          <a:xfrm>
            <a:off x="9337675" y="6794500"/>
            <a:ext cx="4763" cy="0"/>
          </a:xfrm>
          <a:custGeom>
            <a:avLst/>
            <a:gdLst>
              <a:gd name="T0" fmla="*/ 0 w 3809"/>
              <a:gd name="T1" fmla="*/ 7448 w 3809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3809">
                <a:moveTo>
                  <a:pt x="0" y="0"/>
                </a:moveTo>
                <a:lnTo>
                  <a:pt x="3809" y="0"/>
                </a:lnTo>
              </a:path>
            </a:pathLst>
          </a:custGeom>
          <a:noFill/>
          <a:ln w="3809">
            <a:solidFill>
              <a:srgbClr val="E1D8A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48" name="object 13">
            <a:extLst>
              <a:ext uri="{FF2B5EF4-FFF2-40B4-BE49-F238E27FC236}">
                <a16:creationId xmlns:a16="http://schemas.microsoft.com/office/drawing/2014/main" id="{B7F6B597-4F86-4265-8DF2-59F09ACDF1BC}"/>
              </a:ext>
            </a:extLst>
          </p:cNvPr>
          <p:cNvSpPr>
            <a:spLocks/>
          </p:cNvSpPr>
          <p:nvPr/>
        </p:nvSpPr>
        <p:spPr bwMode="auto">
          <a:xfrm>
            <a:off x="522288" y="7150100"/>
            <a:ext cx="8501062" cy="0"/>
          </a:xfrm>
          <a:custGeom>
            <a:avLst/>
            <a:gdLst>
              <a:gd name="T0" fmla="*/ 0 w 8501380"/>
              <a:gd name="T1" fmla="*/ 8499917 w 8501380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8501380">
                <a:moveTo>
                  <a:pt x="0" y="0"/>
                </a:moveTo>
                <a:lnTo>
                  <a:pt x="8500871" y="0"/>
                </a:lnTo>
              </a:path>
            </a:pathLst>
          </a:custGeom>
          <a:noFill/>
          <a:ln w="14223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49" name="object 14">
            <a:extLst>
              <a:ext uri="{FF2B5EF4-FFF2-40B4-BE49-F238E27FC236}">
                <a16:creationId xmlns:a16="http://schemas.microsoft.com/office/drawing/2014/main" id="{0D1DA1BB-83D3-4A8C-BDE5-B14F5033B7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2525" y="5353050"/>
            <a:ext cx="4586288" cy="1433513"/>
          </a:xfrm>
          <a:prstGeom prst="rect">
            <a:avLst/>
          </a:prstGeom>
          <a:blipFill dpi="0" rotWithShape="1">
            <a:blip r:embed="rId8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50" name="object 15">
            <a:extLst>
              <a:ext uri="{FF2B5EF4-FFF2-40B4-BE49-F238E27FC236}">
                <a16:creationId xmlns:a16="http://schemas.microsoft.com/office/drawing/2014/main" id="{3E7D1CF4-0B0F-4CA3-BEB8-2BC5659B8F2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54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5E33F08-3F41-46BD-8E73-74FC162E9347}" type="slidenum">
              <a:rPr lang="en-US" altLang="en-US">
                <a:solidFill>
                  <a:schemeClr val="hlink"/>
                </a:solidFill>
                <a:latin typeface="Arial" panose="020B0604020202020204" pitchFamily="34" charset="0"/>
              </a:rPr>
              <a:pPr eaLnBrk="1" hangingPunct="1"/>
              <a:t>11</a:t>
            </a:fld>
            <a:endParaRPr lang="en-US" altLang="en-US">
              <a:solidFill>
                <a:schemeClr val="hlink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1EFEA5C4-D8AD-4552-9009-18E2A5B25E45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27749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Cash</a:t>
            </a:r>
            <a:r>
              <a:rPr spc="190" dirty="0">
                <a:latin typeface="Times New Roman"/>
                <a:cs typeface="Times New Roman"/>
              </a:rPr>
              <a:t> </a:t>
            </a:r>
            <a:r>
              <a:rPr spc="-5" dirty="0"/>
              <a:t>Flo</a:t>
            </a:r>
            <a:r>
              <a:rPr dirty="0"/>
              <a:t>w</a:t>
            </a:r>
            <a:r>
              <a:rPr spc="220" dirty="0">
                <a:latin typeface="Times New Roman"/>
                <a:cs typeface="Times New Roman"/>
              </a:rPr>
              <a:t> </a:t>
            </a:r>
            <a:r>
              <a:rPr spc="-5" dirty="0"/>
              <a:t>Diagra</a:t>
            </a:r>
            <a:r>
              <a:rPr dirty="0"/>
              <a:t>m</a:t>
            </a:r>
            <a:r>
              <a:rPr spc="204" dirty="0">
                <a:latin typeface="Times New Roman"/>
                <a:cs typeface="Times New Roman"/>
              </a:rPr>
              <a:t> </a:t>
            </a:r>
            <a:r>
              <a:rPr dirty="0"/>
              <a:t>–</a:t>
            </a:r>
            <a:r>
              <a:rPr spc="200" dirty="0">
                <a:latin typeface="Times New Roman"/>
                <a:cs typeface="Times New Roman"/>
              </a:rPr>
              <a:t> </a:t>
            </a:r>
            <a:r>
              <a:rPr spc="-5" dirty="0"/>
              <a:t>Exampl</a:t>
            </a:r>
            <a:r>
              <a:rPr dirty="0"/>
              <a:t>e</a:t>
            </a:r>
            <a:r>
              <a:rPr spc="200" dirty="0">
                <a:latin typeface="Times New Roman"/>
                <a:cs typeface="Times New Roman"/>
              </a:rPr>
              <a:t> </a:t>
            </a:r>
            <a:r>
              <a:rPr dirty="0"/>
              <a:t>[4]</a:t>
            </a:r>
          </a:p>
        </p:txBody>
      </p:sp>
      <p:sp>
        <p:nvSpPr>
          <p:cNvPr id="15363" name="object 3">
            <a:extLst>
              <a:ext uri="{FF2B5EF4-FFF2-40B4-BE49-F238E27FC236}">
                <a16:creationId xmlns:a16="http://schemas.microsoft.com/office/drawing/2014/main" id="{7E2999C9-9433-4396-983C-F202F74D0756}"/>
              </a:ext>
            </a:extLst>
          </p:cNvPr>
          <p:cNvSpPr>
            <a:spLocks/>
          </p:cNvSpPr>
          <p:nvPr/>
        </p:nvSpPr>
        <p:spPr bwMode="auto">
          <a:xfrm>
            <a:off x="919163" y="1549400"/>
            <a:ext cx="8258175" cy="63500"/>
          </a:xfrm>
          <a:custGeom>
            <a:avLst/>
            <a:gdLst>
              <a:gd name="T0" fmla="*/ 0 w 8258175"/>
              <a:gd name="T1" fmla="*/ 63245 h 63500"/>
              <a:gd name="T2" fmla="*/ 8257793 w 8258175"/>
              <a:gd name="T3" fmla="*/ 63245 h 63500"/>
              <a:gd name="T4" fmla="*/ 8257793 w 8258175"/>
              <a:gd name="T5" fmla="*/ 0 h 63500"/>
              <a:gd name="T6" fmla="*/ 0 w 8258175"/>
              <a:gd name="T7" fmla="*/ 0 h 63500"/>
              <a:gd name="T8" fmla="*/ 0 w 8258175"/>
              <a:gd name="T9" fmla="*/ 63245 h 635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8258175" h="63500">
                <a:moveTo>
                  <a:pt x="0" y="63245"/>
                </a:moveTo>
                <a:lnTo>
                  <a:pt x="8257793" y="63245"/>
                </a:lnTo>
                <a:lnTo>
                  <a:pt x="8257793" y="0"/>
                </a:lnTo>
                <a:lnTo>
                  <a:pt x="0" y="0"/>
                </a:lnTo>
                <a:lnTo>
                  <a:pt x="0" y="63245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364" name="object 4">
            <a:extLst>
              <a:ext uri="{FF2B5EF4-FFF2-40B4-BE49-F238E27FC236}">
                <a16:creationId xmlns:a16="http://schemas.microsoft.com/office/drawing/2014/main" id="{3D05343A-A410-47F0-8697-832561B905F2}"/>
              </a:ext>
            </a:extLst>
          </p:cNvPr>
          <p:cNvSpPr>
            <a:spLocks/>
          </p:cNvSpPr>
          <p:nvPr/>
        </p:nvSpPr>
        <p:spPr bwMode="auto">
          <a:xfrm>
            <a:off x="457200" y="2416175"/>
            <a:ext cx="9144000" cy="977900"/>
          </a:xfrm>
          <a:custGeom>
            <a:avLst/>
            <a:gdLst>
              <a:gd name="T0" fmla="*/ 0 w 9144000"/>
              <a:gd name="T1" fmla="*/ 975364 h 979170"/>
              <a:gd name="T2" fmla="*/ 9143999 w 9144000"/>
              <a:gd name="T3" fmla="*/ 975364 h 979170"/>
              <a:gd name="T4" fmla="*/ 9143999 w 9144000"/>
              <a:gd name="T5" fmla="*/ 0 h 979170"/>
              <a:gd name="T6" fmla="*/ 0 w 9144000"/>
              <a:gd name="T7" fmla="*/ 0 h 979170"/>
              <a:gd name="T8" fmla="*/ 0 w 9144000"/>
              <a:gd name="T9" fmla="*/ 975364 h 9791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144000" h="979170">
                <a:moveTo>
                  <a:pt x="0" y="979169"/>
                </a:moveTo>
                <a:lnTo>
                  <a:pt x="9143999" y="979169"/>
                </a:lnTo>
                <a:lnTo>
                  <a:pt x="9143999" y="0"/>
                </a:lnTo>
                <a:lnTo>
                  <a:pt x="0" y="0"/>
                </a:lnTo>
                <a:lnTo>
                  <a:pt x="0" y="97916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365" name="object 5">
            <a:extLst>
              <a:ext uri="{FF2B5EF4-FFF2-40B4-BE49-F238E27FC236}">
                <a16:creationId xmlns:a16="http://schemas.microsoft.com/office/drawing/2014/main" id="{B5FAD403-DC26-4BB8-A523-4B0F32791FF9}"/>
              </a:ext>
            </a:extLst>
          </p:cNvPr>
          <p:cNvSpPr>
            <a:spLocks/>
          </p:cNvSpPr>
          <p:nvPr/>
        </p:nvSpPr>
        <p:spPr bwMode="auto">
          <a:xfrm>
            <a:off x="1073150" y="3144838"/>
            <a:ext cx="7950200" cy="0"/>
          </a:xfrm>
          <a:custGeom>
            <a:avLst/>
            <a:gdLst>
              <a:gd name="T0" fmla="*/ 0 w 7950200"/>
              <a:gd name="T1" fmla="*/ 7949945 w 7950200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7950200">
                <a:moveTo>
                  <a:pt x="0" y="0"/>
                </a:moveTo>
                <a:lnTo>
                  <a:pt x="7949945" y="0"/>
                </a:lnTo>
              </a:path>
            </a:pathLst>
          </a:custGeom>
          <a:noFill/>
          <a:ln w="35559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366" name="object 6">
            <a:extLst>
              <a:ext uri="{FF2B5EF4-FFF2-40B4-BE49-F238E27FC236}">
                <a16:creationId xmlns:a16="http://schemas.microsoft.com/office/drawing/2014/main" id="{C4732665-656A-403E-9CF5-3B7ED658A49F}"/>
              </a:ext>
            </a:extLst>
          </p:cNvPr>
          <p:cNvSpPr>
            <a:spLocks/>
          </p:cNvSpPr>
          <p:nvPr/>
        </p:nvSpPr>
        <p:spPr bwMode="auto">
          <a:xfrm>
            <a:off x="1073150" y="3179763"/>
            <a:ext cx="7950200" cy="0"/>
          </a:xfrm>
          <a:custGeom>
            <a:avLst/>
            <a:gdLst>
              <a:gd name="T0" fmla="*/ 0 w 7950200"/>
              <a:gd name="T1" fmla="*/ 7949945 w 7950200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7950200">
                <a:moveTo>
                  <a:pt x="0" y="0"/>
                </a:moveTo>
                <a:lnTo>
                  <a:pt x="7949945" y="0"/>
                </a:lnTo>
              </a:path>
            </a:pathLst>
          </a:custGeom>
          <a:noFill/>
          <a:ln w="12699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367" name="object 7">
            <a:extLst>
              <a:ext uri="{FF2B5EF4-FFF2-40B4-BE49-F238E27FC236}">
                <a16:creationId xmlns:a16="http://schemas.microsoft.com/office/drawing/2014/main" id="{632DC528-74FF-43CA-AE82-9FA2841F413A}"/>
              </a:ext>
            </a:extLst>
          </p:cNvPr>
          <p:cNvSpPr>
            <a:spLocks/>
          </p:cNvSpPr>
          <p:nvPr/>
        </p:nvSpPr>
        <p:spPr bwMode="auto">
          <a:xfrm>
            <a:off x="9337675" y="6794500"/>
            <a:ext cx="4763" cy="0"/>
          </a:xfrm>
          <a:custGeom>
            <a:avLst/>
            <a:gdLst>
              <a:gd name="T0" fmla="*/ 0 w 3809"/>
              <a:gd name="T1" fmla="*/ 7448 w 3809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3809">
                <a:moveTo>
                  <a:pt x="0" y="0"/>
                </a:moveTo>
                <a:lnTo>
                  <a:pt x="3809" y="0"/>
                </a:lnTo>
              </a:path>
            </a:pathLst>
          </a:custGeom>
          <a:noFill/>
          <a:ln w="3809">
            <a:solidFill>
              <a:srgbClr val="E1D8A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368" name="object 9">
            <a:extLst>
              <a:ext uri="{FF2B5EF4-FFF2-40B4-BE49-F238E27FC236}">
                <a16:creationId xmlns:a16="http://schemas.microsoft.com/office/drawing/2014/main" id="{260536E2-EC86-420C-B892-BBFECE803684}"/>
              </a:ext>
            </a:extLst>
          </p:cNvPr>
          <p:cNvSpPr>
            <a:spLocks/>
          </p:cNvSpPr>
          <p:nvPr/>
        </p:nvSpPr>
        <p:spPr bwMode="auto">
          <a:xfrm>
            <a:off x="522288" y="7150100"/>
            <a:ext cx="8501062" cy="0"/>
          </a:xfrm>
          <a:custGeom>
            <a:avLst/>
            <a:gdLst>
              <a:gd name="T0" fmla="*/ 0 w 8501380"/>
              <a:gd name="T1" fmla="*/ 8499917 w 8501380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8501380">
                <a:moveTo>
                  <a:pt x="0" y="0"/>
                </a:moveTo>
                <a:lnTo>
                  <a:pt x="8500871" y="0"/>
                </a:lnTo>
              </a:path>
            </a:pathLst>
          </a:custGeom>
          <a:noFill/>
          <a:ln w="14223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369" name="object 10">
            <a:extLst>
              <a:ext uri="{FF2B5EF4-FFF2-40B4-BE49-F238E27FC236}">
                <a16:creationId xmlns:a16="http://schemas.microsoft.com/office/drawing/2014/main" id="{FE63F7CF-ED95-49E3-9C4E-EDF1F77D62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3775" y="1819275"/>
            <a:ext cx="8042275" cy="475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55600" indent="-342900" eaLnBrk="0" hangingPunct="0">
              <a:tabLst>
                <a:tab pos="35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tabLst>
                <a:tab pos="35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tabLst>
                <a:tab pos="35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tabLst>
                <a:tab pos="35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tabLst>
                <a:tab pos="35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2813"/>
              </a:lnSpc>
              <a:buFont typeface="Wingdings" panose="05000000000000000000" pitchFamily="2" charset="2"/>
              <a:buChar char=""/>
            </a:pPr>
            <a:r>
              <a:rPr lang="en-US" altLang="en-US" sz="2600">
                <a:latin typeface="Arial" panose="020B0604020202020204" pitchFamily="34" charset="0"/>
              </a:rPr>
              <a:t>You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>
                <a:latin typeface="Arial" panose="020B0604020202020204" pitchFamily="34" charset="0"/>
              </a:rPr>
              <a:t>deposited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>
                <a:latin typeface="Arial" panose="020B0604020202020204" pitchFamily="34" charset="0"/>
              </a:rPr>
              <a:t>a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>
                <a:latin typeface="Arial" panose="020B0604020202020204" pitchFamily="34" charset="0"/>
              </a:rPr>
              <a:t>$1,000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>
                <a:latin typeface="Arial" panose="020B0604020202020204" pitchFamily="34" charset="0"/>
              </a:rPr>
              <a:t>in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>
                <a:latin typeface="Arial" panose="020B0604020202020204" pitchFamily="34" charset="0"/>
              </a:rPr>
              <a:t>your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>
                <a:latin typeface="Arial" panose="020B0604020202020204" pitchFamily="34" charset="0"/>
              </a:rPr>
              <a:t>account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>
                <a:latin typeface="Arial" panose="020B0604020202020204" pitchFamily="34" charset="0"/>
              </a:rPr>
              <a:t>in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>
                <a:latin typeface="Arial" panose="020B0604020202020204" pitchFamily="34" charset="0"/>
              </a:rPr>
              <a:t>a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>
                <a:latin typeface="Arial" panose="020B0604020202020204" pitchFamily="34" charset="0"/>
              </a:rPr>
              <a:t>bank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>
                <a:latin typeface="Arial" panose="020B0604020202020204" pitchFamily="34" charset="0"/>
              </a:rPr>
              <a:t>that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>
                <a:latin typeface="Arial" panose="020B0604020202020204" pitchFamily="34" charset="0"/>
              </a:rPr>
              <a:t>gives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>
                <a:latin typeface="Arial" panose="020B0604020202020204" pitchFamily="34" charset="0"/>
              </a:rPr>
              <a:t>a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>
                <a:latin typeface="Arial" panose="020B0604020202020204" pitchFamily="34" charset="0"/>
              </a:rPr>
              <a:t>daily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>
                <a:latin typeface="Arial" panose="020B0604020202020204" pitchFamily="34" charset="0"/>
              </a:rPr>
              <a:t>interest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>
                <a:latin typeface="Arial" panose="020B0604020202020204" pitchFamily="34" charset="0"/>
              </a:rPr>
              <a:t>of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>
                <a:latin typeface="Arial" panose="020B0604020202020204" pitchFamily="34" charset="0"/>
              </a:rPr>
              <a:t>0.003%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>
                <a:latin typeface="Arial" panose="020B0604020202020204" pitchFamily="34" charset="0"/>
              </a:rPr>
              <a:t>where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>
                <a:latin typeface="Arial" panose="020B0604020202020204" pitchFamily="34" charset="0"/>
              </a:rPr>
              <a:t>interest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>
                <a:latin typeface="Arial" panose="020B0604020202020204" pitchFamily="34" charset="0"/>
              </a:rPr>
              <a:t>is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>
                <a:latin typeface="Arial" panose="020B0604020202020204" pitchFamily="34" charset="0"/>
              </a:rPr>
              <a:t>paid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>
                <a:latin typeface="Arial" panose="020B0604020202020204" pitchFamily="34" charset="0"/>
              </a:rPr>
              <a:t>monthly.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>
                <a:latin typeface="Arial" panose="020B0604020202020204" pitchFamily="34" charset="0"/>
              </a:rPr>
              <a:t>Assume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 u="sng">
                <a:solidFill>
                  <a:srgbClr val="FF0000"/>
                </a:solidFill>
                <a:latin typeface="Arial" panose="020B0604020202020204" pitchFamily="34" charset="0"/>
              </a:rPr>
              <a:t>simple</a:t>
            </a:r>
            <a:r>
              <a:rPr lang="en-US" altLang="en-US" sz="26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>
                <a:latin typeface="Arial" panose="020B0604020202020204" pitchFamily="34" charset="0"/>
              </a:rPr>
              <a:t>interest</a:t>
            </a:r>
          </a:p>
          <a:p>
            <a:pPr eaLnBrk="1" hangingPunct="1">
              <a:spcBef>
                <a:spcPts val="25"/>
              </a:spcBef>
              <a:buFont typeface="Wingdings" panose="05000000000000000000" pitchFamily="2" charset="2"/>
              <a:buChar char=""/>
            </a:pPr>
            <a:endParaRPr lang="en-US" altLang="en-US" sz="35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ts val="2813"/>
              </a:lnSpc>
              <a:buFont typeface="Wingdings" panose="05000000000000000000" pitchFamily="2" charset="2"/>
              <a:buChar char=""/>
            </a:pPr>
            <a:r>
              <a:rPr lang="en-US" altLang="en-US" sz="2600">
                <a:latin typeface="Arial" panose="020B0604020202020204" pitchFamily="34" charset="0"/>
              </a:rPr>
              <a:t>[1]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>
                <a:latin typeface="Arial" panose="020B0604020202020204" pitchFamily="34" charset="0"/>
              </a:rPr>
              <a:t>For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>
                <a:latin typeface="Arial" panose="020B0604020202020204" pitchFamily="34" charset="0"/>
              </a:rPr>
              <a:t>this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>
                <a:latin typeface="Arial" panose="020B0604020202020204" pitchFamily="34" charset="0"/>
              </a:rPr>
              <a:t>scenario,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>
                <a:latin typeface="Arial" panose="020B0604020202020204" pitchFamily="34" charset="0"/>
              </a:rPr>
              <a:t>what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>
                <a:latin typeface="Arial" panose="020B0604020202020204" pitchFamily="34" charset="0"/>
              </a:rPr>
              <a:t>is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>
                <a:latin typeface="Arial" panose="020B0604020202020204" pitchFamily="34" charset="0"/>
              </a:rPr>
              <a:t>your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>
                <a:latin typeface="Arial" panose="020B0604020202020204" pitchFamily="34" charset="0"/>
              </a:rPr>
              <a:t>balance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>
                <a:latin typeface="Arial" panose="020B0604020202020204" pitchFamily="34" charset="0"/>
              </a:rPr>
              <a:t>after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>
                <a:latin typeface="Arial" panose="020B0604020202020204" pitchFamily="34" charset="0"/>
              </a:rPr>
              <a:t>30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>
                <a:latin typeface="Arial" panose="020B0604020202020204" pitchFamily="34" charset="0"/>
              </a:rPr>
              <a:t>days?</a:t>
            </a:r>
          </a:p>
          <a:p>
            <a:pPr eaLnBrk="1" hangingPunct="1">
              <a:spcBef>
                <a:spcPts val="25"/>
              </a:spcBef>
              <a:buFont typeface="Wingdings" panose="05000000000000000000" pitchFamily="2" charset="2"/>
              <a:buChar char=""/>
            </a:pPr>
            <a:endParaRPr lang="en-US" altLang="en-US" sz="35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ts val="2813"/>
              </a:lnSpc>
              <a:buFont typeface="Wingdings" panose="05000000000000000000" pitchFamily="2" charset="2"/>
              <a:buChar char=""/>
            </a:pPr>
            <a:r>
              <a:rPr lang="en-US" altLang="en-US" sz="2600">
                <a:latin typeface="Arial" panose="020B0604020202020204" pitchFamily="34" charset="0"/>
              </a:rPr>
              <a:t>[2]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>
                <a:latin typeface="Arial" panose="020B0604020202020204" pitchFamily="34" charset="0"/>
              </a:rPr>
              <a:t>If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>
                <a:latin typeface="Arial" panose="020B0604020202020204" pitchFamily="34" charset="0"/>
              </a:rPr>
              <a:t>you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>
                <a:latin typeface="Arial" panose="020B0604020202020204" pitchFamily="34" charset="0"/>
              </a:rPr>
              <a:t>deposit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>
                <a:latin typeface="Arial" panose="020B0604020202020204" pitchFamily="34" charset="0"/>
              </a:rPr>
              <a:t>another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>
                <a:latin typeface="Arial" panose="020B0604020202020204" pitchFamily="34" charset="0"/>
              </a:rPr>
              <a:t>$2,000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>
                <a:latin typeface="Arial" panose="020B0604020202020204" pitchFamily="34" charset="0"/>
              </a:rPr>
              <a:t>on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>
                <a:latin typeface="Arial" panose="020B0604020202020204" pitchFamily="34" charset="0"/>
              </a:rPr>
              <a:t>the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>
                <a:latin typeface="Arial" panose="020B0604020202020204" pitchFamily="34" charset="0"/>
              </a:rPr>
              <a:t>11</a:t>
            </a:r>
            <a:r>
              <a:rPr lang="en-US" altLang="en-US" sz="2500" baseline="26000">
                <a:latin typeface="Arial" panose="020B0604020202020204" pitchFamily="34" charset="0"/>
              </a:rPr>
              <a:t>th</a:t>
            </a:r>
            <a:r>
              <a:rPr lang="en-US" altLang="en-US" sz="2500" baseline="260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2600">
                <a:latin typeface="Arial" panose="020B0604020202020204" pitchFamily="34" charset="0"/>
              </a:rPr>
              <a:t>day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>
                <a:latin typeface="Arial" panose="020B0604020202020204" pitchFamily="34" charset="0"/>
              </a:rPr>
              <a:t>and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>
                <a:latin typeface="Arial" panose="020B0604020202020204" pitchFamily="34" charset="0"/>
              </a:rPr>
              <a:t>withdraw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>
                <a:latin typeface="Arial" panose="020B0604020202020204" pitchFamily="34" charset="0"/>
              </a:rPr>
              <a:t>$500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>
                <a:latin typeface="Arial" panose="020B0604020202020204" pitchFamily="34" charset="0"/>
              </a:rPr>
              <a:t>on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>
                <a:latin typeface="Arial" panose="020B0604020202020204" pitchFamily="34" charset="0"/>
              </a:rPr>
              <a:t>the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>
                <a:latin typeface="Arial" panose="020B0604020202020204" pitchFamily="34" charset="0"/>
              </a:rPr>
              <a:t>26</a:t>
            </a:r>
            <a:r>
              <a:rPr lang="en-US" altLang="en-US" sz="2500" baseline="26000">
                <a:latin typeface="Arial" panose="020B0604020202020204" pitchFamily="34" charset="0"/>
              </a:rPr>
              <a:t>th</a:t>
            </a:r>
            <a:r>
              <a:rPr lang="en-US" altLang="en-US" sz="2500" baseline="260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2600">
                <a:latin typeface="Arial" panose="020B0604020202020204" pitchFamily="34" charset="0"/>
              </a:rPr>
              <a:t>day,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>
                <a:latin typeface="Arial" panose="020B0604020202020204" pitchFamily="34" charset="0"/>
              </a:rPr>
              <a:t>what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>
                <a:latin typeface="Arial" panose="020B0604020202020204" pitchFamily="34" charset="0"/>
              </a:rPr>
              <a:t>is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>
                <a:latin typeface="Arial" panose="020B0604020202020204" pitchFamily="34" charset="0"/>
              </a:rPr>
              <a:t>your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>
                <a:latin typeface="Arial" panose="020B0604020202020204" pitchFamily="34" charset="0"/>
              </a:rPr>
              <a:t>balance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>
                <a:latin typeface="Arial" panose="020B0604020202020204" pitchFamily="34" charset="0"/>
              </a:rPr>
              <a:t>at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>
                <a:latin typeface="Arial" panose="020B0604020202020204" pitchFamily="34" charset="0"/>
              </a:rPr>
              <a:t>the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>
                <a:latin typeface="Arial" panose="020B0604020202020204" pitchFamily="34" charset="0"/>
              </a:rPr>
              <a:t>end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>
                <a:latin typeface="Arial" panose="020B0604020202020204" pitchFamily="34" charset="0"/>
              </a:rPr>
              <a:t>of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>
                <a:latin typeface="Arial" panose="020B0604020202020204" pitchFamily="34" charset="0"/>
              </a:rPr>
              <a:t>the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>
                <a:latin typeface="Arial" panose="020B0604020202020204" pitchFamily="34" charset="0"/>
              </a:rPr>
              <a:t>30</a:t>
            </a:r>
            <a:r>
              <a:rPr lang="en-US" altLang="en-US" sz="2500" baseline="26000">
                <a:latin typeface="Arial" panose="020B0604020202020204" pitchFamily="34" charset="0"/>
              </a:rPr>
              <a:t>th</a:t>
            </a:r>
            <a:r>
              <a:rPr lang="en-US" altLang="en-US" sz="2500" baseline="260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2600">
                <a:latin typeface="Arial" panose="020B0604020202020204" pitchFamily="34" charset="0"/>
              </a:rPr>
              <a:t>day?</a:t>
            </a:r>
          </a:p>
          <a:p>
            <a:pPr eaLnBrk="1" hangingPunct="1">
              <a:spcBef>
                <a:spcPts val="25"/>
              </a:spcBef>
              <a:buFont typeface="Wingdings" panose="05000000000000000000" pitchFamily="2" charset="2"/>
              <a:buChar char=""/>
            </a:pPr>
            <a:endParaRPr lang="en-US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Char char=""/>
            </a:pPr>
            <a:r>
              <a:rPr lang="en-US" altLang="en-US" sz="2600">
                <a:latin typeface="Arial" panose="020B0604020202020204" pitchFamily="34" charset="0"/>
              </a:rPr>
              <a:t>In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>
                <a:latin typeface="Arial" panose="020B0604020202020204" pitchFamily="34" charset="0"/>
              </a:rPr>
              <a:t>both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>
                <a:latin typeface="Arial" panose="020B0604020202020204" pitchFamily="34" charset="0"/>
              </a:rPr>
              <a:t>cases,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>
                <a:latin typeface="Arial" panose="020B0604020202020204" pitchFamily="34" charset="0"/>
              </a:rPr>
              <a:t>draw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>
                <a:latin typeface="Arial" panose="020B0604020202020204" pitchFamily="34" charset="0"/>
              </a:rPr>
              <a:t>the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>
                <a:latin typeface="Arial" panose="020B0604020202020204" pitchFamily="34" charset="0"/>
              </a:rPr>
              <a:t>cash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>
                <a:latin typeface="Arial" panose="020B0604020202020204" pitchFamily="34" charset="0"/>
              </a:rPr>
              <a:t>flow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>
                <a:latin typeface="Arial" panose="020B0604020202020204" pitchFamily="34" charset="0"/>
              </a:rPr>
              <a:t>diagram</a:t>
            </a:r>
          </a:p>
        </p:txBody>
      </p:sp>
      <p:sp>
        <p:nvSpPr>
          <p:cNvPr id="15370" name="object 11">
            <a:extLst>
              <a:ext uri="{FF2B5EF4-FFF2-40B4-BE49-F238E27FC236}">
                <a16:creationId xmlns:a16="http://schemas.microsoft.com/office/drawing/2014/main" id="{CD6AA96B-3621-4B8D-B94A-19660EF7F21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54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F1A27FC-273F-499B-9AFA-C1DFD09E5EE4}" type="slidenum">
              <a:rPr lang="en-US" altLang="en-US">
                <a:solidFill>
                  <a:schemeClr val="hlink"/>
                </a:solidFill>
                <a:latin typeface="Arial" panose="020B0604020202020204" pitchFamily="34" charset="0"/>
              </a:rPr>
              <a:pPr eaLnBrk="1" hangingPunct="1"/>
              <a:t>12</a:t>
            </a:fld>
            <a:endParaRPr lang="en-US" altLang="en-US">
              <a:solidFill>
                <a:schemeClr val="hlink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A864D010-1B46-46F0-820F-61E0572D7AE3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27749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Cash</a:t>
            </a:r>
            <a:r>
              <a:rPr spc="190" dirty="0">
                <a:latin typeface="Times New Roman"/>
                <a:cs typeface="Times New Roman"/>
              </a:rPr>
              <a:t> </a:t>
            </a:r>
            <a:r>
              <a:rPr spc="-5" dirty="0"/>
              <a:t>Flo</a:t>
            </a:r>
            <a:r>
              <a:rPr dirty="0"/>
              <a:t>w</a:t>
            </a:r>
            <a:r>
              <a:rPr spc="220" dirty="0">
                <a:latin typeface="Times New Roman"/>
                <a:cs typeface="Times New Roman"/>
              </a:rPr>
              <a:t> </a:t>
            </a:r>
            <a:r>
              <a:rPr spc="-5" dirty="0"/>
              <a:t>Diagra</a:t>
            </a:r>
            <a:r>
              <a:rPr dirty="0"/>
              <a:t>m</a:t>
            </a:r>
            <a:r>
              <a:rPr spc="204" dirty="0">
                <a:latin typeface="Times New Roman"/>
                <a:cs typeface="Times New Roman"/>
              </a:rPr>
              <a:t> </a:t>
            </a:r>
            <a:r>
              <a:rPr dirty="0"/>
              <a:t>–</a:t>
            </a:r>
            <a:r>
              <a:rPr spc="200" dirty="0">
                <a:latin typeface="Times New Roman"/>
                <a:cs typeface="Times New Roman"/>
              </a:rPr>
              <a:t> </a:t>
            </a:r>
            <a:r>
              <a:rPr spc="-5" dirty="0"/>
              <a:t>Exampl</a:t>
            </a:r>
            <a:r>
              <a:rPr dirty="0"/>
              <a:t>e</a:t>
            </a:r>
            <a:r>
              <a:rPr spc="200" dirty="0">
                <a:latin typeface="Times New Roman"/>
                <a:cs typeface="Times New Roman"/>
              </a:rPr>
              <a:t> </a:t>
            </a:r>
            <a:r>
              <a:rPr dirty="0"/>
              <a:t>[4]</a:t>
            </a:r>
          </a:p>
        </p:txBody>
      </p:sp>
      <p:sp>
        <p:nvSpPr>
          <p:cNvPr id="16387" name="object 3">
            <a:extLst>
              <a:ext uri="{FF2B5EF4-FFF2-40B4-BE49-F238E27FC236}">
                <a16:creationId xmlns:a16="http://schemas.microsoft.com/office/drawing/2014/main" id="{B2C0E442-C98D-47D6-A92D-07519D31EC0A}"/>
              </a:ext>
            </a:extLst>
          </p:cNvPr>
          <p:cNvSpPr>
            <a:spLocks/>
          </p:cNvSpPr>
          <p:nvPr/>
        </p:nvSpPr>
        <p:spPr bwMode="auto">
          <a:xfrm>
            <a:off x="919163" y="1549400"/>
            <a:ext cx="8258175" cy="63500"/>
          </a:xfrm>
          <a:custGeom>
            <a:avLst/>
            <a:gdLst>
              <a:gd name="T0" fmla="*/ 0 w 8258175"/>
              <a:gd name="T1" fmla="*/ 63245 h 63500"/>
              <a:gd name="T2" fmla="*/ 8257793 w 8258175"/>
              <a:gd name="T3" fmla="*/ 63245 h 63500"/>
              <a:gd name="T4" fmla="*/ 8257793 w 8258175"/>
              <a:gd name="T5" fmla="*/ 0 h 63500"/>
              <a:gd name="T6" fmla="*/ 0 w 8258175"/>
              <a:gd name="T7" fmla="*/ 0 h 63500"/>
              <a:gd name="T8" fmla="*/ 0 w 8258175"/>
              <a:gd name="T9" fmla="*/ 63245 h 635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8258175" h="63500">
                <a:moveTo>
                  <a:pt x="0" y="63245"/>
                </a:moveTo>
                <a:lnTo>
                  <a:pt x="8257793" y="63245"/>
                </a:lnTo>
                <a:lnTo>
                  <a:pt x="8257793" y="0"/>
                </a:lnTo>
                <a:lnTo>
                  <a:pt x="0" y="0"/>
                </a:lnTo>
                <a:lnTo>
                  <a:pt x="0" y="63245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388" name="object 4">
            <a:extLst>
              <a:ext uri="{FF2B5EF4-FFF2-40B4-BE49-F238E27FC236}">
                <a16:creationId xmlns:a16="http://schemas.microsoft.com/office/drawing/2014/main" id="{0C69ECDF-F163-4341-8FA0-26C233CC932C}"/>
              </a:ext>
            </a:extLst>
          </p:cNvPr>
          <p:cNvSpPr>
            <a:spLocks/>
          </p:cNvSpPr>
          <p:nvPr/>
        </p:nvSpPr>
        <p:spPr bwMode="auto">
          <a:xfrm>
            <a:off x="8951913" y="2878138"/>
            <a:ext cx="76200" cy="517525"/>
          </a:xfrm>
          <a:custGeom>
            <a:avLst/>
            <a:gdLst>
              <a:gd name="T0" fmla="*/ 51053 w 76200"/>
              <a:gd name="T1" fmla="*/ 63713 h 516254"/>
              <a:gd name="T2" fmla="*/ 25907 w 76200"/>
              <a:gd name="T3" fmla="*/ 63713 h 516254"/>
              <a:gd name="T4" fmla="*/ 25907 w 76200"/>
              <a:gd name="T5" fmla="*/ 519692 h 516254"/>
              <a:gd name="T6" fmla="*/ 51053 w 76200"/>
              <a:gd name="T7" fmla="*/ 519692 h 516254"/>
              <a:gd name="T8" fmla="*/ 51053 w 76200"/>
              <a:gd name="T9" fmla="*/ 63713 h 516254"/>
              <a:gd name="T10" fmla="*/ 38099 w 76200"/>
              <a:gd name="T11" fmla="*/ 0 h 516254"/>
              <a:gd name="T12" fmla="*/ 0 w 76200"/>
              <a:gd name="T13" fmla="*/ 76764 h 516254"/>
              <a:gd name="T14" fmla="*/ 25907 w 76200"/>
              <a:gd name="T15" fmla="*/ 76764 h 516254"/>
              <a:gd name="T16" fmla="*/ 25907 w 76200"/>
              <a:gd name="T17" fmla="*/ 63713 h 516254"/>
              <a:gd name="T18" fmla="*/ 69722 w 76200"/>
              <a:gd name="T19" fmla="*/ 63713 h 516254"/>
              <a:gd name="T20" fmla="*/ 38099 w 76200"/>
              <a:gd name="T21" fmla="*/ 0 h 516254"/>
              <a:gd name="T22" fmla="*/ 69722 w 76200"/>
              <a:gd name="T23" fmla="*/ 63713 h 516254"/>
              <a:gd name="T24" fmla="*/ 51053 w 76200"/>
              <a:gd name="T25" fmla="*/ 63713 h 516254"/>
              <a:gd name="T26" fmla="*/ 51053 w 76200"/>
              <a:gd name="T27" fmla="*/ 76764 h 516254"/>
              <a:gd name="T28" fmla="*/ 76199 w 76200"/>
              <a:gd name="T29" fmla="*/ 76764 h 516254"/>
              <a:gd name="T30" fmla="*/ 69722 w 76200"/>
              <a:gd name="T31" fmla="*/ 63713 h 516254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76200" h="516254">
                <a:moveTo>
                  <a:pt x="51053" y="63245"/>
                </a:moveTo>
                <a:lnTo>
                  <a:pt x="25907" y="63245"/>
                </a:lnTo>
                <a:lnTo>
                  <a:pt x="25907" y="515873"/>
                </a:lnTo>
                <a:lnTo>
                  <a:pt x="51053" y="515873"/>
                </a:lnTo>
                <a:lnTo>
                  <a:pt x="51053" y="63245"/>
                </a:lnTo>
                <a:close/>
              </a:path>
              <a:path w="76200" h="516254">
                <a:moveTo>
                  <a:pt x="38099" y="0"/>
                </a:moveTo>
                <a:lnTo>
                  <a:pt x="0" y="76199"/>
                </a:lnTo>
                <a:lnTo>
                  <a:pt x="25907" y="76199"/>
                </a:lnTo>
                <a:lnTo>
                  <a:pt x="25907" y="63245"/>
                </a:lnTo>
                <a:lnTo>
                  <a:pt x="69722" y="63245"/>
                </a:lnTo>
                <a:lnTo>
                  <a:pt x="38099" y="0"/>
                </a:lnTo>
                <a:close/>
              </a:path>
              <a:path w="76200" h="516254">
                <a:moveTo>
                  <a:pt x="69722" y="63245"/>
                </a:moveTo>
                <a:lnTo>
                  <a:pt x="51053" y="63245"/>
                </a:lnTo>
                <a:lnTo>
                  <a:pt x="51053" y="76199"/>
                </a:lnTo>
                <a:lnTo>
                  <a:pt x="76199" y="76199"/>
                </a:lnTo>
                <a:lnTo>
                  <a:pt x="69722" y="63245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389" name="object 5">
            <a:extLst>
              <a:ext uri="{FF2B5EF4-FFF2-40B4-BE49-F238E27FC236}">
                <a16:creationId xmlns:a16="http://schemas.microsoft.com/office/drawing/2014/main" id="{941D63B5-D7EF-4E9D-8DFB-6363606F9F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2850" y="3778250"/>
            <a:ext cx="7832725" cy="50006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6390" name="object 6">
            <a:extLst>
              <a:ext uri="{FF2B5EF4-FFF2-40B4-BE49-F238E27FC236}">
                <a16:creationId xmlns:a16="http://schemas.microsoft.com/office/drawing/2014/main" id="{3112F269-C3E6-4FB1-8644-E07408418E90}"/>
              </a:ext>
            </a:extLst>
          </p:cNvPr>
          <p:cNvSpPr>
            <a:spLocks/>
          </p:cNvSpPr>
          <p:nvPr/>
        </p:nvSpPr>
        <p:spPr bwMode="auto">
          <a:xfrm>
            <a:off x="1284288" y="3914775"/>
            <a:ext cx="0" cy="458788"/>
          </a:xfrm>
          <a:custGeom>
            <a:avLst/>
            <a:gdLst>
              <a:gd name="T0" fmla="*/ 0 h 459104"/>
              <a:gd name="T1" fmla="*/ 457776 h 459104"/>
              <a:gd name="T2" fmla="*/ 0 60000 65536"/>
              <a:gd name="T3" fmla="*/ 0 60000 65536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0" r="r" b="b"/>
            <a:pathLst>
              <a:path h="459104">
                <a:moveTo>
                  <a:pt x="0" y="0"/>
                </a:moveTo>
                <a:lnTo>
                  <a:pt x="0" y="458723"/>
                </a:lnTo>
              </a:path>
            </a:pathLst>
          </a:custGeom>
          <a:noFill/>
          <a:ln w="27177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391" name="object 7">
            <a:extLst>
              <a:ext uri="{FF2B5EF4-FFF2-40B4-BE49-F238E27FC236}">
                <a16:creationId xmlns:a16="http://schemas.microsoft.com/office/drawing/2014/main" id="{F3B66991-B1E1-4365-955F-36A6182665F0}"/>
              </a:ext>
            </a:extLst>
          </p:cNvPr>
          <p:cNvSpPr>
            <a:spLocks/>
          </p:cNvSpPr>
          <p:nvPr/>
        </p:nvSpPr>
        <p:spPr bwMode="auto">
          <a:xfrm>
            <a:off x="8990013" y="3394075"/>
            <a:ext cx="0" cy="482600"/>
          </a:xfrm>
          <a:custGeom>
            <a:avLst/>
            <a:gdLst>
              <a:gd name="T0" fmla="*/ 0 h 482600"/>
              <a:gd name="T1" fmla="*/ 482346 h 482600"/>
              <a:gd name="T2" fmla="*/ 0 60000 65536"/>
              <a:gd name="T3" fmla="*/ 0 60000 65536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0" r="r" b="b"/>
            <a:pathLst>
              <a:path h="482600">
                <a:moveTo>
                  <a:pt x="0" y="0"/>
                </a:moveTo>
                <a:lnTo>
                  <a:pt x="0" y="482346"/>
                </a:lnTo>
              </a:path>
            </a:pathLst>
          </a:custGeom>
          <a:noFill/>
          <a:ln w="2641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392" name="object 8">
            <a:extLst>
              <a:ext uri="{FF2B5EF4-FFF2-40B4-BE49-F238E27FC236}">
                <a16:creationId xmlns:a16="http://schemas.microsoft.com/office/drawing/2014/main" id="{88BB0C2D-CF79-44CC-9556-AFD63A064F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3775" y="1858963"/>
            <a:ext cx="7918450" cy="16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55600" indent="-342900" eaLnBrk="0" hangingPunct="0">
              <a:tabLst>
                <a:tab pos="35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tabLst>
                <a:tab pos="35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tabLst>
                <a:tab pos="35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tabLst>
                <a:tab pos="35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tabLst>
                <a:tab pos="35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Char char=""/>
            </a:pPr>
            <a:r>
              <a:rPr lang="en-US" altLang="en-US" sz="2600">
                <a:latin typeface="Arial" panose="020B0604020202020204" pitchFamily="34" charset="0"/>
              </a:rPr>
              <a:t>[1]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>
                <a:latin typeface="Arial" panose="020B0604020202020204" pitchFamily="34" charset="0"/>
              </a:rPr>
              <a:t>Since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>
                <a:latin typeface="Arial" panose="020B0604020202020204" pitchFamily="34" charset="0"/>
              </a:rPr>
              <a:t>we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>
                <a:latin typeface="Arial" panose="020B0604020202020204" pitchFamily="34" charset="0"/>
              </a:rPr>
              <a:t>have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>
                <a:latin typeface="Arial" panose="020B0604020202020204" pitchFamily="34" charset="0"/>
              </a:rPr>
              <a:t>simple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>
                <a:latin typeface="Arial" panose="020B0604020202020204" pitchFamily="34" charset="0"/>
              </a:rPr>
              <a:t>interest,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>
                <a:latin typeface="Arial" panose="020B0604020202020204" pitchFamily="34" charset="0"/>
              </a:rPr>
              <a:t>then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>
                <a:latin typeface="Arial" panose="020B0604020202020204" pitchFamily="34" charset="0"/>
              </a:rPr>
              <a:t>F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>
                <a:latin typeface="Arial" panose="020B0604020202020204" pitchFamily="34" charset="0"/>
              </a:rPr>
              <a:t>=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>
                <a:latin typeface="Arial" panose="020B0604020202020204" pitchFamily="34" charset="0"/>
              </a:rPr>
              <a:t>P(1+ni)</a:t>
            </a:r>
          </a:p>
          <a:p>
            <a:pPr eaLnBrk="1" hangingPunct="1">
              <a:spcBef>
                <a:spcPts val="625"/>
              </a:spcBef>
            </a:pPr>
            <a:r>
              <a:rPr lang="en-US" altLang="en-US" sz="2600">
                <a:latin typeface="Wingdings" panose="05000000000000000000" pitchFamily="2" charset="2"/>
              </a:rPr>
              <a:t>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>
                <a:latin typeface="Arial" panose="020B0604020202020204" pitchFamily="34" charset="0"/>
              </a:rPr>
              <a:t>F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>
                <a:latin typeface="Arial" panose="020B0604020202020204" pitchFamily="34" charset="0"/>
              </a:rPr>
              <a:t>=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>
                <a:latin typeface="Arial" panose="020B0604020202020204" pitchFamily="34" charset="0"/>
              </a:rPr>
              <a:t>$1,000×(1+30×0.003%)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>
                <a:latin typeface="Arial" panose="020B0604020202020204" pitchFamily="34" charset="0"/>
              </a:rPr>
              <a:t>=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>
                <a:latin typeface="Arial" panose="020B0604020202020204" pitchFamily="34" charset="0"/>
              </a:rPr>
              <a:t>$1,000.9</a:t>
            </a:r>
          </a:p>
          <a:p>
            <a:pPr eaLnBrk="1" hangingPunct="1">
              <a:spcBef>
                <a:spcPts val="38"/>
              </a:spcBef>
            </a:pPr>
            <a:endParaRPr lang="en-US" altLang="en-US" sz="3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 eaLnBrk="1" hangingPunct="1"/>
            <a:r>
              <a:rPr lang="en-US" altLang="en-US" b="1">
                <a:latin typeface="Arial" panose="020B0604020202020204" pitchFamily="34" charset="0"/>
              </a:rPr>
              <a:t>F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>
                <a:latin typeface="Arial" panose="020B0604020202020204" pitchFamily="34" charset="0"/>
              </a:rPr>
              <a:t>=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>
                <a:latin typeface="Arial" panose="020B0604020202020204" pitchFamily="34" charset="0"/>
              </a:rPr>
              <a:t>?</a:t>
            </a: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6393" name="object 9">
            <a:extLst>
              <a:ext uri="{FF2B5EF4-FFF2-40B4-BE49-F238E27FC236}">
                <a16:creationId xmlns:a16="http://schemas.microsoft.com/office/drawing/2014/main" id="{8282CB18-552E-48B9-A3E5-BDCE1A47CC39}"/>
              </a:ext>
            </a:extLst>
          </p:cNvPr>
          <p:cNvSpPr>
            <a:spLocks/>
          </p:cNvSpPr>
          <p:nvPr/>
        </p:nvSpPr>
        <p:spPr bwMode="auto">
          <a:xfrm>
            <a:off x="1246188" y="4373563"/>
            <a:ext cx="76200" cy="539750"/>
          </a:xfrm>
          <a:custGeom>
            <a:avLst/>
            <a:gdLst>
              <a:gd name="T0" fmla="*/ 25145 w 76200"/>
              <a:gd name="T1" fmla="*/ 463296 h 539750"/>
              <a:gd name="T2" fmla="*/ 0 w 76200"/>
              <a:gd name="T3" fmla="*/ 463296 h 539750"/>
              <a:gd name="T4" fmla="*/ 38099 w 76200"/>
              <a:gd name="T5" fmla="*/ 539496 h 539750"/>
              <a:gd name="T6" fmla="*/ 69722 w 76200"/>
              <a:gd name="T7" fmla="*/ 476250 h 539750"/>
              <a:gd name="T8" fmla="*/ 25145 w 76200"/>
              <a:gd name="T9" fmla="*/ 476250 h 539750"/>
              <a:gd name="T10" fmla="*/ 25145 w 76200"/>
              <a:gd name="T11" fmla="*/ 463296 h 539750"/>
              <a:gd name="T12" fmla="*/ 51053 w 76200"/>
              <a:gd name="T13" fmla="*/ 0 h 539750"/>
              <a:gd name="T14" fmla="*/ 25145 w 76200"/>
              <a:gd name="T15" fmla="*/ 0 h 539750"/>
              <a:gd name="T16" fmla="*/ 25145 w 76200"/>
              <a:gd name="T17" fmla="*/ 476250 h 539750"/>
              <a:gd name="T18" fmla="*/ 51053 w 76200"/>
              <a:gd name="T19" fmla="*/ 476250 h 539750"/>
              <a:gd name="T20" fmla="*/ 51053 w 76200"/>
              <a:gd name="T21" fmla="*/ 0 h 539750"/>
              <a:gd name="T22" fmla="*/ 76199 w 76200"/>
              <a:gd name="T23" fmla="*/ 463296 h 539750"/>
              <a:gd name="T24" fmla="*/ 51053 w 76200"/>
              <a:gd name="T25" fmla="*/ 463296 h 539750"/>
              <a:gd name="T26" fmla="*/ 51053 w 76200"/>
              <a:gd name="T27" fmla="*/ 476250 h 539750"/>
              <a:gd name="T28" fmla="*/ 69722 w 76200"/>
              <a:gd name="T29" fmla="*/ 476250 h 539750"/>
              <a:gd name="T30" fmla="*/ 76199 w 76200"/>
              <a:gd name="T31" fmla="*/ 463296 h 539750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76200" h="539750">
                <a:moveTo>
                  <a:pt x="25145" y="463296"/>
                </a:moveTo>
                <a:lnTo>
                  <a:pt x="0" y="463296"/>
                </a:lnTo>
                <a:lnTo>
                  <a:pt x="38099" y="539496"/>
                </a:lnTo>
                <a:lnTo>
                  <a:pt x="69722" y="476250"/>
                </a:lnTo>
                <a:lnTo>
                  <a:pt x="25145" y="476250"/>
                </a:lnTo>
                <a:lnTo>
                  <a:pt x="25145" y="463296"/>
                </a:lnTo>
                <a:close/>
              </a:path>
              <a:path w="76200" h="539750">
                <a:moveTo>
                  <a:pt x="51053" y="0"/>
                </a:moveTo>
                <a:lnTo>
                  <a:pt x="25145" y="0"/>
                </a:lnTo>
                <a:lnTo>
                  <a:pt x="25145" y="476250"/>
                </a:lnTo>
                <a:lnTo>
                  <a:pt x="51053" y="476250"/>
                </a:lnTo>
                <a:lnTo>
                  <a:pt x="51053" y="0"/>
                </a:lnTo>
                <a:close/>
              </a:path>
              <a:path w="76200" h="539750">
                <a:moveTo>
                  <a:pt x="76199" y="463296"/>
                </a:moveTo>
                <a:lnTo>
                  <a:pt x="51053" y="463296"/>
                </a:lnTo>
                <a:lnTo>
                  <a:pt x="51053" y="476250"/>
                </a:lnTo>
                <a:lnTo>
                  <a:pt x="69722" y="476250"/>
                </a:lnTo>
                <a:lnTo>
                  <a:pt x="76199" y="463296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279EF748-9B3B-43B4-B00D-A80DAA9CF3F6}"/>
              </a:ext>
            </a:extLst>
          </p:cNvPr>
          <p:cNvSpPr txBox="1"/>
          <p:nvPr/>
        </p:nvSpPr>
        <p:spPr>
          <a:xfrm>
            <a:off x="679450" y="5029200"/>
            <a:ext cx="1131888" cy="2540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b="1" spc="-15" dirty="0">
                <a:latin typeface="Arial"/>
                <a:cs typeface="Arial"/>
              </a:rPr>
              <a:t>P</a:t>
            </a:r>
            <a:r>
              <a:rPr b="1" spc="10" dirty="0">
                <a:latin typeface="Times New Roman"/>
                <a:cs typeface="Times New Roman"/>
              </a:rPr>
              <a:t> </a:t>
            </a:r>
            <a:r>
              <a:rPr b="1" spc="-15" dirty="0">
                <a:latin typeface="Arial"/>
                <a:cs typeface="Arial"/>
              </a:rPr>
              <a:t>=</a:t>
            </a:r>
            <a:r>
              <a:rPr b="1" spc="45" dirty="0">
                <a:latin typeface="Times New Roman"/>
                <a:cs typeface="Times New Roman"/>
              </a:rPr>
              <a:t> </a:t>
            </a:r>
            <a:r>
              <a:rPr b="1" spc="-5" dirty="0">
                <a:latin typeface="Arial"/>
                <a:cs typeface="Arial"/>
              </a:rPr>
              <a:t>$1,000</a:t>
            </a:r>
            <a:endParaRPr>
              <a:latin typeface="Arial"/>
              <a:cs typeface="Arial"/>
            </a:endParaRPr>
          </a:p>
        </p:txBody>
      </p:sp>
      <p:sp>
        <p:nvSpPr>
          <p:cNvPr id="16395" name="object 11">
            <a:extLst>
              <a:ext uri="{FF2B5EF4-FFF2-40B4-BE49-F238E27FC236}">
                <a16:creationId xmlns:a16="http://schemas.microsoft.com/office/drawing/2014/main" id="{7450A4B8-8C04-408E-81DE-DC717F3337AA}"/>
              </a:ext>
            </a:extLst>
          </p:cNvPr>
          <p:cNvSpPr>
            <a:spLocks/>
          </p:cNvSpPr>
          <p:nvPr/>
        </p:nvSpPr>
        <p:spPr bwMode="auto">
          <a:xfrm>
            <a:off x="9337675" y="6794500"/>
            <a:ext cx="4763" cy="0"/>
          </a:xfrm>
          <a:custGeom>
            <a:avLst/>
            <a:gdLst>
              <a:gd name="T0" fmla="*/ 0 w 3809"/>
              <a:gd name="T1" fmla="*/ 7448 w 3809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3809">
                <a:moveTo>
                  <a:pt x="0" y="0"/>
                </a:moveTo>
                <a:lnTo>
                  <a:pt x="3809" y="0"/>
                </a:lnTo>
              </a:path>
            </a:pathLst>
          </a:custGeom>
          <a:noFill/>
          <a:ln w="3809">
            <a:solidFill>
              <a:srgbClr val="E1D8A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396" name="object 13">
            <a:extLst>
              <a:ext uri="{FF2B5EF4-FFF2-40B4-BE49-F238E27FC236}">
                <a16:creationId xmlns:a16="http://schemas.microsoft.com/office/drawing/2014/main" id="{9DA564CF-9DD6-4A59-97CC-AE3B380628AF}"/>
              </a:ext>
            </a:extLst>
          </p:cNvPr>
          <p:cNvSpPr>
            <a:spLocks/>
          </p:cNvSpPr>
          <p:nvPr/>
        </p:nvSpPr>
        <p:spPr bwMode="auto">
          <a:xfrm>
            <a:off x="522288" y="7150100"/>
            <a:ext cx="8501062" cy="0"/>
          </a:xfrm>
          <a:custGeom>
            <a:avLst/>
            <a:gdLst>
              <a:gd name="T0" fmla="*/ 0 w 8501380"/>
              <a:gd name="T1" fmla="*/ 8499917 w 8501380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8501380">
                <a:moveTo>
                  <a:pt x="0" y="0"/>
                </a:moveTo>
                <a:lnTo>
                  <a:pt x="8500871" y="0"/>
                </a:lnTo>
              </a:path>
            </a:pathLst>
          </a:custGeom>
          <a:noFill/>
          <a:ln w="14223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397" name="object 14">
            <a:extLst>
              <a:ext uri="{FF2B5EF4-FFF2-40B4-BE49-F238E27FC236}">
                <a16:creationId xmlns:a16="http://schemas.microsoft.com/office/drawing/2014/main" id="{5EA8C979-2902-434C-BED2-BCBABCD322C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54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CBBE44A-D19A-49CE-8DBD-DAEE53FFEA9E}" type="slidenum">
              <a:rPr lang="en-US" altLang="en-US">
                <a:solidFill>
                  <a:schemeClr val="hlink"/>
                </a:solidFill>
                <a:latin typeface="Arial" panose="020B0604020202020204" pitchFamily="34" charset="0"/>
              </a:rPr>
              <a:pPr eaLnBrk="1" hangingPunct="1"/>
              <a:t>13</a:t>
            </a:fld>
            <a:endParaRPr lang="en-US" altLang="en-US">
              <a:solidFill>
                <a:schemeClr val="hlink"/>
              </a:solidFill>
              <a:latin typeface="Arial" panose="020B0604020202020204" pitchFamily="34" charset="0"/>
            </a:endParaRPr>
          </a:p>
        </p:txBody>
      </p:sp>
      <p:sp>
        <p:nvSpPr>
          <p:cNvPr id="15" name="object 15">
            <a:extLst>
              <a:ext uri="{FF2B5EF4-FFF2-40B4-BE49-F238E27FC236}">
                <a16:creationId xmlns:a16="http://schemas.microsoft.com/office/drawing/2014/main" id="{A4485078-E26A-472B-A00F-2EC5925FC82F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844550" y="7164388"/>
            <a:ext cx="4554538" cy="1524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>
                <a:cs typeface="Arial" charset="0"/>
              </a:rPr>
              <a:t>Engi</a:t>
            </a:r>
            <a:r>
              <a:rPr spc="-10">
                <a:cs typeface="Arial" charset="0"/>
              </a:rPr>
              <a:t>ne</a:t>
            </a:r>
            <a:r>
              <a:rPr spc="-15">
                <a:cs typeface="Arial" charset="0"/>
              </a:rPr>
              <a:t>e</a:t>
            </a:r>
            <a:r>
              <a:rPr>
                <a:cs typeface="Arial" charset="0"/>
              </a:rPr>
              <a:t>ri</a:t>
            </a:r>
            <a:r>
              <a:rPr spc="-10">
                <a:cs typeface="Arial" charset="0"/>
              </a:rPr>
              <a:t>n</a:t>
            </a:r>
            <a:r>
              <a:rPr>
                <a:cs typeface="Arial" charset="0"/>
              </a:rPr>
              <a:t>g</a:t>
            </a:r>
            <a:r>
              <a:rPr spc="-5">
                <a:latin typeface="Times New Roman"/>
                <a:cs typeface="Times New Roman"/>
              </a:rPr>
              <a:t> </a:t>
            </a:r>
            <a:r>
              <a:rPr>
                <a:cs typeface="Arial" charset="0"/>
              </a:rPr>
              <a:t>Econ</a:t>
            </a:r>
            <a:r>
              <a:rPr spc="-10">
                <a:cs typeface="Arial" charset="0"/>
              </a:rPr>
              <a:t>o</a:t>
            </a:r>
            <a:r>
              <a:rPr>
                <a:cs typeface="Arial" charset="0"/>
              </a:rPr>
              <a:t>my</a:t>
            </a:r>
            <a:r>
              <a:rPr spc="5">
                <a:latin typeface="Times New Roman"/>
                <a:cs typeface="Times New Roman"/>
              </a:rPr>
              <a:t> </a:t>
            </a:r>
            <a:r>
              <a:rPr>
                <a:cs typeface="Arial" charset="0"/>
              </a:rPr>
              <a:t>–</a:t>
            </a:r>
            <a:r>
              <a:rPr spc="10">
                <a:latin typeface="Times New Roman"/>
                <a:cs typeface="Times New Roman"/>
              </a:rPr>
              <a:t> </a:t>
            </a:r>
            <a:r>
              <a:rPr spc="-5">
                <a:cs typeface="Arial" charset="0"/>
              </a:rPr>
              <a:t>Summe</a:t>
            </a:r>
            <a:r>
              <a:rPr>
                <a:cs typeface="Arial" charset="0"/>
              </a:rPr>
              <a:t>r</a:t>
            </a:r>
            <a:r>
              <a:rPr spc="15">
                <a:latin typeface="Times New Roman"/>
                <a:cs typeface="Times New Roman"/>
              </a:rPr>
              <a:t> </a:t>
            </a:r>
            <a:r>
              <a:rPr>
                <a:cs typeface="Arial" charset="0"/>
              </a:rPr>
              <a:t>2008</a:t>
            </a:r>
            <a:r>
              <a:rPr spc="-5">
                <a:latin typeface="Times New Roman"/>
                <a:cs typeface="Times New Roman"/>
              </a:rPr>
              <a:t> </a:t>
            </a:r>
            <a:r>
              <a:rPr>
                <a:cs typeface="Arial" charset="0"/>
              </a:rPr>
              <a:t>–</a:t>
            </a:r>
            <a:r>
              <a:rPr spc="10">
                <a:latin typeface="Times New Roman"/>
                <a:cs typeface="Times New Roman"/>
              </a:rPr>
              <a:t> </a:t>
            </a:r>
            <a:r>
              <a:rPr spc="-5">
                <a:cs typeface="Arial" charset="0"/>
              </a:rPr>
              <a:t>[1-3</a:t>
            </a:r>
            <a:r>
              <a:rPr>
                <a:cs typeface="Arial" charset="0"/>
              </a:rPr>
              <a:t>]</a:t>
            </a:r>
            <a:r>
              <a:rPr spc="5">
                <a:latin typeface="Times New Roman"/>
                <a:cs typeface="Times New Roman"/>
              </a:rPr>
              <a:t> </a:t>
            </a:r>
            <a:r>
              <a:rPr>
                <a:cs typeface="Arial" charset="0"/>
              </a:rPr>
              <a:t>Introd</a:t>
            </a:r>
            <a:r>
              <a:rPr spc="-10">
                <a:cs typeface="Arial" charset="0"/>
              </a:rPr>
              <a:t>u</a:t>
            </a:r>
            <a:r>
              <a:rPr>
                <a:cs typeface="Arial" charset="0"/>
              </a:rPr>
              <a:t>ct</a:t>
            </a:r>
            <a:r>
              <a:rPr spc="-5">
                <a:cs typeface="Arial" charset="0"/>
              </a:rPr>
              <a:t>i</a:t>
            </a:r>
            <a:r>
              <a:rPr spc="-10">
                <a:cs typeface="Arial" charset="0"/>
              </a:rPr>
              <a:t>o</a:t>
            </a:r>
            <a:r>
              <a:rPr>
                <a:cs typeface="Arial" charset="0"/>
              </a:rPr>
              <a:t>n</a:t>
            </a:r>
            <a:r>
              <a:rPr spc="-5">
                <a:latin typeface="Times New Roman"/>
                <a:cs typeface="Times New Roman"/>
              </a:rPr>
              <a:t> </a:t>
            </a:r>
            <a:r>
              <a:rPr>
                <a:cs typeface="Arial" charset="0"/>
              </a:rPr>
              <a:t>–</a:t>
            </a:r>
            <a:r>
              <a:rPr spc="10">
                <a:latin typeface="Times New Roman"/>
                <a:cs typeface="Times New Roman"/>
              </a:rPr>
              <a:t> </a:t>
            </a:r>
            <a:r>
              <a:rPr>
                <a:cs typeface="Arial" charset="0"/>
              </a:rPr>
              <a:t>Cash</a:t>
            </a:r>
            <a:r>
              <a:rPr spc="5">
                <a:latin typeface="Times New Roman"/>
                <a:cs typeface="Times New Roman"/>
              </a:rPr>
              <a:t> </a:t>
            </a:r>
            <a:r>
              <a:rPr>
                <a:cs typeface="Arial" charset="0"/>
              </a:rPr>
              <a:t>flow</a:t>
            </a:r>
            <a:r>
              <a:rPr spc="10">
                <a:latin typeface="Times New Roman"/>
                <a:cs typeface="Times New Roman"/>
              </a:rPr>
              <a:t> </a:t>
            </a:r>
            <a:r>
              <a:rPr>
                <a:cs typeface="Arial" charset="0"/>
              </a:rPr>
              <a:t>Diagrams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EC5871C1-166C-4070-9378-2EE1676D60BB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27749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Cash</a:t>
            </a:r>
            <a:r>
              <a:rPr spc="190" dirty="0">
                <a:latin typeface="Times New Roman"/>
                <a:cs typeface="Times New Roman"/>
              </a:rPr>
              <a:t> </a:t>
            </a:r>
            <a:r>
              <a:rPr spc="-5" dirty="0"/>
              <a:t>Flo</a:t>
            </a:r>
            <a:r>
              <a:rPr dirty="0"/>
              <a:t>w</a:t>
            </a:r>
            <a:r>
              <a:rPr spc="220" dirty="0">
                <a:latin typeface="Times New Roman"/>
                <a:cs typeface="Times New Roman"/>
              </a:rPr>
              <a:t> </a:t>
            </a:r>
            <a:r>
              <a:rPr spc="-5" dirty="0"/>
              <a:t>Diagra</a:t>
            </a:r>
            <a:r>
              <a:rPr dirty="0"/>
              <a:t>m</a:t>
            </a:r>
            <a:r>
              <a:rPr spc="204" dirty="0">
                <a:latin typeface="Times New Roman"/>
                <a:cs typeface="Times New Roman"/>
              </a:rPr>
              <a:t> </a:t>
            </a:r>
            <a:r>
              <a:rPr dirty="0"/>
              <a:t>–</a:t>
            </a:r>
            <a:r>
              <a:rPr spc="200" dirty="0">
                <a:latin typeface="Times New Roman"/>
                <a:cs typeface="Times New Roman"/>
              </a:rPr>
              <a:t> </a:t>
            </a:r>
            <a:r>
              <a:rPr spc="-5" dirty="0"/>
              <a:t>Exampl</a:t>
            </a:r>
            <a:r>
              <a:rPr dirty="0"/>
              <a:t>e</a:t>
            </a:r>
            <a:r>
              <a:rPr spc="200" dirty="0">
                <a:latin typeface="Times New Roman"/>
                <a:cs typeface="Times New Roman"/>
              </a:rPr>
              <a:t> </a:t>
            </a:r>
            <a:r>
              <a:rPr dirty="0"/>
              <a:t>[4]</a:t>
            </a:r>
          </a:p>
        </p:txBody>
      </p:sp>
      <p:sp>
        <p:nvSpPr>
          <p:cNvPr id="17411" name="object 3">
            <a:extLst>
              <a:ext uri="{FF2B5EF4-FFF2-40B4-BE49-F238E27FC236}">
                <a16:creationId xmlns:a16="http://schemas.microsoft.com/office/drawing/2014/main" id="{613CFE35-FFB2-490D-8655-13BF41083DD5}"/>
              </a:ext>
            </a:extLst>
          </p:cNvPr>
          <p:cNvSpPr>
            <a:spLocks/>
          </p:cNvSpPr>
          <p:nvPr/>
        </p:nvSpPr>
        <p:spPr bwMode="auto">
          <a:xfrm>
            <a:off x="919163" y="1549400"/>
            <a:ext cx="8258175" cy="63500"/>
          </a:xfrm>
          <a:custGeom>
            <a:avLst/>
            <a:gdLst>
              <a:gd name="T0" fmla="*/ 0 w 8258175"/>
              <a:gd name="T1" fmla="*/ 63245 h 63500"/>
              <a:gd name="T2" fmla="*/ 8257793 w 8258175"/>
              <a:gd name="T3" fmla="*/ 63245 h 63500"/>
              <a:gd name="T4" fmla="*/ 8257793 w 8258175"/>
              <a:gd name="T5" fmla="*/ 0 h 63500"/>
              <a:gd name="T6" fmla="*/ 0 w 8258175"/>
              <a:gd name="T7" fmla="*/ 0 h 63500"/>
              <a:gd name="T8" fmla="*/ 0 w 8258175"/>
              <a:gd name="T9" fmla="*/ 63245 h 635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8258175" h="63500">
                <a:moveTo>
                  <a:pt x="0" y="63245"/>
                </a:moveTo>
                <a:lnTo>
                  <a:pt x="8257793" y="63245"/>
                </a:lnTo>
                <a:lnTo>
                  <a:pt x="8257793" y="0"/>
                </a:lnTo>
                <a:lnTo>
                  <a:pt x="0" y="0"/>
                </a:lnTo>
                <a:lnTo>
                  <a:pt x="0" y="63245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7412" name="object 4">
            <a:extLst>
              <a:ext uri="{FF2B5EF4-FFF2-40B4-BE49-F238E27FC236}">
                <a16:creationId xmlns:a16="http://schemas.microsoft.com/office/drawing/2014/main" id="{14DC434C-BDA9-4743-8484-393B6F37A8B7}"/>
              </a:ext>
            </a:extLst>
          </p:cNvPr>
          <p:cNvSpPr>
            <a:spLocks/>
          </p:cNvSpPr>
          <p:nvPr/>
        </p:nvSpPr>
        <p:spPr bwMode="auto">
          <a:xfrm>
            <a:off x="457200" y="3394075"/>
            <a:ext cx="9144000" cy="979488"/>
          </a:xfrm>
          <a:custGeom>
            <a:avLst/>
            <a:gdLst>
              <a:gd name="T0" fmla="*/ 0 w 9144000"/>
              <a:gd name="T1" fmla="*/ 980123 h 979170"/>
              <a:gd name="T2" fmla="*/ 9143999 w 9144000"/>
              <a:gd name="T3" fmla="*/ 980123 h 979170"/>
              <a:gd name="T4" fmla="*/ 9143999 w 9144000"/>
              <a:gd name="T5" fmla="*/ 0 h 979170"/>
              <a:gd name="T6" fmla="*/ 0 w 9144000"/>
              <a:gd name="T7" fmla="*/ 0 h 979170"/>
              <a:gd name="T8" fmla="*/ 0 w 9144000"/>
              <a:gd name="T9" fmla="*/ 980123 h 9791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144000" h="979170">
                <a:moveTo>
                  <a:pt x="0" y="979169"/>
                </a:moveTo>
                <a:lnTo>
                  <a:pt x="9143999" y="979169"/>
                </a:lnTo>
                <a:lnTo>
                  <a:pt x="9143999" y="0"/>
                </a:lnTo>
                <a:lnTo>
                  <a:pt x="0" y="0"/>
                </a:lnTo>
                <a:lnTo>
                  <a:pt x="0" y="97916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7413" name="object 5">
            <a:extLst>
              <a:ext uri="{FF2B5EF4-FFF2-40B4-BE49-F238E27FC236}">
                <a16:creationId xmlns:a16="http://schemas.microsoft.com/office/drawing/2014/main" id="{4C0E92C3-CC3F-47A6-9241-02CB6B7A86D5}"/>
              </a:ext>
            </a:extLst>
          </p:cNvPr>
          <p:cNvSpPr>
            <a:spLocks/>
          </p:cNvSpPr>
          <p:nvPr/>
        </p:nvSpPr>
        <p:spPr bwMode="auto">
          <a:xfrm>
            <a:off x="1117600" y="4302125"/>
            <a:ext cx="7832725" cy="73025"/>
          </a:xfrm>
          <a:custGeom>
            <a:avLst/>
            <a:gdLst>
              <a:gd name="T0" fmla="*/ 0 w 7832090"/>
              <a:gd name="T1" fmla="*/ 75099 h 71754"/>
              <a:gd name="T2" fmla="*/ 7833740 w 7832090"/>
              <a:gd name="T3" fmla="*/ 75099 h 71754"/>
              <a:gd name="T4" fmla="*/ 7833740 w 7832090"/>
              <a:gd name="T5" fmla="*/ 0 h 71754"/>
              <a:gd name="T6" fmla="*/ 0 w 7832090"/>
              <a:gd name="T7" fmla="*/ 0 h 71754"/>
              <a:gd name="T8" fmla="*/ 0 w 7832090"/>
              <a:gd name="T9" fmla="*/ 75099 h 7175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832090" h="71754">
                <a:moveTo>
                  <a:pt x="0" y="71246"/>
                </a:moveTo>
                <a:lnTo>
                  <a:pt x="7831835" y="71246"/>
                </a:lnTo>
                <a:lnTo>
                  <a:pt x="7831835" y="0"/>
                </a:lnTo>
                <a:lnTo>
                  <a:pt x="0" y="0"/>
                </a:lnTo>
                <a:lnTo>
                  <a:pt x="0" y="7124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7414" name="object 6">
            <a:extLst>
              <a:ext uri="{FF2B5EF4-FFF2-40B4-BE49-F238E27FC236}">
                <a16:creationId xmlns:a16="http://schemas.microsoft.com/office/drawing/2014/main" id="{60C71A8C-3A53-4FAA-A970-30F634BE64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7600" y="4302125"/>
            <a:ext cx="7832725" cy="71438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7415" name="object 7">
            <a:extLst>
              <a:ext uri="{FF2B5EF4-FFF2-40B4-BE49-F238E27FC236}">
                <a16:creationId xmlns:a16="http://schemas.microsoft.com/office/drawing/2014/main" id="{3347A8DE-E1D3-48AD-A2A9-8A9A7243722B}"/>
              </a:ext>
            </a:extLst>
          </p:cNvPr>
          <p:cNvSpPr>
            <a:spLocks/>
          </p:cNvSpPr>
          <p:nvPr/>
        </p:nvSpPr>
        <p:spPr bwMode="auto">
          <a:xfrm>
            <a:off x="8856663" y="3448050"/>
            <a:ext cx="76200" cy="971550"/>
          </a:xfrm>
          <a:custGeom>
            <a:avLst/>
            <a:gdLst>
              <a:gd name="T0" fmla="*/ 51053 w 76200"/>
              <a:gd name="T1" fmla="*/ 63245 h 971550"/>
              <a:gd name="T2" fmla="*/ 25907 w 76200"/>
              <a:gd name="T3" fmla="*/ 63245 h 971550"/>
              <a:gd name="T4" fmla="*/ 25907 w 76200"/>
              <a:gd name="T5" fmla="*/ 971549 h 971550"/>
              <a:gd name="T6" fmla="*/ 51053 w 76200"/>
              <a:gd name="T7" fmla="*/ 971549 h 971550"/>
              <a:gd name="T8" fmla="*/ 51053 w 76200"/>
              <a:gd name="T9" fmla="*/ 63245 h 971550"/>
              <a:gd name="T10" fmla="*/ 38099 w 76200"/>
              <a:gd name="T11" fmla="*/ 0 h 971550"/>
              <a:gd name="T12" fmla="*/ 0 w 76200"/>
              <a:gd name="T13" fmla="*/ 76199 h 971550"/>
              <a:gd name="T14" fmla="*/ 25907 w 76200"/>
              <a:gd name="T15" fmla="*/ 76199 h 971550"/>
              <a:gd name="T16" fmla="*/ 25907 w 76200"/>
              <a:gd name="T17" fmla="*/ 63245 h 971550"/>
              <a:gd name="T18" fmla="*/ 69722 w 76200"/>
              <a:gd name="T19" fmla="*/ 63245 h 971550"/>
              <a:gd name="T20" fmla="*/ 38099 w 76200"/>
              <a:gd name="T21" fmla="*/ 0 h 971550"/>
              <a:gd name="T22" fmla="*/ 69722 w 76200"/>
              <a:gd name="T23" fmla="*/ 63245 h 971550"/>
              <a:gd name="T24" fmla="*/ 51053 w 76200"/>
              <a:gd name="T25" fmla="*/ 63245 h 971550"/>
              <a:gd name="T26" fmla="*/ 51053 w 76200"/>
              <a:gd name="T27" fmla="*/ 76199 h 971550"/>
              <a:gd name="T28" fmla="*/ 76199 w 76200"/>
              <a:gd name="T29" fmla="*/ 76199 h 971550"/>
              <a:gd name="T30" fmla="*/ 69722 w 76200"/>
              <a:gd name="T31" fmla="*/ 63245 h 971550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76200" h="971550">
                <a:moveTo>
                  <a:pt x="51053" y="63245"/>
                </a:moveTo>
                <a:lnTo>
                  <a:pt x="25907" y="63245"/>
                </a:lnTo>
                <a:lnTo>
                  <a:pt x="25907" y="971549"/>
                </a:lnTo>
                <a:lnTo>
                  <a:pt x="51053" y="971549"/>
                </a:lnTo>
                <a:lnTo>
                  <a:pt x="51053" y="63245"/>
                </a:lnTo>
                <a:close/>
              </a:path>
              <a:path w="76200" h="971550">
                <a:moveTo>
                  <a:pt x="38099" y="0"/>
                </a:moveTo>
                <a:lnTo>
                  <a:pt x="0" y="76199"/>
                </a:lnTo>
                <a:lnTo>
                  <a:pt x="25907" y="76199"/>
                </a:lnTo>
                <a:lnTo>
                  <a:pt x="25907" y="63245"/>
                </a:lnTo>
                <a:lnTo>
                  <a:pt x="69722" y="63245"/>
                </a:lnTo>
                <a:lnTo>
                  <a:pt x="38099" y="0"/>
                </a:lnTo>
                <a:close/>
              </a:path>
              <a:path w="76200" h="971550">
                <a:moveTo>
                  <a:pt x="69722" y="63245"/>
                </a:moveTo>
                <a:lnTo>
                  <a:pt x="51053" y="63245"/>
                </a:lnTo>
                <a:lnTo>
                  <a:pt x="51053" y="76199"/>
                </a:lnTo>
                <a:lnTo>
                  <a:pt x="76199" y="76199"/>
                </a:lnTo>
                <a:lnTo>
                  <a:pt x="69722" y="63245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7416" name="object 8">
            <a:extLst>
              <a:ext uri="{FF2B5EF4-FFF2-40B4-BE49-F238E27FC236}">
                <a16:creationId xmlns:a16="http://schemas.microsoft.com/office/drawing/2014/main" id="{EB471F2A-9BCA-4F41-9D89-2A19C3171E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3775" y="1858963"/>
            <a:ext cx="7823200" cy="219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2700" eaLnBrk="0" hangingPunct="0">
              <a:tabLst>
                <a:tab pos="3540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tabLst>
                <a:tab pos="3540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tabLst>
                <a:tab pos="3540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tabLst>
                <a:tab pos="3540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tabLst>
                <a:tab pos="3540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40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40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40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40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600">
                <a:latin typeface="Wingdings" panose="05000000000000000000" pitchFamily="2" charset="2"/>
              </a:rPr>
              <a:t>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2600">
                <a:latin typeface="Arial" panose="020B0604020202020204" pitchFamily="34" charset="0"/>
              </a:rPr>
              <a:t>[2]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>
                <a:latin typeface="Arial" panose="020B0604020202020204" pitchFamily="34" charset="0"/>
              </a:rPr>
              <a:t>F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>
                <a:latin typeface="Arial" panose="020B0604020202020204" pitchFamily="34" charset="0"/>
              </a:rPr>
              <a:t>=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>
                <a:solidFill>
                  <a:srgbClr val="FF0000"/>
                </a:solidFill>
                <a:latin typeface="Arial" panose="020B0604020202020204" pitchFamily="34" charset="0"/>
              </a:rPr>
              <a:t>$1,000×(1+30×0.003%)</a:t>
            </a:r>
            <a:r>
              <a:rPr lang="en-US" altLang="en-US" sz="26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>
                <a:latin typeface="Arial" panose="020B0604020202020204" pitchFamily="34" charset="0"/>
              </a:rPr>
              <a:t>+</a:t>
            </a:r>
          </a:p>
          <a:p>
            <a:pPr eaLnBrk="1" hangingPunct="1"/>
            <a:r>
              <a:rPr lang="en-US" altLang="en-US" sz="2600">
                <a:solidFill>
                  <a:srgbClr val="FF0000"/>
                </a:solidFill>
                <a:latin typeface="Arial" panose="020B0604020202020204" pitchFamily="34" charset="0"/>
              </a:rPr>
              <a:t>$2,000×(1+20×0.003%)</a:t>
            </a:r>
            <a:r>
              <a:rPr lang="en-US" altLang="en-US" sz="26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>
                <a:latin typeface="Arial" panose="020B0604020202020204" pitchFamily="34" charset="0"/>
              </a:rPr>
              <a:t>–</a:t>
            </a:r>
          </a:p>
          <a:p>
            <a:pPr eaLnBrk="1" hangingPunct="1">
              <a:spcBef>
                <a:spcPts val="625"/>
              </a:spcBef>
            </a:pPr>
            <a:r>
              <a:rPr lang="en-US" altLang="en-US" sz="2600">
                <a:solidFill>
                  <a:srgbClr val="0000FF"/>
                </a:solidFill>
                <a:latin typeface="Arial" panose="020B0604020202020204" pitchFamily="34" charset="0"/>
              </a:rPr>
              <a:t>$500×(1+5×0.003%)</a:t>
            </a:r>
            <a:r>
              <a:rPr lang="en-US" altLang="en-US" sz="26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>
                <a:latin typeface="Arial" panose="020B0604020202020204" pitchFamily="34" charset="0"/>
              </a:rPr>
              <a:t>=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>
                <a:latin typeface="Arial" panose="020B0604020202020204" pitchFamily="34" charset="0"/>
              </a:rPr>
              <a:t>$2,502.03</a:t>
            </a:r>
          </a:p>
          <a:p>
            <a:pPr algn="r" eaLnBrk="1" hangingPunct="1">
              <a:spcBef>
                <a:spcPts val="588"/>
              </a:spcBef>
            </a:pPr>
            <a:r>
              <a:rPr lang="en-US" altLang="en-US" b="1">
                <a:latin typeface="Arial" panose="020B0604020202020204" pitchFamily="34" charset="0"/>
              </a:rPr>
              <a:t>$500</a:t>
            </a:r>
            <a:endParaRPr lang="en-US" altLang="en-US">
              <a:latin typeface="Arial" panose="020B0604020202020204" pitchFamily="34" charset="0"/>
            </a:endParaRPr>
          </a:p>
          <a:p>
            <a:pPr eaLnBrk="1" hangingPunct="1">
              <a:spcBef>
                <a:spcPts val="25"/>
              </a:spcBef>
            </a:pPr>
            <a:endParaRPr lang="en-US" altLang="en-US" sz="23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 eaLnBrk="1" hangingPunct="1"/>
            <a:r>
              <a:rPr lang="en-US" altLang="en-US" b="1">
                <a:latin typeface="Arial" panose="020B0604020202020204" pitchFamily="34" charset="0"/>
              </a:rPr>
              <a:t>F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>
                <a:latin typeface="Arial" panose="020B0604020202020204" pitchFamily="34" charset="0"/>
              </a:rPr>
              <a:t>=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>
                <a:latin typeface="Arial" panose="020B0604020202020204" pitchFamily="34" charset="0"/>
              </a:rPr>
              <a:t>?</a:t>
            </a: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7417" name="object 9">
            <a:extLst>
              <a:ext uri="{FF2B5EF4-FFF2-40B4-BE49-F238E27FC236}">
                <a16:creationId xmlns:a16="http://schemas.microsoft.com/office/drawing/2014/main" id="{0EA11F43-F5BA-4166-8E7A-38AF4358981B}"/>
              </a:ext>
            </a:extLst>
          </p:cNvPr>
          <p:cNvSpPr>
            <a:spLocks/>
          </p:cNvSpPr>
          <p:nvPr/>
        </p:nvSpPr>
        <p:spPr bwMode="auto">
          <a:xfrm>
            <a:off x="7596188" y="3448050"/>
            <a:ext cx="76200" cy="971550"/>
          </a:xfrm>
          <a:custGeom>
            <a:avLst/>
            <a:gdLst>
              <a:gd name="T0" fmla="*/ 51053 w 76200"/>
              <a:gd name="T1" fmla="*/ 63245 h 971550"/>
              <a:gd name="T2" fmla="*/ 25907 w 76200"/>
              <a:gd name="T3" fmla="*/ 63245 h 971550"/>
              <a:gd name="T4" fmla="*/ 25907 w 76200"/>
              <a:gd name="T5" fmla="*/ 971549 h 971550"/>
              <a:gd name="T6" fmla="*/ 51053 w 76200"/>
              <a:gd name="T7" fmla="*/ 971549 h 971550"/>
              <a:gd name="T8" fmla="*/ 51053 w 76200"/>
              <a:gd name="T9" fmla="*/ 63245 h 971550"/>
              <a:gd name="T10" fmla="*/ 38099 w 76200"/>
              <a:gd name="T11" fmla="*/ 0 h 971550"/>
              <a:gd name="T12" fmla="*/ 0 w 76200"/>
              <a:gd name="T13" fmla="*/ 76199 h 971550"/>
              <a:gd name="T14" fmla="*/ 25907 w 76200"/>
              <a:gd name="T15" fmla="*/ 76199 h 971550"/>
              <a:gd name="T16" fmla="*/ 25907 w 76200"/>
              <a:gd name="T17" fmla="*/ 63245 h 971550"/>
              <a:gd name="T18" fmla="*/ 69722 w 76200"/>
              <a:gd name="T19" fmla="*/ 63245 h 971550"/>
              <a:gd name="T20" fmla="*/ 38099 w 76200"/>
              <a:gd name="T21" fmla="*/ 0 h 971550"/>
              <a:gd name="T22" fmla="*/ 69722 w 76200"/>
              <a:gd name="T23" fmla="*/ 63245 h 971550"/>
              <a:gd name="T24" fmla="*/ 51053 w 76200"/>
              <a:gd name="T25" fmla="*/ 63245 h 971550"/>
              <a:gd name="T26" fmla="*/ 51053 w 76200"/>
              <a:gd name="T27" fmla="*/ 76199 h 971550"/>
              <a:gd name="T28" fmla="*/ 76199 w 76200"/>
              <a:gd name="T29" fmla="*/ 76199 h 971550"/>
              <a:gd name="T30" fmla="*/ 69722 w 76200"/>
              <a:gd name="T31" fmla="*/ 63245 h 971550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76200" h="971550">
                <a:moveTo>
                  <a:pt x="51053" y="63245"/>
                </a:moveTo>
                <a:lnTo>
                  <a:pt x="25907" y="63245"/>
                </a:lnTo>
                <a:lnTo>
                  <a:pt x="25907" y="971549"/>
                </a:lnTo>
                <a:lnTo>
                  <a:pt x="51053" y="971549"/>
                </a:lnTo>
                <a:lnTo>
                  <a:pt x="51053" y="63245"/>
                </a:lnTo>
                <a:close/>
              </a:path>
              <a:path w="76200" h="971550">
                <a:moveTo>
                  <a:pt x="38099" y="0"/>
                </a:moveTo>
                <a:lnTo>
                  <a:pt x="0" y="76199"/>
                </a:lnTo>
                <a:lnTo>
                  <a:pt x="25907" y="76199"/>
                </a:lnTo>
                <a:lnTo>
                  <a:pt x="25907" y="63245"/>
                </a:lnTo>
                <a:lnTo>
                  <a:pt x="69722" y="63245"/>
                </a:lnTo>
                <a:lnTo>
                  <a:pt x="38099" y="0"/>
                </a:lnTo>
                <a:close/>
              </a:path>
              <a:path w="76200" h="971550">
                <a:moveTo>
                  <a:pt x="69722" y="63245"/>
                </a:moveTo>
                <a:lnTo>
                  <a:pt x="51053" y="63245"/>
                </a:lnTo>
                <a:lnTo>
                  <a:pt x="51053" y="76199"/>
                </a:lnTo>
                <a:lnTo>
                  <a:pt x="76199" y="76199"/>
                </a:lnTo>
                <a:lnTo>
                  <a:pt x="69722" y="63245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7418" name="object 10">
            <a:extLst>
              <a:ext uri="{FF2B5EF4-FFF2-40B4-BE49-F238E27FC236}">
                <a16:creationId xmlns:a16="http://schemas.microsoft.com/office/drawing/2014/main" id="{60A6DF0D-BBD9-483C-AEC8-5AC4F70D02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7600" y="4448175"/>
            <a:ext cx="7832725" cy="428625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7419" name="object 11">
            <a:extLst>
              <a:ext uri="{FF2B5EF4-FFF2-40B4-BE49-F238E27FC236}">
                <a16:creationId xmlns:a16="http://schemas.microsoft.com/office/drawing/2014/main" id="{5DC16D5C-C269-488E-9406-5FA261523381}"/>
              </a:ext>
            </a:extLst>
          </p:cNvPr>
          <p:cNvSpPr>
            <a:spLocks/>
          </p:cNvSpPr>
          <p:nvPr/>
        </p:nvSpPr>
        <p:spPr bwMode="auto">
          <a:xfrm>
            <a:off x="1189038" y="4438650"/>
            <a:ext cx="0" cy="914400"/>
          </a:xfrm>
          <a:custGeom>
            <a:avLst/>
            <a:gdLst>
              <a:gd name="T0" fmla="*/ 0 h 914400"/>
              <a:gd name="T1" fmla="*/ 914399 h 914400"/>
              <a:gd name="T2" fmla="*/ 0 60000 65536"/>
              <a:gd name="T3" fmla="*/ 0 60000 65536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0" r="r" b="b"/>
            <a:pathLst>
              <a:path h="914400">
                <a:moveTo>
                  <a:pt x="0" y="0"/>
                </a:moveTo>
                <a:lnTo>
                  <a:pt x="0" y="914399"/>
                </a:lnTo>
              </a:path>
            </a:pathLst>
          </a:custGeom>
          <a:noFill/>
          <a:ln w="27177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7420" name="object 12">
            <a:extLst>
              <a:ext uri="{FF2B5EF4-FFF2-40B4-BE49-F238E27FC236}">
                <a16:creationId xmlns:a16="http://schemas.microsoft.com/office/drawing/2014/main" id="{BEA9CB10-6B33-45B1-B382-BBB6BC34A5C3}"/>
              </a:ext>
            </a:extLst>
          </p:cNvPr>
          <p:cNvSpPr>
            <a:spLocks/>
          </p:cNvSpPr>
          <p:nvPr/>
        </p:nvSpPr>
        <p:spPr bwMode="auto">
          <a:xfrm>
            <a:off x="8882063" y="4373563"/>
            <a:ext cx="25400" cy="26987"/>
          </a:xfrm>
          <a:custGeom>
            <a:avLst/>
            <a:gdLst>
              <a:gd name="T0" fmla="*/ 0 w 25400"/>
              <a:gd name="T1" fmla="*/ 13815 h 26670"/>
              <a:gd name="T2" fmla="*/ 25145 w 25400"/>
              <a:gd name="T3" fmla="*/ 13815 h 2667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5400" h="26670">
                <a:moveTo>
                  <a:pt x="0" y="13335"/>
                </a:moveTo>
                <a:lnTo>
                  <a:pt x="25145" y="13335"/>
                </a:lnTo>
              </a:path>
            </a:pathLst>
          </a:custGeom>
          <a:noFill/>
          <a:ln w="2794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7421" name="object 13">
            <a:extLst>
              <a:ext uri="{FF2B5EF4-FFF2-40B4-BE49-F238E27FC236}">
                <a16:creationId xmlns:a16="http://schemas.microsoft.com/office/drawing/2014/main" id="{C036D5DF-D8AE-4F33-A08B-A9968520809A}"/>
              </a:ext>
            </a:extLst>
          </p:cNvPr>
          <p:cNvSpPr>
            <a:spLocks/>
          </p:cNvSpPr>
          <p:nvPr/>
        </p:nvSpPr>
        <p:spPr bwMode="auto">
          <a:xfrm>
            <a:off x="3744913" y="4445000"/>
            <a:ext cx="0" cy="908050"/>
          </a:xfrm>
          <a:custGeom>
            <a:avLst/>
            <a:gdLst>
              <a:gd name="T0" fmla="*/ 0 h 908050"/>
              <a:gd name="T1" fmla="*/ 907541 h 908050"/>
              <a:gd name="T2" fmla="*/ 0 60000 65536"/>
              <a:gd name="T3" fmla="*/ 0 60000 65536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0" r="r" b="b"/>
            <a:pathLst>
              <a:path h="908050">
                <a:moveTo>
                  <a:pt x="0" y="0"/>
                </a:moveTo>
                <a:lnTo>
                  <a:pt x="0" y="907541"/>
                </a:lnTo>
              </a:path>
            </a:pathLst>
          </a:custGeom>
          <a:noFill/>
          <a:ln w="27177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7422" name="object 14">
            <a:extLst>
              <a:ext uri="{FF2B5EF4-FFF2-40B4-BE49-F238E27FC236}">
                <a16:creationId xmlns:a16="http://schemas.microsoft.com/office/drawing/2014/main" id="{B1E9ACF1-A9F9-4EDF-88E8-A0789B973EF8}"/>
              </a:ext>
            </a:extLst>
          </p:cNvPr>
          <p:cNvSpPr>
            <a:spLocks/>
          </p:cNvSpPr>
          <p:nvPr/>
        </p:nvSpPr>
        <p:spPr bwMode="auto">
          <a:xfrm>
            <a:off x="7621588" y="4373563"/>
            <a:ext cx="25400" cy="26987"/>
          </a:xfrm>
          <a:custGeom>
            <a:avLst/>
            <a:gdLst>
              <a:gd name="T0" fmla="*/ 0 w 25400"/>
              <a:gd name="T1" fmla="*/ 13815 h 26670"/>
              <a:gd name="T2" fmla="*/ 25145 w 25400"/>
              <a:gd name="T3" fmla="*/ 13815 h 2667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5400" h="26670">
                <a:moveTo>
                  <a:pt x="0" y="13335"/>
                </a:moveTo>
                <a:lnTo>
                  <a:pt x="25145" y="13335"/>
                </a:lnTo>
              </a:path>
            </a:pathLst>
          </a:custGeom>
          <a:noFill/>
          <a:ln w="2794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7423" name="object 15">
            <a:extLst>
              <a:ext uri="{FF2B5EF4-FFF2-40B4-BE49-F238E27FC236}">
                <a16:creationId xmlns:a16="http://schemas.microsoft.com/office/drawing/2014/main" id="{726F1F7D-81DF-456F-9317-2569BBBF36E8}"/>
              </a:ext>
            </a:extLst>
          </p:cNvPr>
          <p:cNvSpPr>
            <a:spLocks/>
          </p:cNvSpPr>
          <p:nvPr/>
        </p:nvSpPr>
        <p:spPr bwMode="auto">
          <a:xfrm>
            <a:off x="1150938" y="5353050"/>
            <a:ext cx="76200" cy="85725"/>
          </a:xfrm>
          <a:custGeom>
            <a:avLst/>
            <a:gdLst>
              <a:gd name="T0" fmla="*/ 25145 w 76200"/>
              <a:gd name="T1" fmla="*/ 8572 h 85089"/>
              <a:gd name="T2" fmla="*/ 0 w 76200"/>
              <a:gd name="T3" fmla="*/ 8572 h 85089"/>
              <a:gd name="T4" fmla="*/ 38099 w 76200"/>
              <a:gd name="T5" fmla="*/ 86493 h 85089"/>
              <a:gd name="T6" fmla="*/ 69722 w 76200"/>
              <a:gd name="T7" fmla="*/ 21818 h 85089"/>
              <a:gd name="T8" fmla="*/ 25145 w 76200"/>
              <a:gd name="T9" fmla="*/ 21818 h 85089"/>
              <a:gd name="T10" fmla="*/ 25145 w 76200"/>
              <a:gd name="T11" fmla="*/ 8572 h 85089"/>
              <a:gd name="T12" fmla="*/ 51053 w 76200"/>
              <a:gd name="T13" fmla="*/ 0 h 85089"/>
              <a:gd name="T14" fmla="*/ 25145 w 76200"/>
              <a:gd name="T15" fmla="*/ 0 h 85089"/>
              <a:gd name="T16" fmla="*/ 25145 w 76200"/>
              <a:gd name="T17" fmla="*/ 21818 h 85089"/>
              <a:gd name="T18" fmla="*/ 51053 w 76200"/>
              <a:gd name="T19" fmla="*/ 21818 h 85089"/>
              <a:gd name="T20" fmla="*/ 51053 w 76200"/>
              <a:gd name="T21" fmla="*/ 0 h 85089"/>
              <a:gd name="T22" fmla="*/ 76199 w 76200"/>
              <a:gd name="T23" fmla="*/ 8572 h 85089"/>
              <a:gd name="T24" fmla="*/ 51053 w 76200"/>
              <a:gd name="T25" fmla="*/ 8572 h 85089"/>
              <a:gd name="T26" fmla="*/ 51053 w 76200"/>
              <a:gd name="T27" fmla="*/ 21818 h 85089"/>
              <a:gd name="T28" fmla="*/ 69722 w 76200"/>
              <a:gd name="T29" fmla="*/ 21818 h 85089"/>
              <a:gd name="T30" fmla="*/ 76199 w 76200"/>
              <a:gd name="T31" fmla="*/ 8572 h 85089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76200" h="85089">
                <a:moveTo>
                  <a:pt x="25145" y="8382"/>
                </a:moveTo>
                <a:lnTo>
                  <a:pt x="0" y="8382"/>
                </a:lnTo>
                <a:lnTo>
                  <a:pt x="38099" y="84582"/>
                </a:lnTo>
                <a:lnTo>
                  <a:pt x="69722" y="21336"/>
                </a:lnTo>
                <a:lnTo>
                  <a:pt x="25145" y="21336"/>
                </a:lnTo>
                <a:lnTo>
                  <a:pt x="25145" y="8382"/>
                </a:lnTo>
                <a:close/>
              </a:path>
              <a:path w="76200" h="85089">
                <a:moveTo>
                  <a:pt x="51053" y="0"/>
                </a:moveTo>
                <a:lnTo>
                  <a:pt x="25145" y="0"/>
                </a:lnTo>
                <a:lnTo>
                  <a:pt x="25145" y="21336"/>
                </a:lnTo>
                <a:lnTo>
                  <a:pt x="51053" y="21336"/>
                </a:lnTo>
                <a:lnTo>
                  <a:pt x="51053" y="0"/>
                </a:lnTo>
                <a:close/>
              </a:path>
              <a:path w="76200" h="85089">
                <a:moveTo>
                  <a:pt x="76199" y="8382"/>
                </a:moveTo>
                <a:lnTo>
                  <a:pt x="51053" y="8382"/>
                </a:lnTo>
                <a:lnTo>
                  <a:pt x="51053" y="21336"/>
                </a:lnTo>
                <a:lnTo>
                  <a:pt x="69722" y="21336"/>
                </a:lnTo>
                <a:lnTo>
                  <a:pt x="76199" y="8382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7424" name="object 16">
            <a:extLst>
              <a:ext uri="{FF2B5EF4-FFF2-40B4-BE49-F238E27FC236}">
                <a16:creationId xmlns:a16="http://schemas.microsoft.com/office/drawing/2014/main" id="{71AC9054-DCE6-4BAE-939F-11302C6A42E4}"/>
              </a:ext>
            </a:extLst>
          </p:cNvPr>
          <p:cNvSpPr>
            <a:spLocks/>
          </p:cNvSpPr>
          <p:nvPr/>
        </p:nvSpPr>
        <p:spPr bwMode="auto">
          <a:xfrm>
            <a:off x="3706813" y="5353050"/>
            <a:ext cx="76200" cy="90488"/>
          </a:xfrm>
          <a:custGeom>
            <a:avLst/>
            <a:gdLst>
              <a:gd name="T0" fmla="*/ 25145 w 76200"/>
              <a:gd name="T1" fmla="*/ 14328 h 90804"/>
              <a:gd name="T2" fmla="*/ 0 w 76200"/>
              <a:gd name="T3" fmla="*/ 14328 h 90804"/>
              <a:gd name="T4" fmla="*/ 38099 w 76200"/>
              <a:gd name="T5" fmla="*/ 89735 h 90804"/>
              <a:gd name="T6" fmla="*/ 69722 w 76200"/>
              <a:gd name="T7" fmla="*/ 27147 h 90804"/>
              <a:gd name="T8" fmla="*/ 25145 w 76200"/>
              <a:gd name="T9" fmla="*/ 27147 h 90804"/>
              <a:gd name="T10" fmla="*/ 25145 w 76200"/>
              <a:gd name="T11" fmla="*/ 14328 h 90804"/>
              <a:gd name="T12" fmla="*/ 51053 w 76200"/>
              <a:gd name="T13" fmla="*/ 0 h 90804"/>
              <a:gd name="T14" fmla="*/ 25145 w 76200"/>
              <a:gd name="T15" fmla="*/ 0 h 90804"/>
              <a:gd name="T16" fmla="*/ 25145 w 76200"/>
              <a:gd name="T17" fmla="*/ 27147 h 90804"/>
              <a:gd name="T18" fmla="*/ 51053 w 76200"/>
              <a:gd name="T19" fmla="*/ 27147 h 90804"/>
              <a:gd name="T20" fmla="*/ 51053 w 76200"/>
              <a:gd name="T21" fmla="*/ 0 h 90804"/>
              <a:gd name="T22" fmla="*/ 76199 w 76200"/>
              <a:gd name="T23" fmla="*/ 14328 h 90804"/>
              <a:gd name="T24" fmla="*/ 51053 w 76200"/>
              <a:gd name="T25" fmla="*/ 14328 h 90804"/>
              <a:gd name="T26" fmla="*/ 51053 w 76200"/>
              <a:gd name="T27" fmla="*/ 27147 h 90804"/>
              <a:gd name="T28" fmla="*/ 69722 w 76200"/>
              <a:gd name="T29" fmla="*/ 27147 h 90804"/>
              <a:gd name="T30" fmla="*/ 76199 w 76200"/>
              <a:gd name="T31" fmla="*/ 14328 h 90804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76200" h="90804">
                <a:moveTo>
                  <a:pt x="25145" y="14478"/>
                </a:moveTo>
                <a:lnTo>
                  <a:pt x="0" y="14478"/>
                </a:lnTo>
                <a:lnTo>
                  <a:pt x="38099" y="90678"/>
                </a:lnTo>
                <a:lnTo>
                  <a:pt x="69722" y="27432"/>
                </a:lnTo>
                <a:lnTo>
                  <a:pt x="25145" y="27432"/>
                </a:lnTo>
                <a:lnTo>
                  <a:pt x="25145" y="14478"/>
                </a:lnTo>
                <a:close/>
              </a:path>
              <a:path w="76200" h="90804">
                <a:moveTo>
                  <a:pt x="51053" y="0"/>
                </a:moveTo>
                <a:lnTo>
                  <a:pt x="25145" y="0"/>
                </a:lnTo>
                <a:lnTo>
                  <a:pt x="25145" y="27432"/>
                </a:lnTo>
                <a:lnTo>
                  <a:pt x="51053" y="27432"/>
                </a:lnTo>
                <a:lnTo>
                  <a:pt x="51053" y="0"/>
                </a:lnTo>
                <a:close/>
              </a:path>
              <a:path w="76200" h="90804">
                <a:moveTo>
                  <a:pt x="76199" y="14478"/>
                </a:moveTo>
                <a:lnTo>
                  <a:pt x="51053" y="14478"/>
                </a:lnTo>
                <a:lnTo>
                  <a:pt x="51053" y="27432"/>
                </a:lnTo>
                <a:lnTo>
                  <a:pt x="69722" y="27432"/>
                </a:lnTo>
                <a:lnTo>
                  <a:pt x="76199" y="14478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7425" name="object 17">
            <a:extLst>
              <a:ext uri="{FF2B5EF4-FFF2-40B4-BE49-F238E27FC236}">
                <a16:creationId xmlns:a16="http://schemas.microsoft.com/office/drawing/2014/main" id="{FC0F2D96-8D32-42CE-A65A-03B1F586BC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00" y="5487988"/>
            <a:ext cx="3316288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2700" eaLnBrk="0" hangingPunct="0">
              <a:tabLst>
                <a:tab pos="26035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tabLst>
                <a:tab pos="26035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tabLst>
                <a:tab pos="26035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tabLst>
                <a:tab pos="26035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tabLst>
                <a:tab pos="26035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035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035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035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035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>
                <a:latin typeface="Arial" panose="020B0604020202020204" pitchFamily="34" charset="0"/>
              </a:rPr>
              <a:t>$1,000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b="1">
                <a:latin typeface="Arial" panose="020B0604020202020204" pitchFamily="34" charset="0"/>
              </a:rPr>
              <a:t>$2,000</a:t>
            </a: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8" name="object 18">
            <a:extLst>
              <a:ext uri="{FF2B5EF4-FFF2-40B4-BE49-F238E27FC236}">
                <a16:creationId xmlns:a16="http://schemas.microsoft.com/office/drawing/2014/main" id="{67334A3A-C46C-4C5D-8A0E-B3C703A7FBD7}"/>
              </a:ext>
            </a:extLst>
          </p:cNvPr>
          <p:cNvSpPr txBox="1"/>
          <p:nvPr/>
        </p:nvSpPr>
        <p:spPr>
          <a:xfrm>
            <a:off x="757238" y="5894388"/>
            <a:ext cx="8582025" cy="463550"/>
          </a:xfrm>
          <a:prstGeom prst="rect">
            <a:avLst/>
          </a:prstGeom>
          <a:solidFill>
            <a:srgbClr val="E4E3BB"/>
          </a:solidFill>
        </p:spPr>
        <p:txBody>
          <a:bodyPr lIns="0" tIns="0" rIns="0" bIns="0">
            <a:spAutoFit/>
          </a:bodyPr>
          <a:lstStyle/>
          <a:p>
            <a:pPr marL="15684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spc="-20" dirty="0">
                <a:solidFill>
                  <a:srgbClr val="FF0000"/>
                </a:solidFill>
                <a:latin typeface="Arial"/>
                <a:cs typeface="Arial"/>
              </a:rPr>
              <a:t>Jus</a:t>
            </a:r>
            <a:r>
              <a:rPr sz="2400" spc="-10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2400" spc="6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kee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2400" spc="6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2400" spc="6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min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sz="2400" spc="6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FF0000"/>
                </a:solidFill>
                <a:latin typeface="Arial"/>
                <a:cs typeface="Arial"/>
              </a:rPr>
              <a:t>tha</a:t>
            </a:r>
            <a:r>
              <a:rPr sz="2400" spc="-10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2400" spc="6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th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400" spc="6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da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y</a:t>
            </a:r>
            <a:r>
              <a:rPr sz="2400" spc="6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2400" spc="6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represente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sz="2400" spc="8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y</a:t>
            </a:r>
            <a:r>
              <a:rPr sz="2400" spc="6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it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2400" spc="7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beginning</a:t>
            </a:r>
            <a:endParaRPr sz="2400">
              <a:latin typeface="Arial"/>
              <a:cs typeface="Arial"/>
            </a:endParaRPr>
          </a:p>
        </p:txBody>
      </p:sp>
      <p:sp>
        <p:nvSpPr>
          <p:cNvPr id="17427" name="object 19">
            <a:extLst>
              <a:ext uri="{FF2B5EF4-FFF2-40B4-BE49-F238E27FC236}">
                <a16:creationId xmlns:a16="http://schemas.microsoft.com/office/drawing/2014/main" id="{D49AD3B3-8FBA-4FDF-8C3E-F6D7DF9DF920}"/>
              </a:ext>
            </a:extLst>
          </p:cNvPr>
          <p:cNvSpPr>
            <a:spLocks/>
          </p:cNvSpPr>
          <p:nvPr/>
        </p:nvSpPr>
        <p:spPr bwMode="auto">
          <a:xfrm>
            <a:off x="9337675" y="6794500"/>
            <a:ext cx="4763" cy="0"/>
          </a:xfrm>
          <a:custGeom>
            <a:avLst/>
            <a:gdLst>
              <a:gd name="T0" fmla="*/ 0 w 3809"/>
              <a:gd name="T1" fmla="*/ 7448 w 3809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3809">
                <a:moveTo>
                  <a:pt x="0" y="0"/>
                </a:moveTo>
                <a:lnTo>
                  <a:pt x="3809" y="0"/>
                </a:lnTo>
              </a:path>
            </a:pathLst>
          </a:custGeom>
          <a:noFill/>
          <a:ln w="3809">
            <a:solidFill>
              <a:srgbClr val="E1D8A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7428" name="object 21">
            <a:extLst>
              <a:ext uri="{FF2B5EF4-FFF2-40B4-BE49-F238E27FC236}">
                <a16:creationId xmlns:a16="http://schemas.microsoft.com/office/drawing/2014/main" id="{412C2BCA-D287-4927-B73C-E1883B56A9E4}"/>
              </a:ext>
            </a:extLst>
          </p:cNvPr>
          <p:cNvSpPr>
            <a:spLocks/>
          </p:cNvSpPr>
          <p:nvPr/>
        </p:nvSpPr>
        <p:spPr bwMode="auto">
          <a:xfrm>
            <a:off x="522288" y="7150100"/>
            <a:ext cx="8501062" cy="0"/>
          </a:xfrm>
          <a:custGeom>
            <a:avLst/>
            <a:gdLst>
              <a:gd name="T0" fmla="*/ 0 w 8501380"/>
              <a:gd name="T1" fmla="*/ 8499917 w 8501380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8501380">
                <a:moveTo>
                  <a:pt x="0" y="0"/>
                </a:moveTo>
                <a:lnTo>
                  <a:pt x="8500871" y="0"/>
                </a:lnTo>
              </a:path>
            </a:pathLst>
          </a:custGeom>
          <a:noFill/>
          <a:ln w="14223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7429" name="object 22">
            <a:extLst>
              <a:ext uri="{FF2B5EF4-FFF2-40B4-BE49-F238E27FC236}">
                <a16:creationId xmlns:a16="http://schemas.microsoft.com/office/drawing/2014/main" id="{5F2B6C27-568C-473A-8D2D-918EE5FBA6A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54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2327FA8-18CC-4982-8119-CBC780F9298E}" type="slidenum">
              <a:rPr lang="en-US" altLang="en-US">
                <a:solidFill>
                  <a:schemeClr val="hlink"/>
                </a:solidFill>
                <a:latin typeface="Arial" panose="020B0604020202020204" pitchFamily="34" charset="0"/>
              </a:rPr>
              <a:pPr eaLnBrk="1" hangingPunct="1"/>
              <a:t>14</a:t>
            </a:fld>
            <a:endParaRPr lang="en-US" altLang="en-US">
              <a:solidFill>
                <a:schemeClr val="hlink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C8D36BC4-86C3-4649-A0BD-15770219EBB1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27749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Cash</a:t>
            </a:r>
            <a:r>
              <a:rPr spc="190" dirty="0">
                <a:latin typeface="Times New Roman"/>
                <a:cs typeface="Times New Roman"/>
              </a:rPr>
              <a:t> </a:t>
            </a:r>
            <a:r>
              <a:rPr spc="-5" dirty="0"/>
              <a:t>Flo</a:t>
            </a:r>
            <a:r>
              <a:rPr dirty="0"/>
              <a:t>w</a:t>
            </a:r>
            <a:r>
              <a:rPr spc="220" dirty="0">
                <a:latin typeface="Times New Roman"/>
                <a:cs typeface="Times New Roman"/>
              </a:rPr>
              <a:t> </a:t>
            </a:r>
            <a:r>
              <a:rPr spc="-5" dirty="0"/>
              <a:t>Diagra</a:t>
            </a:r>
            <a:r>
              <a:rPr dirty="0"/>
              <a:t>m</a:t>
            </a:r>
            <a:r>
              <a:rPr spc="204" dirty="0">
                <a:latin typeface="Times New Roman"/>
                <a:cs typeface="Times New Roman"/>
              </a:rPr>
              <a:t> </a:t>
            </a:r>
            <a:r>
              <a:rPr dirty="0"/>
              <a:t>–</a:t>
            </a:r>
            <a:r>
              <a:rPr spc="200" dirty="0">
                <a:latin typeface="Times New Roman"/>
                <a:cs typeface="Times New Roman"/>
              </a:rPr>
              <a:t> </a:t>
            </a:r>
            <a:r>
              <a:rPr spc="-5" dirty="0"/>
              <a:t>Exampl</a:t>
            </a:r>
            <a:r>
              <a:rPr dirty="0"/>
              <a:t>e</a:t>
            </a:r>
            <a:r>
              <a:rPr spc="200" dirty="0">
                <a:latin typeface="Times New Roman"/>
                <a:cs typeface="Times New Roman"/>
              </a:rPr>
              <a:t> </a:t>
            </a:r>
            <a:r>
              <a:rPr dirty="0"/>
              <a:t>[5]</a:t>
            </a:r>
          </a:p>
        </p:txBody>
      </p:sp>
      <p:sp>
        <p:nvSpPr>
          <p:cNvPr id="18435" name="object 3">
            <a:extLst>
              <a:ext uri="{FF2B5EF4-FFF2-40B4-BE49-F238E27FC236}">
                <a16:creationId xmlns:a16="http://schemas.microsoft.com/office/drawing/2014/main" id="{CDA27F99-C637-4E01-BE71-2DD7D43F642A}"/>
              </a:ext>
            </a:extLst>
          </p:cNvPr>
          <p:cNvSpPr>
            <a:spLocks/>
          </p:cNvSpPr>
          <p:nvPr/>
        </p:nvSpPr>
        <p:spPr bwMode="auto">
          <a:xfrm>
            <a:off x="919163" y="1549400"/>
            <a:ext cx="8258175" cy="63500"/>
          </a:xfrm>
          <a:custGeom>
            <a:avLst/>
            <a:gdLst>
              <a:gd name="T0" fmla="*/ 0 w 8258175"/>
              <a:gd name="T1" fmla="*/ 63245 h 63500"/>
              <a:gd name="T2" fmla="*/ 8257793 w 8258175"/>
              <a:gd name="T3" fmla="*/ 63245 h 63500"/>
              <a:gd name="T4" fmla="*/ 8257793 w 8258175"/>
              <a:gd name="T5" fmla="*/ 0 h 63500"/>
              <a:gd name="T6" fmla="*/ 0 w 8258175"/>
              <a:gd name="T7" fmla="*/ 0 h 63500"/>
              <a:gd name="T8" fmla="*/ 0 w 8258175"/>
              <a:gd name="T9" fmla="*/ 63245 h 635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8258175" h="63500">
                <a:moveTo>
                  <a:pt x="0" y="63245"/>
                </a:moveTo>
                <a:lnTo>
                  <a:pt x="8257793" y="63245"/>
                </a:lnTo>
                <a:lnTo>
                  <a:pt x="8257793" y="0"/>
                </a:lnTo>
                <a:lnTo>
                  <a:pt x="0" y="0"/>
                </a:lnTo>
                <a:lnTo>
                  <a:pt x="0" y="63245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8436" name="object 4">
            <a:extLst>
              <a:ext uri="{FF2B5EF4-FFF2-40B4-BE49-F238E27FC236}">
                <a16:creationId xmlns:a16="http://schemas.microsoft.com/office/drawing/2014/main" id="{9FCBC0B0-749C-4AA5-9DEC-9726ADE835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55600" algn="just" eaLnBrk="1" hangingPunct="1">
              <a:spcBef>
                <a:spcPct val="0"/>
              </a:spcBef>
              <a:buFont typeface="Wingdings" panose="05000000000000000000" pitchFamily="2" charset="2"/>
              <a:buChar char=""/>
              <a:tabLst>
                <a:tab pos="355600" algn="l"/>
              </a:tabLst>
            </a:pP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You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have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deposited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$1,000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an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interest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rate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3%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u="sng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every 6 months</a:t>
            </a:r>
            <a:r>
              <a:rPr lang="en-US" altLang="en-US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where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interest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u="sng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computed</a:t>
            </a:r>
            <a:r>
              <a:rPr lang="en-US" altLang="en-US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u="sng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every 6 months</a:t>
            </a:r>
          </a:p>
          <a:p>
            <a:pPr marL="355600" eaLnBrk="1" hangingPunct="1">
              <a:spcBef>
                <a:spcPts val="50"/>
              </a:spcBef>
              <a:buFont typeface="Wingdings" panose="05000000000000000000" pitchFamily="2" charset="2"/>
              <a:buChar char=""/>
              <a:tabLst>
                <a:tab pos="355600" algn="l"/>
              </a:tabLst>
            </a:pPr>
            <a:endParaRPr lang="en-US" altLang="en-US" sz="37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eaLnBrk="1" hangingPunct="1">
              <a:spcBef>
                <a:spcPct val="0"/>
              </a:spcBef>
              <a:buFont typeface="Wingdings" panose="05000000000000000000" pitchFamily="2" charset="2"/>
              <a:buChar char=""/>
              <a:tabLst>
                <a:tab pos="355600" algn="l"/>
              </a:tabLst>
            </a:pP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How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much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you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will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have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after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years?</a:t>
            </a:r>
          </a:p>
          <a:p>
            <a:pPr marL="355600" eaLnBrk="1" hangingPunct="1">
              <a:spcBef>
                <a:spcPts val="50"/>
              </a:spcBef>
              <a:buFont typeface="Wingdings" panose="05000000000000000000" pitchFamily="2" charset="2"/>
              <a:buChar char=""/>
              <a:tabLst>
                <a:tab pos="355600" algn="l"/>
              </a:tabLst>
            </a:pPr>
            <a:endParaRPr lang="en-US" altLang="en-US" sz="37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algn="just" eaLnBrk="1" hangingPunct="1">
              <a:spcBef>
                <a:spcPct val="0"/>
              </a:spcBef>
              <a:buFont typeface="Wingdings" panose="05000000000000000000" pitchFamily="2" charset="2"/>
              <a:buChar char=""/>
              <a:tabLst>
                <a:tab pos="355600" algn="l"/>
              </a:tabLst>
            </a:pP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Two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years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later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after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initial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deposit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money,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you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deposited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additional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$1,000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an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interest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rate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2%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every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months.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How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much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will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you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have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after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years?</a:t>
            </a:r>
          </a:p>
        </p:txBody>
      </p:sp>
      <p:sp>
        <p:nvSpPr>
          <p:cNvPr id="18437" name="object 5">
            <a:extLst>
              <a:ext uri="{FF2B5EF4-FFF2-40B4-BE49-F238E27FC236}">
                <a16:creationId xmlns:a16="http://schemas.microsoft.com/office/drawing/2014/main" id="{AA34FF20-E638-4EE1-8966-F6F674358F87}"/>
              </a:ext>
            </a:extLst>
          </p:cNvPr>
          <p:cNvSpPr>
            <a:spLocks/>
          </p:cNvSpPr>
          <p:nvPr/>
        </p:nvSpPr>
        <p:spPr bwMode="auto">
          <a:xfrm>
            <a:off x="9337675" y="6794500"/>
            <a:ext cx="4763" cy="0"/>
          </a:xfrm>
          <a:custGeom>
            <a:avLst/>
            <a:gdLst>
              <a:gd name="T0" fmla="*/ 0 w 3809"/>
              <a:gd name="T1" fmla="*/ 7448 w 3809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3809">
                <a:moveTo>
                  <a:pt x="0" y="0"/>
                </a:moveTo>
                <a:lnTo>
                  <a:pt x="3809" y="0"/>
                </a:lnTo>
              </a:path>
            </a:pathLst>
          </a:custGeom>
          <a:noFill/>
          <a:ln w="3809">
            <a:solidFill>
              <a:srgbClr val="E1D8A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8438" name="object 7">
            <a:extLst>
              <a:ext uri="{FF2B5EF4-FFF2-40B4-BE49-F238E27FC236}">
                <a16:creationId xmlns:a16="http://schemas.microsoft.com/office/drawing/2014/main" id="{4BEE8EF1-8437-46B4-B330-9824D8F5D34C}"/>
              </a:ext>
            </a:extLst>
          </p:cNvPr>
          <p:cNvSpPr>
            <a:spLocks/>
          </p:cNvSpPr>
          <p:nvPr/>
        </p:nvSpPr>
        <p:spPr bwMode="auto">
          <a:xfrm>
            <a:off x="522288" y="7150100"/>
            <a:ext cx="8501062" cy="0"/>
          </a:xfrm>
          <a:custGeom>
            <a:avLst/>
            <a:gdLst>
              <a:gd name="T0" fmla="*/ 0 w 8501380"/>
              <a:gd name="T1" fmla="*/ 8499917 w 8501380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8501380">
                <a:moveTo>
                  <a:pt x="0" y="0"/>
                </a:moveTo>
                <a:lnTo>
                  <a:pt x="8500871" y="0"/>
                </a:lnTo>
              </a:path>
            </a:pathLst>
          </a:custGeom>
          <a:noFill/>
          <a:ln w="14223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8439" name="object 8">
            <a:extLst>
              <a:ext uri="{FF2B5EF4-FFF2-40B4-BE49-F238E27FC236}">
                <a16:creationId xmlns:a16="http://schemas.microsoft.com/office/drawing/2014/main" id="{E382D5C7-37DD-43AF-9DD2-79B9961518F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54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CBDF32E-387F-4375-A411-54E3822DC019}" type="slidenum">
              <a:rPr lang="en-US" altLang="en-US">
                <a:solidFill>
                  <a:schemeClr val="hlink"/>
                </a:solidFill>
                <a:latin typeface="Arial" panose="020B0604020202020204" pitchFamily="34" charset="0"/>
              </a:rPr>
              <a:pPr eaLnBrk="1" hangingPunct="1"/>
              <a:t>15</a:t>
            </a:fld>
            <a:endParaRPr lang="en-US" altLang="en-US">
              <a:solidFill>
                <a:schemeClr val="hlink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C880D662-2F67-4AA3-A375-4026C6F63C3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27749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Cash</a:t>
            </a:r>
            <a:r>
              <a:rPr spc="190" dirty="0">
                <a:latin typeface="Times New Roman"/>
                <a:cs typeface="Times New Roman"/>
              </a:rPr>
              <a:t> </a:t>
            </a:r>
            <a:r>
              <a:rPr spc="-5" dirty="0"/>
              <a:t>Flo</a:t>
            </a:r>
            <a:r>
              <a:rPr dirty="0"/>
              <a:t>w</a:t>
            </a:r>
            <a:r>
              <a:rPr spc="220" dirty="0">
                <a:latin typeface="Times New Roman"/>
                <a:cs typeface="Times New Roman"/>
              </a:rPr>
              <a:t> </a:t>
            </a:r>
            <a:r>
              <a:rPr spc="-5" dirty="0"/>
              <a:t>Diagra</a:t>
            </a:r>
            <a:r>
              <a:rPr dirty="0"/>
              <a:t>m</a:t>
            </a:r>
            <a:r>
              <a:rPr spc="204" dirty="0">
                <a:latin typeface="Times New Roman"/>
                <a:cs typeface="Times New Roman"/>
              </a:rPr>
              <a:t> </a:t>
            </a:r>
            <a:r>
              <a:rPr dirty="0"/>
              <a:t>–</a:t>
            </a:r>
            <a:r>
              <a:rPr spc="200" dirty="0">
                <a:latin typeface="Times New Roman"/>
                <a:cs typeface="Times New Roman"/>
              </a:rPr>
              <a:t> </a:t>
            </a:r>
            <a:r>
              <a:rPr spc="-5" dirty="0"/>
              <a:t>Exampl</a:t>
            </a:r>
            <a:r>
              <a:rPr dirty="0"/>
              <a:t>e</a:t>
            </a:r>
            <a:r>
              <a:rPr spc="200" dirty="0">
                <a:latin typeface="Times New Roman"/>
                <a:cs typeface="Times New Roman"/>
              </a:rPr>
              <a:t> </a:t>
            </a:r>
            <a:r>
              <a:rPr dirty="0"/>
              <a:t>[5]</a:t>
            </a:r>
          </a:p>
        </p:txBody>
      </p:sp>
      <p:sp>
        <p:nvSpPr>
          <p:cNvPr id="19459" name="object 3">
            <a:extLst>
              <a:ext uri="{FF2B5EF4-FFF2-40B4-BE49-F238E27FC236}">
                <a16:creationId xmlns:a16="http://schemas.microsoft.com/office/drawing/2014/main" id="{6748FD4B-B921-490C-A868-A539D7961EA8}"/>
              </a:ext>
            </a:extLst>
          </p:cNvPr>
          <p:cNvSpPr>
            <a:spLocks/>
          </p:cNvSpPr>
          <p:nvPr/>
        </p:nvSpPr>
        <p:spPr bwMode="auto">
          <a:xfrm>
            <a:off x="919163" y="1549400"/>
            <a:ext cx="8258175" cy="63500"/>
          </a:xfrm>
          <a:custGeom>
            <a:avLst/>
            <a:gdLst>
              <a:gd name="T0" fmla="*/ 0 w 8258175"/>
              <a:gd name="T1" fmla="*/ 63245 h 63500"/>
              <a:gd name="T2" fmla="*/ 8257793 w 8258175"/>
              <a:gd name="T3" fmla="*/ 63245 h 63500"/>
              <a:gd name="T4" fmla="*/ 8257793 w 8258175"/>
              <a:gd name="T5" fmla="*/ 0 h 63500"/>
              <a:gd name="T6" fmla="*/ 0 w 8258175"/>
              <a:gd name="T7" fmla="*/ 0 h 63500"/>
              <a:gd name="T8" fmla="*/ 0 w 8258175"/>
              <a:gd name="T9" fmla="*/ 63245 h 635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8258175" h="63500">
                <a:moveTo>
                  <a:pt x="0" y="63245"/>
                </a:moveTo>
                <a:lnTo>
                  <a:pt x="8257793" y="63245"/>
                </a:lnTo>
                <a:lnTo>
                  <a:pt x="8257793" y="0"/>
                </a:lnTo>
                <a:lnTo>
                  <a:pt x="0" y="0"/>
                </a:lnTo>
                <a:lnTo>
                  <a:pt x="0" y="63245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460" name="object 4">
            <a:extLst>
              <a:ext uri="{FF2B5EF4-FFF2-40B4-BE49-F238E27FC236}">
                <a16:creationId xmlns:a16="http://schemas.microsoft.com/office/drawing/2014/main" id="{94BF3E39-87B9-4107-9CBF-A84DA1DD743B}"/>
              </a:ext>
            </a:extLst>
          </p:cNvPr>
          <p:cNvSpPr>
            <a:spLocks/>
          </p:cNvSpPr>
          <p:nvPr/>
        </p:nvSpPr>
        <p:spPr bwMode="auto">
          <a:xfrm>
            <a:off x="457200" y="3394075"/>
            <a:ext cx="9144000" cy="979488"/>
          </a:xfrm>
          <a:custGeom>
            <a:avLst/>
            <a:gdLst>
              <a:gd name="T0" fmla="*/ 0 w 9144000"/>
              <a:gd name="T1" fmla="*/ 980123 h 979170"/>
              <a:gd name="T2" fmla="*/ 9143999 w 9144000"/>
              <a:gd name="T3" fmla="*/ 980123 h 979170"/>
              <a:gd name="T4" fmla="*/ 9143999 w 9144000"/>
              <a:gd name="T5" fmla="*/ 0 h 979170"/>
              <a:gd name="T6" fmla="*/ 0 w 9144000"/>
              <a:gd name="T7" fmla="*/ 0 h 979170"/>
              <a:gd name="T8" fmla="*/ 0 w 9144000"/>
              <a:gd name="T9" fmla="*/ 980123 h 9791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144000" h="979170">
                <a:moveTo>
                  <a:pt x="0" y="979169"/>
                </a:moveTo>
                <a:lnTo>
                  <a:pt x="9143999" y="979169"/>
                </a:lnTo>
                <a:lnTo>
                  <a:pt x="9143999" y="0"/>
                </a:lnTo>
                <a:lnTo>
                  <a:pt x="0" y="0"/>
                </a:lnTo>
                <a:lnTo>
                  <a:pt x="0" y="97916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461" name="object 5">
            <a:extLst>
              <a:ext uri="{FF2B5EF4-FFF2-40B4-BE49-F238E27FC236}">
                <a16:creationId xmlns:a16="http://schemas.microsoft.com/office/drawing/2014/main" id="{DE6C60B8-03B8-41C1-8F38-7879C41804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3775" y="1858963"/>
            <a:ext cx="7135813" cy="170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55600" indent="-342900" eaLnBrk="0" hangingPunct="0">
              <a:tabLst>
                <a:tab pos="35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tabLst>
                <a:tab pos="35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tabLst>
                <a:tab pos="35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tabLst>
                <a:tab pos="35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tabLst>
                <a:tab pos="35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Char char=""/>
            </a:pPr>
            <a:r>
              <a:rPr lang="en-US" altLang="en-US" sz="2600">
                <a:latin typeface="Arial" panose="020B0604020202020204" pitchFamily="34" charset="0"/>
              </a:rPr>
              <a:t>We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>
                <a:latin typeface="Arial" panose="020B0604020202020204" pitchFamily="34" charset="0"/>
              </a:rPr>
              <a:t>have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>
                <a:latin typeface="Arial" panose="020B0604020202020204" pitchFamily="34" charset="0"/>
              </a:rPr>
              <a:t>a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>
                <a:latin typeface="Arial" panose="020B0604020202020204" pitchFamily="34" charset="0"/>
              </a:rPr>
              <a:t>total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>
                <a:latin typeface="Arial" panose="020B0604020202020204" pitchFamily="34" charset="0"/>
              </a:rPr>
              <a:t>of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>
                <a:latin typeface="Arial" panose="020B0604020202020204" pitchFamily="34" charset="0"/>
              </a:rPr>
              <a:t>10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>
                <a:latin typeface="Arial" panose="020B0604020202020204" pitchFamily="34" charset="0"/>
              </a:rPr>
              <a:t>periods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>
                <a:latin typeface="Arial" panose="020B0604020202020204" pitchFamily="34" charset="0"/>
              </a:rPr>
              <a:t>each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>
                <a:latin typeface="Arial" panose="020B0604020202020204" pitchFamily="34" charset="0"/>
              </a:rPr>
              <a:t>period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>
                <a:latin typeface="Arial" panose="020B0604020202020204" pitchFamily="34" charset="0"/>
              </a:rPr>
              <a:t>of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>
                <a:latin typeface="Arial" panose="020B0604020202020204" pitchFamily="34" charset="0"/>
              </a:rPr>
              <a:t>6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>
                <a:latin typeface="Arial" panose="020B0604020202020204" pitchFamily="34" charset="0"/>
              </a:rPr>
              <a:t>months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>
                <a:latin typeface="Arial" panose="020B0604020202020204" pitchFamily="34" charset="0"/>
              </a:rPr>
              <a:t>for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>
                <a:latin typeface="Arial" panose="020B0604020202020204" pitchFamily="34" charset="0"/>
              </a:rPr>
              <a:t>the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>
                <a:latin typeface="Arial" panose="020B0604020202020204" pitchFamily="34" charset="0"/>
              </a:rPr>
              <a:t>$1,000</a:t>
            </a:r>
          </a:p>
          <a:p>
            <a:pPr eaLnBrk="1" hangingPunct="1">
              <a:spcBef>
                <a:spcPts val="50"/>
              </a:spcBef>
            </a:pPr>
            <a:endParaRPr lang="en-US" altLang="en-US" sz="37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z="2600">
                <a:latin typeface="Wingdings" panose="05000000000000000000" pitchFamily="2" charset="2"/>
              </a:rPr>
              <a:t>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2600">
                <a:latin typeface="Arial" panose="020B0604020202020204" pitchFamily="34" charset="0"/>
              </a:rPr>
              <a:t>F1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>
                <a:latin typeface="Arial" panose="020B0604020202020204" pitchFamily="34" charset="0"/>
              </a:rPr>
              <a:t>=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>
                <a:latin typeface="Arial" panose="020B0604020202020204" pitchFamily="34" charset="0"/>
              </a:rPr>
              <a:t>P(1+i)</a:t>
            </a:r>
            <a:r>
              <a:rPr lang="en-US" altLang="en-US" sz="2500" baseline="26000">
                <a:latin typeface="Arial" panose="020B0604020202020204" pitchFamily="34" charset="0"/>
              </a:rPr>
              <a:t>n</a:t>
            </a:r>
            <a:r>
              <a:rPr lang="en-US" altLang="en-US" sz="2500" baseline="260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2600">
                <a:latin typeface="Arial" panose="020B0604020202020204" pitchFamily="34" charset="0"/>
              </a:rPr>
              <a:t>=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>
                <a:latin typeface="Arial" panose="020B0604020202020204" pitchFamily="34" charset="0"/>
              </a:rPr>
              <a:t>$1,000×(1+3%)</a:t>
            </a:r>
            <a:r>
              <a:rPr lang="en-US" altLang="en-US" sz="2500" baseline="26000">
                <a:latin typeface="Arial" panose="020B0604020202020204" pitchFamily="34" charset="0"/>
              </a:rPr>
              <a:t>10</a:t>
            </a:r>
            <a:r>
              <a:rPr lang="en-US" altLang="en-US" sz="2500" baseline="260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2600">
                <a:latin typeface="Arial" panose="020B0604020202020204" pitchFamily="34" charset="0"/>
              </a:rPr>
              <a:t>=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>
                <a:latin typeface="Arial" panose="020B0604020202020204" pitchFamily="34" charset="0"/>
              </a:rPr>
              <a:t>$1,343.92</a:t>
            </a:r>
          </a:p>
        </p:txBody>
      </p:sp>
      <p:sp>
        <p:nvSpPr>
          <p:cNvPr id="19462" name="object 6">
            <a:extLst>
              <a:ext uri="{FF2B5EF4-FFF2-40B4-BE49-F238E27FC236}">
                <a16:creationId xmlns:a16="http://schemas.microsoft.com/office/drawing/2014/main" id="{0B550822-96BC-4821-B932-9CAE66472798}"/>
              </a:ext>
            </a:extLst>
          </p:cNvPr>
          <p:cNvSpPr>
            <a:spLocks/>
          </p:cNvSpPr>
          <p:nvPr/>
        </p:nvSpPr>
        <p:spPr bwMode="auto">
          <a:xfrm>
            <a:off x="8366125" y="4202113"/>
            <a:ext cx="95250" cy="171450"/>
          </a:xfrm>
          <a:custGeom>
            <a:avLst/>
            <a:gdLst>
              <a:gd name="T0" fmla="*/ 63245 w 95250"/>
              <a:gd name="T1" fmla="*/ 79247 h 171450"/>
              <a:gd name="T2" fmla="*/ 31241 w 95250"/>
              <a:gd name="T3" fmla="*/ 79247 h 171450"/>
              <a:gd name="T4" fmla="*/ 31241 w 95250"/>
              <a:gd name="T5" fmla="*/ 171449 h 171450"/>
              <a:gd name="T6" fmla="*/ 63245 w 95250"/>
              <a:gd name="T7" fmla="*/ 171449 h 171450"/>
              <a:gd name="T8" fmla="*/ 63245 w 95250"/>
              <a:gd name="T9" fmla="*/ 79247 h 171450"/>
              <a:gd name="T10" fmla="*/ 47243 w 95250"/>
              <a:gd name="T11" fmla="*/ 0 h 171450"/>
              <a:gd name="T12" fmla="*/ 0 w 95250"/>
              <a:gd name="T13" fmla="*/ 95249 h 171450"/>
              <a:gd name="T14" fmla="*/ 31241 w 95250"/>
              <a:gd name="T15" fmla="*/ 95249 h 171450"/>
              <a:gd name="T16" fmla="*/ 31241 w 95250"/>
              <a:gd name="T17" fmla="*/ 79247 h 171450"/>
              <a:gd name="T18" fmla="*/ 87184 w 95250"/>
              <a:gd name="T19" fmla="*/ 79247 h 171450"/>
              <a:gd name="T20" fmla="*/ 47243 w 95250"/>
              <a:gd name="T21" fmla="*/ 0 h 171450"/>
              <a:gd name="T22" fmla="*/ 87184 w 95250"/>
              <a:gd name="T23" fmla="*/ 79247 h 171450"/>
              <a:gd name="T24" fmla="*/ 63245 w 95250"/>
              <a:gd name="T25" fmla="*/ 79247 h 171450"/>
              <a:gd name="T26" fmla="*/ 63245 w 95250"/>
              <a:gd name="T27" fmla="*/ 95249 h 171450"/>
              <a:gd name="T28" fmla="*/ 95249 w 95250"/>
              <a:gd name="T29" fmla="*/ 95249 h 171450"/>
              <a:gd name="T30" fmla="*/ 87184 w 95250"/>
              <a:gd name="T31" fmla="*/ 79247 h 171450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95250" h="171450">
                <a:moveTo>
                  <a:pt x="63245" y="79247"/>
                </a:moveTo>
                <a:lnTo>
                  <a:pt x="31241" y="79247"/>
                </a:lnTo>
                <a:lnTo>
                  <a:pt x="31241" y="171449"/>
                </a:lnTo>
                <a:lnTo>
                  <a:pt x="63245" y="171449"/>
                </a:lnTo>
                <a:lnTo>
                  <a:pt x="63245" y="79247"/>
                </a:lnTo>
                <a:close/>
              </a:path>
              <a:path w="95250" h="171450">
                <a:moveTo>
                  <a:pt x="47243" y="0"/>
                </a:moveTo>
                <a:lnTo>
                  <a:pt x="0" y="95249"/>
                </a:lnTo>
                <a:lnTo>
                  <a:pt x="31241" y="95249"/>
                </a:lnTo>
                <a:lnTo>
                  <a:pt x="31241" y="79247"/>
                </a:lnTo>
                <a:lnTo>
                  <a:pt x="87184" y="79247"/>
                </a:lnTo>
                <a:lnTo>
                  <a:pt x="47243" y="0"/>
                </a:lnTo>
                <a:close/>
              </a:path>
              <a:path w="95250" h="171450">
                <a:moveTo>
                  <a:pt x="87184" y="79247"/>
                </a:moveTo>
                <a:lnTo>
                  <a:pt x="63245" y="79247"/>
                </a:lnTo>
                <a:lnTo>
                  <a:pt x="63245" y="95249"/>
                </a:lnTo>
                <a:lnTo>
                  <a:pt x="95249" y="95249"/>
                </a:lnTo>
                <a:lnTo>
                  <a:pt x="87184" y="79247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3A43F9A6-4F01-4948-AD96-DFC47555644B}"/>
              </a:ext>
            </a:extLst>
          </p:cNvPr>
          <p:cNvSpPr txBox="1"/>
          <p:nvPr/>
        </p:nvSpPr>
        <p:spPr>
          <a:xfrm>
            <a:off x="3841750" y="4065588"/>
            <a:ext cx="2195513" cy="366712"/>
          </a:xfrm>
          <a:prstGeom prst="rect">
            <a:avLst/>
          </a:prstGeom>
          <a:solidFill>
            <a:srgbClr val="CCFFFF"/>
          </a:solidFill>
        </p:spPr>
        <p:txBody>
          <a:bodyPr lIns="0" tIns="0" rIns="0" bIns="0">
            <a:spAutoFit/>
          </a:bodyPr>
          <a:lstStyle/>
          <a:p>
            <a:pPr marL="17653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b="1" spc="-15" dirty="0">
                <a:latin typeface="Arial"/>
                <a:cs typeface="Arial"/>
              </a:rPr>
              <a:t>n</a:t>
            </a:r>
            <a:r>
              <a:rPr b="1" spc="45" dirty="0">
                <a:latin typeface="Times New Roman"/>
                <a:cs typeface="Times New Roman"/>
              </a:rPr>
              <a:t> </a:t>
            </a:r>
            <a:r>
              <a:rPr b="1" spc="-15" dirty="0">
                <a:latin typeface="Arial"/>
                <a:cs typeface="Arial"/>
              </a:rPr>
              <a:t>=</a:t>
            </a:r>
            <a:r>
              <a:rPr b="1" spc="45" dirty="0">
                <a:latin typeface="Times New Roman"/>
                <a:cs typeface="Times New Roman"/>
              </a:rPr>
              <a:t> </a:t>
            </a:r>
            <a:r>
              <a:rPr b="1" spc="-5" dirty="0">
                <a:latin typeface="Arial"/>
                <a:cs typeface="Arial"/>
              </a:rPr>
              <a:t>1</a:t>
            </a:r>
            <a:r>
              <a:rPr b="1" dirty="0">
                <a:latin typeface="Arial"/>
                <a:cs typeface="Arial"/>
              </a:rPr>
              <a:t>0</a:t>
            </a:r>
            <a:r>
              <a:rPr b="1" spc="45" dirty="0">
                <a:latin typeface="Times New Roman"/>
                <a:cs typeface="Times New Roman"/>
              </a:rPr>
              <a:t> </a:t>
            </a:r>
            <a:r>
              <a:rPr b="1" spc="-20" dirty="0">
                <a:latin typeface="Arial"/>
                <a:cs typeface="Arial"/>
              </a:rPr>
              <a:t>an</a:t>
            </a:r>
            <a:r>
              <a:rPr b="1" spc="-15" dirty="0">
                <a:latin typeface="Arial"/>
                <a:cs typeface="Arial"/>
              </a:rPr>
              <a:t>d</a:t>
            </a:r>
            <a:r>
              <a:rPr b="1" spc="50" dirty="0">
                <a:latin typeface="Times New Roman"/>
                <a:cs typeface="Times New Roman"/>
              </a:rPr>
              <a:t> </a:t>
            </a:r>
            <a:r>
              <a:rPr b="1" spc="-5" dirty="0">
                <a:latin typeface="Arial"/>
                <a:cs typeface="Arial"/>
              </a:rPr>
              <a:t>i</a:t>
            </a:r>
            <a:r>
              <a:rPr b="1" spc="45" dirty="0">
                <a:latin typeface="Times New Roman"/>
                <a:cs typeface="Times New Roman"/>
              </a:rPr>
              <a:t> </a:t>
            </a:r>
            <a:r>
              <a:rPr b="1" spc="-15" dirty="0">
                <a:latin typeface="Arial"/>
                <a:cs typeface="Arial"/>
              </a:rPr>
              <a:t>=</a:t>
            </a:r>
            <a:r>
              <a:rPr b="1" spc="45" dirty="0">
                <a:latin typeface="Times New Roman"/>
                <a:cs typeface="Times New Roman"/>
              </a:rPr>
              <a:t> </a:t>
            </a:r>
            <a:r>
              <a:rPr b="1" spc="-5" dirty="0">
                <a:latin typeface="Arial"/>
                <a:cs typeface="Arial"/>
              </a:rPr>
              <a:t>3%</a:t>
            </a:r>
            <a:endParaRPr>
              <a:latin typeface="Arial"/>
              <a:cs typeface="Arial"/>
            </a:endParaRPr>
          </a:p>
        </p:txBody>
      </p:sp>
      <p:sp>
        <p:nvSpPr>
          <p:cNvPr id="19464" name="object 8">
            <a:extLst>
              <a:ext uri="{FF2B5EF4-FFF2-40B4-BE49-F238E27FC236}">
                <a16:creationId xmlns:a16="http://schemas.microsoft.com/office/drawing/2014/main" id="{8DF56F1C-2762-43B5-8295-5D1B261BB5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8750" y="5030788"/>
            <a:ext cx="7021513" cy="322262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9465" name="object 9">
            <a:extLst>
              <a:ext uri="{FF2B5EF4-FFF2-40B4-BE49-F238E27FC236}">
                <a16:creationId xmlns:a16="http://schemas.microsoft.com/office/drawing/2014/main" id="{B9131756-B04C-4526-9383-7B5365A31462}"/>
              </a:ext>
            </a:extLst>
          </p:cNvPr>
          <p:cNvSpPr>
            <a:spLocks/>
          </p:cNvSpPr>
          <p:nvPr/>
        </p:nvSpPr>
        <p:spPr bwMode="auto">
          <a:xfrm>
            <a:off x="1500188" y="5138738"/>
            <a:ext cx="0" cy="214312"/>
          </a:xfrm>
          <a:custGeom>
            <a:avLst/>
            <a:gdLst>
              <a:gd name="T0" fmla="*/ 0 h 214629"/>
              <a:gd name="T1" fmla="*/ 213174 h 214629"/>
              <a:gd name="T2" fmla="*/ 0 60000 65536"/>
              <a:gd name="T3" fmla="*/ 0 60000 65536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0" r="r" b="b"/>
            <a:pathLst>
              <a:path h="214629">
                <a:moveTo>
                  <a:pt x="0" y="0"/>
                </a:moveTo>
                <a:lnTo>
                  <a:pt x="0" y="214121"/>
                </a:lnTo>
              </a:path>
            </a:pathLst>
          </a:custGeom>
          <a:noFill/>
          <a:ln w="33273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466" name="object 10">
            <a:extLst>
              <a:ext uri="{FF2B5EF4-FFF2-40B4-BE49-F238E27FC236}">
                <a16:creationId xmlns:a16="http://schemas.microsoft.com/office/drawing/2014/main" id="{4E564316-3231-43EB-816B-090D0CF1B87A}"/>
              </a:ext>
            </a:extLst>
          </p:cNvPr>
          <p:cNvSpPr>
            <a:spLocks/>
          </p:cNvSpPr>
          <p:nvPr/>
        </p:nvSpPr>
        <p:spPr bwMode="auto">
          <a:xfrm>
            <a:off x="8413750" y="4373563"/>
            <a:ext cx="0" cy="765175"/>
          </a:xfrm>
          <a:custGeom>
            <a:avLst/>
            <a:gdLst>
              <a:gd name="T0" fmla="*/ 0 h 765175"/>
              <a:gd name="T1" fmla="*/ 765048 h 765175"/>
              <a:gd name="T2" fmla="*/ 0 60000 65536"/>
              <a:gd name="T3" fmla="*/ 0 60000 65536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0" r="r" b="b"/>
            <a:pathLst>
              <a:path h="765175">
                <a:moveTo>
                  <a:pt x="0" y="0"/>
                </a:moveTo>
                <a:lnTo>
                  <a:pt x="0" y="765048"/>
                </a:lnTo>
              </a:path>
            </a:pathLst>
          </a:custGeom>
          <a:noFill/>
          <a:ln w="33273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0CFD9AC9-4EB8-41C0-AFC8-A9C5869B5994}"/>
              </a:ext>
            </a:extLst>
          </p:cNvPr>
          <p:cNvSpPr txBox="1"/>
          <p:nvPr/>
        </p:nvSpPr>
        <p:spPr>
          <a:xfrm>
            <a:off x="8562975" y="4603750"/>
            <a:ext cx="390525" cy="29686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b="1" spc="-20" dirty="0">
                <a:latin typeface="Arial"/>
                <a:cs typeface="Arial"/>
              </a:rPr>
              <a:t>F</a:t>
            </a:r>
            <a:r>
              <a:rPr b="1" spc="-7" baseline="-20833" dirty="0">
                <a:latin typeface="Arial"/>
                <a:cs typeface="Arial"/>
              </a:rPr>
              <a:t>1</a:t>
            </a:r>
            <a:r>
              <a:rPr b="1" spc="-15" dirty="0">
                <a:latin typeface="Arial"/>
                <a:cs typeface="Arial"/>
              </a:rPr>
              <a:t>?</a:t>
            </a:r>
            <a:endParaRPr>
              <a:latin typeface="Arial"/>
              <a:cs typeface="Arial"/>
            </a:endParaRPr>
          </a:p>
        </p:txBody>
      </p:sp>
      <p:sp>
        <p:nvSpPr>
          <p:cNvPr id="19468" name="object 12">
            <a:extLst>
              <a:ext uri="{FF2B5EF4-FFF2-40B4-BE49-F238E27FC236}">
                <a16:creationId xmlns:a16="http://schemas.microsoft.com/office/drawing/2014/main" id="{D4C682A6-302D-4FE1-8D76-70104C438F84}"/>
              </a:ext>
            </a:extLst>
          </p:cNvPr>
          <p:cNvSpPr>
            <a:spLocks/>
          </p:cNvSpPr>
          <p:nvPr/>
        </p:nvSpPr>
        <p:spPr bwMode="auto">
          <a:xfrm>
            <a:off x="1530350" y="4530725"/>
            <a:ext cx="6819900" cy="471488"/>
          </a:xfrm>
          <a:custGeom>
            <a:avLst/>
            <a:gdLst>
              <a:gd name="T0" fmla="*/ 3401943 w 6818630"/>
              <a:gd name="T1" fmla="*/ 27266 h 472439"/>
              <a:gd name="T2" fmla="*/ 3391269 w 6818630"/>
              <a:gd name="T3" fmla="*/ 54533 h 472439"/>
              <a:gd name="T4" fmla="*/ 3371447 w 6818630"/>
              <a:gd name="T5" fmla="*/ 81799 h 472439"/>
              <a:gd name="T6" fmla="*/ 3350861 w 6818630"/>
              <a:gd name="T7" fmla="*/ 99977 h 472439"/>
              <a:gd name="T8" fmla="*/ 3278430 w 6818630"/>
              <a:gd name="T9" fmla="*/ 148451 h 472439"/>
              <a:gd name="T10" fmla="*/ 3159491 w 6818630"/>
              <a:gd name="T11" fmla="*/ 190865 h 472439"/>
              <a:gd name="T12" fmla="*/ 2929238 w 6818630"/>
              <a:gd name="T13" fmla="*/ 230252 h 472439"/>
              <a:gd name="T14" fmla="*/ 377399 w 6818630"/>
              <a:gd name="T15" fmla="*/ 245399 h 472439"/>
              <a:gd name="T16" fmla="*/ 210428 w 6818630"/>
              <a:gd name="T17" fmla="*/ 284784 h 472439"/>
              <a:gd name="T18" fmla="*/ 84629 w 6818630"/>
              <a:gd name="T19" fmla="*/ 345377 h 472439"/>
              <a:gd name="T20" fmla="*/ 31259 w 6818630"/>
              <a:gd name="T21" fmla="*/ 390822 h 472439"/>
              <a:gd name="T22" fmla="*/ 0 w 6818630"/>
              <a:gd name="T23" fmla="*/ 469592 h 472439"/>
              <a:gd name="T24" fmla="*/ 14486 w 6818630"/>
              <a:gd name="T25" fmla="*/ 454444 h 472439"/>
              <a:gd name="T26" fmla="*/ 66329 w 6818630"/>
              <a:gd name="T27" fmla="*/ 375673 h 472439"/>
              <a:gd name="T28" fmla="*/ 121988 w 6818630"/>
              <a:gd name="T29" fmla="*/ 336288 h 472439"/>
              <a:gd name="T30" fmla="*/ 215003 w 6818630"/>
              <a:gd name="T31" fmla="*/ 296903 h 472439"/>
              <a:gd name="T32" fmla="*/ 405611 w 6818630"/>
              <a:gd name="T33" fmla="*/ 254489 h 472439"/>
              <a:gd name="T34" fmla="*/ 2901791 w 6818630"/>
              <a:gd name="T35" fmla="*/ 242369 h 472439"/>
              <a:gd name="T36" fmla="*/ 3162542 w 6818630"/>
              <a:gd name="T37" fmla="*/ 202985 h 472439"/>
              <a:gd name="T38" fmla="*/ 3301304 w 6818630"/>
              <a:gd name="T39" fmla="*/ 151480 h 472439"/>
              <a:gd name="T40" fmla="*/ 3352385 w 6818630"/>
              <a:gd name="T41" fmla="*/ 115125 h 472439"/>
              <a:gd name="T42" fmla="*/ 3410788 w 6818630"/>
              <a:gd name="T43" fmla="*/ 41203 h 472439"/>
              <a:gd name="T44" fmla="*/ 3404993 w 6818630"/>
              <a:gd name="T45" fmla="*/ 18176 h 472439"/>
              <a:gd name="T46" fmla="*/ 3982912 w 6818630"/>
              <a:gd name="T47" fmla="*/ 233281 h 472439"/>
              <a:gd name="T48" fmla="*/ 3982912 w 6818630"/>
              <a:gd name="T49" fmla="*/ 242369 h 472439"/>
              <a:gd name="T50" fmla="*/ 6416575 w 6818630"/>
              <a:gd name="T51" fmla="*/ 254489 h 472439"/>
              <a:gd name="T52" fmla="*/ 6607181 w 6818630"/>
              <a:gd name="T53" fmla="*/ 296903 h 472439"/>
              <a:gd name="T54" fmla="*/ 6755855 w 6818630"/>
              <a:gd name="T55" fmla="*/ 375673 h 472439"/>
              <a:gd name="T56" fmla="*/ 6792451 w 6818630"/>
              <a:gd name="T57" fmla="*/ 415058 h 472439"/>
              <a:gd name="T58" fmla="*/ 6809225 w 6818630"/>
              <a:gd name="T59" fmla="*/ 469592 h 472439"/>
              <a:gd name="T60" fmla="*/ 6819899 w 6818630"/>
              <a:gd name="T61" fmla="*/ 451414 h 472439"/>
              <a:gd name="T62" fmla="*/ 6812274 w 6818630"/>
              <a:gd name="T63" fmla="*/ 427177 h 472439"/>
              <a:gd name="T64" fmla="*/ 6794738 w 6818630"/>
              <a:gd name="T65" fmla="*/ 396880 h 472439"/>
              <a:gd name="T66" fmla="*/ 6775678 w 6818630"/>
              <a:gd name="T67" fmla="*/ 375673 h 472439"/>
              <a:gd name="T68" fmla="*/ 6705534 w 6818630"/>
              <a:gd name="T69" fmla="*/ 327199 h 472439"/>
              <a:gd name="T70" fmla="*/ 6589646 w 6818630"/>
              <a:gd name="T71" fmla="*/ 278726 h 472439"/>
              <a:gd name="T72" fmla="*/ 6444023 w 6818630"/>
              <a:gd name="T73" fmla="*/ 245399 h 472439"/>
              <a:gd name="T74" fmla="*/ 3978338 w 6818630"/>
              <a:gd name="T75" fmla="*/ 245399 h 472439"/>
              <a:gd name="T76" fmla="*/ 3972238 w 6818630"/>
              <a:gd name="T77" fmla="*/ 233281 h 472439"/>
              <a:gd name="T78" fmla="*/ 3973001 w 6818630"/>
              <a:gd name="T79" fmla="*/ 242369 h 472439"/>
              <a:gd name="T80" fmla="*/ 3973763 w 6818630"/>
              <a:gd name="T81" fmla="*/ 242369 h 472439"/>
              <a:gd name="T82" fmla="*/ 3979862 w 6818630"/>
              <a:gd name="T83" fmla="*/ 230252 h 472439"/>
              <a:gd name="T84" fmla="*/ 3982912 w 6818630"/>
              <a:gd name="T85" fmla="*/ 242369 h 472439"/>
              <a:gd name="T86" fmla="*/ 3982912 w 6818630"/>
              <a:gd name="T87" fmla="*/ 233281 h 472439"/>
              <a:gd name="T88" fmla="*/ 3415667 w 6818630"/>
              <a:gd name="T89" fmla="*/ 24236 h 472439"/>
              <a:gd name="T90" fmla="*/ 3414143 w 6818630"/>
              <a:gd name="T91" fmla="*/ 48473 h 472439"/>
              <a:gd name="T92" fmla="*/ 3435491 w 6818630"/>
              <a:gd name="T93" fmla="*/ 84829 h 472439"/>
              <a:gd name="T94" fmla="*/ 3475136 w 6818630"/>
              <a:gd name="T95" fmla="*/ 121185 h 472439"/>
              <a:gd name="T96" fmla="*/ 3555191 w 6818630"/>
              <a:gd name="T97" fmla="*/ 166629 h 472439"/>
              <a:gd name="T98" fmla="*/ 3756471 w 6818630"/>
              <a:gd name="T99" fmla="*/ 227222 h 472439"/>
              <a:gd name="T100" fmla="*/ 3974208 w 6818630"/>
              <a:gd name="T101" fmla="*/ 244979 h 472439"/>
              <a:gd name="T102" fmla="*/ 3892184 w 6818630"/>
              <a:gd name="T103" fmla="*/ 230252 h 472439"/>
              <a:gd name="T104" fmla="*/ 3640583 w 6818630"/>
              <a:gd name="T105" fmla="*/ 184806 h 472439"/>
              <a:gd name="T106" fmla="*/ 3483523 w 6818630"/>
              <a:gd name="T107" fmla="*/ 112095 h 472439"/>
              <a:gd name="T108" fmla="*/ 3433964 w 6818630"/>
              <a:gd name="T109" fmla="*/ 60592 h 472439"/>
              <a:gd name="T110" fmla="*/ 573344 w 6818630"/>
              <a:gd name="T111" fmla="*/ 230252 h 472439"/>
              <a:gd name="T112" fmla="*/ 574868 w 6818630"/>
              <a:gd name="T113" fmla="*/ 230252 h 472439"/>
              <a:gd name="T114" fmla="*/ 6248079 w 6818630"/>
              <a:gd name="T115" fmla="*/ 230252 h 472439"/>
              <a:gd name="T116" fmla="*/ 6248079 w 6818630"/>
              <a:gd name="T117" fmla="*/ 230252 h 472439"/>
              <a:gd name="T118" fmla="*/ 3404231 w 6818630"/>
              <a:gd name="T119" fmla="*/ 6059 h 472439"/>
              <a:gd name="T120" fmla="*/ 3407280 w 6818630"/>
              <a:gd name="T121" fmla="*/ 30296 h 472439"/>
              <a:gd name="T122" fmla="*/ 3415667 w 6818630"/>
              <a:gd name="T123" fmla="*/ 24236 h 47243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6818630" h="472439">
                <a:moveTo>
                  <a:pt x="3402329" y="6095"/>
                </a:moveTo>
                <a:lnTo>
                  <a:pt x="3402329" y="15239"/>
                </a:lnTo>
                <a:lnTo>
                  <a:pt x="3400805" y="21335"/>
                </a:lnTo>
                <a:lnTo>
                  <a:pt x="3400043" y="27431"/>
                </a:lnTo>
                <a:lnTo>
                  <a:pt x="3398519" y="33527"/>
                </a:lnTo>
                <a:lnTo>
                  <a:pt x="3396233" y="39623"/>
                </a:lnTo>
                <a:lnTo>
                  <a:pt x="3391661" y="48767"/>
                </a:lnTo>
                <a:lnTo>
                  <a:pt x="3389375" y="54863"/>
                </a:lnTo>
                <a:lnTo>
                  <a:pt x="3385565" y="60959"/>
                </a:lnTo>
                <a:lnTo>
                  <a:pt x="3382517" y="67055"/>
                </a:lnTo>
                <a:lnTo>
                  <a:pt x="3378707" y="70103"/>
                </a:lnTo>
                <a:lnTo>
                  <a:pt x="3369563" y="82295"/>
                </a:lnTo>
                <a:lnTo>
                  <a:pt x="3364991" y="85343"/>
                </a:lnTo>
                <a:lnTo>
                  <a:pt x="3360419" y="91439"/>
                </a:lnTo>
                <a:lnTo>
                  <a:pt x="3355085" y="97535"/>
                </a:lnTo>
                <a:lnTo>
                  <a:pt x="3348989" y="100583"/>
                </a:lnTo>
                <a:lnTo>
                  <a:pt x="3336797" y="112775"/>
                </a:lnTo>
                <a:lnTo>
                  <a:pt x="3323843" y="121919"/>
                </a:lnTo>
                <a:lnTo>
                  <a:pt x="3293363" y="140207"/>
                </a:lnTo>
                <a:lnTo>
                  <a:pt x="3276599" y="149351"/>
                </a:lnTo>
                <a:lnTo>
                  <a:pt x="3259073" y="155447"/>
                </a:lnTo>
                <a:lnTo>
                  <a:pt x="3240785" y="164591"/>
                </a:lnTo>
                <a:lnTo>
                  <a:pt x="3200399" y="179831"/>
                </a:lnTo>
                <a:lnTo>
                  <a:pt x="3157727" y="192023"/>
                </a:lnTo>
                <a:lnTo>
                  <a:pt x="3086861" y="210311"/>
                </a:lnTo>
                <a:lnTo>
                  <a:pt x="3061715" y="213359"/>
                </a:lnTo>
                <a:lnTo>
                  <a:pt x="3035807" y="219455"/>
                </a:lnTo>
                <a:lnTo>
                  <a:pt x="2927603" y="231647"/>
                </a:lnTo>
                <a:lnTo>
                  <a:pt x="574547" y="231647"/>
                </a:lnTo>
                <a:lnTo>
                  <a:pt x="574547" y="234695"/>
                </a:lnTo>
                <a:lnTo>
                  <a:pt x="486155" y="234695"/>
                </a:lnTo>
                <a:lnTo>
                  <a:pt x="377189" y="246887"/>
                </a:lnTo>
                <a:lnTo>
                  <a:pt x="351281" y="252983"/>
                </a:lnTo>
                <a:lnTo>
                  <a:pt x="326135" y="256031"/>
                </a:lnTo>
                <a:lnTo>
                  <a:pt x="277367" y="268223"/>
                </a:lnTo>
                <a:lnTo>
                  <a:pt x="210311" y="286511"/>
                </a:lnTo>
                <a:lnTo>
                  <a:pt x="189737" y="295655"/>
                </a:lnTo>
                <a:lnTo>
                  <a:pt x="169925" y="301751"/>
                </a:lnTo>
                <a:lnTo>
                  <a:pt x="132587" y="320039"/>
                </a:lnTo>
                <a:lnTo>
                  <a:pt x="84581" y="347471"/>
                </a:lnTo>
                <a:lnTo>
                  <a:pt x="64007" y="362711"/>
                </a:lnTo>
                <a:lnTo>
                  <a:pt x="51815" y="371855"/>
                </a:lnTo>
                <a:lnTo>
                  <a:pt x="35813" y="390143"/>
                </a:lnTo>
                <a:lnTo>
                  <a:pt x="31241" y="393191"/>
                </a:lnTo>
                <a:lnTo>
                  <a:pt x="22097" y="405383"/>
                </a:lnTo>
                <a:lnTo>
                  <a:pt x="4571" y="441959"/>
                </a:lnTo>
                <a:lnTo>
                  <a:pt x="0" y="466343"/>
                </a:lnTo>
                <a:lnTo>
                  <a:pt x="0" y="472439"/>
                </a:lnTo>
                <a:lnTo>
                  <a:pt x="12191" y="472439"/>
                </a:lnTo>
                <a:lnTo>
                  <a:pt x="12953" y="466343"/>
                </a:lnTo>
                <a:lnTo>
                  <a:pt x="12953" y="463295"/>
                </a:lnTo>
                <a:lnTo>
                  <a:pt x="14477" y="457199"/>
                </a:lnTo>
                <a:lnTo>
                  <a:pt x="32765" y="414527"/>
                </a:lnTo>
                <a:lnTo>
                  <a:pt x="50291" y="393191"/>
                </a:lnTo>
                <a:lnTo>
                  <a:pt x="60959" y="380999"/>
                </a:lnTo>
                <a:lnTo>
                  <a:pt x="66293" y="377951"/>
                </a:lnTo>
                <a:lnTo>
                  <a:pt x="78485" y="365759"/>
                </a:lnTo>
                <a:lnTo>
                  <a:pt x="92201" y="356615"/>
                </a:lnTo>
                <a:lnTo>
                  <a:pt x="106679" y="347471"/>
                </a:lnTo>
                <a:lnTo>
                  <a:pt x="121919" y="338327"/>
                </a:lnTo>
                <a:lnTo>
                  <a:pt x="138683" y="329183"/>
                </a:lnTo>
                <a:lnTo>
                  <a:pt x="156209" y="323087"/>
                </a:lnTo>
                <a:lnTo>
                  <a:pt x="174497" y="313943"/>
                </a:lnTo>
                <a:lnTo>
                  <a:pt x="214883" y="298703"/>
                </a:lnTo>
                <a:lnTo>
                  <a:pt x="258317" y="286511"/>
                </a:lnTo>
                <a:lnTo>
                  <a:pt x="328421" y="268223"/>
                </a:lnTo>
                <a:lnTo>
                  <a:pt x="353567" y="265175"/>
                </a:lnTo>
                <a:lnTo>
                  <a:pt x="405383" y="256031"/>
                </a:lnTo>
                <a:lnTo>
                  <a:pt x="459485" y="249935"/>
                </a:lnTo>
                <a:lnTo>
                  <a:pt x="544067" y="246887"/>
                </a:lnTo>
                <a:lnTo>
                  <a:pt x="2871215" y="246887"/>
                </a:lnTo>
                <a:lnTo>
                  <a:pt x="2900171" y="243839"/>
                </a:lnTo>
                <a:lnTo>
                  <a:pt x="2928365" y="243839"/>
                </a:lnTo>
                <a:lnTo>
                  <a:pt x="3064001" y="228599"/>
                </a:lnTo>
                <a:lnTo>
                  <a:pt x="3113531" y="216407"/>
                </a:lnTo>
                <a:lnTo>
                  <a:pt x="3160775" y="204215"/>
                </a:lnTo>
                <a:lnTo>
                  <a:pt x="3204971" y="192023"/>
                </a:lnTo>
                <a:lnTo>
                  <a:pt x="3245357" y="176783"/>
                </a:lnTo>
                <a:lnTo>
                  <a:pt x="3281933" y="158495"/>
                </a:lnTo>
                <a:lnTo>
                  <a:pt x="3299459" y="152399"/>
                </a:lnTo>
                <a:lnTo>
                  <a:pt x="3315461" y="140207"/>
                </a:lnTo>
                <a:lnTo>
                  <a:pt x="3330701" y="131063"/>
                </a:lnTo>
                <a:lnTo>
                  <a:pt x="3344417" y="121919"/>
                </a:lnTo>
                <a:lnTo>
                  <a:pt x="3350513" y="115823"/>
                </a:lnTo>
                <a:lnTo>
                  <a:pt x="3357371" y="112775"/>
                </a:lnTo>
                <a:lnTo>
                  <a:pt x="3363467" y="106679"/>
                </a:lnTo>
                <a:lnTo>
                  <a:pt x="3400043" y="60959"/>
                </a:lnTo>
                <a:lnTo>
                  <a:pt x="3408883" y="41452"/>
                </a:lnTo>
                <a:lnTo>
                  <a:pt x="3407663" y="36575"/>
                </a:lnTo>
                <a:lnTo>
                  <a:pt x="3405377" y="30479"/>
                </a:lnTo>
                <a:lnTo>
                  <a:pt x="3404615" y="24383"/>
                </a:lnTo>
                <a:lnTo>
                  <a:pt x="3403091" y="18287"/>
                </a:lnTo>
                <a:lnTo>
                  <a:pt x="3403091" y="12191"/>
                </a:lnTo>
                <a:lnTo>
                  <a:pt x="3402329" y="6095"/>
                </a:lnTo>
                <a:close/>
              </a:path>
              <a:path w="6818630" h="472439">
                <a:moveTo>
                  <a:pt x="6331457" y="234695"/>
                </a:moveTo>
                <a:lnTo>
                  <a:pt x="3980687" y="234695"/>
                </a:lnTo>
                <a:lnTo>
                  <a:pt x="3982973" y="237743"/>
                </a:lnTo>
                <a:lnTo>
                  <a:pt x="3982973" y="240791"/>
                </a:lnTo>
                <a:lnTo>
                  <a:pt x="3982211" y="240791"/>
                </a:lnTo>
                <a:lnTo>
                  <a:pt x="3980687" y="243839"/>
                </a:lnTo>
                <a:lnTo>
                  <a:pt x="3978401" y="246887"/>
                </a:lnTo>
                <a:lnTo>
                  <a:pt x="6302501" y="246887"/>
                </a:lnTo>
                <a:lnTo>
                  <a:pt x="6358889" y="249935"/>
                </a:lnTo>
                <a:lnTo>
                  <a:pt x="6412991" y="256031"/>
                </a:lnTo>
                <a:lnTo>
                  <a:pt x="6464807" y="265175"/>
                </a:lnTo>
                <a:lnTo>
                  <a:pt x="6489191" y="268223"/>
                </a:lnTo>
                <a:lnTo>
                  <a:pt x="6560057" y="286511"/>
                </a:lnTo>
                <a:lnTo>
                  <a:pt x="6603491" y="298703"/>
                </a:lnTo>
                <a:lnTo>
                  <a:pt x="6662165" y="323087"/>
                </a:lnTo>
                <a:lnTo>
                  <a:pt x="6679691" y="329183"/>
                </a:lnTo>
                <a:lnTo>
                  <a:pt x="6726173" y="356615"/>
                </a:lnTo>
                <a:lnTo>
                  <a:pt x="6752081" y="377951"/>
                </a:lnTo>
                <a:lnTo>
                  <a:pt x="6762749" y="387095"/>
                </a:lnTo>
                <a:lnTo>
                  <a:pt x="6768083" y="393191"/>
                </a:lnTo>
                <a:lnTo>
                  <a:pt x="6777227" y="402335"/>
                </a:lnTo>
                <a:lnTo>
                  <a:pt x="6788657" y="417575"/>
                </a:lnTo>
                <a:lnTo>
                  <a:pt x="6799325" y="438911"/>
                </a:lnTo>
                <a:lnTo>
                  <a:pt x="6803897" y="457199"/>
                </a:lnTo>
                <a:lnTo>
                  <a:pt x="6805421" y="469391"/>
                </a:lnTo>
                <a:lnTo>
                  <a:pt x="6805421" y="472439"/>
                </a:lnTo>
                <a:lnTo>
                  <a:pt x="6818375" y="472439"/>
                </a:lnTo>
                <a:lnTo>
                  <a:pt x="6817613" y="466343"/>
                </a:lnTo>
                <a:lnTo>
                  <a:pt x="6817613" y="460247"/>
                </a:lnTo>
                <a:lnTo>
                  <a:pt x="6816089" y="454151"/>
                </a:lnTo>
                <a:lnTo>
                  <a:pt x="6815327" y="448055"/>
                </a:lnTo>
                <a:lnTo>
                  <a:pt x="6813041" y="441959"/>
                </a:lnTo>
                <a:lnTo>
                  <a:pt x="6811517" y="435863"/>
                </a:lnTo>
                <a:lnTo>
                  <a:pt x="6808469" y="429767"/>
                </a:lnTo>
                <a:lnTo>
                  <a:pt x="6806183" y="423671"/>
                </a:lnTo>
                <a:lnTo>
                  <a:pt x="6803135" y="417575"/>
                </a:lnTo>
                <a:lnTo>
                  <a:pt x="6795515" y="405383"/>
                </a:lnTo>
                <a:lnTo>
                  <a:pt x="6790943" y="399287"/>
                </a:lnTo>
                <a:lnTo>
                  <a:pt x="6787133" y="393191"/>
                </a:lnTo>
                <a:lnTo>
                  <a:pt x="6781799" y="390143"/>
                </a:lnTo>
                <a:lnTo>
                  <a:pt x="6777227" y="384047"/>
                </a:lnTo>
                <a:lnTo>
                  <a:pt x="6771893" y="377951"/>
                </a:lnTo>
                <a:lnTo>
                  <a:pt x="6759701" y="365759"/>
                </a:lnTo>
                <a:lnTo>
                  <a:pt x="6753605" y="362711"/>
                </a:lnTo>
                <a:lnTo>
                  <a:pt x="6746747" y="356615"/>
                </a:lnTo>
                <a:lnTo>
                  <a:pt x="6701789" y="329183"/>
                </a:lnTo>
                <a:lnTo>
                  <a:pt x="6666737" y="310895"/>
                </a:lnTo>
                <a:lnTo>
                  <a:pt x="6627875" y="295655"/>
                </a:lnTo>
                <a:lnTo>
                  <a:pt x="6607301" y="286511"/>
                </a:lnTo>
                <a:lnTo>
                  <a:pt x="6585965" y="280415"/>
                </a:lnTo>
                <a:lnTo>
                  <a:pt x="6516623" y="262127"/>
                </a:lnTo>
                <a:lnTo>
                  <a:pt x="6491477" y="256031"/>
                </a:lnTo>
                <a:lnTo>
                  <a:pt x="6466331" y="252983"/>
                </a:lnTo>
                <a:lnTo>
                  <a:pt x="6440423" y="246887"/>
                </a:lnTo>
                <a:lnTo>
                  <a:pt x="6331457" y="234695"/>
                </a:lnTo>
                <a:close/>
              </a:path>
              <a:path w="6818630" h="472439">
                <a:moveTo>
                  <a:pt x="3971988" y="246464"/>
                </a:moveTo>
                <a:lnTo>
                  <a:pt x="3972305" y="246887"/>
                </a:lnTo>
                <a:lnTo>
                  <a:pt x="3976115" y="246887"/>
                </a:lnTo>
                <a:lnTo>
                  <a:pt x="3971988" y="246464"/>
                </a:lnTo>
                <a:close/>
              </a:path>
              <a:path w="6818630" h="472439">
                <a:moveTo>
                  <a:pt x="3976115" y="231647"/>
                </a:moveTo>
                <a:lnTo>
                  <a:pt x="3972305" y="231647"/>
                </a:lnTo>
                <a:lnTo>
                  <a:pt x="3970019" y="234695"/>
                </a:lnTo>
                <a:lnTo>
                  <a:pt x="3970019" y="243839"/>
                </a:lnTo>
                <a:lnTo>
                  <a:pt x="3971988" y="246464"/>
                </a:lnTo>
                <a:lnTo>
                  <a:pt x="3976115" y="246887"/>
                </a:lnTo>
                <a:lnTo>
                  <a:pt x="3970781" y="243839"/>
                </a:lnTo>
                <a:lnTo>
                  <a:pt x="3971543" y="243839"/>
                </a:lnTo>
                <a:lnTo>
                  <a:pt x="3976115" y="231647"/>
                </a:lnTo>
                <a:close/>
              </a:path>
              <a:path w="6818630" h="472439">
                <a:moveTo>
                  <a:pt x="3976115" y="231647"/>
                </a:moveTo>
                <a:lnTo>
                  <a:pt x="3971543" y="243839"/>
                </a:lnTo>
                <a:lnTo>
                  <a:pt x="3970781" y="243839"/>
                </a:lnTo>
                <a:lnTo>
                  <a:pt x="3976115" y="246887"/>
                </a:lnTo>
                <a:lnTo>
                  <a:pt x="3976115" y="231647"/>
                </a:lnTo>
                <a:close/>
              </a:path>
              <a:path w="6818630" h="472439">
                <a:moveTo>
                  <a:pt x="3977639" y="231647"/>
                </a:moveTo>
                <a:lnTo>
                  <a:pt x="3976115" y="231647"/>
                </a:lnTo>
                <a:lnTo>
                  <a:pt x="3976115" y="246887"/>
                </a:lnTo>
                <a:lnTo>
                  <a:pt x="3978401" y="246887"/>
                </a:lnTo>
                <a:lnTo>
                  <a:pt x="3980687" y="243839"/>
                </a:lnTo>
                <a:lnTo>
                  <a:pt x="3982211" y="240791"/>
                </a:lnTo>
                <a:lnTo>
                  <a:pt x="3982973" y="240791"/>
                </a:lnTo>
                <a:lnTo>
                  <a:pt x="3982973" y="237743"/>
                </a:lnTo>
                <a:lnTo>
                  <a:pt x="3980687" y="234695"/>
                </a:lnTo>
                <a:lnTo>
                  <a:pt x="3979925" y="234695"/>
                </a:lnTo>
                <a:lnTo>
                  <a:pt x="3977639" y="231647"/>
                </a:lnTo>
                <a:close/>
              </a:path>
              <a:path w="6818630" h="472439">
                <a:moveTo>
                  <a:pt x="3415283" y="12191"/>
                </a:moveTo>
                <a:lnTo>
                  <a:pt x="3413759" y="24383"/>
                </a:lnTo>
                <a:lnTo>
                  <a:pt x="3410711" y="36575"/>
                </a:lnTo>
                <a:lnTo>
                  <a:pt x="3408883" y="41452"/>
                </a:lnTo>
                <a:lnTo>
                  <a:pt x="3409187" y="42671"/>
                </a:lnTo>
                <a:lnTo>
                  <a:pt x="3412235" y="48767"/>
                </a:lnTo>
                <a:lnTo>
                  <a:pt x="3414521" y="54863"/>
                </a:lnTo>
                <a:lnTo>
                  <a:pt x="3417569" y="60959"/>
                </a:lnTo>
                <a:lnTo>
                  <a:pt x="3428999" y="79247"/>
                </a:lnTo>
                <a:lnTo>
                  <a:pt x="3433571" y="85343"/>
                </a:lnTo>
                <a:lnTo>
                  <a:pt x="3438905" y="91439"/>
                </a:lnTo>
                <a:lnTo>
                  <a:pt x="3443477" y="94487"/>
                </a:lnTo>
                <a:lnTo>
                  <a:pt x="3448811" y="100583"/>
                </a:lnTo>
                <a:lnTo>
                  <a:pt x="3473195" y="121919"/>
                </a:lnTo>
                <a:lnTo>
                  <a:pt x="3502151" y="140207"/>
                </a:lnTo>
                <a:lnTo>
                  <a:pt x="3518153" y="152399"/>
                </a:lnTo>
                <a:lnTo>
                  <a:pt x="3535679" y="158495"/>
                </a:lnTo>
                <a:lnTo>
                  <a:pt x="3553205" y="167639"/>
                </a:lnTo>
                <a:lnTo>
                  <a:pt x="3572255" y="176783"/>
                </a:lnTo>
                <a:lnTo>
                  <a:pt x="3613403" y="192023"/>
                </a:lnTo>
                <a:lnTo>
                  <a:pt x="3704081" y="216407"/>
                </a:lnTo>
                <a:lnTo>
                  <a:pt x="3754373" y="228599"/>
                </a:lnTo>
                <a:lnTo>
                  <a:pt x="3861053" y="240791"/>
                </a:lnTo>
                <a:lnTo>
                  <a:pt x="3917441" y="243839"/>
                </a:lnTo>
                <a:lnTo>
                  <a:pt x="3946397" y="243839"/>
                </a:lnTo>
                <a:lnTo>
                  <a:pt x="3971988" y="246464"/>
                </a:lnTo>
                <a:lnTo>
                  <a:pt x="3970019" y="243839"/>
                </a:lnTo>
                <a:lnTo>
                  <a:pt x="3970019" y="234695"/>
                </a:lnTo>
                <a:lnTo>
                  <a:pt x="3972305" y="231647"/>
                </a:lnTo>
                <a:lnTo>
                  <a:pt x="3890009" y="231647"/>
                </a:lnTo>
                <a:lnTo>
                  <a:pt x="3781805" y="219455"/>
                </a:lnTo>
                <a:lnTo>
                  <a:pt x="3731513" y="210311"/>
                </a:lnTo>
                <a:lnTo>
                  <a:pt x="3683507" y="198119"/>
                </a:lnTo>
                <a:lnTo>
                  <a:pt x="3638549" y="185927"/>
                </a:lnTo>
                <a:lnTo>
                  <a:pt x="3577589" y="164591"/>
                </a:lnTo>
                <a:lnTo>
                  <a:pt x="3559301" y="158495"/>
                </a:lnTo>
                <a:lnTo>
                  <a:pt x="3525011" y="140207"/>
                </a:lnTo>
                <a:lnTo>
                  <a:pt x="3481577" y="112775"/>
                </a:lnTo>
                <a:lnTo>
                  <a:pt x="3469385" y="100583"/>
                </a:lnTo>
                <a:lnTo>
                  <a:pt x="3463289" y="97535"/>
                </a:lnTo>
                <a:lnTo>
                  <a:pt x="3448049" y="82295"/>
                </a:lnTo>
                <a:lnTo>
                  <a:pt x="3432047" y="60959"/>
                </a:lnTo>
                <a:lnTo>
                  <a:pt x="3421379" y="39623"/>
                </a:lnTo>
                <a:lnTo>
                  <a:pt x="3416045" y="18287"/>
                </a:lnTo>
                <a:lnTo>
                  <a:pt x="3415283" y="12191"/>
                </a:lnTo>
                <a:close/>
              </a:path>
              <a:path w="6818630" h="472439">
                <a:moveTo>
                  <a:pt x="573023" y="231647"/>
                </a:moveTo>
                <a:lnTo>
                  <a:pt x="515111" y="234695"/>
                </a:lnTo>
                <a:lnTo>
                  <a:pt x="574547" y="234695"/>
                </a:lnTo>
                <a:lnTo>
                  <a:pt x="573023" y="231647"/>
                </a:lnTo>
                <a:close/>
              </a:path>
              <a:path w="6818630" h="472439">
                <a:moveTo>
                  <a:pt x="574547" y="231647"/>
                </a:moveTo>
                <a:lnTo>
                  <a:pt x="573023" y="231647"/>
                </a:lnTo>
                <a:lnTo>
                  <a:pt x="574547" y="234695"/>
                </a:lnTo>
                <a:lnTo>
                  <a:pt x="574547" y="231647"/>
                </a:lnTo>
                <a:close/>
              </a:path>
              <a:path w="6818630" h="472439">
                <a:moveTo>
                  <a:pt x="6244589" y="231647"/>
                </a:moveTo>
                <a:lnTo>
                  <a:pt x="3977639" y="231647"/>
                </a:lnTo>
                <a:lnTo>
                  <a:pt x="3979925" y="234695"/>
                </a:lnTo>
                <a:lnTo>
                  <a:pt x="6274307" y="234695"/>
                </a:lnTo>
                <a:lnTo>
                  <a:pt x="6244589" y="231647"/>
                </a:lnTo>
                <a:close/>
              </a:path>
              <a:path w="6818630" h="472439">
                <a:moveTo>
                  <a:pt x="3412235" y="0"/>
                </a:moveTo>
                <a:lnTo>
                  <a:pt x="3405377" y="0"/>
                </a:lnTo>
                <a:lnTo>
                  <a:pt x="3403091" y="3047"/>
                </a:lnTo>
                <a:lnTo>
                  <a:pt x="3402329" y="6095"/>
                </a:lnTo>
                <a:lnTo>
                  <a:pt x="3403091" y="12191"/>
                </a:lnTo>
                <a:lnTo>
                  <a:pt x="3403091" y="18287"/>
                </a:lnTo>
                <a:lnTo>
                  <a:pt x="3404615" y="24383"/>
                </a:lnTo>
                <a:lnTo>
                  <a:pt x="3405377" y="30479"/>
                </a:lnTo>
                <a:lnTo>
                  <a:pt x="3407663" y="36575"/>
                </a:lnTo>
                <a:lnTo>
                  <a:pt x="3408883" y="41452"/>
                </a:lnTo>
                <a:lnTo>
                  <a:pt x="3410711" y="36575"/>
                </a:lnTo>
                <a:lnTo>
                  <a:pt x="3413759" y="24383"/>
                </a:lnTo>
                <a:lnTo>
                  <a:pt x="3415283" y="12191"/>
                </a:lnTo>
                <a:lnTo>
                  <a:pt x="3415283" y="3047"/>
                </a:lnTo>
                <a:lnTo>
                  <a:pt x="341223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469" name="object 13">
            <a:extLst>
              <a:ext uri="{FF2B5EF4-FFF2-40B4-BE49-F238E27FC236}">
                <a16:creationId xmlns:a16="http://schemas.microsoft.com/office/drawing/2014/main" id="{DF305A99-5097-43F0-AEF0-7240502934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8750" y="5353050"/>
            <a:ext cx="7021513" cy="153988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9470" name="object 14">
            <a:extLst>
              <a:ext uri="{FF2B5EF4-FFF2-40B4-BE49-F238E27FC236}">
                <a16:creationId xmlns:a16="http://schemas.microsoft.com/office/drawing/2014/main" id="{FD882D84-FA59-4131-8D43-FD8146D84D5F}"/>
              </a:ext>
            </a:extLst>
          </p:cNvPr>
          <p:cNvSpPr>
            <a:spLocks/>
          </p:cNvSpPr>
          <p:nvPr/>
        </p:nvSpPr>
        <p:spPr bwMode="auto">
          <a:xfrm>
            <a:off x="1452563" y="5353050"/>
            <a:ext cx="95250" cy="577850"/>
          </a:xfrm>
          <a:custGeom>
            <a:avLst/>
            <a:gdLst>
              <a:gd name="T0" fmla="*/ 31241 w 95250"/>
              <a:gd name="T1" fmla="*/ 481519 h 578485"/>
              <a:gd name="T2" fmla="*/ 0 w 95250"/>
              <a:gd name="T3" fmla="*/ 481519 h 578485"/>
              <a:gd name="T4" fmla="*/ 47243 w 95250"/>
              <a:gd name="T5" fmla="*/ 576456 h 578485"/>
              <a:gd name="T6" fmla="*/ 87184 w 95250"/>
              <a:gd name="T7" fmla="*/ 497468 h 578485"/>
              <a:gd name="T8" fmla="*/ 31241 w 95250"/>
              <a:gd name="T9" fmla="*/ 497468 h 578485"/>
              <a:gd name="T10" fmla="*/ 31241 w 95250"/>
              <a:gd name="T11" fmla="*/ 481519 h 578485"/>
              <a:gd name="T12" fmla="*/ 63245 w 95250"/>
              <a:gd name="T13" fmla="*/ 0 h 578485"/>
              <a:gd name="T14" fmla="*/ 31241 w 95250"/>
              <a:gd name="T15" fmla="*/ 0 h 578485"/>
              <a:gd name="T16" fmla="*/ 31241 w 95250"/>
              <a:gd name="T17" fmla="*/ 497468 h 578485"/>
              <a:gd name="T18" fmla="*/ 63245 w 95250"/>
              <a:gd name="T19" fmla="*/ 497468 h 578485"/>
              <a:gd name="T20" fmla="*/ 63245 w 95250"/>
              <a:gd name="T21" fmla="*/ 0 h 578485"/>
              <a:gd name="T22" fmla="*/ 95249 w 95250"/>
              <a:gd name="T23" fmla="*/ 481519 h 578485"/>
              <a:gd name="T24" fmla="*/ 63245 w 95250"/>
              <a:gd name="T25" fmla="*/ 481519 h 578485"/>
              <a:gd name="T26" fmla="*/ 63245 w 95250"/>
              <a:gd name="T27" fmla="*/ 497468 h 578485"/>
              <a:gd name="T28" fmla="*/ 87184 w 95250"/>
              <a:gd name="T29" fmla="*/ 497468 h 578485"/>
              <a:gd name="T30" fmla="*/ 95249 w 95250"/>
              <a:gd name="T31" fmla="*/ 481519 h 578485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95250" h="578485">
                <a:moveTo>
                  <a:pt x="31241" y="483108"/>
                </a:moveTo>
                <a:lnTo>
                  <a:pt x="0" y="483108"/>
                </a:lnTo>
                <a:lnTo>
                  <a:pt x="47243" y="578358"/>
                </a:lnTo>
                <a:lnTo>
                  <a:pt x="87184" y="499110"/>
                </a:lnTo>
                <a:lnTo>
                  <a:pt x="31241" y="499110"/>
                </a:lnTo>
                <a:lnTo>
                  <a:pt x="31241" y="483108"/>
                </a:lnTo>
                <a:close/>
              </a:path>
              <a:path w="95250" h="578485">
                <a:moveTo>
                  <a:pt x="63245" y="0"/>
                </a:moveTo>
                <a:lnTo>
                  <a:pt x="31241" y="0"/>
                </a:lnTo>
                <a:lnTo>
                  <a:pt x="31241" y="499110"/>
                </a:lnTo>
                <a:lnTo>
                  <a:pt x="63245" y="499110"/>
                </a:lnTo>
                <a:lnTo>
                  <a:pt x="63245" y="0"/>
                </a:lnTo>
                <a:close/>
              </a:path>
              <a:path w="95250" h="578485">
                <a:moveTo>
                  <a:pt x="95249" y="483108"/>
                </a:moveTo>
                <a:lnTo>
                  <a:pt x="63245" y="483108"/>
                </a:lnTo>
                <a:lnTo>
                  <a:pt x="63245" y="499110"/>
                </a:lnTo>
                <a:lnTo>
                  <a:pt x="87184" y="499110"/>
                </a:lnTo>
                <a:lnTo>
                  <a:pt x="95249" y="483108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471" name="object 15">
            <a:extLst>
              <a:ext uri="{FF2B5EF4-FFF2-40B4-BE49-F238E27FC236}">
                <a16:creationId xmlns:a16="http://schemas.microsoft.com/office/drawing/2014/main" id="{41C51399-E45B-42D8-8C02-62745E3006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1250" y="6037263"/>
            <a:ext cx="725488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27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>
                <a:latin typeface="Arial" panose="020B0604020202020204" pitchFamily="34" charset="0"/>
              </a:rPr>
              <a:t>$1,000</a:t>
            </a: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9472" name="object 16">
            <a:extLst>
              <a:ext uri="{FF2B5EF4-FFF2-40B4-BE49-F238E27FC236}">
                <a16:creationId xmlns:a16="http://schemas.microsoft.com/office/drawing/2014/main" id="{0893884B-A3FF-422F-86C3-75A193F65758}"/>
              </a:ext>
            </a:extLst>
          </p:cNvPr>
          <p:cNvSpPr>
            <a:spLocks/>
          </p:cNvSpPr>
          <p:nvPr/>
        </p:nvSpPr>
        <p:spPr bwMode="auto">
          <a:xfrm>
            <a:off x="9337675" y="6794500"/>
            <a:ext cx="4763" cy="0"/>
          </a:xfrm>
          <a:custGeom>
            <a:avLst/>
            <a:gdLst>
              <a:gd name="T0" fmla="*/ 0 w 3809"/>
              <a:gd name="T1" fmla="*/ 7448 w 3809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3809">
                <a:moveTo>
                  <a:pt x="0" y="0"/>
                </a:moveTo>
                <a:lnTo>
                  <a:pt x="3809" y="0"/>
                </a:lnTo>
              </a:path>
            </a:pathLst>
          </a:custGeom>
          <a:noFill/>
          <a:ln w="3809">
            <a:solidFill>
              <a:srgbClr val="E1D8A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473" name="object 18">
            <a:extLst>
              <a:ext uri="{FF2B5EF4-FFF2-40B4-BE49-F238E27FC236}">
                <a16:creationId xmlns:a16="http://schemas.microsoft.com/office/drawing/2014/main" id="{0EABC5D3-02E1-4030-B773-D80506BCC4B3}"/>
              </a:ext>
            </a:extLst>
          </p:cNvPr>
          <p:cNvSpPr>
            <a:spLocks/>
          </p:cNvSpPr>
          <p:nvPr/>
        </p:nvSpPr>
        <p:spPr bwMode="auto">
          <a:xfrm>
            <a:off x="522288" y="7150100"/>
            <a:ext cx="8501062" cy="0"/>
          </a:xfrm>
          <a:custGeom>
            <a:avLst/>
            <a:gdLst>
              <a:gd name="T0" fmla="*/ 0 w 8501380"/>
              <a:gd name="T1" fmla="*/ 8499917 w 8501380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8501380">
                <a:moveTo>
                  <a:pt x="0" y="0"/>
                </a:moveTo>
                <a:lnTo>
                  <a:pt x="8500871" y="0"/>
                </a:lnTo>
              </a:path>
            </a:pathLst>
          </a:custGeom>
          <a:noFill/>
          <a:ln w="14223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474" name="object 19">
            <a:extLst>
              <a:ext uri="{FF2B5EF4-FFF2-40B4-BE49-F238E27FC236}">
                <a16:creationId xmlns:a16="http://schemas.microsoft.com/office/drawing/2014/main" id="{8B85E481-1376-4F39-A9D8-CE1B9DE9915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54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2568931-0A05-4AAE-9EDD-38746D5B7D17}" type="slidenum">
              <a:rPr lang="en-US" altLang="en-US">
                <a:solidFill>
                  <a:schemeClr val="hlink"/>
                </a:solidFill>
                <a:latin typeface="Arial" panose="020B0604020202020204" pitchFamily="34" charset="0"/>
              </a:rPr>
              <a:pPr eaLnBrk="1" hangingPunct="1"/>
              <a:t>16</a:t>
            </a:fld>
            <a:endParaRPr lang="en-US" altLang="en-US">
              <a:solidFill>
                <a:schemeClr val="hlink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C76B3FD2-BD41-47C8-BC40-9A4FC4C2D840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27749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Cash</a:t>
            </a:r>
            <a:r>
              <a:rPr spc="190" dirty="0">
                <a:latin typeface="Times New Roman"/>
                <a:cs typeface="Times New Roman"/>
              </a:rPr>
              <a:t> </a:t>
            </a:r>
            <a:r>
              <a:rPr spc="-5" dirty="0"/>
              <a:t>Flo</a:t>
            </a:r>
            <a:r>
              <a:rPr dirty="0"/>
              <a:t>w</a:t>
            </a:r>
            <a:r>
              <a:rPr spc="220" dirty="0">
                <a:latin typeface="Times New Roman"/>
                <a:cs typeface="Times New Roman"/>
              </a:rPr>
              <a:t> </a:t>
            </a:r>
            <a:r>
              <a:rPr spc="-5" dirty="0"/>
              <a:t>Diagra</a:t>
            </a:r>
            <a:r>
              <a:rPr dirty="0"/>
              <a:t>m</a:t>
            </a:r>
            <a:r>
              <a:rPr spc="204" dirty="0">
                <a:latin typeface="Times New Roman"/>
                <a:cs typeface="Times New Roman"/>
              </a:rPr>
              <a:t> </a:t>
            </a:r>
            <a:r>
              <a:rPr dirty="0"/>
              <a:t>–</a:t>
            </a:r>
            <a:r>
              <a:rPr spc="200" dirty="0">
                <a:latin typeface="Times New Roman"/>
                <a:cs typeface="Times New Roman"/>
              </a:rPr>
              <a:t> </a:t>
            </a:r>
            <a:r>
              <a:rPr spc="-5" dirty="0"/>
              <a:t>Exampl</a:t>
            </a:r>
            <a:r>
              <a:rPr dirty="0"/>
              <a:t>e</a:t>
            </a:r>
            <a:r>
              <a:rPr spc="200" dirty="0">
                <a:latin typeface="Times New Roman"/>
                <a:cs typeface="Times New Roman"/>
              </a:rPr>
              <a:t> </a:t>
            </a:r>
            <a:r>
              <a:rPr dirty="0"/>
              <a:t>[5]</a:t>
            </a:r>
          </a:p>
        </p:txBody>
      </p:sp>
      <p:sp>
        <p:nvSpPr>
          <p:cNvPr id="20483" name="object 3">
            <a:extLst>
              <a:ext uri="{FF2B5EF4-FFF2-40B4-BE49-F238E27FC236}">
                <a16:creationId xmlns:a16="http://schemas.microsoft.com/office/drawing/2014/main" id="{112ECCDE-EBFD-4A3D-9830-C35937412CDA}"/>
              </a:ext>
            </a:extLst>
          </p:cNvPr>
          <p:cNvSpPr>
            <a:spLocks/>
          </p:cNvSpPr>
          <p:nvPr/>
        </p:nvSpPr>
        <p:spPr bwMode="auto">
          <a:xfrm>
            <a:off x="919163" y="1549400"/>
            <a:ext cx="8258175" cy="63500"/>
          </a:xfrm>
          <a:custGeom>
            <a:avLst/>
            <a:gdLst>
              <a:gd name="T0" fmla="*/ 0 w 8258175"/>
              <a:gd name="T1" fmla="*/ 63245 h 63500"/>
              <a:gd name="T2" fmla="*/ 8257793 w 8258175"/>
              <a:gd name="T3" fmla="*/ 63245 h 63500"/>
              <a:gd name="T4" fmla="*/ 8257793 w 8258175"/>
              <a:gd name="T5" fmla="*/ 0 h 63500"/>
              <a:gd name="T6" fmla="*/ 0 w 8258175"/>
              <a:gd name="T7" fmla="*/ 0 h 63500"/>
              <a:gd name="T8" fmla="*/ 0 w 8258175"/>
              <a:gd name="T9" fmla="*/ 63245 h 635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8258175" h="63500">
                <a:moveTo>
                  <a:pt x="0" y="63245"/>
                </a:moveTo>
                <a:lnTo>
                  <a:pt x="8257793" y="63245"/>
                </a:lnTo>
                <a:lnTo>
                  <a:pt x="8257793" y="0"/>
                </a:lnTo>
                <a:lnTo>
                  <a:pt x="0" y="0"/>
                </a:lnTo>
                <a:lnTo>
                  <a:pt x="0" y="63245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484" name="object 4">
            <a:extLst>
              <a:ext uri="{FF2B5EF4-FFF2-40B4-BE49-F238E27FC236}">
                <a16:creationId xmlns:a16="http://schemas.microsoft.com/office/drawing/2014/main" id="{38E78C59-4F39-46B7-8A33-C610D0F3185E}"/>
              </a:ext>
            </a:extLst>
          </p:cNvPr>
          <p:cNvSpPr>
            <a:spLocks/>
          </p:cNvSpPr>
          <p:nvPr/>
        </p:nvSpPr>
        <p:spPr bwMode="auto">
          <a:xfrm>
            <a:off x="457200" y="4373563"/>
            <a:ext cx="9144000" cy="979487"/>
          </a:xfrm>
          <a:custGeom>
            <a:avLst/>
            <a:gdLst>
              <a:gd name="T0" fmla="*/ 0 w 9144000"/>
              <a:gd name="T1" fmla="*/ 980120 h 979170"/>
              <a:gd name="T2" fmla="*/ 9143999 w 9144000"/>
              <a:gd name="T3" fmla="*/ 980120 h 979170"/>
              <a:gd name="T4" fmla="*/ 9143999 w 9144000"/>
              <a:gd name="T5" fmla="*/ 0 h 979170"/>
              <a:gd name="T6" fmla="*/ 0 w 9144000"/>
              <a:gd name="T7" fmla="*/ 0 h 979170"/>
              <a:gd name="T8" fmla="*/ 0 w 9144000"/>
              <a:gd name="T9" fmla="*/ 980120 h 9791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144000" h="979170">
                <a:moveTo>
                  <a:pt x="0" y="979169"/>
                </a:moveTo>
                <a:lnTo>
                  <a:pt x="9143999" y="979169"/>
                </a:lnTo>
                <a:lnTo>
                  <a:pt x="9143999" y="0"/>
                </a:lnTo>
                <a:lnTo>
                  <a:pt x="0" y="0"/>
                </a:lnTo>
                <a:lnTo>
                  <a:pt x="0" y="97916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485" name="object 5">
            <a:extLst>
              <a:ext uri="{FF2B5EF4-FFF2-40B4-BE49-F238E27FC236}">
                <a16:creationId xmlns:a16="http://schemas.microsoft.com/office/drawing/2014/main" id="{205932B7-3275-4826-AEA5-B778F80574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3775" y="1701800"/>
            <a:ext cx="7869238" cy="316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55600" indent="-342900" eaLnBrk="0" hangingPunct="0">
              <a:tabLst>
                <a:tab pos="35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tabLst>
                <a:tab pos="35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tabLst>
                <a:tab pos="35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tabLst>
                <a:tab pos="35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tabLst>
                <a:tab pos="35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2813"/>
              </a:lnSpc>
              <a:buFont typeface="Wingdings" panose="05000000000000000000" pitchFamily="2" charset="2"/>
              <a:buChar char=""/>
            </a:pPr>
            <a:r>
              <a:rPr lang="en-US" altLang="en-US" sz="2600">
                <a:latin typeface="Arial" panose="020B0604020202020204" pitchFamily="34" charset="0"/>
              </a:rPr>
              <a:t>We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>
                <a:latin typeface="Arial" panose="020B0604020202020204" pitchFamily="34" charset="0"/>
              </a:rPr>
              <a:t>have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>
                <a:latin typeface="Arial" panose="020B0604020202020204" pitchFamily="34" charset="0"/>
              </a:rPr>
              <a:t>a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>
                <a:latin typeface="Arial" panose="020B0604020202020204" pitchFamily="34" charset="0"/>
              </a:rPr>
              <a:t>total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>
                <a:latin typeface="Arial" panose="020B0604020202020204" pitchFamily="34" charset="0"/>
              </a:rPr>
              <a:t>of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>
                <a:latin typeface="Arial" panose="020B0604020202020204" pitchFamily="34" charset="0"/>
              </a:rPr>
              <a:t>10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>
                <a:latin typeface="Arial" panose="020B0604020202020204" pitchFamily="34" charset="0"/>
              </a:rPr>
              <a:t>periods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>
                <a:latin typeface="Arial" panose="020B0604020202020204" pitchFamily="34" charset="0"/>
              </a:rPr>
              <a:t>each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>
                <a:latin typeface="Arial" panose="020B0604020202020204" pitchFamily="34" charset="0"/>
              </a:rPr>
              <a:t>period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>
                <a:latin typeface="Arial" panose="020B0604020202020204" pitchFamily="34" charset="0"/>
              </a:rPr>
              <a:t>of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>
                <a:latin typeface="Arial" panose="020B0604020202020204" pitchFamily="34" charset="0"/>
              </a:rPr>
              <a:t>6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>
                <a:latin typeface="Arial" panose="020B0604020202020204" pitchFamily="34" charset="0"/>
              </a:rPr>
              <a:t>months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>
                <a:latin typeface="Arial" panose="020B0604020202020204" pitchFamily="34" charset="0"/>
              </a:rPr>
              <a:t>for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>
                <a:latin typeface="Arial" panose="020B0604020202020204" pitchFamily="34" charset="0"/>
              </a:rPr>
              <a:t>the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>
                <a:latin typeface="Arial" panose="020B0604020202020204" pitchFamily="34" charset="0"/>
              </a:rPr>
              <a:t>first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>
                <a:latin typeface="Arial" panose="020B0604020202020204" pitchFamily="34" charset="0"/>
              </a:rPr>
              <a:t>$1,000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>
                <a:latin typeface="Arial" panose="020B0604020202020204" pitchFamily="34" charset="0"/>
              </a:rPr>
              <a:t>[F1]</a:t>
            </a:r>
          </a:p>
          <a:p>
            <a:pPr eaLnBrk="1" hangingPunct="1">
              <a:spcBef>
                <a:spcPts val="25"/>
              </a:spcBef>
              <a:buFont typeface="Wingdings" panose="05000000000000000000" pitchFamily="2" charset="2"/>
              <a:buChar char=""/>
            </a:pPr>
            <a:endParaRPr lang="en-US" altLang="en-US" sz="35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ts val="2813"/>
              </a:lnSpc>
              <a:buFont typeface="Wingdings" panose="05000000000000000000" pitchFamily="2" charset="2"/>
              <a:buChar char=""/>
            </a:pPr>
            <a:r>
              <a:rPr lang="en-US" altLang="en-US" sz="2600">
                <a:latin typeface="Arial" panose="020B0604020202020204" pitchFamily="34" charset="0"/>
              </a:rPr>
              <a:t>We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>
                <a:latin typeface="Arial" panose="020B0604020202020204" pitchFamily="34" charset="0"/>
              </a:rPr>
              <a:t>have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>
                <a:latin typeface="Arial" panose="020B0604020202020204" pitchFamily="34" charset="0"/>
              </a:rPr>
              <a:t>a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>
                <a:latin typeface="Arial" panose="020B0604020202020204" pitchFamily="34" charset="0"/>
              </a:rPr>
              <a:t>total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>
                <a:latin typeface="Arial" panose="020B0604020202020204" pitchFamily="34" charset="0"/>
              </a:rPr>
              <a:t>of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>
                <a:latin typeface="Arial" panose="020B0604020202020204" pitchFamily="34" charset="0"/>
              </a:rPr>
              <a:t>6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>
                <a:latin typeface="Arial" panose="020B0604020202020204" pitchFamily="34" charset="0"/>
              </a:rPr>
              <a:t>periods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>
                <a:latin typeface="Arial" panose="020B0604020202020204" pitchFamily="34" charset="0"/>
              </a:rPr>
              <a:t>each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>
                <a:latin typeface="Arial" panose="020B0604020202020204" pitchFamily="34" charset="0"/>
              </a:rPr>
              <a:t>period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>
                <a:latin typeface="Arial" panose="020B0604020202020204" pitchFamily="34" charset="0"/>
              </a:rPr>
              <a:t>of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>
                <a:latin typeface="Arial" panose="020B0604020202020204" pitchFamily="34" charset="0"/>
              </a:rPr>
              <a:t>6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>
                <a:latin typeface="Arial" panose="020B0604020202020204" pitchFamily="34" charset="0"/>
              </a:rPr>
              <a:t>months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>
                <a:latin typeface="Arial" panose="020B0604020202020204" pitchFamily="34" charset="0"/>
              </a:rPr>
              <a:t>for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>
                <a:latin typeface="Arial" panose="020B0604020202020204" pitchFamily="34" charset="0"/>
              </a:rPr>
              <a:t>the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>
                <a:latin typeface="Arial" panose="020B0604020202020204" pitchFamily="34" charset="0"/>
              </a:rPr>
              <a:t>second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>
                <a:latin typeface="Arial" panose="020B0604020202020204" pitchFamily="34" charset="0"/>
              </a:rPr>
              <a:t>$1,000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>
                <a:latin typeface="Arial" panose="020B0604020202020204" pitchFamily="34" charset="0"/>
              </a:rPr>
              <a:t>[F2]</a:t>
            </a:r>
          </a:p>
          <a:p>
            <a:pPr eaLnBrk="1" hangingPunct="1">
              <a:spcBef>
                <a:spcPts val="25"/>
              </a:spcBef>
            </a:pPr>
            <a:endParaRPr lang="en-US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ts val="2963"/>
              </a:lnSpc>
            </a:pPr>
            <a:r>
              <a:rPr lang="en-US" altLang="en-US" sz="2600">
                <a:latin typeface="Wingdings" panose="05000000000000000000" pitchFamily="2" charset="2"/>
              </a:rPr>
              <a:t>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2600">
                <a:latin typeface="Arial" panose="020B0604020202020204" pitchFamily="34" charset="0"/>
              </a:rPr>
              <a:t>F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>
                <a:latin typeface="Arial" panose="020B0604020202020204" pitchFamily="34" charset="0"/>
              </a:rPr>
              <a:t>=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>
                <a:latin typeface="Arial" panose="020B0604020202020204" pitchFamily="34" charset="0"/>
              </a:rPr>
              <a:t>F1+F2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>
                <a:latin typeface="Arial" panose="020B0604020202020204" pitchFamily="34" charset="0"/>
              </a:rPr>
              <a:t>=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>
                <a:latin typeface="Arial" panose="020B0604020202020204" pitchFamily="34" charset="0"/>
              </a:rPr>
              <a:t>$1,000×(1+3%)</a:t>
            </a:r>
            <a:r>
              <a:rPr lang="en-US" altLang="en-US" sz="2500" baseline="26000">
                <a:latin typeface="Arial" panose="020B0604020202020204" pitchFamily="34" charset="0"/>
              </a:rPr>
              <a:t>10</a:t>
            </a:r>
            <a:r>
              <a:rPr lang="en-US" altLang="en-US" sz="2500" baseline="260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2600">
                <a:latin typeface="Arial" panose="020B0604020202020204" pitchFamily="34" charset="0"/>
              </a:rPr>
              <a:t>+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>
                <a:latin typeface="Arial" panose="020B0604020202020204" pitchFamily="34" charset="0"/>
              </a:rPr>
              <a:t>$1,000×(1+2%)</a:t>
            </a:r>
            <a:r>
              <a:rPr lang="en-US" altLang="en-US" sz="2500" baseline="26000">
                <a:latin typeface="Arial" panose="020B0604020202020204" pitchFamily="34" charset="0"/>
              </a:rPr>
              <a:t>6</a:t>
            </a:r>
            <a:r>
              <a:rPr lang="en-US" altLang="en-US" sz="2500" baseline="260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2600">
                <a:latin typeface="Arial" panose="020B0604020202020204" pitchFamily="34" charset="0"/>
              </a:rPr>
              <a:t>=</a:t>
            </a:r>
          </a:p>
          <a:p>
            <a:pPr eaLnBrk="1" hangingPunct="1">
              <a:lnSpc>
                <a:spcPts val="2963"/>
              </a:lnSpc>
            </a:pPr>
            <a:r>
              <a:rPr lang="en-US" altLang="en-US" sz="2600">
                <a:latin typeface="Arial" panose="020B0604020202020204" pitchFamily="34" charset="0"/>
              </a:rPr>
              <a:t>$2,470.08</a:t>
            </a:r>
          </a:p>
        </p:txBody>
      </p:sp>
      <p:sp>
        <p:nvSpPr>
          <p:cNvPr id="20486" name="object 6">
            <a:extLst>
              <a:ext uri="{FF2B5EF4-FFF2-40B4-BE49-F238E27FC236}">
                <a16:creationId xmlns:a16="http://schemas.microsoft.com/office/drawing/2014/main" id="{A03B4231-FCF0-43D2-B7B0-0CC53FC84004}"/>
              </a:ext>
            </a:extLst>
          </p:cNvPr>
          <p:cNvSpPr>
            <a:spLocks/>
          </p:cNvSpPr>
          <p:nvPr/>
        </p:nvSpPr>
        <p:spPr bwMode="auto">
          <a:xfrm>
            <a:off x="8366125" y="4987925"/>
            <a:ext cx="95250" cy="365125"/>
          </a:xfrm>
          <a:custGeom>
            <a:avLst/>
            <a:gdLst>
              <a:gd name="T0" fmla="*/ 63245 w 95250"/>
              <a:gd name="T1" fmla="*/ 79247 h 365125"/>
              <a:gd name="T2" fmla="*/ 31241 w 95250"/>
              <a:gd name="T3" fmla="*/ 79247 h 365125"/>
              <a:gd name="T4" fmla="*/ 31241 w 95250"/>
              <a:gd name="T5" fmla="*/ 364997 h 365125"/>
              <a:gd name="T6" fmla="*/ 63245 w 95250"/>
              <a:gd name="T7" fmla="*/ 364997 h 365125"/>
              <a:gd name="T8" fmla="*/ 63245 w 95250"/>
              <a:gd name="T9" fmla="*/ 79247 h 365125"/>
              <a:gd name="T10" fmla="*/ 47243 w 95250"/>
              <a:gd name="T11" fmla="*/ 0 h 365125"/>
              <a:gd name="T12" fmla="*/ 0 w 95250"/>
              <a:gd name="T13" fmla="*/ 95249 h 365125"/>
              <a:gd name="T14" fmla="*/ 31241 w 95250"/>
              <a:gd name="T15" fmla="*/ 95249 h 365125"/>
              <a:gd name="T16" fmla="*/ 31241 w 95250"/>
              <a:gd name="T17" fmla="*/ 79247 h 365125"/>
              <a:gd name="T18" fmla="*/ 87184 w 95250"/>
              <a:gd name="T19" fmla="*/ 79247 h 365125"/>
              <a:gd name="T20" fmla="*/ 47243 w 95250"/>
              <a:gd name="T21" fmla="*/ 0 h 365125"/>
              <a:gd name="T22" fmla="*/ 87184 w 95250"/>
              <a:gd name="T23" fmla="*/ 79247 h 365125"/>
              <a:gd name="T24" fmla="*/ 63245 w 95250"/>
              <a:gd name="T25" fmla="*/ 79247 h 365125"/>
              <a:gd name="T26" fmla="*/ 63245 w 95250"/>
              <a:gd name="T27" fmla="*/ 95249 h 365125"/>
              <a:gd name="T28" fmla="*/ 95249 w 95250"/>
              <a:gd name="T29" fmla="*/ 95249 h 365125"/>
              <a:gd name="T30" fmla="*/ 87184 w 95250"/>
              <a:gd name="T31" fmla="*/ 79247 h 365125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95250" h="365125">
                <a:moveTo>
                  <a:pt x="63245" y="79247"/>
                </a:moveTo>
                <a:lnTo>
                  <a:pt x="31241" y="79247"/>
                </a:lnTo>
                <a:lnTo>
                  <a:pt x="31241" y="364997"/>
                </a:lnTo>
                <a:lnTo>
                  <a:pt x="63245" y="364997"/>
                </a:lnTo>
                <a:lnTo>
                  <a:pt x="63245" y="79247"/>
                </a:lnTo>
                <a:close/>
              </a:path>
              <a:path w="95250" h="365125">
                <a:moveTo>
                  <a:pt x="47243" y="0"/>
                </a:moveTo>
                <a:lnTo>
                  <a:pt x="0" y="95249"/>
                </a:lnTo>
                <a:lnTo>
                  <a:pt x="31241" y="95249"/>
                </a:lnTo>
                <a:lnTo>
                  <a:pt x="31241" y="79247"/>
                </a:lnTo>
                <a:lnTo>
                  <a:pt x="87184" y="79247"/>
                </a:lnTo>
                <a:lnTo>
                  <a:pt x="47243" y="0"/>
                </a:lnTo>
                <a:close/>
              </a:path>
              <a:path w="95250" h="365125">
                <a:moveTo>
                  <a:pt x="87184" y="79247"/>
                </a:moveTo>
                <a:lnTo>
                  <a:pt x="63245" y="79247"/>
                </a:lnTo>
                <a:lnTo>
                  <a:pt x="63245" y="95249"/>
                </a:lnTo>
                <a:lnTo>
                  <a:pt x="95249" y="95249"/>
                </a:lnTo>
                <a:lnTo>
                  <a:pt x="87184" y="79247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487" name="object 7">
            <a:extLst>
              <a:ext uri="{FF2B5EF4-FFF2-40B4-BE49-F238E27FC236}">
                <a16:creationId xmlns:a16="http://schemas.microsoft.com/office/drawing/2014/main" id="{B36F1EEC-1000-41BE-BEFE-C8410666D9E0}"/>
              </a:ext>
            </a:extLst>
          </p:cNvPr>
          <p:cNvSpPr>
            <a:spLocks/>
          </p:cNvSpPr>
          <p:nvPr/>
        </p:nvSpPr>
        <p:spPr bwMode="auto">
          <a:xfrm>
            <a:off x="6299200" y="5319713"/>
            <a:ext cx="17463" cy="33337"/>
          </a:xfrm>
          <a:custGeom>
            <a:avLst/>
            <a:gdLst>
              <a:gd name="T0" fmla="*/ 2165 w 17779"/>
              <a:gd name="T1" fmla="*/ 6273 h 33020"/>
              <a:gd name="T2" fmla="*/ 2165 w 17779"/>
              <a:gd name="T3" fmla="*/ 18034 h 33020"/>
              <a:gd name="T4" fmla="*/ 721 w 17779"/>
              <a:gd name="T5" fmla="*/ 29797 h 33020"/>
              <a:gd name="T6" fmla="*/ 0 w 17779"/>
              <a:gd name="T7" fmla="*/ 33719 h 33020"/>
              <a:gd name="T8" fmla="*/ 4738 w 17779"/>
              <a:gd name="T9" fmla="*/ 33719 h 33020"/>
              <a:gd name="T10" fmla="*/ 4332 w 17779"/>
              <a:gd name="T11" fmla="*/ 31365 h 33020"/>
              <a:gd name="T12" fmla="*/ 2888 w 17779"/>
              <a:gd name="T13" fmla="*/ 18819 h 33020"/>
              <a:gd name="T14" fmla="*/ 2165 w 17779"/>
              <a:gd name="T15" fmla="*/ 6273 h 33020"/>
              <a:gd name="T16" fmla="*/ 11552 w 17779"/>
              <a:gd name="T17" fmla="*/ 0 h 33020"/>
              <a:gd name="T18" fmla="*/ 5054 w 17779"/>
              <a:gd name="T19" fmla="*/ 0 h 33020"/>
              <a:gd name="T20" fmla="*/ 2165 w 17779"/>
              <a:gd name="T21" fmla="*/ 2351 h 33020"/>
              <a:gd name="T22" fmla="*/ 2165 w 17779"/>
              <a:gd name="T23" fmla="*/ 6273 h 33020"/>
              <a:gd name="T24" fmla="*/ 2888 w 17779"/>
              <a:gd name="T25" fmla="*/ 18819 h 33020"/>
              <a:gd name="T26" fmla="*/ 4332 w 17779"/>
              <a:gd name="T27" fmla="*/ 31365 h 33020"/>
              <a:gd name="T28" fmla="*/ 4738 w 17779"/>
              <a:gd name="T29" fmla="*/ 33719 h 33020"/>
              <a:gd name="T30" fmla="*/ 12094 w 17779"/>
              <a:gd name="T31" fmla="*/ 33719 h 33020"/>
              <a:gd name="T32" fmla="*/ 13719 w 17779"/>
              <a:gd name="T33" fmla="*/ 19603 h 33020"/>
              <a:gd name="T34" fmla="*/ 14441 w 17779"/>
              <a:gd name="T35" fmla="*/ 6273 h 33020"/>
              <a:gd name="T36" fmla="*/ 14441 w 17779"/>
              <a:gd name="T37" fmla="*/ 2351 h 33020"/>
              <a:gd name="T38" fmla="*/ 11552 w 17779"/>
              <a:gd name="T39" fmla="*/ 0 h 33020"/>
              <a:gd name="T40" fmla="*/ 14441 w 17779"/>
              <a:gd name="T41" fmla="*/ 6273 h 33020"/>
              <a:gd name="T42" fmla="*/ 13719 w 17779"/>
              <a:gd name="T43" fmla="*/ 19603 h 33020"/>
              <a:gd name="T44" fmla="*/ 12094 w 17779"/>
              <a:gd name="T45" fmla="*/ 33719 h 33020"/>
              <a:gd name="T46" fmla="*/ 16504 w 17779"/>
              <a:gd name="T47" fmla="*/ 33719 h 33020"/>
              <a:gd name="T48" fmla="*/ 15885 w 17779"/>
              <a:gd name="T49" fmla="*/ 30581 h 33020"/>
              <a:gd name="T50" fmla="*/ 14441 w 17779"/>
              <a:gd name="T51" fmla="*/ 18819 h 33020"/>
              <a:gd name="T52" fmla="*/ 14441 w 17779"/>
              <a:gd name="T53" fmla="*/ 6273 h 33020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17779" h="33020">
                <a:moveTo>
                  <a:pt x="2285" y="6095"/>
                </a:moveTo>
                <a:lnTo>
                  <a:pt x="2285" y="17525"/>
                </a:lnTo>
                <a:lnTo>
                  <a:pt x="761" y="28955"/>
                </a:lnTo>
                <a:lnTo>
                  <a:pt x="0" y="32765"/>
                </a:lnTo>
                <a:lnTo>
                  <a:pt x="5000" y="32765"/>
                </a:lnTo>
                <a:lnTo>
                  <a:pt x="4571" y="30479"/>
                </a:lnTo>
                <a:lnTo>
                  <a:pt x="3047" y="18287"/>
                </a:lnTo>
                <a:lnTo>
                  <a:pt x="2285" y="6095"/>
                </a:lnTo>
                <a:close/>
              </a:path>
              <a:path w="17779" h="33020">
                <a:moveTo>
                  <a:pt x="12191" y="0"/>
                </a:moveTo>
                <a:lnTo>
                  <a:pt x="5333" y="0"/>
                </a:lnTo>
                <a:lnTo>
                  <a:pt x="2285" y="2285"/>
                </a:lnTo>
                <a:lnTo>
                  <a:pt x="2285" y="6095"/>
                </a:lnTo>
                <a:lnTo>
                  <a:pt x="3047" y="18287"/>
                </a:lnTo>
                <a:lnTo>
                  <a:pt x="4571" y="30479"/>
                </a:lnTo>
                <a:lnTo>
                  <a:pt x="5000" y="32765"/>
                </a:lnTo>
                <a:lnTo>
                  <a:pt x="12763" y="32765"/>
                </a:lnTo>
                <a:lnTo>
                  <a:pt x="14477" y="19049"/>
                </a:lnTo>
                <a:lnTo>
                  <a:pt x="15239" y="6095"/>
                </a:lnTo>
                <a:lnTo>
                  <a:pt x="15239" y="2285"/>
                </a:lnTo>
                <a:lnTo>
                  <a:pt x="12191" y="0"/>
                </a:lnTo>
                <a:close/>
              </a:path>
              <a:path w="17779" h="33020">
                <a:moveTo>
                  <a:pt x="15239" y="6095"/>
                </a:moveTo>
                <a:lnTo>
                  <a:pt x="14477" y="19049"/>
                </a:lnTo>
                <a:lnTo>
                  <a:pt x="12763" y="32765"/>
                </a:lnTo>
                <a:lnTo>
                  <a:pt x="17417" y="32765"/>
                </a:lnTo>
                <a:lnTo>
                  <a:pt x="16763" y="29717"/>
                </a:lnTo>
                <a:lnTo>
                  <a:pt x="15239" y="18287"/>
                </a:lnTo>
                <a:lnTo>
                  <a:pt x="15239" y="609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532D47C7-4068-476C-AD46-1C4EA36910F8}"/>
              </a:ext>
            </a:extLst>
          </p:cNvPr>
          <p:cNvSpPr txBox="1"/>
          <p:nvPr/>
        </p:nvSpPr>
        <p:spPr>
          <a:xfrm>
            <a:off x="5424488" y="4894263"/>
            <a:ext cx="2017712" cy="368300"/>
          </a:xfrm>
          <a:prstGeom prst="rect">
            <a:avLst/>
          </a:prstGeom>
          <a:solidFill>
            <a:srgbClr val="CCFFFF"/>
          </a:solidFill>
        </p:spPr>
        <p:txBody>
          <a:bodyPr lIns="0" tIns="0" rIns="0" bIns="0">
            <a:spAutoFit/>
          </a:bodyPr>
          <a:lstStyle/>
          <a:p>
            <a:pPr marL="1504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b="1" spc="-15" dirty="0">
                <a:latin typeface="Arial"/>
                <a:cs typeface="Arial"/>
              </a:rPr>
              <a:t>n</a:t>
            </a:r>
            <a:r>
              <a:rPr b="1" spc="50" dirty="0">
                <a:latin typeface="Times New Roman"/>
                <a:cs typeface="Times New Roman"/>
              </a:rPr>
              <a:t> </a:t>
            </a:r>
            <a:r>
              <a:rPr b="1" spc="-15" dirty="0">
                <a:latin typeface="Arial"/>
                <a:cs typeface="Arial"/>
              </a:rPr>
              <a:t>=</a:t>
            </a:r>
            <a:r>
              <a:rPr b="1" spc="45" dirty="0">
                <a:latin typeface="Times New Roman"/>
                <a:cs typeface="Times New Roman"/>
              </a:rPr>
              <a:t> </a:t>
            </a:r>
            <a:r>
              <a:rPr b="1" dirty="0">
                <a:latin typeface="Arial"/>
                <a:cs typeface="Arial"/>
              </a:rPr>
              <a:t>6</a:t>
            </a:r>
            <a:r>
              <a:rPr b="1" spc="45" dirty="0">
                <a:latin typeface="Times New Roman"/>
                <a:cs typeface="Times New Roman"/>
              </a:rPr>
              <a:t> </a:t>
            </a:r>
            <a:r>
              <a:rPr b="1" spc="-20" dirty="0">
                <a:latin typeface="Arial"/>
                <a:cs typeface="Arial"/>
              </a:rPr>
              <a:t>an</a:t>
            </a:r>
            <a:r>
              <a:rPr b="1" spc="-15" dirty="0">
                <a:latin typeface="Arial"/>
                <a:cs typeface="Arial"/>
              </a:rPr>
              <a:t>d</a:t>
            </a:r>
            <a:r>
              <a:rPr b="1" spc="50" dirty="0">
                <a:latin typeface="Times New Roman"/>
                <a:cs typeface="Times New Roman"/>
              </a:rPr>
              <a:t> </a:t>
            </a:r>
            <a:r>
              <a:rPr b="1" spc="-5" dirty="0">
                <a:latin typeface="Arial"/>
                <a:cs typeface="Arial"/>
              </a:rPr>
              <a:t>i</a:t>
            </a:r>
            <a:r>
              <a:rPr b="1" spc="50" dirty="0">
                <a:latin typeface="Times New Roman"/>
                <a:cs typeface="Times New Roman"/>
              </a:rPr>
              <a:t> </a:t>
            </a:r>
            <a:r>
              <a:rPr b="1" spc="-15" dirty="0">
                <a:latin typeface="Arial"/>
                <a:cs typeface="Arial"/>
              </a:rPr>
              <a:t>=</a:t>
            </a:r>
            <a:r>
              <a:rPr b="1" spc="45" dirty="0">
                <a:latin typeface="Times New Roman"/>
                <a:cs typeface="Times New Roman"/>
              </a:rPr>
              <a:t> </a:t>
            </a:r>
            <a:r>
              <a:rPr b="1" spc="-5" dirty="0">
                <a:latin typeface="Arial"/>
                <a:cs typeface="Arial"/>
              </a:rPr>
              <a:t>2%</a:t>
            </a:r>
            <a:endParaRPr>
              <a:latin typeface="Arial"/>
              <a:cs typeface="Arial"/>
            </a:endParaRPr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6DB60DB2-E043-4FC8-8425-338869DF7882}"/>
              </a:ext>
            </a:extLst>
          </p:cNvPr>
          <p:cNvSpPr txBox="1"/>
          <p:nvPr/>
        </p:nvSpPr>
        <p:spPr>
          <a:xfrm>
            <a:off x="8562975" y="5253038"/>
            <a:ext cx="304800" cy="2540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b="1" spc="-20" dirty="0">
                <a:latin typeface="Arial"/>
                <a:cs typeface="Arial"/>
              </a:rPr>
              <a:t>F?</a:t>
            </a:r>
            <a:endParaRPr>
              <a:latin typeface="Arial"/>
              <a:cs typeface="Arial"/>
            </a:endParaRPr>
          </a:p>
        </p:txBody>
      </p:sp>
      <p:sp>
        <p:nvSpPr>
          <p:cNvPr id="20490" name="object 10">
            <a:extLst>
              <a:ext uri="{FF2B5EF4-FFF2-40B4-BE49-F238E27FC236}">
                <a16:creationId xmlns:a16="http://schemas.microsoft.com/office/drawing/2014/main" id="{3D1808F7-CE51-48EA-A195-CCD597D16B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8750" y="5824538"/>
            <a:ext cx="7021513" cy="47625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0491" name="object 11">
            <a:extLst>
              <a:ext uri="{FF2B5EF4-FFF2-40B4-BE49-F238E27FC236}">
                <a16:creationId xmlns:a16="http://schemas.microsoft.com/office/drawing/2014/main" id="{FBF1E20E-9898-489C-B37A-C0BDA2BDD15E}"/>
              </a:ext>
            </a:extLst>
          </p:cNvPr>
          <p:cNvSpPr>
            <a:spLocks/>
          </p:cNvSpPr>
          <p:nvPr/>
        </p:nvSpPr>
        <p:spPr bwMode="auto">
          <a:xfrm>
            <a:off x="1500188" y="5924550"/>
            <a:ext cx="0" cy="407988"/>
          </a:xfrm>
          <a:custGeom>
            <a:avLst/>
            <a:gdLst>
              <a:gd name="T0" fmla="*/ 0 h 407670"/>
              <a:gd name="T1" fmla="*/ 408623 h 407670"/>
              <a:gd name="T2" fmla="*/ 0 60000 65536"/>
              <a:gd name="T3" fmla="*/ 0 60000 65536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0" r="r" b="b"/>
            <a:pathLst>
              <a:path h="407670">
                <a:moveTo>
                  <a:pt x="0" y="0"/>
                </a:moveTo>
                <a:lnTo>
                  <a:pt x="0" y="407669"/>
                </a:lnTo>
              </a:path>
            </a:pathLst>
          </a:custGeom>
          <a:noFill/>
          <a:ln w="33273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492" name="object 12">
            <a:extLst>
              <a:ext uri="{FF2B5EF4-FFF2-40B4-BE49-F238E27FC236}">
                <a16:creationId xmlns:a16="http://schemas.microsoft.com/office/drawing/2014/main" id="{E5AA92D6-CCDD-4A4B-A40C-69AD6622107A}"/>
              </a:ext>
            </a:extLst>
          </p:cNvPr>
          <p:cNvSpPr>
            <a:spLocks/>
          </p:cNvSpPr>
          <p:nvPr/>
        </p:nvSpPr>
        <p:spPr bwMode="auto">
          <a:xfrm>
            <a:off x="8413750" y="5353050"/>
            <a:ext cx="0" cy="571500"/>
          </a:xfrm>
          <a:custGeom>
            <a:avLst/>
            <a:gdLst>
              <a:gd name="T0" fmla="*/ 0 h 571500"/>
              <a:gd name="T1" fmla="*/ 571500 h 571500"/>
              <a:gd name="T2" fmla="*/ 0 60000 65536"/>
              <a:gd name="T3" fmla="*/ 0 60000 65536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0" r="r" b="b"/>
            <a:pathLst>
              <a:path h="571500">
                <a:moveTo>
                  <a:pt x="0" y="0"/>
                </a:moveTo>
                <a:lnTo>
                  <a:pt x="0" y="571500"/>
                </a:lnTo>
              </a:path>
            </a:pathLst>
          </a:custGeom>
          <a:noFill/>
          <a:ln w="33273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493" name="object 13">
            <a:extLst>
              <a:ext uri="{FF2B5EF4-FFF2-40B4-BE49-F238E27FC236}">
                <a16:creationId xmlns:a16="http://schemas.microsoft.com/office/drawing/2014/main" id="{4B29C7F5-3065-4D7A-965F-74B725DB08AD}"/>
              </a:ext>
            </a:extLst>
          </p:cNvPr>
          <p:cNvSpPr>
            <a:spLocks/>
          </p:cNvSpPr>
          <p:nvPr/>
        </p:nvSpPr>
        <p:spPr bwMode="auto">
          <a:xfrm>
            <a:off x="4271963" y="5967413"/>
            <a:ext cx="0" cy="365125"/>
          </a:xfrm>
          <a:custGeom>
            <a:avLst/>
            <a:gdLst>
              <a:gd name="T0" fmla="*/ 0 h 364489"/>
              <a:gd name="T1" fmla="*/ 366146 h 364489"/>
              <a:gd name="T2" fmla="*/ 0 60000 65536"/>
              <a:gd name="T3" fmla="*/ 0 60000 65536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0" r="r" b="b"/>
            <a:pathLst>
              <a:path h="364489">
                <a:moveTo>
                  <a:pt x="0" y="0"/>
                </a:moveTo>
                <a:lnTo>
                  <a:pt x="0" y="364235"/>
                </a:lnTo>
              </a:path>
            </a:pathLst>
          </a:custGeom>
          <a:noFill/>
          <a:ln w="33273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494" name="object 14">
            <a:extLst>
              <a:ext uri="{FF2B5EF4-FFF2-40B4-BE49-F238E27FC236}">
                <a16:creationId xmlns:a16="http://schemas.microsoft.com/office/drawing/2014/main" id="{01149CAE-FCC5-40CB-A462-98ED80ED08ED}"/>
              </a:ext>
            </a:extLst>
          </p:cNvPr>
          <p:cNvSpPr>
            <a:spLocks/>
          </p:cNvSpPr>
          <p:nvPr/>
        </p:nvSpPr>
        <p:spPr bwMode="auto">
          <a:xfrm>
            <a:off x="4267200" y="5353050"/>
            <a:ext cx="4083050" cy="441325"/>
          </a:xfrm>
          <a:custGeom>
            <a:avLst/>
            <a:gdLst>
              <a:gd name="T0" fmla="*/ 2033390 w 4081779"/>
              <a:gd name="T1" fmla="*/ 0 h 441960"/>
              <a:gd name="T2" fmla="*/ 2029576 w 4081779"/>
              <a:gd name="T3" fmla="*/ 18210 h 441960"/>
              <a:gd name="T4" fmla="*/ 1979999 w 4081779"/>
              <a:gd name="T5" fmla="*/ 99393 h 441960"/>
              <a:gd name="T6" fmla="*/ 1915931 w 4081779"/>
              <a:gd name="T7" fmla="*/ 147951 h 441960"/>
              <a:gd name="T8" fmla="*/ 1833559 w 4081779"/>
              <a:gd name="T9" fmla="*/ 182093 h 441960"/>
              <a:gd name="T10" fmla="*/ 1719914 w 4081779"/>
              <a:gd name="T11" fmla="*/ 200302 h 441960"/>
              <a:gd name="T12" fmla="*/ 276101 w 4081779"/>
              <a:gd name="T13" fmla="*/ 204854 h 441960"/>
              <a:gd name="T14" fmla="*/ 167033 w 4081779"/>
              <a:gd name="T15" fmla="*/ 234445 h 441960"/>
              <a:gd name="T16" fmla="*/ 89999 w 4081779"/>
              <a:gd name="T17" fmla="*/ 278450 h 441960"/>
              <a:gd name="T18" fmla="*/ 34322 w 4081779"/>
              <a:gd name="T19" fmla="*/ 335354 h 441960"/>
              <a:gd name="T20" fmla="*/ 0 w 4081779"/>
              <a:gd name="T21" fmla="*/ 427918 h 441960"/>
              <a:gd name="T22" fmla="*/ 12203 w 4081779"/>
              <a:gd name="T23" fmla="*/ 440058 h 441960"/>
              <a:gd name="T24" fmla="*/ 13727 w 4081779"/>
              <a:gd name="T25" fmla="*/ 416538 h 441960"/>
              <a:gd name="T26" fmla="*/ 51863 w 4081779"/>
              <a:gd name="T27" fmla="*/ 332319 h 441960"/>
              <a:gd name="T28" fmla="*/ 98390 w 4081779"/>
              <a:gd name="T29" fmla="*/ 288314 h 441960"/>
              <a:gd name="T30" fmla="*/ 158642 w 4081779"/>
              <a:gd name="T31" fmla="*/ 251896 h 441960"/>
              <a:gd name="T32" fmla="*/ 215084 w 4081779"/>
              <a:gd name="T33" fmla="*/ 230651 h 441960"/>
              <a:gd name="T34" fmla="*/ 311186 w 4081779"/>
              <a:gd name="T35" fmla="*/ 213959 h 441960"/>
              <a:gd name="T36" fmla="*/ 1703135 w 4081779"/>
              <a:gd name="T37" fmla="*/ 213200 h 441960"/>
              <a:gd name="T38" fmla="*/ 1788559 w 4081779"/>
              <a:gd name="T39" fmla="*/ 205613 h 441960"/>
              <a:gd name="T40" fmla="*/ 1895339 w 4081779"/>
              <a:gd name="T41" fmla="*/ 172229 h 441960"/>
              <a:gd name="T42" fmla="*/ 1922033 w 4081779"/>
              <a:gd name="T43" fmla="*/ 158573 h 441960"/>
              <a:gd name="T44" fmla="*/ 1946441 w 4081779"/>
              <a:gd name="T45" fmla="*/ 143398 h 441960"/>
              <a:gd name="T46" fmla="*/ 2005931 w 4081779"/>
              <a:gd name="T47" fmla="*/ 88770 h 441960"/>
              <a:gd name="T48" fmla="*/ 2042394 w 4081779"/>
              <a:gd name="T49" fmla="*/ 18378 h 441960"/>
              <a:gd name="T50" fmla="*/ 2038395 w 4081779"/>
              <a:gd name="T51" fmla="*/ 0 h 441960"/>
              <a:gd name="T52" fmla="*/ 2046166 w 4081779"/>
              <a:gd name="T53" fmla="*/ 0 h 441960"/>
              <a:gd name="T54" fmla="*/ 2042394 w 4081779"/>
              <a:gd name="T55" fmla="*/ 18378 h 441960"/>
              <a:gd name="T56" fmla="*/ 2078390 w 4081779"/>
              <a:gd name="T57" fmla="*/ 88011 h 441960"/>
              <a:gd name="T58" fmla="*/ 2115762 w 4081779"/>
              <a:gd name="T59" fmla="*/ 126706 h 441960"/>
              <a:gd name="T60" fmla="*/ 2202711 w 4081779"/>
              <a:gd name="T61" fmla="*/ 178299 h 441960"/>
              <a:gd name="T62" fmla="*/ 2329322 w 4081779"/>
              <a:gd name="T63" fmla="*/ 210166 h 441960"/>
              <a:gd name="T64" fmla="*/ 3756356 w 4081779"/>
              <a:gd name="T65" fmla="*/ 213200 h 441960"/>
              <a:gd name="T66" fmla="*/ 3822712 w 4081779"/>
              <a:gd name="T67" fmla="*/ 220029 h 441960"/>
              <a:gd name="T68" fmla="*/ 3884491 w 4081779"/>
              <a:gd name="T69" fmla="*/ 235962 h 441960"/>
              <a:gd name="T70" fmla="*/ 3912712 w 4081779"/>
              <a:gd name="T71" fmla="*/ 246584 h 441960"/>
              <a:gd name="T72" fmla="*/ 3963813 w 4081779"/>
              <a:gd name="T73" fmla="*/ 272381 h 441960"/>
              <a:gd name="T74" fmla="*/ 4024830 w 4081779"/>
              <a:gd name="T75" fmla="*/ 323215 h 441960"/>
              <a:gd name="T76" fmla="*/ 4040085 w 4081779"/>
              <a:gd name="T77" fmla="*/ 342183 h 441960"/>
              <a:gd name="T78" fmla="*/ 4052288 w 4081779"/>
              <a:gd name="T79" fmla="*/ 362668 h 441960"/>
              <a:gd name="T80" fmla="*/ 4070593 w 4081779"/>
              <a:gd name="T81" fmla="*/ 417297 h 441960"/>
              <a:gd name="T82" fmla="*/ 4072119 w 4081779"/>
              <a:gd name="T83" fmla="*/ 440058 h 441960"/>
              <a:gd name="T84" fmla="*/ 4077457 w 4081779"/>
              <a:gd name="T85" fmla="*/ 390741 h 441960"/>
              <a:gd name="T86" fmla="*/ 4024830 w 4081779"/>
              <a:gd name="T87" fmla="*/ 305006 h 441960"/>
              <a:gd name="T88" fmla="*/ 3957712 w 4081779"/>
              <a:gd name="T89" fmla="*/ 254171 h 441960"/>
              <a:gd name="T90" fmla="*/ 3873051 w 4081779"/>
              <a:gd name="T91" fmla="*/ 218512 h 441960"/>
              <a:gd name="T92" fmla="*/ 3756356 w 4081779"/>
              <a:gd name="T93" fmla="*/ 200302 h 441960"/>
              <a:gd name="T94" fmla="*/ 2347627 w 4081779"/>
              <a:gd name="T95" fmla="*/ 198785 h 441960"/>
              <a:gd name="T96" fmla="*/ 2222542 w 4081779"/>
              <a:gd name="T97" fmla="*/ 172988 h 441960"/>
              <a:gd name="T98" fmla="*/ 2145508 w 4081779"/>
              <a:gd name="T99" fmla="*/ 133535 h 441960"/>
              <a:gd name="T100" fmla="*/ 2080677 w 4081779"/>
              <a:gd name="T101" fmla="*/ 71319 h 441960"/>
              <a:gd name="T102" fmla="*/ 2052458 w 4081779"/>
              <a:gd name="T103" fmla="*/ 7587 h 441960"/>
              <a:gd name="T104" fmla="*/ 2046166 w 4081779"/>
              <a:gd name="T105" fmla="*/ 0 h 441960"/>
              <a:gd name="T106" fmla="*/ 2040254 w 4081779"/>
              <a:gd name="T107" fmla="*/ 9864 h 441960"/>
              <a:gd name="T108" fmla="*/ 2044830 w 4081779"/>
              <a:gd name="T109" fmla="*/ 10623 h 441960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</a:gdLst>
            <a:ahLst/>
            <a:cxnLst>
              <a:cxn ang="T110">
                <a:pos x="T0" y="T1"/>
              </a:cxn>
              <a:cxn ang="T111">
                <a:pos x="T2" y="T3"/>
              </a:cxn>
              <a:cxn ang="T112">
                <a:pos x="T4" y="T5"/>
              </a:cxn>
              <a:cxn ang="T113">
                <a:pos x="T6" y="T7"/>
              </a:cxn>
              <a:cxn ang="T114">
                <a:pos x="T8" y="T9"/>
              </a:cxn>
              <a:cxn ang="T115">
                <a:pos x="T10" y="T11"/>
              </a:cxn>
              <a:cxn ang="T116">
                <a:pos x="T12" y="T13"/>
              </a:cxn>
              <a:cxn ang="T117">
                <a:pos x="T14" y="T15"/>
              </a:cxn>
              <a:cxn ang="T118">
                <a:pos x="T16" y="T17"/>
              </a:cxn>
              <a:cxn ang="T119">
                <a:pos x="T18" y="T19"/>
              </a:cxn>
              <a:cxn ang="T120">
                <a:pos x="T20" y="T21"/>
              </a:cxn>
              <a:cxn ang="T121">
                <a:pos x="T22" y="T23"/>
              </a:cxn>
              <a:cxn ang="T122">
                <a:pos x="T24" y="T25"/>
              </a:cxn>
              <a:cxn ang="T123">
                <a:pos x="T26" y="T27"/>
              </a:cxn>
              <a:cxn ang="T124">
                <a:pos x="T28" y="T29"/>
              </a:cxn>
              <a:cxn ang="T125">
                <a:pos x="T30" y="T31"/>
              </a:cxn>
              <a:cxn ang="T126">
                <a:pos x="T32" y="T33"/>
              </a:cxn>
              <a:cxn ang="T127">
                <a:pos x="T34" y="T35"/>
              </a:cxn>
              <a:cxn ang="T128">
                <a:pos x="T36" y="T37"/>
              </a:cxn>
              <a:cxn ang="T129">
                <a:pos x="T38" y="T39"/>
              </a:cxn>
              <a:cxn ang="T130">
                <a:pos x="T40" y="T41"/>
              </a:cxn>
              <a:cxn ang="T131">
                <a:pos x="T42" y="T43"/>
              </a:cxn>
              <a:cxn ang="T132">
                <a:pos x="T44" y="T45"/>
              </a:cxn>
              <a:cxn ang="T133">
                <a:pos x="T46" y="T47"/>
              </a:cxn>
              <a:cxn ang="T134">
                <a:pos x="T48" y="T49"/>
              </a:cxn>
              <a:cxn ang="T135">
                <a:pos x="T50" y="T51"/>
              </a:cxn>
              <a:cxn ang="T136">
                <a:pos x="T52" y="T53"/>
              </a:cxn>
              <a:cxn ang="T137">
                <a:pos x="T54" y="T55"/>
              </a:cxn>
              <a:cxn ang="T138">
                <a:pos x="T56" y="T57"/>
              </a:cxn>
              <a:cxn ang="T139">
                <a:pos x="T58" y="T59"/>
              </a:cxn>
              <a:cxn ang="T140">
                <a:pos x="T60" y="T61"/>
              </a:cxn>
              <a:cxn ang="T141">
                <a:pos x="T62" y="T63"/>
              </a:cxn>
              <a:cxn ang="T142">
                <a:pos x="T64" y="T65"/>
              </a:cxn>
              <a:cxn ang="T143">
                <a:pos x="T66" y="T67"/>
              </a:cxn>
              <a:cxn ang="T144">
                <a:pos x="T68" y="T69"/>
              </a:cxn>
              <a:cxn ang="T145">
                <a:pos x="T70" y="T71"/>
              </a:cxn>
              <a:cxn ang="T146">
                <a:pos x="T72" y="T73"/>
              </a:cxn>
              <a:cxn ang="T147">
                <a:pos x="T74" y="T75"/>
              </a:cxn>
              <a:cxn ang="T148">
                <a:pos x="T76" y="T77"/>
              </a:cxn>
              <a:cxn ang="T149">
                <a:pos x="T78" y="T79"/>
              </a:cxn>
              <a:cxn ang="T150">
                <a:pos x="T80" y="T81"/>
              </a:cxn>
              <a:cxn ang="T151">
                <a:pos x="T82" y="T83"/>
              </a:cxn>
              <a:cxn ang="T152">
                <a:pos x="T84" y="T85"/>
              </a:cxn>
              <a:cxn ang="T153">
                <a:pos x="T86" y="T87"/>
              </a:cxn>
              <a:cxn ang="T154">
                <a:pos x="T88" y="T89"/>
              </a:cxn>
              <a:cxn ang="T155">
                <a:pos x="T90" y="T91"/>
              </a:cxn>
              <a:cxn ang="T156">
                <a:pos x="T92" y="T93"/>
              </a:cxn>
              <a:cxn ang="T157">
                <a:pos x="T94" y="T95"/>
              </a:cxn>
              <a:cxn ang="T158">
                <a:pos x="T96" y="T97"/>
              </a:cxn>
              <a:cxn ang="T159">
                <a:pos x="T98" y="T99"/>
              </a:cxn>
              <a:cxn ang="T160">
                <a:pos x="T100" y="T101"/>
              </a:cxn>
              <a:cxn ang="T161">
                <a:pos x="T102" y="T103"/>
              </a:cxn>
              <a:cxn ang="T162">
                <a:pos x="T104" y="T105"/>
              </a:cxn>
              <a:cxn ang="T163">
                <a:pos x="T106" y="T107"/>
              </a:cxn>
              <a:cxn ang="T164">
                <a:pos x="T108" y="T109"/>
              </a:cxn>
            </a:cxnLst>
            <a:rect l="0" t="0" r="r" b="b"/>
            <a:pathLst>
              <a:path w="4081779" h="441960">
                <a:moveTo>
                  <a:pt x="2036492" y="0"/>
                </a:moveTo>
                <a:lnTo>
                  <a:pt x="2031491" y="0"/>
                </a:lnTo>
                <a:lnTo>
                  <a:pt x="2029967" y="7620"/>
                </a:lnTo>
                <a:lnTo>
                  <a:pt x="2027681" y="18288"/>
                </a:lnTo>
                <a:lnTo>
                  <a:pt x="2008631" y="60960"/>
                </a:lnTo>
                <a:lnTo>
                  <a:pt x="1978151" y="99822"/>
                </a:lnTo>
                <a:lnTo>
                  <a:pt x="1948433" y="125730"/>
                </a:lnTo>
                <a:lnTo>
                  <a:pt x="1914143" y="148590"/>
                </a:lnTo>
                <a:lnTo>
                  <a:pt x="1874519" y="167640"/>
                </a:lnTo>
                <a:lnTo>
                  <a:pt x="1831847" y="182880"/>
                </a:lnTo>
                <a:lnTo>
                  <a:pt x="1785365" y="193548"/>
                </a:lnTo>
                <a:lnTo>
                  <a:pt x="1718309" y="201168"/>
                </a:lnTo>
                <a:lnTo>
                  <a:pt x="326897" y="201168"/>
                </a:lnTo>
                <a:lnTo>
                  <a:pt x="275843" y="205740"/>
                </a:lnTo>
                <a:lnTo>
                  <a:pt x="227075" y="215646"/>
                </a:lnTo>
                <a:lnTo>
                  <a:pt x="166877" y="235458"/>
                </a:lnTo>
                <a:lnTo>
                  <a:pt x="126491" y="255270"/>
                </a:lnTo>
                <a:lnTo>
                  <a:pt x="89915" y="279654"/>
                </a:lnTo>
                <a:lnTo>
                  <a:pt x="59435" y="306324"/>
                </a:lnTo>
                <a:lnTo>
                  <a:pt x="34289" y="336804"/>
                </a:lnTo>
                <a:lnTo>
                  <a:pt x="10667" y="381000"/>
                </a:lnTo>
                <a:lnTo>
                  <a:pt x="0" y="429768"/>
                </a:lnTo>
                <a:lnTo>
                  <a:pt x="0" y="441198"/>
                </a:lnTo>
                <a:lnTo>
                  <a:pt x="12191" y="441960"/>
                </a:lnTo>
                <a:lnTo>
                  <a:pt x="12953" y="429768"/>
                </a:lnTo>
                <a:lnTo>
                  <a:pt x="13715" y="418338"/>
                </a:lnTo>
                <a:lnTo>
                  <a:pt x="27431" y="374142"/>
                </a:lnTo>
                <a:lnTo>
                  <a:pt x="51815" y="333756"/>
                </a:lnTo>
                <a:lnTo>
                  <a:pt x="87629" y="297180"/>
                </a:lnTo>
                <a:lnTo>
                  <a:pt x="98297" y="289560"/>
                </a:lnTo>
                <a:lnTo>
                  <a:pt x="108965" y="281178"/>
                </a:lnTo>
                <a:lnTo>
                  <a:pt x="158495" y="252984"/>
                </a:lnTo>
                <a:lnTo>
                  <a:pt x="200405" y="236982"/>
                </a:lnTo>
                <a:lnTo>
                  <a:pt x="214883" y="231648"/>
                </a:lnTo>
                <a:lnTo>
                  <a:pt x="261365" y="220980"/>
                </a:lnTo>
                <a:lnTo>
                  <a:pt x="310895" y="214884"/>
                </a:lnTo>
                <a:lnTo>
                  <a:pt x="327659" y="214122"/>
                </a:lnTo>
                <a:lnTo>
                  <a:pt x="1701545" y="214122"/>
                </a:lnTo>
                <a:lnTo>
                  <a:pt x="1736597" y="212598"/>
                </a:lnTo>
                <a:lnTo>
                  <a:pt x="1786889" y="206502"/>
                </a:lnTo>
                <a:lnTo>
                  <a:pt x="1850135" y="190500"/>
                </a:lnTo>
                <a:lnTo>
                  <a:pt x="1893569" y="172974"/>
                </a:lnTo>
                <a:lnTo>
                  <a:pt x="1907285" y="166878"/>
                </a:lnTo>
                <a:lnTo>
                  <a:pt x="1920239" y="159258"/>
                </a:lnTo>
                <a:lnTo>
                  <a:pt x="1932431" y="152400"/>
                </a:lnTo>
                <a:lnTo>
                  <a:pt x="1944623" y="144018"/>
                </a:lnTo>
                <a:lnTo>
                  <a:pt x="1977389" y="118110"/>
                </a:lnTo>
                <a:lnTo>
                  <a:pt x="2004059" y="89154"/>
                </a:lnTo>
                <a:lnTo>
                  <a:pt x="2025395" y="57150"/>
                </a:lnTo>
                <a:lnTo>
                  <a:pt x="2040487" y="18457"/>
                </a:lnTo>
                <a:lnTo>
                  <a:pt x="2038349" y="9906"/>
                </a:lnTo>
                <a:lnTo>
                  <a:pt x="2036492" y="0"/>
                </a:lnTo>
                <a:close/>
              </a:path>
              <a:path w="4081779" h="441960">
                <a:moveTo>
                  <a:pt x="2048909" y="0"/>
                </a:moveTo>
                <a:lnTo>
                  <a:pt x="2044255" y="0"/>
                </a:lnTo>
                <a:lnTo>
                  <a:pt x="2042921" y="10668"/>
                </a:lnTo>
                <a:lnTo>
                  <a:pt x="2040487" y="18457"/>
                </a:lnTo>
                <a:lnTo>
                  <a:pt x="2055113" y="56388"/>
                </a:lnTo>
                <a:lnTo>
                  <a:pt x="2076449" y="88392"/>
                </a:lnTo>
                <a:lnTo>
                  <a:pt x="2084831" y="99060"/>
                </a:lnTo>
                <a:lnTo>
                  <a:pt x="2113787" y="127254"/>
                </a:lnTo>
                <a:lnTo>
                  <a:pt x="2160269" y="159258"/>
                </a:lnTo>
                <a:lnTo>
                  <a:pt x="2200655" y="179070"/>
                </a:lnTo>
                <a:lnTo>
                  <a:pt x="2260853" y="199644"/>
                </a:lnTo>
                <a:lnTo>
                  <a:pt x="2327147" y="211074"/>
                </a:lnTo>
                <a:lnTo>
                  <a:pt x="2378963" y="214122"/>
                </a:lnTo>
                <a:lnTo>
                  <a:pt x="3752849" y="214122"/>
                </a:lnTo>
                <a:lnTo>
                  <a:pt x="3770375" y="214884"/>
                </a:lnTo>
                <a:lnTo>
                  <a:pt x="3819143" y="220980"/>
                </a:lnTo>
                <a:lnTo>
                  <a:pt x="3865625" y="232410"/>
                </a:lnTo>
                <a:lnTo>
                  <a:pt x="3880865" y="236982"/>
                </a:lnTo>
                <a:lnTo>
                  <a:pt x="3895343" y="241554"/>
                </a:lnTo>
                <a:lnTo>
                  <a:pt x="3909059" y="247650"/>
                </a:lnTo>
                <a:lnTo>
                  <a:pt x="3922775" y="252984"/>
                </a:lnTo>
                <a:lnTo>
                  <a:pt x="3960113" y="273558"/>
                </a:lnTo>
                <a:lnTo>
                  <a:pt x="3993641" y="297942"/>
                </a:lnTo>
                <a:lnTo>
                  <a:pt x="4021073" y="324612"/>
                </a:lnTo>
                <a:lnTo>
                  <a:pt x="4028693" y="334518"/>
                </a:lnTo>
                <a:lnTo>
                  <a:pt x="4036313" y="343662"/>
                </a:lnTo>
                <a:lnTo>
                  <a:pt x="4042409" y="354330"/>
                </a:lnTo>
                <a:lnTo>
                  <a:pt x="4048505" y="364236"/>
                </a:lnTo>
                <a:lnTo>
                  <a:pt x="4053839" y="374904"/>
                </a:lnTo>
                <a:lnTo>
                  <a:pt x="4066793" y="419100"/>
                </a:lnTo>
                <a:lnTo>
                  <a:pt x="4068317" y="430530"/>
                </a:lnTo>
                <a:lnTo>
                  <a:pt x="4068317" y="441960"/>
                </a:lnTo>
                <a:lnTo>
                  <a:pt x="4081271" y="441198"/>
                </a:lnTo>
                <a:lnTo>
                  <a:pt x="4073651" y="392430"/>
                </a:lnTo>
                <a:lnTo>
                  <a:pt x="4053077" y="346710"/>
                </a:lnTo>
                <a:lnTo>
                  <a:pt x="4021073" y="306324"/>
                </a:lnTo>
                <a:lnTo>
                  <a:pt x="3990593" y="278892"/>
                </a:lnTo>
                <a:lnTo>
                  <a:pt x="3954017" y="255270"/>
                </a:lnTo>
                <a:lnTo>
                  <a:pt x="3913631" y="235458"/>
                </a:lnTo>
                <a:lnTo>
                  <a:pt x="3869435" y="219456"/>
                </a:lnTo>
                <a:lnTo>
                  <a:pt x="3804665" y="205740"/>
                </a:lnTo>
                <a:lnTo>
                  <a:pt x="3752849" y="201168"/>
                </a:lnTo>
                <a:lnTo>
                  <a:pt x="2362199" y="201168"/>
                </a:lnTo>
                <a:lnTo>
                  <a:pt x="2345435" y="199644"/>
                </a:lnTo>
                <a:lnTo>
                  <a:pt x="2264663" y="187452"/>
                </a:lnTo>
                <a:lnTo>
                  <a:pt x="2220467" y="173736"/>
                </a:lnTo>
                <a:lnTo>
                  <a:pt x="2179319" y="155448"/>
                </a:lnTo>
                <a:lnTo>
                  <a:pt x="2143505" y="134112"/>
                </a:lnTo>
                <a:lnTo>
                  <a:pt x="2112263" y="108966"/>
                </a:lnTo>
                <a:lnTo>
                  <a:pt x="2078735" y="71628"/>
                </a:lnTo>
                <a:lnTo>
                  <a:pt x="2053589" y="19050"/>
                </a:lnTo>
                <a:lnTo>
                  <a:pt x="2050541" y="7620"/>
                </a:lnTo>
                <a:lnTo>
                  <a:pt x="2048909" y="0"/>
                </a:lnTo>
                <a:close/>
              </a:path>
              <a:path w="4081779" h="441960">
                <a:moveTo>
                  <a:pt x="2044255" y="0"/>
                </a:moveTo>
                <a:lnTo>
                  <a:pt x="2036492" y="0"/>
                </a:lnTo>
                <a:lnTo>
                  <a:pt x="2038349" y="9906"/>
                </a:lnTo>
                <a:lnTo>
                  <a:pt x="2040487" y="18457"/>
                </a:lnTo>
                <a:lnTo>
                  <a:pt x="2042921" y="10668"/>
                </a:lnTo>
                <a:lnTo>
                  <a:pt x="204425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495" name="object 15">
            <a:extLst>
              <a:ext uri="{FF2B5EF4-FFF2-40B4-BE49-F238E27FC236}">
                <a16:creationId xmlns:a16="http://schemas.microsoft.com/office/drawing/2014/main" id="{7884CAAE-0718-4910-8945-C1E6B6AAD5B3}"/>
              </a:ext>
            </a:extLst>
          </p:cNvPr>
          <p:cNvSpPr>
            <a:spLocks/>
          </p:cNvSpPr>
          <p:nvPr/>
        </p:nvSpPr>
        <p:spPr bwMode="auto">
          <a:xfrm>
            <a:off x="9337675" y="6794500"/>
            <a:ext cx="4763" cy="0"/>
          </a:xfrm>
          <a:custGeom>
            <a:avLst/>
            <a:gdLst>
              <a:gd name="T0" fmla="*/ 0 w 3809"/>
              <a:gd name="T1" fmla="*/ 7448 w 3809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3809">
                <a:moveTo>
                  <a:pt x="0" y="0"/>
                </a:moveTo>
                <a:lnTo>
                  <a:pt x="3809" y="0"/>
                </a:lnTo>
              </a:path>
            </a:pathLst>
          </a:custGeom>
          <a:noFill/>
          <a:ln w="3809">
            <a:solidFill>
              <a:srgbClr val="E1D8A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496" name="object 17">
            <a:extLst>
              <a:ext uri="{FF2B5EF4-FFF2-40B4-BE49-F238E27FC236}">
                <a16:creationId xmlns:a16="http://schemas.microsoft.com/office/drawing/2014/main" id="{12DF51B2-FF2E-41D2-935C-F81B2E5CF623}"/>
              </a:ext>
            </a:extLst>
          </p:cNvPr>
          <p:cNvSpPr>
            <a:spLocks/>
          </p:cNvSpPr>
          <p:nvPr/>
        </p:nvSpPr>
        <p:spPr bwMode="auto">
          <a:xfrm>
            <a:off x="522288" y="7150100"/>
            <a:ext cx="8501062" cy="0"/>
          </a:xfrm>
          <a:custGeom>
            <a:avLst/>
            <a:gdLst>
              <a:gd name="T0" fmla="*/ 0 w 8501380"/>
              <a:gd name="T1" fmla="*/ 8499917 w 8501380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8501380">
                <a:moveTo>
                  <a:pt x="0" y="0"/>
                </a:moveTo>
                <a:lnTo>
                  <a:pt x="8500871" y="0"/>
                </a:lnTo>
              </a:path>
            </a:pathLst>
          </a:custGeom>
          <a:noFill/>
          <a:ln w="14223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497" name="object 18">
            <a:extLst>
              <a:ext uri="{FF2B5EF4-FFF2-40B4-BE49-F238E27FC236}">
                <a16:creationId xmlns:a16="http://schemas.microsoft.com/office/drawing/2014/main" id="{06678D15-6DB7-4D18-949E-88D37BF330BB}"/>
              </a:ext>
            </a:extLst>
          </p:cNvPr>
          <p:cNvSpPr>
            <a:spLocks/>
          </p:cNvSpPr>
          <p:nvPr/>
        </p:nvSpPr>
        <p:spPr bwMode="auto">
          <a:xfrm>
            <a:off x="1452563" y="6332538"/>
            <a:ext cx="95250" cy="384175"/>
          </a:xfrm>
          <a:custGeom>
            <a:avLst/>
            <a:gdLst>
              <a:gd name="T0" fmla="*/ 31241 w 95250"/>
              <a:gd name="T1" fmla="*/ 288131 h 384809"/>
              <a:gd name="T2" fmla="*/ 0 w 95250"/>
              <a:gd name="T3" fmla="*/ 288131 h 384809"/>
              <a:gd name="T4" fmla="*/ 47243 w 95250"/>
              <a:gd name="T5" fmla="*/ 382911 h 384809"/>
              <a:gd name="T6" fmla="*/ 87184 w 95250"/>
              <a:gd name="T7" fmla="*/ 304054 h 384809"/>
              <a:gd name="T8" fmla="*/ 31241 w 95250"/>
              <a:gd name="T9" fmla="*/ 304054 h 384809"/>
              <a:gd name="T10" fmla="*/ 31241 w 95250"/>
              <a:gd name="T11" fmla="*/ 288131 h 384809"/>
              <a:gd name="T12" fmla="*/ 63245 w 95250"/>
              <a:gd name="T13" fmla="*/ 0 h 384809"/>
              <a:gd name="T14" fmla="*/ 31241 w 95250"/>
              <a:gd name="T15" fmla="*/ 0 h 384809"/>
              <a:gd name="T16" fmla="*/ 31241 w 95250"/>
              <a:gd name="T17" fmla="*/ 304054 h 384809"/>
              <a:gd name="T18" fmla="*/ 63245 w 95250"/>
              <a:gd name="T19" fmla="*/ 304054 h 384809"/>
              <a:gd name="T20" fmla="*/ 63245 w 95250"/>
              <a:gd name="T21" fmla="*/ 0 h 384809"/>
              <a:gd name="T22" fmla="*/ 95249 w 95250"/>
              <a:gd name="T23" fmla="*/ 288131 h 384809"/>
              <a:gd name="T24" fmla="*/ 63245 w 95250"/>
              <a:gd name="T25" fmla="*/ 288131 h 384809"/>
              <a:gd name="T26" fmla="*/ 63245 w 95250"/>
              <a:gd name="T27" fmla="*/ 304054 h 384809"/>
              <a:gd name="T28" fmla="*/ 87184 w 95250"/>
              <a:gd name="T29" fmla="*/ 304054 h 384809"/>
              <a:gd name="T30" fmla="*/ 95249 w 95250"/>
              <a:gd name="T31" fmla="*/ 288131 h 384809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95250" h="384809">
                <a:moveTo>
                  <a:pt x="31241" y="289560"/>
                </a:moveTo>
                <a:lnTo>
                  <a:pt x="0" y="289560"/>
                </a:lnTo>
                <a:lnTo>
                  <a:pt x="47243" y="384810"/>
                </a:lnTo>
                <a:lnTo>
                  <a:pt x="87184" y="305562"/>
                </a:lnTo>
                <a:lnTo>
                  <a:pt x="31241" y="305562"/>
                </a:lnTo>
                <a:lnTo>
                  <a:pt x="31241" y="289560"/>
                </a:lnTo>
                <a:close/>
              </a:path>
              <a:path w="95250" h="384809">
                <a:moveTo>
                  <a:pt x="63245" y="0"/>
                </a:moveTo>
                <a:lnTo>
                  <a:pt x="31241" y="0"/>
                </a:lnTo>
                <a:lnTo>
                  <a:pt x="31241" y="305562"/>
                </a:lnTo>
                <a:lnTo>
                  <a:pt x="63245" y="305562"/>
                </a:lnTo>
                <a:lnTo>
                  <a:pt x="63245" y="0"/>
                </a:lnTo>
                <a:close/>
              </a:path>
              <a:path w="95250" h="384809">
                <a:moveTo>
                  <a:pt x="95249" y="289560"/>
                </a:moveTo>
                <a:lnTo>
                  <a:pt x="63245" y="289560"/>
                </a:lnTo>
                <a:lnTo>
                  <a:pt x="63245" y="305562"/>
                </a:lnTo>
                <a:lnTo>
                  <a:pt x="87184" y="305562"/>
                </a:lnTo>
                <a:lnTo>
                  <a:pt x="95249" y="28956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498" name="object 19">
            <a:extLst>
              <a:ext uri="{FF2B5EF4-FFF2-40B4-BE49-F238E27FC236}">
                <a16:creationId xmlns:a16="http://schemas.microsoft.com/office/drawing/2014/main" id="{C6C1A7D0-C20C-4627-A6AC-C14EA65C36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1250" y="6824663"/>
            <a:ext cx="725488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27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>
                <a:latin typeface="Arial" panose="020B0604020202020204" pitchFamily="34" charset="0"/>
              </a:rPr>
              <a:t>$1,000</a:t>
            </a: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0499" name="object 20">
            <a:extLst>
              <a:ext uri="{FF2B5EF4-FFF2-40B4-BE49-F238E27FC236}">
                <a16:creationId xmlns:a16="http://schemas.microsoft.com/office/drawing/2014/main" id="{BE39A47B-9A2D-4966-BA20-104B99BCE269}"/>
              </a:ext>
            </a:extLst>
          </p:cNvPr>
          <p:cNvSpPr>
            <a:spLocks/>
          </p:cNvSpPr>
          <p:nvPr/>
        </p:nvSpPr>
        <p:spPr bwMode="auto">
          <a:xfrm>
            <a:off x="4224338" y="6332538"/>
            <a:ext cx="95250" cy="427037"/>
          </a:xfrm>
          <a:custGeom>
            <a:avLst/>
            <a:gdLst>
              <a:gd name="T0" fmla="*/ 32003 w 95250"/>
              <a:gd name="T1" fmla="*/ 330018 h 427990"/>
              <a:gd name="T2" fmla="*/ 0 w 95250"/>
              <a:gd name="T3" fmla="*/ 330018 h 427990"/>
              <a:gd name="T4" fmla="*/ 48005 w 95250"/>
              <a:gd name="T5" fmla="*/ 424632 h 427990"/>
              <a:gd name="T6" fmla="*/ 87313 w 95250"/>
              <a:gd name="T7" fmla="*/ 345913 h 427990"/>
              <a:gd name="T8" fmla="*/ 32003 w 95250"/>
              <a:gd name="T9" fmla="*/ 345913 h 427990"/>
              <a:gd name="T10" fmla="*/ 32003 w 95250"/>
              <a:gd name="T11" fmla="*/ 330018 h 427990"/>
              <a:gd name="T12" fmla="*/ 64007 w 95250"/>
              <a:gd name="T13" fmla="*/ 0 h 427990"/>
              <a:gd name="T14" fmla="*/ 32003 w 95250"/>
              <a:gd name="T15" fmla="*/ 0 h 427990"/>
              <a:gd name="T16" fmla="*/ 32003 w 95250"/>
              <a:gd name="T17" fmla="*/ 345913 h 427990"/>
              <a:gd name="T18" fmla="*/ 64007 w 95250"/>
              <a:gd name="T19" fmla="*/ 345913 h 427990"/>
              <a:gd name="T20" fmla="*/ 64007 w 95250"/>
              <a:gd name="T21" fmla="*/ 0 h 427990"/>
              <a:gd name="T22" fmla="*/ 95249 w 95250"/>
              <a:gd name="T23" fmla="*/ 330018 h 427990"/>
              <a:gd name="T24" fmla="*/ 64007 w 95250"/>
              <a:gd name="T25" fmla="*/ 330018 h 427990"/>
              <a:gd name="T26" fmla="*/ 64007 w 95250"/>
              <a:gd name="T27" fmla="*/ 345913 h 427990"/>
              <a:gd name="T28" fmla="*/ 87313 w 95250"/>
              <a:gd name="T29" fmla="*/ 345913 h 427990"/>
              <a:gd name="T30" fmla="*/ 95249 w 95250"/>
              <a:gd name="T31" fmla="*/ 330018 h 427990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95250" h="427990">
                <a:moveTo>
                  <a:pt x="32003" y="332232"/>
                </a:moveTo>
                <a:lnTo>
                  <a:pt x="0" y="332232"/>
                </a:lnTo>
                <a:lnTo>
                  <a:pt x="48005" y="427482"/>
                </a:lnTo>
                <a:lnTo>
                  <a:pt x="87313" y="348234"/>
                </a:lnTo>
                <a:lnTo>
                  <a:pt x="32003" y="348234"/>
                </a:lnTo>
                <a:lnTo>
                  <a:pt x="32003" y="332232"/>
                </a:lnTo>
                <a:close/>
              </a:path>
              <a:path w="95250" h="427990">
                <a:moveTo>
                  <a:pt x="64007" y="0"/>
                </a:moveTo>
                <a:lnTo>
                  <a:pt x="32003" y="0"/>
                </a:lnTo>
                <a:lnTo>
                  <a:pt x="32003" y="348234"/>
                </a:lnTo>
                <a:lnTo>
                  <a:pt x="64007" y="348234"/>
                </a:lnTo>
                <a:lnTo>
                  <a:pt x="64007" y="0"/>
                </a:lnTo>
                <a:close/>
              </a:path>
              <a:path w="95250" h="427990">
                <a:moveTo>
                  <a:pt x="95249" y="332232"/>
                </a:moveTo>
                <a:lnTo>
                  <a:pt x="64007" y="332232"/>
                </a:lnTo>
                <a:lnTo>
                  <a:pt x="64007" y="348234"/>
                </a:lnTo>
                <a:lnTo>
                  <a:pt x="87313" y="348234"/>
                </a:lnTo>
                <a:lnTo>
                  <a:pt x="95249" y="332232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500" name="object 21">
            <a:extLst>
              <a:ext uri="{FF2B5EF4-FFF2-40B4-BE49-F238E27FC236}">
                <a16:creationId xmlns:a16="http://schemas.microsoft.com/office/drawing/2014/main" id="{769C26D5-A244-457D-9F6E-B8F849FF83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6865938"/>
            <a:ext cx="725487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27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>
                <a:latin typeface="Arial" panose="020B0604020202020204" pitchFamily="34" charset="0"/>
              </a:rPr>
              <a:t>$1,000</a:t>
            </a: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0501" name="object 22">
            <a:extLst>
              <a:ext uri="{FF2B5EF4-FFF2-40B4-BE49-F238E27FC236}">
                <a16:creationId xmlns:a16="http://schemas.microsoft.com/office/drawing/2014/main" id="{87B9A70C-3BDF-49E4-B1AD-25FDD468DCE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54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9AB381B-815B-49EF-9274-909210C3AEBD}" type="slidenum">
              <a:rPr lang="en-US" altLang="en-US">
                <a:solidFill>
                  <a:schemeClr val="hlink"/>
                </a:solidFill>
                <a:latin typeface="Arial" panose="020B0604020202020204" pitchFamily="34" charset="0"/>
              </a:rPr>
              <a:pPr eaLnBrk="1" hangingPunct="1"/>
              <a:t>17</a:t>
            </a:fld>
            <a:endParaRPr lang="en-US" altLang="en-US">
              <a:solidFill>
                <a:schemeClr val="hlink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69BBD802-377B-443E-AE5B-96C95A3AC29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245681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Cash</a:t>
            </a:r>
            <a:r>
              <a:rPr spc="190" dirty="0">
                <a:latin typeface="Times New Roman"/>
                <a:cs typeface="Times New Roman"/>
              </a:rPr>
              <a:t> </a:t>
            </a:r>
            <a:r>
              <a:rPr spc="-5" dirty="0"/>
              <a:t>Flows</a:t>
            </a:r>
          </a:p>
        </p:txBody>
      </p:sp>
      <p:sp>
        <p:nvSpPr>
          <p:cNvPr id="5123" name="object 4">
            <a:extLst>
              <a:ext uri="{FF2B5EF4-FFF2-40B4-BE49-F238E27FC236}">
                <a16:creationId xmlns:a16="http://schemas.microsoft.com/office/drawing/2014/main" id="{54827C44-BC2B-4CF5-9045-A21FF54066D6}"/>
              </a:ext>
            </a:extLst>
          </p:cNvPr>
          <p:cNvSpPr>
            <a:spLocks/>
          </p:cNvSpPr>
          <p:nvPr/>
        </p:nvSpPr>
        <p:spPr bwMode="auto">
          <a:xfrm>
            <a:off x="457200" y="2416175"/>
            <a:ext cx="9144000" cy="977900"/>
          </a:xfrm>
          <a:custGeom>
            <a:avLst/>
            <a:gdLst>
              <a:gd name="T0" fmla="*/ 0 w 9144000"/>
              <a:gd name="T1" fmla="*/ 975364 h 979170"/>
              <a:gd name="T2" fmla="*/ 9143999 w 9144000"/>
              <a:gd name="T3" fmla="*/ 975364 h 979170"/>
              <a:gd name="T4" fmla="*/ 9143999 w 9144000"/>
              <a:gd name="T5" fmla="*/ 0 h 979170"/>
              <a:gd name="T6" fmla="*/ 0 w 9144000"/>
              <a:gd name="T7" fmla="*/ 0 h 979170"/>
              <a:gd name="T8" fmla="*/ 0 w 9144000"/>
              <a:gd name="T9" fmla="*/ 975364 h 9791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144000" h="979170">
                <a:moveTo>
                  <a:pt x="0" y="979169"/>
                </a:moveTo>
                <a:lnTo>
                  <a:pt x="9143999" y="979169"/>
                </a:lnTo>
                <a:lnTo>
                  <a:pt x="9143999" y="0"/>
                </a:lnTo>
                <a:lnTo>
                  <a:pt x="0" y="0"/>
                </a:lnTo>
                <a:lnTo>
                  <a:pt x="0" y="97916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4" name="object 5">
            <a:extLst>
              <a:ext uri="{FF2B5EF4-FFF2-40B4-BE49-F238E27FC236}">
                <a16:creationId xmlns:a16="http://schemas.microsoft.com/office/drawing/2014/main" id="{E0A29563-167F-4841-AD0A-471AAFF0676F}"/>
              </a:ext>
            </a:extLst>
          </p:cNvPr>
          <p:cNvSpPr>
            <a:spLocks/>
          </p:cNvSpPr>
          <p:nvPr/>
        </p:nvSpPr>
        <p:spPr bwMode="auto">
          <a:xfrm>
            <a:off x="457200" y="4373563"/>
            <a:ext cx="9144000" cy="979487"/>
          </a:xfrm>
          <a:custGeom>
            <a:avLst/>
            <a:gdLst>
              <a:gd name="T0" fmla="*/ 0 w 9144000"/>
              <a:gd name="T1" fmla="*/ 980120 h 979170"/>
              <a:gd name="T2" fmla="*/ 9143999 w 9144000"/>
              <a:gd name="T3" fmla="*/ 980120 h 979170"/>
              <a:gd name="T4" fmla="*/ 9143999 w 9144000"/>
              <a:gd name="T5" fmla="*/ 0 h 979170"/>
              <a:gd name="T6" fmla="*/ 0 w 9144000"/>
              <a:gd name="T7" fmla="*/ 0 h 979170"/>
              <a:gd name="T8" fmla="*/ 0 w 9144000"/>
              <a:gd name="T9" fmla="*/ 980120 h 9791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144000" h="979170">
                <a:moveTo>
                  <a:pt x="0" y="979169"/>
                </a:moveTo>
                <a:lnTo>
                  <a:pt x="9143999" y="979169"/>
                </a:lnTo>
                <a:lnTo>
                  <a:pt x="9143999" y="0"/>
                </a:lnTo>
                <a:lnTo>
                  <a:pt x="0" y="0"/>
                </a:lnTo>
                <a:lnTo>
                  <a:pt x="0" y="97916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5" name="object 7">
            <a:extLst>
              <a:ext uri="{FF2B5EF4-FFF2-40B4-BE49-F238E27FC236}">
                <a16:creationId xmlns:a16="http://schemas.microsoft.com/office/drawing/2014/main" id="{6B0CACB9-0C2C-4B3E-A4EF-1F23BD7FEB4B}"/>
              </a:ext>
            </a:extLst>
          </p:cNvPr>
          <p:cNvSpPr>
            <a:spLocks/>
          </p:cNvSpPr>
          <p:nvPr/>
        </p:nvSpPr>
        <p:spPr bwMode="auto">
          <a:xfrm>
            <a:off x="9337675" y="6794500"/>
            <a:ext cx="4763" cy="0"/>
          </a:xfrm>
          <a:custGeom>
            <a:avLst/>
            <a:gdLst>
              <a:gd name="T0" fmla="*/ 0 w 3809"/>
              <a:gd name="T1" fmla="*/ 7448 w 3809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3809">
                <a:moveTo>
                  <a:pt x="0" y="0"/>
                </a:moveTo>
                <a:lnTo>
                  <a:pt x="3809" y="0"/>
                </a:lnTo>
              </a:path>
            </a:pathLst>
          </a:custGeom>
          <a:noFill/>
          <a:ln w="3809">
            <a:solidFill>
              <a:srgbClr val="E1D8A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6" name="object 9">
            <a:extLst>
              <a:ext uri="{FF2B5EF4-FFF2-40B4-BE49-F238E27FC236}">
                <a16:creationId xmlns:a16="http://schemas.microsoft.com/office/drawing/2014/main" id="{52C03BC3-3D6B-44CF-83BE-5C72542A9EE2}"/>
              </a:ext>
            </a:extLst>
          </p:cNvPr>
          <p:cNvSpPr>
            <a:spLocks/>
          </p:cNvSpPr>
          <p:nvPr/>
        </p:nvSpPr>
        <p:spPr bwMode="auto">
          <a:xfrm>
            <a:off x="522288" y="7150100"/>
            <a:ext cx="8501062" cy="0"/>
          </a:xfrm>
          <a:custGeom>
            <a:avLst/>
            <a:gdLst>
              <a:gd name="T0" fmla="*/ 0 w 8501380"/>
              <a:gd name="T1" fmla="*/ 8499917 w 8501380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8501380">
                <a:moveTo>
                  <a:pt x="0" y="0"/>
                </a:moveTo>
                <a:lnTo>
                  <a:pt x="8500871" y="0"/>
                </a:lnTo>
              </a:path>
            </a:pathLst>
          </a:custGeom>
          <a:noFill/>
          <a:ln w="14223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7" name="object 10">
            <a:extLst>
              <a:ext uri="{FF2B5EF4-FFF2-40B4-BE49-F238E27FC236}">
                <a16:creationId xmlns:a16="http://schemas.microsoft.com/office/drawing/2014/main" id="{DD816265-89E5-4AC8-9720-43D723D5A0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3775" y="1804988"/>
            <a:ext cx="7869238" cy="502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55600" indent="-342900" eaLnBrk="0" hangingPunct="0">
              <a:tabLst>
                <a:tab pos="35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tabLst>
                <a:tab pos="35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tabLst>
                <a:tab pos="35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tabLst>
                <a:tab pos="35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tabLst>
                <a:tab pos="35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2700"/>
              </a:lnSpc>
              <a:buFont typeface="Wingdings" panose="05000000000000000000" pitchFamily="2" charset="2"/>
              <a:buChar char=""/>
            </a:pPr>
            <a:r>
              <a:rPr lang="en-US" altLang="en-US" sz="2500">
                <a:latin typeface="Arial" panose="020B0604020202020204" pitchFamily="34" charset="0"/>
              </a:rPr>
              <a:t>To</a:t>
            </a:r>
            <a:r>
              <a:rPr lang="en-US" altLang="en-US" sz="25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500">
                <a:latin typeface="Arial" panose="020B0604020202020204" pitchFamily="34" charset="0"/>
              </a:rPr>
              <a:t>financially</a:t>
            </a:r>
            <a:r>
              <a:rPr lang="en-US" altLang="en-US" sz="25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500">
                <a:latin typeface="Arial" panose="020B0604020202020204" pitchFamily="34" charset="0"/>
              </a:rPr>
              <a:t>analyze</a:t>
            </a:r>
            <a:r>
              <a:rPr lang="en-US" altLang="en-US" sz="25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2500">
                <a:latin typeface="Arial" panose="020B0604020202020204" pitchFamily="34" charset="0"/>
              </a:rPr>
              <a:t>projects,</a:t>
            </a:r>
            <a:r>
              <a:rPr lang="en-US" altLang="en-US" sz="25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500">
                <a:latin typeface="Arial" panose="020B0604020202020204" pitchFamily="34" charset="0"/>
              </a:rPr>
              <a:t>we</a:t>
            </a:r>
            <a:r>
              <a:rPr lang="en-US" altLang="en-US" sz="25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500">
                <a:latin typeface="Arial" panose="020B0604020202020204" pitchFamily="34" charset="0"/>
              </a:rPr>
              <a:t>need</a:t>
            </a:r>
            <a:r>
              <a:rPr lang="en-US" altLang="en-US" sz="25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500">
                <a:latin typeface="Arial" panose="020B0604020202020204" pitchFamily="34" charset="0"/>
              </a:rPr>
              <a:t>to</a:t>
            </a:r>
            <a:r>
              <a:rPr lang="en-US" altLang="en-US" sz="25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500">
                <a:latin typeface="Arial" panose="020B0604020202020204" pitchFamily="34" charset="0"/>
              </a:rPr>
              <a:t>model</a:t>
            </a:r>
            <a:r>
              <a:rPr lang="en-US" altLang="en-US" sz="25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500">
                <a:latin typeface="Arial" panose="020B0604020202020204" pitchFamily="34" charset="0"/>
              </a:rPr>
              <a:t>the</a:t>
            </a:r>
            <a:r>
              <a:rPr lang="en-US" altLang="en-US" sz="25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500">
                <a:latin typeface="Arial" panose="020B0604020202020204" pitchFamily="34" charset="0"/>
              </a:rPr>
              <a:t>projects</a:t>
            </a:r>
            <a:r>
              <a:rPr lang="en-US" altLang="en-US" sz="25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500">
                <a:latin typeface="Arial" panose="020B0604020202020204" pitchFamily="34" charset="0"/>
              </a:rPr>
              <a:t>in</a:t>
            </a:r>
            <a:r>
              <a:rPr lang="en-US" altLang="en-US" sz="25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500">
                <a:latin typeface="Arial" panose="020B0604020202020204" pitchFamily="34" charset="0"/>
              </a:rPr>
              <a:t>terms</a:t>
            </a:r>
            <a:r>
              <a:rPr lang="en-US" altLang="en-US" sz="25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500">
                <a:latin typeface="Arial" panose="020B0604020202020204" pitchFamily="34" charset="0"/>
              </a:rPr>
              <a:t>of</a:t>
            </a:r>
            <a:r>
              <a:rPr lang="en-US" altLang="en-US" sz="25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500" u="sng">
                <a:solidFill>
                  <a:srgbClr val="0000FF"/>
                </a:solidFill>
                <a:latin typeface="Arial" panose="020B0604020202020204" pitchFamily="34" charset="0"/>
              </a:rPr>
              <a:t>cash flows</a:t>
            </a:r>
            <a:endParaRPr lang="en-US" altLang="en-US" sz="2500">
              <a:latin typeface="Arial" panose="020B0604020202020204" pitchFamily="34" charset="0"/>
            </a:endParaRPr>
          </a:p>
          <a:p>
            <a:pPr eaLnBrk="1" hangingPunct="1">
              <a:spcBef>
                <a:spcPts val="50"/>
              </a:spcBef>
              <a:buFont typeface="Wingdings" panose="05000000000000000000" pitchFamily="2" charset="2"/>
              <a:buChar char=""/>
            </a:pPr>
            <a:endParaRPr lang="en-US" altLang="en-US" sz="33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ts val="2700"/>
              </a:lnSpc>
              <a:buFont typeface="Wingdings" panose="05000000000000000000" pitchFamily="2" charset="2"/>
              <a:buChar char=""/>
            </a:pPr>
            <a:r>
              <a:rPr lang="en-US" altLang="en-US" sz="2500">
                <a:latin typeface="Arial" panose="020B0604020202020204" pitchFamily="34" charset="0"/>
              </a:rPr>
              <a:t>Cash</a:t>
            </a:r>
            <a:r>
              <a:rPr lang="en-US" altLang="en-US" sz="25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500">
                <a:latin typeface="Arial" panose="020B0604020202020204" pitchFamily="34" charset="0"/>
              </a:rPr>
              <a:t>flows</a:t>
            </a:r>
            <a:r>
              <a:rPr lang="en-US" altLang="en-US" sz="25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500">
                <a:latin typeface="Arial" panose="020B0604020202020204" pitchFamily="34" charset="0"/>
              </a:rPr>
              <a:t>represent</a:t>
            </a:r>
            <a:r>
              <a:rPr lang="en-US" altLang="en-US" sz="25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500">
                <a:latin typeface="Arial" panose="020B0604020202020204" pitchFamily="34" charset="0"/>
              </a:rPr>
              <a:t>the</a:t>
            </a:r>
            <a:r>
              <a:rPr lang="en-US" altLang="en-US" sz="25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500">
                <a:latin typeface="Arial" panose="020B0604020202020204" pitchFamily="34" charset="0"/>
              </a:rPr>
              <a:t>flow</a:t>
            </a:r>
            <a:r>
              <a:rPr lang="en-US" altLang="en-US" sz="25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500">
                <a:latin typeface="Arial" panose="020B0604020202020204" pitchFamily="34" charset="0"/>
              </a:rPr>
              <a:t>or</a:t>
            </a:r>
            <a:r>
              <a:rPr lang="en-US" altLang="en-US" sz="25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500">
                <a:latin typeface="Arial" panose="020B0604020202020204" pitchFamily="34" charset="0"/>
              </a:rPr>
              <a:t>movement</a:t>
            </a:r>
            <a:r>
              <a:rPr lang="en-US" altLang="en-US" sz="25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500">
                <a:latin typeface="Arial" panose="020B0604020202020204" pitchFamily="34" charset="0"/>
              </a:rPr>
              <a:t>of</a:t>
            </a:r>
            <a:r>
              <a:rPr lang="en-US" altLang="en-US" sz="25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500">
                <a:latin typeface="Arial" panose="020B0604020202020204" pitchFamily="34" charset="0"/>
              </a:rPr>
              <a:t>money</a:t>
            </a:r>
            <a:r>
              <a:rPr lang="en-US" altLang="en-US" sz="25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500">
                <a:latin typeface="Arial" panose="020B0604020202020204" pitchFamily="34" charset="0"/>
              </a:rPr>
              <a:t>at</a:t>
            </a:r>
            <a:r>
              <a:rPr lang="en-US" altLang="en-US" sz="25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500" u="sng">
                <a:solidFill>
                  <a:srgbClr val="0000FF"/>
                </a:solidFill>
                <a:latin typeface="Arial" panose="020B0604020202020204" pitchFamily="34" charset="0"/>
              </a:rPr>
              <a:t>some specific time over some period of time</a:t>
            </a:r>
            <a:endParaRPr lang="en-US" altLang="en-US" sz="2500">
              <a:latin typeface="Arial" panose="020B0604020202020204" pitchFamily="34" charset="0"/>
            </a:endParaRPr>
          </a:p>
          <a:p>
            <a:pPr eaLnBrk="1" hangingPunct="1">
              <a:spcBef>
                <a:spcPts val="50"/>
              </a:spcBef>
              <a:buFont typeface="Wingdings" panose="05000000000000000000" pitchFamily="2" charset="2"/>
              <a:buChar char=""/>
            </a:pPr>
            <a:endParaRPr lang="en-US" altLang="en-US" sz="33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ts val="2700"/>
              </a:lnSpc>
              <a:buFont typeface="Wingdings" panose="05000000000000000000" pitchFamily="2" charset="2"/>
              <a:buChar char=""/>
            </a:pPr>
            <a:r>
              <a:rPr lang="en-US" altLang="en-US" sz="2500" u="sng">
                <a:solidFill>
                  <a:srgbClr val="FF0000"/>
                </a:solidFill>
                <a:latin typeface="Arial" panose="020B0604020202020204" pitchFamily="34" charset="0"/>
              </a:rPr>
              <a:t>Outflows</a:t>
            </a:r>
            <a:r>
              <a:rPr lang="en-US" altLang="en-US" sz="25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500">
                <a:latin typeface="Arial" panose="020B0604020202020204" pitchFamily="34" charset="0"/>
              </a:rPr>
              <a:t>represent</a:t>
            </a:r>
            <a:r>
              <a:rPr lang="en-US" altLang="en-US" sz="25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500">
                <a:latin typeface="Arial" panose="020B0604020202020204" pitchFamily="34" charset="0"/>
              </a:rPr>
              <a:t>cash</a:t>
            </a:r>
            <a:r>
              <a:rPr lang="en-US" altLang="en-US" sz="25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500">
                <a:latin typeface="Arial" panose="020B0604020202020204" pitchFamily="34" charset="0"/>
              </a:rPr>
              <a:t>that</a:t>
            </a:r>
            <a:r>
              <a:rPr lang="en-US" altLang="en-US" sz="25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500">
                <a:latin typeface="Arial" panose="020B0604020202020204" pitchFamily="34" charset="0"/>
              </a:rPr>
              <a:t>is</a:t>
            </a:r>
            <a:r>
              <a:rPr lang="en-US" altLang="en-US" sz="25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500">
                <a:latin typeface="Arial" panose="020B0604020202020204" pitchFamily="34" charset="0"/>
              </a:rPr>
              <a:t>leaving</a:t>
            </a:r>
            <a:r>
              <a:rPr lang="en-US" altLang="en-US" sz="25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500">
                <a:latin typeface="Arial" panose="020B0604020202020204" pitchFamily="34" charset="0"/>
              </a:rPr>
              <a:t>an</a:t>
            </a:r>
            <a:r>
              <a:rPr lang="en-US" altLang="en-US" sz="25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500">
                <a:latin typeface="Arial" panose="020B0604020202020204" pitchFamily="34" charset="0"/>
              </a:rPr>
              <a:t>account</a:t>
            </a:r>
            <a:r>
              <a:rPr lang="en-US" altLang="en-US" sz="25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500">
                <a:latin typeface="Arial" panose="020B0604020202020204" pitchFamily="34" charset="0"/>
              </a:rPr>
              <a:t>such</a:t>
            </a:r>
            <a:r>
              <a:rPr lang="en-US" altLang="en-US" sz="25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500">
                <a:latin typeface="Arial" panose="020B0604020202020204" pitchFamily="34" charset="0"/>
              </a:rPr>
              <a:t>as</a:t>
            </a:r>
            <a:r>
              <a:rPr lang="en-US" altLang="en-US" sz="25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500">
                <a:latin typeface="Arial" panose="020B0604020202020204" pitchFamily="34" charset="0"/>
              </a:rPr>
              <a:t>a</a:t>
            </a:r>
            <a:r>
              <a:rPr lang="en-US" altLang="en-US" sz="25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500">
                <a:latin typeface="Arial" panose="020B0604020202020204" pitchFamily="34" charset="0"/>
              </a:rPr>
              <a:t>withdrawal</a:t>
            </a:r>
            <a:r>
              <a:rPr lang="en-US" altLang="en-US" sz="25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500">
                <a:latin typeface="Arial" panose="020B0604020202020204" pitchFamily="34" charset="0"/>
              </a:rPr>
              <a:t>(</a:t>
            </a:r>
            <a:r>
              <a:rPr lang="en-US" altLang="en-US" sz="2500">
                <a:solidFill>
                  <a:srgbClr val="0000FF"/>
                </a:solidFill>
                <a:latin typeface="Arial" panose="020B0604020202020204" pitchFamily="34" charset="0"/>
              </a:rPr>
              <a:t>expenses</a:t>
            </a:r>
            <a:r>
              <a:rPr lang="en-US" altLang="en-US" sz="25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500">
                <a:solidFill>
                  <a:srgbClr val="0000FF"/>
                </a:solidFill>
                <a:latin typeface="Arial" panose="020B0604020202020204" pitchFamily="34" charset="0"/>
              </a:rPr>
              <a:t>or</a:t>
            </a:r>
            <a:r>
              <a:rPr lang="en-US" altLang="en-US" sz="25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500">
                <a:solidFill>
                  <a:srgbClr val="0000FF"/>
                </a:solidFill>
                <a:latin typeface="Arial" panose="020B0604020202020204" pitchFamily="34" charset="0"/>
              </a:rPr>
              <a:t>disbursements</a:t>
            </a:r>
            <a:r>
              <a:rPr lang="en-US" altLang="en-US" sz="25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500">
                <a:solidFill>
                  <a:srgbClr val="0000FF"/>
                </a:solidFill>
                <a:latin typeface="Arial" panose="020B0604020202020204" pitchFamily="34" charset="0"/>
              </a:rPr>
              <a:t>or</a:t>
            </a:r>
            <a:r>
              <a:rPr lang="en-US" altLang="en-US" sz="25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500">
                <a:solidFill>
                  <a:srgbClr val="0000FF"/>
                </a:solidFill>
                <a:latin typeface="Arial" panose="020B0604020202020204" pitchFamily="34" charset="0"/>
              </a:rPr>
              <a:t>losses</a:t>
            </a:r>
            <a:r>
              <a:rPr lang="en-US" altLang="en-US" sz="25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500">
                <a:solidFill>
                  <a:srgbClr val="0000FF"/>
                </a:solidFill>
                <a:latin typeface="Arial" panose="020B0604020202020204" pitchFamily="34" charset="0"/>
              </a:rPr>
              <a:t>or</a:t>
            </a:r>
            <a:r>
              <a:rPr lang="en-US" altLang="en-US" sz="25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500">
                <a:solidFill>
                  <a:srgbClr val="0000FF"/>
                </a:solidFill>
                <a:latin typeface="Arial" panose="020B0604020202020204" pitchFamily="34" charset="0"/>
              </a:rPr>
              <a:t>costs</a:t>
            </a:r>
            <a:r>
              <a:rPr lang="en-US" altLang="en-US" sz="2500">
                <a:latin typeface="Arial" panose="020B0604020202020204" pitchFamily="34" charset="0"/>
              </a:rPr>
              <a:t>)</a:t>
            </a:r>
          </a:p>
          <a:p>
            <a:pPr eaLnBrk="1" hangingPunct="1">
              <a:spcBef>
                <a:spcPts val="50"/>
              </a:spcBef>
              <a:buFont typeface="Wingdings" panose="05000000000000000000" pitchFamily="2" charset="2"/>
              <a:buChar char=""/>
            </a:pPr>
            <a:endParaRPr lang="en-US" altLang="en-US" sz="33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ts val="2700"/>
              </a:lnSpc>
              <a:buFont typeface="Wingdings" panose="05000000000000000000" pitchFamily="2" charset="2"/>
              <a:buChar char=""/>
            </a:pPr>
            <a:r>
              <a:rPr lang="en-US" altLang="en-US" sz="2500" u="sng">
                <a:solidFill>
                  <a:srgbClr val="FF0000"/>
                </a:solidFill>
                <a:latin typeface="Arial" panose="020B0604020202020204" pitchFamily="34" charset="0"/>
              </a:rPr>
              <a:t>Inflows</a:t>
            </a:r>
            <a:r>
              <a:rPr lang="en-US" altLang="en-US" sz="25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500">
                <a:latin typeface="Arial" panose="020B0604020202020204" pitchFamily="34" charset="0"/>
              </a:rPr>
              <a:t>represent</a:t>
            </a:r>
            <a:r>
              <a:rPr lang="en-US" altLang="en-US" sz="25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500">
                <a:latin typeface="Arial" panose="020B0604020202020204" pitchFamily="34" charset="0"/>
              </a:rPr>
              <a:t>cash</a:t>
            </a:r>
            <a:r>
              <a:rPr lang="en-US" altLang="en-US" sz="25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500">
                <a:latin typeface="Arial" panose="020B0604020202020204" pitchFamily="34" charset="0"/>
              </a:rPr>
              <a:t>that</a:t>
            </a:r>
            <a:r>
              <a:rPr lang="en-US" altLang="en-US" sz="25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500">
                <a:latin typeface="Arial" panose="020B0604020202020204" pitchFamily="34" charset="0"/>
              </a:rPr>
              <a:t>is</a:t>
            </a:r>
            <a:r>
              <a:rPr lang="en-US" altLang="en-US" sz="25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500">
                <a:latin typeface="Arial" panose="020B0604020202020204" pitchFamily="34" charset="0"/>
              </a:rPr>
              <a:t>entering</a:t>
            </a:r>
            <a:r>
              <a:rPr lang="en-US" altLang="en-US" sz="25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500">
                <a:latin typeface="Arial" panose="020B0604020202020204" pitchFamily="34" charset="0"/>
              </a:rPr>
              <a:t>an</a:t>
            </a:r>
            <a:r>
              <a:rPr lang="en-US" altLang="en-US" sz="25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500">
                <a:latin typeface="Arial" panose="020B0604020202020204" pitchFamily="34" charset="0"/>
              </a:rPr>
              <a:t>account</a:t>
            </a:r>
            <a:r>
              <a:rPr lang="en-US" altLang="en-US" sz="25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500">
                <a:latin typeface="Arial" panose="020B0604020202020204" pitchFamily="34" charset="0"/>
              </a:rPr>
              <a:t>such</a:t>
            </a:r>
            <a:r>
              <a:rPr lang="en-US" altLang="en-US" sz="25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500">
                <a:latin typeface="Arial" panose="020B0604020202020204" pitchFamily="34" charset="0"/>
              </a:rPr>
              <a:t>as</a:t>
            </a:r>
            <a:r>
              <a:rPr lang="en-US" altLang="en-US" sz="25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500">
                <a:latin typeface="Arial" panose="020B0604020202020204" pitchFamily="34" charset="0"/>
              </a:rPr>
              <a:t>a</a:t>
            </a:r>
            <a:r>
              <a:rPr lang="en-US" altLang="en-US" sz="25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500">
                <a:latin typeface="Arial" panose="020B0604020202020204" pitchFamily="34" charset="0"/>
              </a:rPr>
              <a:t>deposit</a:t>
            </a:r>
            <a:r>
              <a:rPr lang="en-US" altLang="en-US" sz="25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500">
                <a:latin typeface="Arial" panose="020B0604020202020204" pitchFamily="34" charset="0"/>
              </a:rPr>
              <a:t>(</a:t>
            </a:r>
            <a:r>
              <a:rPr lang="en-US" altLang="en-US" sz="2500">
                <a:solidFill>
                  <a:srgbClr val="0000FF"/>
                </a:solidFill>
                <a:latin typeface="Arial" panose="020B0604020202020204" pitchFamily="34" charset="0"/>
              </a:rPr>
              <a:t>revenues</a:t>
            </a:r>
            <a:r>
              <a:rPr lang="en-US" altLang="en-US" sz="25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500">
                <a:solidFill>
                  <a:srgbClr val="0000FF"/>
                </a:solidFill>
                <a:latin typeface="Arial" panose="020B0604020202020204" pitchFamily="34" charset="0"/>
              </a:rPr>
              <a:t>or</a:t>
            </a:r>
            <a:r>
              <a:rPr lang="en-US" altLang="en-US" sz="25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500">
                <a:solidFill>
                  <a:srgbClr val="0000FF"/>
                </a:solidFill>
                <a:latin typeface="Arial" panose="020B0604020202020204" pitchFamily="34" charset="0"/>
              </a:rPr>
              <a:t>receipts</a:t>
            </a:r>
            <a:r>
              <a:rPr lang="en-US" altLang="en-US" sz="25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500">
                <a:solidFill>
                  <a:srgbClr val="0000FF"/>
                </a:solidFill>
                <a:latin typeface="Arial" panose="020B0604020202020204" pitchFamily="34" charset="0"/>
              </a:rPr>
              <a:t>or</a:t>
            </a:r>
            <a:r>
              <a:rPr lang="en-US" altLang="en-US" sz="25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500">
                <a:solidFill>
                  <a:srgbClr val="0000FF"/>
                </a:solidFill>
                <a:latin typeface="Arial" panose="020B0604020202020204" pitchFamily="34" charset="0"/>
              </a:rPr>
              <a:t>benefits</a:t>
            </a:r>
            <a:r>
              <a:rPr lang="en-US" altLang="en-US" sz="25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500">
                <a:solidFill>
                  <a:srgbClr val="0000FF"/>
                </a:solidFill>
                <a:latin typeface="Arial" panose="020B0604020202020204" pitchFamily="34" charset="0"/>
              </a:rPr>
              <a:t>or</a:t>
            </a:r>
            <a:r>
              <a:rPr lang="en-US" altLang="en-US" sz="25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500">
                <a:solidFill>
                  <a:srgbClr val="0000FF"/>
                </a:solidFill>
                <a:latin typeface="Arial" panose="020B0604020202020204" pitchFamily="34" charset="0"/>
              </a:rPr>
              <a:t>incomes</a:t>
            </a:r>
            <a:r>
              <a:rPr lang="en-US" altLang="en-US" sz="2500">
                <a:latin typeface="Arial" panose="020B0604020202020204" pitchFamily="34" charset="0"/>
              </a:rPr>
              <a:t>)</a:t>
            </a:r>
          </a:p>
        </p:txBody>
      </p:sp>
      <p:sp>
        <p:nvSpPr>
          <p:cNvPr id="5128" name="object 11">
            <a:extLst>
              <a:ext uri="{FF2B5EF4-FFF2-40B4-BE49-F238E27FC236}">
                <a16:creationId xmlns:a16="http://schemas.microsoft.com/office/drawing/2014/main" id="{8291BCEA-3B8B-47F1-8137-C805DE967C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54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ECDC2AB-AED2-4003-B271-F2810803F5CD}" type="slidenum">
              <a:rPr lang="en-US" altLang="en-US">
                <a:solidFill>
                  <a:schemeClr val="hlink"/>
                </a:solidFill>
                <a:latin typeface="Arial" panose="020B0604020202020204" pitchFamily="34" charset="0"/>
              </a:rPr>
              <a:pPr eaLnBrk="1" hangingPunct="1"/>
              <a:t>2</a:t>
            </a:fld>
            <a:endParaRPr lang="en-US" altLang="en-US">
              <a:solidFill>
                <a:schemeClr val="hlink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17EE7AE7-755D-4EFD-AB0C-137CC4FB9430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Cash</a:t>
            </a:r>
            <a:r>
              <a:rPr spc="185" dirty="0">
                <a:latin typeface="Times New Roman"/>
                <a:cs typeface="Times New Roman"/>
              </a:rPr>
              <a:t> </a:t>
            </a:r>
            <a:r>
              <a:rPr spc="-5" dirty="0"/>
              <a:t>Flow</a:t>
            </a:r>
            <a:r>
              <a:rPr dirty="0"/>
              <a:t>s</a:t>
            </a:r>
            <a:r>
              <a:rPr spc="220" dirty="0">
                <a:latin typeface="Times New Roman"/>
                <a:cs typeface="Times New Roman"/>
              </a:rPr>
              <a:t> </a:t>
            </a:r>
            <a:r>
              <a:rPr dirty="0"/>
              <a:t>and</a:t>
            </a:r>
            <a:r>
              <a:rPr spc="210" dirty="0">
                <a:latin typeface="Times New Roman"/>
                <a:cs typeface="Times New Roman"/>
              </a:rPr>
              <a:t> </a:t>
            </a:r>
            <a:r>
              <a:rPr spc="-5" dirty="0"/>
              <a:t>Engineerin</a:t>
            </a:r>
            <a:r>
              <a:rPr dirty="0"/>
              <a:t>g</a:t>
            </a:r>
            <a:r>
              <a:rPr spc="215" dirty="0">
                <a:latin typeface="Times New Roman"/>
                <a:cs typeface="Times New Roman"/>
              </a:rPr>
              <a:t> </a:t>
            </a:r>
            <a:r>
              <a:rPr spc="-5" dirty="0"/>
              <a:t>Projects</a:t>
            </a:r>
          </a:p>
        </p:txBody>
      </p:sp>
      <p:sp>
        <p:nvSpPr>
          <p:cNvPr id="6147" name="object 4">
            <a:extLst>
              <a:ext uri="{FF2B5EF4-FFF2-40B4-BE49-F238E27FC236}">
                <a16:creationId xmlns:a16="http://schemas.microsoft.com/office/drawing/2014/main" id="{38961974-F5D0-4038-98C8-039C9346D63A}"/>
              </a:ext>
            </a:extLst>
          </p:cNvPr>
          <p:cNvSpPr>
            <a:spLocks/>
          </p:cNvSpPr>
          <p:nvPr/>
        </p:nvSpPr>
        <p:spPr bwMode="auto">
          <a:xfrm>
            <a:off x="457200" y="3394075"/>
            <a:ext cx="9144000" cy="979488"/>
          </a:xfrm>
          <a:custGeom>
            <a:avLst/>
            <a:gdLst>
              <a:gd name="T0" fmla="*/ 0 w 9144000"/>
              <a:gd name="T1" fmla="*/ 980123 h 979170"/>
              <a:gd name="T2" fmla="*/ 9143999 w 9144000"/>
              <a:gd name="T3" fmla="*/ 980123 h 979170"/>
              <a:gd name="T4" fmla="*/ 9143999 w 9144000"/>
              <a:gd name="T5" fmla="*/ 0 h 979170"/>
              <a:gd name="T6" fmla="*/ 0 w 9144000"/>
              <a:gd name="T7" fmla="*/ 0 h 979170"/>
              <a:gd name="T8" fmla="*/ 0 w 9144000"/>
              <a:gd name="T9" fmla="*/ 980123 h 9791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144000" h="979170">
                <a:moveTo>
                  <a:pt x="0" y="979169"/>
                </a:moveTo>
                <a:lnTo>
                  <a:pt x="9143999" y="979169"/>
                </a:lnTo>
                <a:lnTo>
                  <a:pt x="9143999" y="0"/>
                </a:lnTo>
                <a:lnTo>
                  <a:pt x="0" y="0"/>
                </a:lnTo>
                <a:lnTo>
                  <a:pt x="0" y="97916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148" name="object 5">
            <a:extLst>
              <a:ext uri="{FF2B5EF4-FFF2-40B4-BE49-F238E27FC236}">
                <a16:creationId xmlns:a16="http://schemas.microsoft.com/office/drawing/2014/main" id="{41E82825-AF2B-471D-B5BF-2B46818908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3775" y="1858963"/>
            <a:ext cx="8032750" cy="210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55600" indent="-342900" eaLnBrk="0" hangingPunct="0">
              <a:tabLst>
                <a:tab pos="35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tabLst>
                <a:tab pos="35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tabLst>
                <a:tab pos="35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tabLst>
                <a:tab pos="35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tabLst>
                <a:tab pos="35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Char char=""/>
            </a:pPr>
            <a:r>
              <a:rPr lang="en-US" altLang="en-US" sz="2600">
                <a:latin typeface="Arial" panose="020B0604020202020204" pitchFamily="34" charset="0"/>
              </a:rPr>
              <a:t>An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>
                <a:latin typeface="Arial" panose="020B0604020202020204" pitchFamily="34" charset="0"/>
              </a:rPr>
              <a:t>engineering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>
                <a:latin typeface="Arial" panose="020B0604020202020204" pitchFamily="34" charset="0"/>
              </a:rPr>
              <a:t>project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>
                <a:latin typeface="Arial" panose="020B0604020202020204" pitchFamily="34" charset="0"/>
              </a:rPr>
              <a:t>can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>
                <a:latin typeface="Arial" panose="020B0604020202020204" pitchFamily="34" charset="0"/>
              </a:rPr>
              <a:t>be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>
                <a:latin typeface="Arial" panose="020B0604020202020204" pitchFamily="34" charset="0"/>
              </a:rPr>
              <a:t>viewed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>
                <a:latin typeface="Arial" panose="020B0604020202020204" pitchFamily="34" charset="0"/>
              </a:rPr>
              <a:t>as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>
                <a:latin typeface="Arial" panose="020B0604020202020204" pitchFamily="34" charset="0"/>
              </a:rPr>
              <a:t>an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>
                <a:latin typeface="Arial" panose="020B0604020202020204" pitchFamily="34" charset="0"/>
              </a:rPr>
              <a:t>account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>
                <a:latin typeface="Arial" panose="020B0604020202020204" pitchFamily="34" charset="0"/>
              </a:rPr>
              <a:t>with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 u="sng">
                <a:solidFill>
                  <a:srgbClr val="FF0000"/>
                </a:solidFill>
                <a:latin typeface="Arial" panose="020B0604020202020204" pitchFamily="34" charset="0"/>
              </a:rPr>
              <a:t>outflows</a:t>
            </a:r>
            <a:r>
              <a:rPr lang="en-US" altLang="en-US" sz="26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>
                <a:latin typeface="Arial" panose="020B0604020202020204" pitchFamily="34" charset="0"/>
              </a:rPr>
              <a:t>and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 u="sng">
                <a:solidFill>
                  <a:srgbClr val="0000FF"/>
                </a:solidFill>
                <a:latin typeface="Arial" panose="020B0604020202020204" pitchFamily="34" charset="0"/>
              </a:rPr>
              <a:t>inflows</a:t>
            </a:r>
            <a:endParaRPr lang="en-US" altLang="en-US" sz="2600">
              <a:latin typeface="Arial" panose="020B0604020202020204" pitchFamily="34" charset="0"/>
            </a:endParaRPr>
          </a:p>
          <a:p>
            <a:pPr eaLnBrk="1" hangingPunct="1">
              <a:spcBef>
                <a:spcPts val="50"/>
              </a:spcBef>
              <a:buFont typeface="Wingdings" panose="05000000000000000000" pitchFamily="2" charset="2"/>
              <a:buChar char=""/>
            </a:pPr>
            <a:endParaRPr lang="en-US" altLang="en-US" sz="37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Char char=""/>
            </a:pPr>
            <a:r>
              <a:rPr lang="en-US" altLang="en-US" sz="2600">
                <a:latin typeface="Arial" panose="020B0604020202020204" pitchFamily="34" charset="0"/>
              </a:rPr>
              <a:t>Cash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>
                <a:latin typeface="Arial" panose="020B0604020202020204" pitchFamily="34" charset="0"/>
              </a:rPr>
              <a:t>flow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>
                <a:latin typeface="Arial" panose="020B0604020202020204" pitchFamily="34" charset="0"/>
              </a:rPr>
              <a:t>movements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>
                <a:latin typeface="Arial" panose="020B0604020202020204" pitchFamily="34" charset="0"/>
              </a:rPr>
              <a:t>can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>
                <a:latin typeface="Arial" panose="020B0604020202020204" pitchFamily="34" charset="0"/>
              </a:rPr>
              <a:t>be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 u="sng">
                <a:solidFill>
                  <a:srgbClr val="0000FF"/>
                </a:solidFill>
                <a:latin typeface="Arial" panose="020B0604020202020204" pitchFamily="34" charset="0"/>
              </a:rPr>
              <a:t>visually displayed</a:t>
            </a:r>
            <a:r>
              <a:rPr lang="en-US" altLang="en-US" sz="26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>
                <a:latin typeface="Arial" panose="020B0604020202020204" pitchFamily="34" charset="0"/>
              </a:rPr>
              <a:t>through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>
                <a:latin typeface="Arial" panose="020B0604020202020204" pitchFamily="34" charset="0"/>
              </a:rPr>
              <a:t>the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>
                <a:latin typeface="Arial" panose="020B0604020202020204" pitchFamily="34" charset="0"/>
              </a:rPr>
              <a:t>use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>
                <a:latin typeface="Arial" panose="020B0604020202020204" pitchFamily="34" charset="0"/>
              </a:rPr>
              <a:t>of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>
                <a:latin typeface="Arial" panose="020B0604020202020204" pitchFamily="34" charset="0"/>
              </a:rPr>
              <a:t>a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 u="sng">
                <a:solidFill>
                  <a:srgbClr val="0000FF"/>
                </a:solidFill>
                <a:latin typeface="Arial" panose="020B0604020202020204" pitchFamily="34" charset="0"/>
              </a:rPr>
              <a:t>cash flow diagram</a:t>
            </a:r>
            <a:endParaRPr lang="en-US" altLang="en-US" sz="2600">
              <a:latin typeface="Arial" panose="020B0604020202020204" pitchFamily="34" charset="0"/>
            </a:endParaRPr>
          </a:p>
        </p:txBody>
      </p:sp>
      <p:sp>
        <p:nvSpPr>
          <p:cNvPr id="6149" name="object 6">
            <a:extLst>
              <a:ext uri="{FF2B5EF4-FFF2-40B4-BE49-F238E27FC236}">
                <a16:creationId xmlns:a16="http://schemas.microsoft.com/office/drawing/2014/main" id="{C34D606E-C9EF-4EDE-9E69-B5C0C69C0E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5425" y="4616450"/>
            <a:ext cx="6711950" cy="139382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150" name="object 7">
            <a:extLst>
              <a:ext uri="{FF2B5EF4-FFF2-40B4-BE49-F238E27FC236}">
                <a16:creationId xmlns:a16="http://schemas.microsoft.com/office/drawing/2014/main" id="{0F962A72-629A-440F-BD71-BCF855077A1A}"/>
              </a:ext>
            </a:extLst>
          </p:cNvPr>
          <p:cNvSpPr>
            <a:spLocks/>
          </p:cNvSpPr>
          <p:nvPr/>
        </p:nvSpPr>
        <p:spPr bwMode="auto">
          <a:xfrm>
            <a:off x="9337675" y="6794500"/>
            <a:ext cx="4763" cy="0"/>
          </a:xfrm>
          <a:custGeom>
            <a:avLst/>
            <a:gdLst>
              <a:gd name="T0" fmla="*/ 0 w 3809"/>
              <a:gd name="T1" fmla="*/ 7448 w 3809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3809">
                <a:moveTo>
                  <a:pt x="0" y="0"/>
                </a:moveTo>
                <a:lnTo>
                  <a:pt x="3809" y="0"/>
                </a:lnTo>
              </a:path>
            </a:pathLst>
          </a:custGeom>
          <a:noFill/>
          <a:ln w="3809">
            <a:solidFill>
              <a:srgbClr val="E1D8A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151" name="object 9">
            <a:extLst>
              <a:ext uri="{FF2B5EF4-FFF2-40B4-BE49-F238E27FC236}">
                <a16:creationId xmlns:a16="http://schemas.microsoft.com/office/drawing/2014/main" id="{B0877390-4095-44D1-A808-37BF52CA0516}"/>
              </a:ext>
            </a:extLst>
          </p:cNvPr>
          <p:cNvSpPr>
            <a:spLocks/>
          </p:cNvSpPr>
          <p:nvPr/>
        </p:nvSpPr>
        <p:spPr bwMode="auto">
          <a:xfrm>
            <a:off x="522288" y="7150100"/>
            <a:ext cx="8501062" cy="0"/>
          </a:xfrm>
          <a:custGeom>
            <a:avLst/>
            <a:gdLst>
              <a:gd name="T0" fmla="*/ 0 w 8501380"/>
              <a:gd name="T1" fmla="*/ 8499917 w 8501380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8501380">
                <a:moveTo>
                  <a:pt x="0" y="0"/>
                </a:moveTo>
                <a:lnTo>
                  <a:pt x="8500871" y="0"/>
                </a:lnTo>
              </a:path>
            </a:pathLst>
          </a:custGeom>
          <a:noFill/>
          <a:ln w="14223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152" name="object 10">
            <a:extLst>
              <a:ext uri="{FF2B5EF4-FFF2-40B4-BE49-F238E27FC236}">
                <a16:creationId xmlns:a16="http://schemas.microsoft.com/office/drawing/2014/main" id="{AEB7165B-9F7D-4525-B7FC-12EC6CD153B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54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F1E8E6F-4674-43F4-9BA0-3B8BD7D2DE69}" type="slidenum">
              <a:rPr lang="en-US" altLang="en-US">
                <a:solidFill>
                  <a:schemeClr val="hlink"/>
                </a:solidFill>
                <a:latin typeface="Arial" panose="020B0604020202020204" pitchFamily="34" charset="0"/>
              </a:rPr>
              <a:pPr eaLnBrk="1" hangingPunct="1"/>
              <a:t>3</a:t>
            </a:fld>
            <a:endParaRPr lang="en-US" altLang="en-US">
              <a:solidFill>
                <a:schemeClr val="hlink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CBC95F3B-360A-46C8-A987-85D3F1C3F9F0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168402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Cash</a:t>
            </a:r>
            <a:r>
              <a:rPr spc="190" dirty="0">
                <a:latin typeface="Times New Roman"/>
                <a:cs typeface="Times New Roman"/>
              </a:rPr>
              <a:t> </a:t>
            </a:r>
            <a:r>
              <a:rPr spc="-5" dirty="0"/>
              <a:t>Flo</a:t>
            </a:r>
            <a:r>
              <a:rPr dirty="0"/>
              <a:t>w</a:t>
            </a:r>
            <a:r>
              <a:rPr spc="220" dirty="0">
                <a:latin typeface="Times New Roman"/>
                <a:cs typeface="Times New Roman"/>
              </a:rPr>
              <a:t> </a:t>
            </a:r>
            <a:r>
              <a:rPr dirty="0"/>
              <a:t>Diagram</a:t>
            </a:r>
          </a:p>
        </p:txBody>
      </p:sp>
      <p:sp>
        <p:nvSpPr>
          <p:cNvPr id="7171" name="object 4">
            <a:extLst>
              <a:ext uri="{FF2B5EF4-FFF2-40B4-BE49-F238E27FC236}">
                <a16:creationId xmlns:a16="http://schemas.microsoft.com/office/drawing/2014/main" id="{A64ED620-9DD5-4B6E-8E5B-B5C9AF45FA02}"/>
              </a:ext>
            </a:extLst>
          </p:cNvPr>
          <p:cNvSpPr>
            <a:spLocks/>
          </p:cNvSpPr>
          <p:nvPr/>
        </p:nvSpPr>
        <p:spPr bwMode="auto">
          <a:xfrm>
            <a:off x="457200" y="2416175"/>
            <a:ext cx="9144000" cy="977900"/>
          </a:xfrm>
          <a:custGeom>
            <a:avLst/>
            <a:gdLst>
              <a:gd name="T0" fmla="*/ 0 w 9144000"/>
              <a:gd name="T1" fmla="*/ 975364 h 979170"/>
              <a:gd name="T2" fmla="*/ 9143999 w 9144000"/>
              <a:gd name="T3" fmla="*/ 975364 h 979170"/>
              <a:gd name="T4" fmla="*/ 9143999 w 9144000"/>
              <a:gd name="T5" fmla="*/ 0 h 979170"/>
              <a:gd name="T6" fmla="*/ 0 w 9144000"/>
              <a:gd name="T7" fmla="*/ 0 h 979170"/>
              <a:gd name="T8" fmla="*/ 0 w 9144000"/>
              <a:gd name="T9" fmla="*/ 975364 h 9791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144000" h="979170">
                <a:moveTo>
                  <a:pt x="0" y="979169"/>
                </a:moveTo>
                <a:lnTo>
                  <a:pt x="9143999" y="979169"/>
                </a:lnTo>
                <a:lnTo>
                  <a:pt x="9143999" y="0"/>
                </a:lnTo>
                <a:lnTo>
                  <a:pt x="0" y="0"/>
                </a:lnTo>
                <a:lnTo>
                  <a:pt x="0" y="97916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172" name="object 5">
            <a:extLst>
              <a:ext uri="{FF2B5EF4-FFF2-40B4-BE49-F238E27FC236}">
                <a16:creationId xmlns:a16="http://schemas.microsoft.com/office/drawing/2014/main" id="{2A04CF6E-C89A-4011-9CC5-565BDBB49FF2}"/>
              </a:ext>
            </a:extLst>
          </p:cNvPr>
          <p:cNvSpPr>
            <a:spLocks/>
          </p:cNvSpPr>
          <p:nvPr/>
        </p:nvSpPr>
        <p:spPr bwMode="auto">
          <a:xfrm>
            <a:off x="1349375" y="4373563"/>
            <a:ext cx="1330325" cy="0"/>
          </a:xfrm>
          <a:custGeom>
            <a:avLst/>
            <a:gdLst>
              <a:gd name="T0" fmla="*/ 0 w 1331595"/>
              <a:gd name="T1" fmla="*/ 1327408 w 133159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331595">
                <a:moveTo>
                  <a:pt x="0" y="0"/>
                </a:moveTo>
                <a:lnTo>
                  <a:pt x="1331213" y="0"/>
                </a:lnTo>
              </a:path>
            </a:pathLst>
          </a:custGeom>
          <a:noFill/>
          <a:ln w="31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173" name="object 6">
            <a:extLst>
              <a:ext uri="{FF2B5EF4-FFF2-40B4-BE49-F238E27FC236}">
                <a16:creationId xmlns:a16="http://schemas.microsoft.com/office/drawing/2014/main" id="{7C42FF0A-F126-473B-ABB4-AF144C6E9AD3}"/>
              </a:ext>
            </a:extLst>
          </p:cNvPr>
          <p:cNvSpPr>
            <a:spLocks/>
          </p:cNvSpPr>
          <p:nvPr/>
        </p:nvSpPr>
        <p:spPr bwMode="auto">
          <a:xfrm>
            <a:off x="4684713" y="4373563"/>
            <a:ext cx="1103312" cy="0"/>
          </a:xfrm>
          <a:custGeom>
            <a:avLst/>
            <a:gdLst>
              <a:gd name="T0" fmla="*/ 0 w 1103629"/>
              <a:gd name="T1" fmla="*/ 1102424 w 1103629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103629">
                <a:moveTo>
                  <a:pt x="0" y="0"/>
                </a:moveTo>
                <a:lnTo>
                  <a:pt x="1103375" y="0"/>
                </a:lnTo>
              </a:path>
            </a:pathLst>
          </a:custGeom>
          <a:noFill/>
          <a:ln w="31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174" name="object 7">
            <a:extLst>
              <a:ext uri="{FF2B5EF4-FFF2-40B4-BE49-F238E27FC236}">
                <a16:creationId xmlns:a16="http://schemas.microsoft.com/office/drawing/2014/main" id="{42141BA6-0341-423C-ACC0-7F0D07CDF39C}"/>
              </a:ext>
            </a:extLst>
          </p:cNvPr>
          <p:cNvSpPr>
            <a:spLocks/>
          </p:cNvSpPr>
          <p:nvPr/>
        </p:nvSpPr>
        <p:spPr bwMode="auto">
          <a:xfrm>
            <a:off x="457200" y="4373563"/>
            <a:ext cx="9144000" cy="979487"/>
          </a:xfrm>
          <a:custGeom>
            <a:avLst/>
            <a:gdLst>
              <a:gd name="T0" fmla="*/ 0 w 9144000"/>
              <a:gd name="T1" fmla="*/ 980120 h 979170"/>
              <a:gd name="T2" fmla="*/ 9143999 w 9144000"/>
              <a:gd name="T3" fmla="*/ 980120 h 979170"/>
              <a:gd name="T4" fmla="*/ 9143999 w 9144000"/>
              <a:gd name="T5" fmla="*/ 0 h 979170"/>
              <a:gd name="T6" fmla="*/ 0 w 9144000"/>
              <a:gd name="T7" fmla="*/ 0 h 979170"/>
              <a:gd name="T8" fmla="*/ 0 w 9144000"/>
              <a:gd name="T9" fmla="*/ 980120 h 9791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144000" h="979170">
                <a:moveTo>
                  <a:pt x="0" y="979169"/>
                </a:moveTo>
                <a:lnTo>
                  <a:pt x="9143999" y="979169"/>
                </a:lnTo>
                <a:lnTo>
                  <a:pt x="9143999" y="0"/>
                </a:lnTo>
                <a:lnTo>
                  <a:pt x="0" y="0"/>
                </a:lnTo>
                <a:lnTo>
                  <a:pt x="0" y="97916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175" name="object 8">
            <a:extLst>
              <a:ext uri="{FF2B5EF4-FFF2-40B4-BE49-F238E27FC236}">
                <a16:creationId xmlns:a16="http://schemas.microsoft.com/office/drawing/2014/main" id="{E439AD55-0B4D-40BD-B37F-5ABE32D5B858}"/>
              </a:ext>
            </a:extLst>
          </p:cNvPr>
          <p:cNvSpPr>
            <a:spLocks/>
          </p:cNvSpPr>
          <p:nvPr/>
        </p:nvSpPr>
        <p:spPr bwMode="auto">
          <a:xfrm>
            <a:off x="1349375" y="4384675"/>
            <a:ext cx="1330325" cy="0"/>
          </a:xfrm>
          <a:custGeom>
            <a:avLst/>
            <a:gdLst>
              <a:gd name="T0" fmla="*/ 0 w 1331595"/>
              <a:gd name="T1" fmla="*/ 1327408 w 133159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331595">
                <a:moveTo>
                  <a:pt x="0" y="0"/>
                </a:moveTo>
                <a:lnTo>
                  <a:pt x="1331213" y="0"/>
                </a:lnTo>
              </a:path>
            </a:pathLst>
          </a:custGeom>
          <a:noFill/>
          <a:ln w="21843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176" name="object 9">
            <a:extLst>
              <a:ext uri="{FF2B5EF4-FFF2-40B4-BE49-F238E27FC236}">
                <a16:creationId xmlns:a16="http://schemas.microsoft.com/office/drawing/2014/main" id="{B0D50DD0-129D-4FA5-AF6D-0B14CB68FB2C}"/>
              </a:ext>
            </a:extLst>
          </p:cNvPr>
          <p:cNvSpPr>
            <a:spLocks/>
          </p:cNvSpPr>
          <p:nvPr/>
        </p:nvSpPr>
        <p:spPr bwMode="auto">
          <a:xfrm>
            <a:off x="4684713" y="4384675"/>
            <a:ext cx="1103312" cy="0"/>
          </a:xfrm>
          <a:custGeom>
            <a:avLst/>
            <a:gdLst>
              <a:gd name="T0" fmla="*/ 0 w 1103629"/>
              <a:gd name="T1" fmla="*/ 1102424 w 1103629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103629">
                <a:moveTo>
                  <a:pt x="0" y="0"/>
                </a:moveTo>
                <a:lnTo>
                  <a:pt x="1103375" y="0"/>
                </a:lnTo>
              </a:path>
            </a:pathLst>
          </a:custGeom>
          <a:noFill/>
          <a:ln w="21843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177" name="object 10">
            <a:extLst>
              <a:ext uri="{FF2B5EF4-FFF2-40B4-BE49-F238E27FC236}">
                <a16:creationId xmlns:a16="http://schemas.microsoft.com/office/drawing/2014/main" id="{FB63392D-36C1-4BCE-8914-0639158583B8}"/>
              </a:ext>
            </a:extLst>
          </p:cNvPr>
          <p:cNvSpPr>
            <a:spLocks/>
          </p:cNvSpPr>
          <p:nvPr/>
        </p:nvSpPr>
        <p:spPr bwMode="auto">
          <a:xfrm>
            <a:off x="457200" y="6332538"/>
            <a:ext cx="9144000" cy="982662"/>
          </a:xfrm>
          <a:custGeom>
            <a:avLst/>
            <a:gdLst>
              <a:gd name="T0" fmla="*/ 0 w 9144000"/>
              <a:gd name="T1" fmla="*/ 982028 h 982979"/>
              <a:gd name="T2" fmla="*/ 9143999 w 9144000"/>
              <a:gd name="T3" fmla="*/ 982028 h 982979"/>
              <a:gd name="T4" fmla="*/ 9143999 w 9144000"/>
              <a:gd name="T5" fmla="*/ 0 h 982979"/>
              <a:gd name="T6" fmla="*/ 0 w 9144000"/>
              <a:gd name="T7" fmla="*/ 0 h 982979"/>
              <a:gd name="T8" fmla="*/ 0 w 9144000"/>
              <a:gd name="T9" fmla="*/ 982028 h 98297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144000" h="982979">
                <a:moveTo>
                  <a:pt x="0" y="982979"/>
                </a:moveTo>
                <a:lnTo>
                  <a:pt x="9143999" y="982979"/>
                </a:lnTo>
                <a:lnTo>
                  <a:pt x="9143999" y="0"/>
                </a:lnTo>
                <a:lnTo>
                  <a:pt x="0" y="0"/>
                </a:lnTo>
                <a:lnTo>
                  <a:pt x="0" y="9829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178" name="object 11">
            <a:extLst>
              <a:ext uri="{FF2B5EF4-FFF2-40B4-BE49-F238E27FC236}">
                <a16:creationId xmlns:a16="http://schemas.microsoft.com/office/drawing/2014/main" id="{44217B0F-B5D2-442D-AF46-42BF4CFB4435}"/>
              </a:ext>
            </a:extLst>
          </p:cNvPr>
          <p:cNvSpPr>
            <a:spLocks/>
          </p:cNvSpPr>
          <p:nvPr/>
        </p:nvSpPr>
        <p:spPr bwMode="auto">
          <a:xfrm>
            <a:off x="9337675" y="6794500"/>
            <a:ext cx="4763" cy="0"/>
          </a:xfrm>
          <a:custGeom>
            <a:avLst/>
            <a:gdLst>
              <a:gd name="T0" fmla="*/ 0 w 3809"/>
              <a:gd name="T1" fmla="*/ 7448 w 3809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3809">
                <a:moveTo>
                  <a:pt x="0" y="0"/>
                </a:moveTo>
                <a:lnTo>
                  <a:pt x="3809" y="0"/>
                </a:lnTo>
              </a:path>
            </a:pathLst>
          </a:custGeom>
          <a:noFill/>
          <a:ln w="3809">
            <a:solidFill>
              <a:srgbClr val="E1D8A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179" name="object 13">
            <a:extLst>
              <a:ext uri="{FF2B5EF4-FFF2-40B4-BE49-F238E27FC236}">
                <a16:creationId xmlns:a16="http://schemas.microsoft.com/office/drawing/2014/main" id="{FB141D74-2F19-422C-AC85-5FAEF31A5C47}"/>
              </a:ext>
            </a:extLst>
          </p:cNvPr>
          <p:cNvSpPr>
            <a:spLocks/>
          </p:cNvSpPr>
          <p:nvPr/>
        </p:nvSpPr>
        <p:spPr bwMode="auto">
          <a:xfrm>
            <a:off x="522288" y="7150100"/>
            <a:ext cx="8501062" cy="0"/>
          </a:xfrm>
          <a:custGeom>
            <a:avLst/>
            <a:gdLst>
              <a:gd name="T0" fmla="*/ 0 w 8501380"/>
              <a:gd name="T1" fmla="*/ 8499917 w 8501380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8501380">
                <a:moveTo>
                  <a:pt x="0" y="0"/>
                </a:moveTo>
                <a:lnTo>
                  <a:pt x="8500871" y="0"/>
                </a:lnTo>
              </a:path>
            </a:pathLst>
          </a:custGeom>
          <a:noFill/>
          <a:ln w="14223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180" name="object 14">
            <a:extLst>
              <a:ext uri="{FF2B5EF4-FFF2-40B4-BE49-F238E27FC236}">
                <a16:creationId xmlns:a16="http://schemas.microsoft.com/office/drawing/2014/main" id="{CCB41CDB-1E37-454D-894A-A0710F810A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3775" y="1849438"/>
            <a:ext cx="8029575" cy="514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55600" indent="-342900" eaLnBrk="0" hangingPunct="0">
              <a:tabLst>
                <a:tab pos="35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tabLst>
                <a:tab pos="35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tabLst>
                <a:tab pos="35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tabLst>
                <a:tab pos="35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tabLst>
                <a:tab pos="35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Char char=""/>
            </a:pPr>
            <a:r>
              <a:rPr lang="en-US" altLang="en-US" sz="2300">
                <a:latin typeface="Arial" panose="020B0604020202020204" pitchFamily="34" charset="0"/>
              </a:rPr>
              <a:t>A</a:t>
            </a:r>
            <a:r>
              <a:rPr lang="en-US" altLang="en-US" sz="23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300" u="sng">
                <a:solidFill>
                  <a:srgbClr val="0000FF"/>
                </a:solidFill>
                <a:latin typeface="Arial" panose="020B0604020202020204" pitchFamily="34" charset="0"/>
              </a:rPr>
              <a:t>cash flow diagram</a:t>
            </a:r>
            <a:r>
              <a:rPr lang="en-US" altLang="en-US" sz="23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300">
                <a:latin typeface="Arial" panose="020B0604020202020204" pitchFamily="34" charset="0"/>
              </a:rPr>
              <a:t>is</a:t>
            </a:r>
            <a:r>
              <a:rPr lang="en-US" altLang="en-US" sz="23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300">
                <a:latin typeface="Arial" panose="020B0604020202020204" pitchFamily="34" charset="0"/>
              </a:rPr>
              <a:t>a</a:t>
            </a:r>
            <a:r>
              <a:rPr lang="en-US" altLang="en-US" sz="23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300">
                <a:latin typeface="Arial" panose="020B0604020202020204" pitchFamily="34" charset="0"/>
              </a:rPr>
              <a:t>picture</a:t>
            </a:r>
            <a:r>
              <a:rPr lang="en-US" altLang="en-US" sz="23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300">
                <a:latin typeface="Arial" panose="020B0604020202020204" pitchFamily="34" charset="0"/>
              </a:rPr>
              <a:t>of</a:t>
            </a:r>
            <a:r>
              <a:rPr lang="en-US" altLang="en-US" sz="23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300">
                <a:latin typeface="Arial" panose="020B0604020202020204" pitchFamily="34" charset="0"/>
              </a:rPr>
              <a:t>a</a:t>
            </a:r>
            <a:r>
              <a:rPr lang="en-US" altLang="en-US" sz="23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300">
                <a:latin typeface="Arial" panose="020B0604020202020204" pitchFamily="34" charset="0"/>
              </a:rPr>
              <a:t>financial</a:t>
            </a:r>
            <a:r>
              <a:rPr lang="en-US" altLang="en-US" sz="23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300">
                <a:latin typeface="Arial" panose="020B0604020202020204" pitchFamily="34" charset="0"/>
              </a:rPr>
              <a:t>problem</a:t>
            </a:r>
            <a:r>
              <a:rPr lang="en-US" altLang="en-US" sz="23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300">
                <a:latin typeface="Arial" panose="020B0604020202020204" pitchFamily="34" charset="0"/>
              </a:rPr>
              <a:t>that</a:t>
            </a:r>
            <a:r>
              <a:rPr lang="en-US" altLang="en-US" sz="23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300">
                <a:solidFill>
                  <a:srgbClr val="0000FF"/>
                </a:solidFill>
                <a:latin typeface="Arial" panose="020B0604020202020204" pitchFamily="34" charset="0"/>
              </a:rPr>
              <a:t>shows</a:t>
            </a:r>
            <a:r>
              <a:rPr lang="en-US" altLang="en-US" sz="23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300">
                <a:solidFill>
                  <a:srgbClr val="0000FF"/>
                </a:solidFill>
                <a:latin typeface="Arial" panose="020B0604020202020204" pitchFamily="34" charset="0"/>
              </a:rPr>
              <a:t>all</a:t>
            </a:r>
            <a:r>
              <a:rPr lang="en-US" altLang="en-US" sz="23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300">
                <a:solidFill>
                  <a:srgbClr val="0000FF"/>
                </a:solidFill>
                <a:latin typeface="Arial" panose="020B0604020202020204" pitchFamily="34" charset="0"/>
              </a:rPr>
              <a:t>cash</a:t>
            </a:r>
            <a:r>
              <a:rPr lang="en-US" altLang="en-US" sz="23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300">
                <a:solidFill>
                  <a:srgbClr val="0000FF"/>
                </a:solidFill>
                <a:latin typeface="Arial" panose="020B0604020202020204" pitchFamily="34" charset="0"/>
              </a:rPr>
              <a:t>inflows</a:t>
            </a:r>
            <a:r>
              <a:rPr lang="en-US" altLang="en-US" sz="23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300">
                <a:solidFill>
                  <a:srgbClr val="0000FF"/>
                </a:solidFill>
                <a:latin typeface="Arial" panose="020B0604020202020204" pitchFamily="34" charset="0"/>
              </a:rPr>
              <a:t>and</a:t>
            </a:r>
            <a:r>
              <a:rPr lang="en-US" altLang="en-US" sz="23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300">
                <a:solidFill>
                  <a:srgbClr val="0000FF"/>
                </a:solidFill>
                <a:latin typeface="Arial" panose="020B0604020202020204" pitchFamily="34" charset="0"/>
              </a:rPr>
              <a:t>outflows</a:t>
            </a:r>
            <a:r>
              <a:rPr lang="en-US" altLang="en-US" sz="23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300">
                <a:latin typeface="Arial" panose="020B0604020202020204" pitchFamily="34" charset="0"/>
              </a:rPr>
              <a:t>plotted</a:t>
            </a:r>
            <a:r>
              <a:rPr lang="en-US" altLang="en-US" sz="23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300">
                <a:latin typeface="Arial" panose="020B0604020202020204" pitchFamily="34" charset="0"/>
              </a:rPr>
              <a:t>along</a:t>
            </a:r>
            <a:r>
              <a:rPr lang="en-US" altLang="en-US" sz="23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300">
                <a:latin typeface="Arial" panose="020B0604020202020204" pitchFamily="34" charset="0"/>
              </a:rPr>
              <a:t>a</a:t>
            </a:r>
            <a:r>
              <a:rPr lang="en-US" altLang="en-US" sz="23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300">
                <a:latin typeface="Arial" panose="020B0604020202020204" pitchFamily="34" charset="0"/>
              </a:rPr>
              <a:t>horizontal</a:t>
            </a:r>
            <a:r>
              <a:rPr lang="en-US" altLang="en-US" sz="23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300">
                <a:latin typeface="Arial" panose="020B0604020202020204" pitchFamily="34" charset="0"/>
              </a:rPr>
              <a:t>time</a:t>
            </a:r>
            <a:r>
              <a:rPr lang="en-US" altLang="en-US" sz="23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300">
                <a:latin typeface="Arial" panose="020B0604020202020204" pitchFamily="34" charset="0"/>
              </a:rPr>
              <a:t>line</a:t>
            </a:r>
          </a:p>
          <a:p>
            <a:pPr eaLnBrk="1" hangingPunct="1">
              <a:spcBef>
                <a:spcPts val="13"/>
              </a:spcBef>
              <a:buFont typeface="Wingdings" panose="05000000000000000000" pitchFamily="2" charset="2"/>
              <a:buChar char=""/>
            </a:pPr>
            <a:endParaRPr lang="en-US" altLang="en-US" sz="33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Char char=""/>
            </a:pPr>
            <a:r>
              <a:rPr lang="en-US" altLang="en-US" sz="2300">
                <a:latin typeface="Arial" panose="020B0604020202020204" pitchFamily="34" charset="0"/>
              </a:rPr>
              <a:t>The</a:t>
            </a:r>
            <a:r>
              <a:rPr lang="en-US" altLang="en-US" sz="23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300">
                <a:latin typeface="Arial" panose="020B0604020202020204" pitchFamily="34" charset="0"/>
              </a:rPr>
              <a:t>cash</a:t>
            </a:r>
            <a:r>
              <a:rPr lang="en-US" altLang="en-US" sz="23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300">
                <a:latin typeface="Arial" panose="020B0604020202020204" pitchFamily="34" charset="0"/>
              </a:rPr>
              <a:t>flows</a:t>
            </a:r>
            <a:r>
              <a:rPr lang="en-US" altLang="en-US" sz="23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300">
                <a:latin typeface="Arial" panose="020B0604020202020204" pitchFamily="34" charset="0"/>
              </a:rPr>
              <a:t>over</a:t>
            </a:r>
            <a:r>
              <a:rPr lang="en-US" altLang="en-US" sz="23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300">
                <a:latin typeface="Arial" panose="020B0604020202020204" pitchFamily="34" charset="0"/>
              </a:rPr>
              <a:t>time</a:t>
            </a:r>
            <a:r>
              <a:rPr lang="en-US" altLang="en-US" sz="23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300">
                <a:latin typeface="Arial" panose="020B0604020202020204" pitchFamily="34" charset="0"/>
              </a:rPr>
              <a:t>are</a:t>
            </a:r>
            <a:r>
              <a:rPr lang="en-US" altLang="en-US" sz="23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300">
                <a:latin typeface="Arial" panose="020B0604020202020204" pitchFamily="34" charset="0"/>
              </a:rPr>
              <a:t>represented</a:t>
            </a:r>
            <a:r>
              <a:rPr lang="en-US" altLang="en-US" sz="23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300">
                <a:latin typeface="Arial" panose="020B0604020202020204" pitchFamily="34" charset="0"/>
              </a:rPr>
              <a:t>by</a:t>
            </a:r>
            <a:r>
              <a:rPr lang="en-US" altLang="en-US" sz="23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300">
                <a:latin typeface="Arial" panose="020B0604020202020204" pitchFamily="34" charset="0"/>
              </a:rPr>
              <a:t>arrows</a:t>
            </a:r>
            <a:r>
              <a:rPr lang="en-US" altLang="en-US" sz="23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300">
                <a:latin typeface="Arial" panose="020B0604020202020204" pitchFamily="34" charset="0"/>
              </a:rPr>
              <a:t>at</a:t>
            </a:r>
            <a:r>
              <a:rPr lang="en-US" altLang="en-US" sz="23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300">
                <a:latin typeface="Arial" panose="020B0604020202020204" pitchFamily="34" charset="0"/>
              </a:rPr>
              <a:t>relevant</a:t>
            </a:r>
            <a:r>
              <a:rPr lang="en-US" altLang="en-US" sz="23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300">
                <a:latin typeface="Arial" panose="020B0604020202020204" pitchFamily="34" charset="0"/>
              </a:rPr>
              <a:t>periods:</a:t>
            </a:r>
            <a:r>
              <a:rPr lang="en-US" altLang="en-US" sz="23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300" u="sng">
                <a:solidFill>
                  <a:srgbClr val="0000FF"/>
                </a:solidFill>
                <a:latin typeface="Arial" panose="020B0604020202020204" pitchFamily="34" charset="0"/>
              </a:rPr>
              <a:t>upward</a:t>
            </a:r>
            <a:r>
              <a:rPr lang="en-US" altLang="en-US" sz="23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300">
                <a:latin typeface="Arial" panose="020B0604020202020204" pitchFamily="34" charset="0"/>
              </a:rPr>
              <a:t>arrows</a:t>
            </a:r>
            <a:r>
              <a:rPr lang="en-US" altLang="en-US" sz="23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300">
                <a:latin typeface="Arial" panose="020B0604020202020204" pitchFamily="34" charset="0"/>
              </a:rPr>
              <a:t>denote</a:t>
            </a:r>
            <a:r>
              <a:rPr lang="en-US" altLang="en-US" sz="23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300" u="sng">
                <a:solidFill>
                  <a:srgbClr val="0000FF"/>
                </a:solidFill>
                <a:latin typeface="Arial" panose="020B0604020202020204" pitchFamily="34" charset="0"/>
              </a:rPr>
              <a:t>positive</a:t>
            </a:r>
            <a:r>
              <a:rPr lang="en-US" altLang="en-US" sz="23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300">
                <a:latin typeface="Arial" panose="020B0604020202020204" pitchFamily="34" charset="0"/>
              </a:rPr>
              <a:t>flows</a:t>
            </a:r>
            <a:r>
              <a:rPr lang="en-US" altLang="en-US" sz="23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300">
                <a:latin typeface="Arial" panose="020B0604020202020204" pitchFamily="34" charset="0"/>
              </a:rPr>
              <a:t>and</a:t>
            </a:r>
            <a:r>
              <a:rPr lang="en-US" altLang="en-US" sz="23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300">
                <a:solidFill>
                  <a:srgbClr val="FF0000"/>
                </a:solidFill>
                <a:latin typeface="Arial" panose="020B0604020202020204" pitchFamily="34" charset="0"/>
              </a:rPr>
              <a:t>downward</a:t>
            </a:r>
            <a:r>
              <a:rPr lang="en-US" altLang="en-US" sz="23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300">
                <a:latin typeface="Arial" panose="020B0604020202020204" pitchFamily="34" charset="0"/>
              </a:rPr>
              <a:t>arrows</a:t>
            </a:r>
            <a:r>
              <a:rPr lang="en-US" altLang="en-US" sz="23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300">
                <a:latin typeface="Arial" panose="020B0604020202020204" pitchFamily="34" charset="0"/>
              </a:rPr>
              <a:t>denote</a:t>
            </a:r>
            <a:r>
              <a:rPr lang="en-US" altLang="en-US" sz="23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300">
                <a:solidFill>
                  <a:srgbClr val="FF0000"/>
                </a:solidFill>
                <a:latin typeface="Arial" panose="020B0604020202020204" pitchFamily="34" charset="0"/>
              </a:rPr>
              <a:t>negative</a:t>
            </a:r>
            <a:r>
              <a:rPr lang="en-US" altLang="en-US" sz="23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300">
                <a:latin typeface="Arial" panose="020B0604020202020204" pitchFamily="34" charset="0"/>
              </a:rPr>
              <a:t>flows</a:t>
            </a:r>
          </a:p>
          <a:p>
            <a:pPr eaLnBrk="1" hangingPunct="1">
              <a:spcBef>
                <a:spcPts val="13"/>
              </a:spcBef>
              <a:buFont typeface="Wingdings" panose="05000000000000000000" pitchFamily="2" charset="2"/>
              <a:buChar char=""/>
            </a:pPr>
            <a:endParaRPr lang="en-US" altLang="en-US" sz="33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Char char=""/>
            </a:pPr>
            <a:r>
              <a:rPr lang="en-US" altLang="en-US" sz="2300">
                <a:latin typeface="Arial" panose="020B0604020202020204" pitchFamily="34" charset="0"/>
              </a:rPr>
              <a:t>Arrows</a:t>
            </a:r>
            <a:r>
              <a:rPr lang="en-US" altLang="en-US" sz="23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300">
                <a:latin typeface="Arial" panose="020B0604020202020204" pitchFamily="34" charset="0"/>
              </a:rPr>
              <a:t>represent</a:t>
            </a:r>
            <a:r>
              <a:rPr lang="en-US" altLang="en-US" sz="23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300" u="sng">
                <a:solidFill>
                  <a:srgbClr val="0000FF"/>
                </a:solidFill>
                <a:latin typeface="Arial" panose="020B0604020202020204" pitchFamily="34" charset="0"/>
              </a:rPr>
              <a:t>net cash flows</a:t>
            </a:r>
            <a:r>
              <a:rPr lang="en-US" altLang="en-US" sz="23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300">
                <a:latin typeface="Arial" panose="020B0604020202020204" pitchFamily="34" charset="0"/>
              </a:rPr>
              <a:t>since</a:t>
            </a:r>
            <a:r>
              <a:rPr lang="en-US" altLang="en-US" sz="23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300">
                <a:latin typeface="Arial" panose="020B0604020202020204" pitchFamily="34" charset="0"/>
              </a:rPr>
              <a:t>two</a:t>
            </a:r>
            <a:r>
              <a:rPr lang="en-US" altLang="en-US" sz="23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300">
                <a:latin typeface="Arial" panose="020B0604020202020204" pitchFamily="34" charset="0"/>
              </a:rPr>
              <a:t>or</a:t>
            </a:r>
            <a:r>
              <a:rPr lang="en-US" altLang="en-US" sz="23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300">
                <a:latin typeface="Arial" panose="020B0604020202020204" pitchFamily="34" charset="0"/>
              </a:rPr>
              <a:t>more</a:t>
            </a:r>
            <a:r>
              <a:rPr lang="en-US" altLang="en-US" sz="23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300">
                <a:latin typeface="Arial" panose="020B0604020202020204" pitchFamily="34" charset="0"/>
              </a:rPr>
              <a:t>values</a:t>
            </a:r>
            <a:r>
              <a:rPr lang="en-US" altLang="en-US" sz="23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300">
                <a:latin typeface="Arial" panose="020B0604020202020204" pitchFamily="34" charset="0"/>
              </a:rPr>
              <a:t>at</a:t>
            </a:r>
            <a:r>
              <a:rPr lang="en-US" altLang="en-US" sz="23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300">
                <a:latin typeface="Arial" panose="020B0604020202020204" pitchFamily="34" charset="0"/>
              </a:rPr>
              <a:t>the</a:t>
            </a:r>
            <a:r>
              <a:rPr lang="en-US" altLang="en-US" sz="23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300">
                <a:latin typeface="Arial" panose="020B0604020202020204" pitchFamily="34" charset="0"/>
              </a:rPr>
              <a:t>same</a:t>
            </a:r>
            <a:r>
              <a:rPr lang="en-US" altLang="en-US" sz="23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300">
                <a:latin typeface="Arial" panose="020B0604020202020204" pitchFamily="34" charset="0"/>
              </a:rPr>
              <a:t>time</a:t>
            </a:r>
            <a:r>
              <a:rPr lang="en-US" altLang="en-US" sz="23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300">
                <a:latin typeface="Arial" panose="020B0604020202020204" pitchFamily="34" charset="0"/>
              </a:rPr>
              <a:t>are</a:t>
            </a:r>
            <a:r>
              <a:rPr lang="en-US" altLang="en-US" sz="23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300" u="sng">
                <a:solidFill>
                  <a:srgbClr val="0000FF"/>
                </a:solidFill>
                <a:latin typeface="Arial" panose="020B0604020202020204" pitchFamily="34" charset="0"/>
              </a:rPr>
              <a:t>summed</a:t>
            </a:r>
            <a:r>
              <a:rPr lang="en-US" altLang="en-US" sz="23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300">
                <a:latin typeface="Arial" panose="020B0604020202020204" pitchFamily="34" charset="0"/>
              </a:rPr>
              <a:t>and</a:t>
            </a:r>
            <a:r>
              <a:rPr lang="en-US" altLang="en-US" sz="23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300">
                <a:latin typeface="Arial" panose="020B0604020202020204" pitchFamily="34" charset="0"/>
              </a:rPr>
              <a:t>shown</a:t>
            </a:r>
            <a:r>
              <a:rPr lang="en-US" altLang="en-US" sz="23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300">
                <a:latin typeface="Arial" panose="020B0604020202020204" pitchFamily="34" charset="0"/>
              </a:rPr>
              <a:t>as</a:t>
            </a:r>
            <a:r>
              <a:rPr lang="en-US" altLang="en-US" sz="23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300">
                <a:latin typeface="Arial" panose="020B0604020202020204" pitchFamily="34" charset="0"/>
              </a:rPr>
              <a:t>a</a:t>
            </a:r>
            <a:r>
              <a:rPr lang="en-US" altLang="en-US" sz="23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300">
                <a:latin typeface="Arial" panose="020B0604020202020204" pitchFamily="34" charset="0"/>
              </a:rPr>
              <a:t>single</a:t>
            </a:r>
            <a:r>
              <a:rPr lang="en-US" altLang="en-US" sz="23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300">
                <a:latin typeface="Arial" panose="020B0604020202020204" pitchFamily="34" charset="0"/>
              </a:rPr>
              <a:t>arrow</a:t>
            </a:r>
          </a:p>
          <a:p>
            <a:pPr eaLnBrk="1" hangingPunct="1">
              <a:spcBef>
                <a:spcPts val="13"/>
              </a:spcBef>
              <a:buFont typeface="Wingdings" panose="05000000000000000000" pitchFamily="2" charset="2"/>
              <a:buChar char=""/>
            </a:pPr>
            <a:endParaRPr lang="en-US" altLang="en-US" sz="33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Char char=""/>
            </a:pPr>
            <a:r>
              <a:rPr lang="en-US" altLang="en-US" sz="2300">
                <a:latin typeface="Arial" panose="020B0604020202020204" pitchFamily="34" charset="0"/>
              </a:rPr>
              <a:t>Net</a:t>
            </a:r>
            <a:r>
              <a:rPr lang="en-US" altLang="en-US" sz="23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300">
                <a:latin typeface="Arial" panose="020B0604020202020204" pitchFamily="34" charset="0"/>
              </a:rPr>
              <a:t>cash</a:t>
            </a:r>
            <a:r>
              <a:rPr lang="en-US" altLang="en-US" sz="23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300">
                <a:latin typeface="Arial" panose="020B0604020202020204" pitchFamily="34" charset="0"/>
              </a:rPr>
              <a:t>flows</a:t>
            </a:r>
            <a:r>
              <a:rPr lang="en-US" altLang="en-US" sz="23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300">
                <a:latin typeface="Arial" panose="020B0604020202020204" pitchFamily="34" charset="0"/>
              </a:rPr>
              <a:t>=</a:t>
            </a:r>
            <a:r>
              <a:rPr lang="en-US" altLang="en-US" sz="23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300">
                <a:latin typeface="Arial" panose="020B0604020202020204" pitchFamily="34" charset="0"/>
              </a:rPr>
              <a:t>receipts</a:t>
            </a:r>
            <a:r>
              <a:rPr lang="en-US" altLang="en-US" sz="23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300">
                <a:latin typeface="Arial" panose="020B0604020202020204" pitchFamily="34" charset="0"/>
              </a:rPr>
              <a:t>–</a:t>
            </a:r>
            <a:r>
              <a:rPr lang="en-US" altLang="en-US" sz="23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300">
                <a:latin typeface="Arial" panose="020B0604020202020204" pitchFamily="34" charset="0"/>
              </a:rPr>
              <a:t>disbursement</a:t>
            </a:r>
          </a:p>
          <a:p>
            <a:pPr eaLnBrk="1" hangingPunct="1">
              <a:spcBef>
                <a:spcPts val="550"/>
              </a:spcBef>
            </a:pPr>
            <a:r>
              <a:rPr lang="en-US" altLang="en-US" sz="2300">
                <a:latin typeface="Arial" panose="020B0604020202020204" pitchFamily="34" charset="0"/>
              </a:rPr>
              <a:t>=</a:t>
            </a:r>
            <a:r>
              <a:rPr lang="en-US" altLang="en-US" sz="23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300">
                <a:latin typeface="Arial" panose="020B0604020202020204" pitchFamily="34" charset="0"/>
              </a:rPr>
              <a:t>cash</a:t>
            </a:r>
            <a:r>
              <a:rPr lang="en-US" altLang="en-US" sz="23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300">
                <a:latin typeface="Arial" panose="020B0604020202020204" pitchFamily="34" charset="0"/>
              </a:rPr>
              <a:t>inflows</a:t>
            </a:r>
            <a:r>
              <a:rPr lang="en-US" altLang="en-US" sz="23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300">
                <a:latin typeface="Arial" panose="020B0604020202020204" pitchFamily="34" charset="0"/>
              </a:rPr>
              <a:t>–</a:t>
            </a:r>
            <a:r>
              <a:rPr lang="en-US" altLang="en-US" sz="23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300">
                <a:latin typeface="Arial" panose="020B0604020202020204" pitchFamily="34" charset="0"/>
              </a:rPr>
              <a:t>cash</a:t>
            </a:r>
            <a:r>
              <a:rPr lang="en-US" altLang="en-US" sz="23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300">
                <a:latin typeface="Arial" panose="020B0604020202020204" pitchFamily="34" charset="0"/>
              </a:rPr>
              <a:t>outflows</a:t>
            </a:r>
          </a:p>
        </p:txBody>
      </p:sp>
      <p:sp>
        <p:nvSpPr>
          <p:cNvPr id="7181" name="object 15">
            <a:extLst>
              <a:ext uri="{FF2B5EF4-FFF2-40B4-BE49-F238E27FC236}">
                <a16:creationId xmlns:a16="http://schemas.microsoft.com/office/drawing/2014/main" id="{FAA855B0-E772-4A6E-BB6E-B106C552F22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54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0B3F6DA-30FC-4BCF-BCFD-DC0E2DBD5FC9}" type="slidenum">
              <a:rPr lang="en-US" altLang="en-US">
                <a:solidFill>
                  <a:schemeClr val="hlink"/>
                </a:solidFill>
                <a:latin typeface="Arial" panose="020B0604020202020204" pitchFamily="34" charset="0"/>
              </a:rPr>
              <a:pPr eaLnBrk="1" hangingPunct="1"/>
              <a:t>4</a:t>
            </a:fld>
            <a:endParaRPr lang="en-US" altLang="en-US">
              <a:solidFill>
                <a:schemeClr val="hlink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E832BC08-5C9C-411F-B97F-0030E9002098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168402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Cash</a:t>
            </a:r>
            <a:r>
              <a:rPr spc="190" dirty="0">
                <a:latin typeface="Times New Roman"/>
                <a:cs typeface="Times New Roman"/>
              </a:rPr>
              <a:t> </a:t>
            </a:r>
            <a:r>
              <a:rPr spc="-5" dirty="0"/>
              <a:t>Flo</a:t>
            </a:r>
            <a:r>
              <a:rPr dirty="0"/>
              <a:t>w</a:t>
            </a:r>
            <a:r>
              <a:rPr spc="220" dirty="0">
                <a:latin typeface="Times New Roman"/>
                <a:cs typeface="Times New Roman"/>
              </a:rPr>
              <a:t> </a:t>
            </a:r>
            <a:r>
              <a:rPr dirty="0"/>
              <a:t>Diagram</a:t>
            </a:r>
          </a:p>
        </p:txBody>
      </p:sp>
      <p:sp>
        <p:nvSpPr>
          <p:cNvPr id="8195" name="object 4">
            <a:extLst>
              <a:ext uri="{FF2B5EF4-FFF2-40B4-BE49-F238E27FC236}">
                <a16:creationId xmlns:a16="http://schemas.microsoft.com/office/drawing/2014/main" id="{A4ACB90B-1E8C-4147-95AF-91CFDAFBEFB9}"/>
              </a:ext>
            </a:extLst>
          </p:cNvPr>
          <p:cNvSpPr>
            <a:spLocks/>
          </p:cNvSpPr>
          <p:nvPr/>
        </p:nvSpPr>
        <p:spPr bwMode="auto">
          <a:xfrm>
            <a:off x="457200" y="3394075"/>
            <a:ext cx="9144000" cy="979488"/>
          </a:xfrm>
          <a:custGeom>
            <a:avLst/>
            <a:gdLst>
              <a:gd name="T0" fmla="*/ 0 w 9144000"/>
              <a:gd name="T1" fmla="*/ 980123 h 979170"/>
              <a:gd name="T2" fmla="*/ 9143999 w 9144000"/>
              <a:gd name="T3" fmla="*/ 980123 h 979170"/>
              <a:gd name="T4" fmla="*/ 9143999 w 9144000"/>
              <a:gd name="T5" fmla="*/ 0 h 979170"/>
              <a:gd name="T6" fmla="*/ 0 w 9144000"/>
              <a:gd name="T7" fmla="*/ 0 h 979170"/>
              <a:gd name="T8" fmla="*/ 0 w 9144000"/>
              <a:gd name="T9" fmla="*/ 980123 h 9791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144000" h="979170">
                <a:moveTo>
                  <a:pt x="0" y="979169"/>
                </a:moveTo>
                <a:lnTo>
                  <a:pt x="9143999" y="979169"/>
                </a:lnTo>
                <a:lnTo>
                  <a:pt x="9143999" y="0"/>
                </a:lnTo>
                <a:lnTo>
                  <a:pt x="0" y="0"/>
                </a:lnTo>
                <a:lnTo>
                  <a:pt x="0" y="97916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196" name="object 5">
            <a:extLst>
              <a:ext uri="{FF2B5EF4-FFF2-40B4-BE49-F238E27FC236}">
                <a16:creationId xmlns:a16="http://schemas.microsoft.com/office/drawing/2014/main" id="{B5B16F2C-6908-4FA4-88AF-C5D4401B97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4113" y="1619250"/>
            <a:ext cx="8183562" cy="2757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55600" indent="-342900" eaLnBrk="0" hangingPunct="0">
              <a:tabLst>
                <a:tab pos="35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tabLst>
                <a:tab pos="35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tabLst>
                <a:tab pos="35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tabLst>
                <a:tab pos="35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tabLst>
                <a:tab pos="35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Char char=""/>
            </a:pPr>
            <a:r>
              <a:rPr lang="en-US" altLang="en-US" sz="2600">
                <a:latin typeface="Arial" panose="020B0604020202020204" pitchFamily="34" charset="0"/>
              </a:rPr>
              <a:t>Generally,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>
                <a:latin typeface="Arial" panose="020B0604020202020204" pitchFamily="34" charset="0"/>
              </a:rPr>
              <a:t>the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>
                <a:latin typeface="Arial" panose="020B0604020202020204" pitchFamily="34" charset="0"/>
              </a:rPr>
              <a:t>start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>
                <a:latin typeface="Arial" panose="020B0604020202020204" pitchFamily="34" charset="0"/>
              </a:rPr>
              <a:t>of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>
                <a:latin typeface="Arial" panose="020B0604020202020204" pitchFamily="34" charset="0"/>
              </a:rPr>
              <a:t>the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>
                <a:latin typeface="Arial" panose="020B0604020202020204" pitchFamily="34" charset="0"/>
              </a:rPr>
              <a:t>diagram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>
                <a:latin typeface="Arial" panose="020B0604020202020204" pitchFamily="34" charset="0"/>
              </a:rPr>
              <a:t>represents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>
                <a:latin typeface="Arial" panose="020B0604020202020204" pitchFamily="34" charset="0"/>
              </a:rPr>
              <a:t>the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>
                <a:latin typeface="Arial" panose="020B0604020202020204" pitchFamily="34" charset="0"/>
              </a:rPr>
              <a:t>beginning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>
                <a:latin typeface="Arial" panose="020B0604020202020204" pitchFamily="34" charset="0"/>
              </a:rPr>
              <a:t>of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>
                <a:latin typeface="Arial" panose="020B0604020202020204" pitchFamily="34" charset="0"/>
              </a:rPr>
              <a:t>the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>
                <a:latin typeface="Arial" panose="020B0604020202020204" pitchFamily="34" charset="0"/>
              </a:rPr>
              <a:t>interest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>
                <a:latin typeface="Arial" panose="020B0604020202020204" pitchFamily="34" charset="0"/>
              </a:rPr>
              <a:t>period</a:t>
            </a:r>
          </a:p>
          <a:p>
            <a:pPr eaLnBrk="1" hangingPunct="1">
              <a:spcBef>
                <a:spcPts val="50"/>
              </a:spcBef>
              <a:buFont typeface="Wingdings" panose="05000000000000000000" pitchFamily="2" charset="2"/>
              <a:buChar char=""/>
            </a:pPr>
            <a:endParaRPr lang="en-US" altLang="en-US" sz="37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Char char=""/>
            </a:pPr>
            <a:r>
              <a:rPr lang="en-US" altLang="en-US" sz="2600">
                <a:latin typeface="Arial" panose="020B0604020202020204" pitchFamily="34" charset="0"/>
              </a:rPr>
              <a:t>When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>
                <a:latin typeface="Arial" panose="020B0604020202020204" pitchFamily="34" charset="0"/>
              </a:rPr>
              <a:t>t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>
                <a:latin typeface="Arial" panose="020B0604020202020204" pitchFamily="34" charset="0"/>
              </a:rPr>
              <a:t>=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>
                <a:latin typeface="Arial" panose="020B0604020202020204" pitchFamily="34" charset="0"/>
              </a:rPr>
              <a:t>0,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>
                <a:latin typeface="Arial" panose="020B0604020202020204" pitchFamily="34" charset="0"/>
              </a:rPr>
              <a:t>this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>
                <a:latin typeface="Arial" panose="020B0604020202020204" pitchFamily="34" charset="0"/>
              </a:rPr>
              <a:t>is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>
                <a:latin typeface="Arial" panose="020B0604020202020204" pitchFamily="34" charset="0"/>
              </a:rPr>
              <a:t>the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>
                <a:latin typeface="Arial" panose="020B0604020202020204" pitchFamily="34" charset="0"/>
              </a:rPr>
              <a:t>present</a:t>
            </a:r>
          </a:p>
          <a:p>
            <a:pPr eaLnBrk="1" hangingPunct="1">
              <a:spcBef>
                <a:spcPts val="625"/>
              </a:spcBef>
              <a:buFont typeface="Wingdings" panose="05000000000000000000" pitchFamily="2" charset="2"/>
              <a:buChar char=""/>
            </a:pPr>
            <a:r>
              <a:rPr lang="en-US" altLang="en-US" sz="2600">
                <a:latin typeface="Arial" panose="020B0604020202020204" pitchFamily="34" charset="0"/>
              </a:rPr>
              <a:t>When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>
                <a:latin typeface="Arial" panose="020B0604020202020204" pitchFamily="34" charset="0"/>
              </a:rPr>
              <a:t>t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>
                <a:latin typeface="Arial" panose="020B0604020202020204" pitchFamily="34" charset="0"/>
              </a:rPr>
              <a:t>=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>
                <a:latin typeface="Arial" panose="020B0604020202020204" pitchFamily="34" charset="0"/>
              </a:rPr>
              <a:t>1,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>
                <a:latin typeface="Arial" panose="020B0604020202020204" pitchFamily="34" charset="0"/>
              </a:rPr>
              <a:t>this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>
                <a:latin typeface="Arial" panose="020B0604020202020204" pitchFamily="34" charset="0"/>
              </a:rPr>
              <a:t>is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>
                <a:latin typeface="Arial" panose="020B0604020202020204" pitchFamily="34" charset="0"/>
              </a:rPr>
              <a:t>the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>
                <a:latin typeface="Arial" panose="020B0604020202020204" pitchFamily="34" charset="0"/>
              </a:rPr>
              <a:t>end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>
                <a:latin typeface="Arial" panose="020B0604020202020204" pitchFamily="34" charset="0"/>
              </a:rPr>
              <a:t>of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>
                <a:latin typeface="Arial" panose="020B0604020202020204" pitchFamily="34" charset="0"/>
              </a:rPr>
              <a:t>the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>
                <a:latin typeface="Arial" panose="020B0604020202020204" pitchFamily="34" charset="0"/>
              </a:rPr>
              <a:t>first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>
                <a:latin typeface="Arial" panose="020B0604020202020204" pitchFamily="34" charset="0"/>
              </a:rPr>
              <a:t>year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>
                <a:latin typeface="Arial" panose="020B0604020202020204" pitchFamily="34" charset="0"/>
              </a:rPr>
              <a:t>(or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>
                <a:latin typeface="Arial" panose="020B0604020202020204" pitchFamily="34" charset="0"/>
              </a:rPr>
              <a:t>beginning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>
                <a:latin typeface="Arial" panose="020B0604020202020204" pitchFamily="34" charset="0"/>
              </a:rPr>
              <a:t>of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>
                <a:latin typeface="Arial" panose="020B0604020202020204" pitchFamily="34" charset="0"/>
              </a:rPr>
              <a:t>the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>
                <a:latin typeface="Arial" panose="020B0604020202020204" pitchFamily="34" charset="0"/>
              </a:rPr>
              <a:t>second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>
                <a:latin typeface="Arial" panose="020B0604020202020204" pitchFamily="34" charset="0"/>
              </a:rPr>
              <a:t>year)</a:t>
            </a:r>
          </a:p>
        </p:txBody>
      </p:sp>
      <p:sp>
        <p:nvSpPr>
          <p:cNvPr id="8197" name="object 6">
            <a:extLst>
              <a:ext uri="{FF2B5EF4-FFF2-40B4-BE49-F238E27FC236}">
                <a16:creationId xmlns:a16="http://schemas.microsoft.com/office/drawing/2014/main" id="{489088AC-CDF9-4C90-81DB-A2CB5DDF170F}"/>
              </a:ext>
            </a:extLst>
          </p:cNvPr>
          <p:cNvSpPr>
            <a:spLocks/>
          </p:cNvSpPr>
          <p:nvPr/>
        </p:nvSpPr>
        <p:spPr bwMode="auto">
          <a:xfrm>
            <a:off x="457200" y="4373563"/>
            <a:ext cx="9144000" cy="979487"/>
          </a:xfrm>
          <a:custGeom>
            <a:avLst/>
            <a:gdLst>
              <a:gd name="T0" fmla="*/ 0 w 9144000"/>
              <a:gd name="T1" fmla="*/ 980120 h 979170"/>
              <a:gd name="T2" fmla="*/ 9143999 w 9144000"/>
              <a:gd name="T3" fmla="*/ 980120 h 979170"/>
              <a:gd name="T4" fmla="*/ 9143999 w 9144000"/>
              <a:gd name="T5" fmla="*/ 0 h 979170"/>
              <a:gd name="T6" fmla="*/ 0 w 9144000"/>
              <a:gd name="T7" fmla="*/ 0 h 979170"/>
              <a:gd name="T8" fmla="*/ 0 w 9144000"/>
              <a:gd name="T9" fmla="*/ 980120 h 9791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144000" h="979170">
                <a:moveTo>
                  <a:pt x="0" y="979169"/>
                </a:moveTo>
                <a:lnTo>
                  <a:pt x="9143999" y="979169"/>
                </a:lnTo>
                <a:lnTo>
                  <a:pt x="9143999" y="0"/>
                </a:lnTo>
                <a:lnTo>
                  <a:pt x="0" y="0"/>
                </a:lnTo>
                <a:lnTo>
                  <a:pt x="0" y="97916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198" name="object 7">
            <a:extLst>
              <a:ext uri="{FF2B5EF4-FFF2-40B4-BE49-F238E27FC236}">
                <a16:creationId xmlns:a16="http://schemas.microsoft.com/office/drawing/2014/main" id="{1314CA10-A529-414F-9E7F-D7F313EE6F8E}"/>
              </a:ext>
            </a:extLst>
          </p:cNvPr>
          <p:cNvSpPr>
            <a:spLocks/>
          </p:cNvSpPr>
          <p:nvPr/>
        </p:nvSpPr>
        <p:spPr bwMode="auto">
          <a:xfrm>
            <a:off x="1495425" y="4618038"/>
            <a:ext cx="6711950" cy="735012"/>
          </a:xfrm>
          <a:custGeom>
            <a:avLst/>
            <a:gdLst>
              <a:gd name="T0" fmla="*/ 0 w 6711315"/>
              <a:gd name="T1" fmla="*/ 732859 h 735964"/>
              <a:gd name="T2" fmla="*/ 6712838 w 6711315"/>
              <a:gd name="T3" fmla="*/ 732859 h 735964"/>
              <a:gd name="T4" fmla="*/ 6712838 w 6711315"/>
              <a:gd name="T5" fmla="*/ 0 h 735964"/>
              <a:gd name="T6" fmla="*/ 0 w 6711315"/>
              <a:gd name="T7" fmla="*/ 0 h 735964"/>
              <a:gd name="T8" fmla="*/ 0 w 6711315"/>
              <a:gd name="T9" fmla="*/ 732859 h 7359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711315" h="735964">
                <a:moveTo>
                  <a:pt x="0" y="735710"/>
                </a:moveTo>
                <a:lnTo>
                  <a:pt x="6710933" y="735710"/>
                </a:lnTo>
                <a:lnTo>
                  <a:pt x="6710933" y="0"/>
                </a:lnTo>
                <a:lnTo>
                  <a:pt x="0" y="0"/>
                </a:lnTo>
                <a:lnTo>
                  <a:pt x="0" y="73571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199" name="object 8">
            <a:extLst>
              <a:ext uri="{FF2B5EF4-FFF2-40B4-BE49-F238E27FC236}">
                <a16:creationId xmlns:a16="http://schemas.microsoft.com/office/drawing/2014/main" id="{24ACE826-0352-4374-A40E-3343366F61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5425" y="4754563"/>
            <a:ext cx="6711950" cy="156845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200" name="object 9">
            <a:extLst>
              <a:ext uri="{FF2B5EF4-FFF2-40B4-BE49-F238E27FC236}">
                <a16:creationId xmlns:a16="http://schemas.microsoft.com/office/drawing/2014/main" id="{6877A048-98E3-4499-8CCF-B4E89753B716}"/>
              </a:ext>
            </a:extLst>
          </p:cNvPr>
          <p:cNvSpPr>
            <a:spLocks/>
          </p:cNvSpPr>
          <p:nvPr/>
        </p:nvSpPr>
        <p:spPr bwMode="auto">
          <a:xfrm>
            <a:off x="2263775" y="6191250"/>
            <a:ext cx="4914900" cy="141288"/>
          </a:xfrm>
          <a:custGeom>
            <a:avLst/>
            <a:gdLst>
              <a:gd name="T0" fmla="*/ 0 w 4914900"/>
              <a:gd name="T1" fmla="*/ 141925 h 140970"/>
              <a:gd name="T2" fmla="*/ 4914899 w 4914900"/>
              <a:gd name="T3" fmla="*/ 141925 h 140970"/>
              <a:gd name="T4" fmla="*/ 4914899 w 4914900"/>
              <a:gd name="T5" fmla="*/ 0 h 140970"/>
              <a:gd name="T6" fmla="*/ 0 w 4914900"/>
              <a:gd name="T7" fmla="*/ 0 h 140970"/>
              <a:gd name="T8" fmla="*/ 0 w 4914900"/>
              <a:gd name="T9" fmla="*/ 141925 h 1409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914900" h="140970">
                <a:moveTo>
                  <a:pt x="0" y="140969"/>
                </a:moveTo>
                <a:lnTo>
                  <a:pt x="4914899" y="140969"/>
                </a:lnTo>
                <a:lnTo>
                  <a:pt x="4914899" y="0"/>
                </a:lnTo>
                <a:lnTo>
                  <a:pt x="0" y="0"/>
                </a:lnTo>
                <a:lnTo>
                  <a:pt x="0" y="140969"/>
                </a:lnTo>
                <a:close/>
              </a:path>
            </a:pathLst>
          </a:cu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201" name="object 10">
            <a:extLst>
              <a:ext uri="{FF2B5EF4-FFF2-40B4-BE49-F238E27FC236}">
                <a16:creationId xmlns:a16="http://schemas.microsoft.com/office/drawing/2014/main" id="{4956E908-8425-4C73-BBE6-FDE2A0EDEED0}"/>
              </a:ext>
            </a:extLst>
          </p:cNvPr>
          <p:cNvSpPr>
            <a:spLocks/>
          </p:cNvSpPr>
          <p:nvPr/>
        </p:nvSpPr>
        <p:spPr bwMode="auto">
          <a:xfrm>
            <a:off x="2257425" y="6184900"/>
            <a:ext cx="4929188" cy="147638"/>
          </a:xfrm>
          <a:custGeom>
            <a:avLst/>
            <a:gdLst>
              <a:gd name="T0" fmla="*/ 4930715 w 4928234"/>
              <a:gd name="T1" fmla="*/ 0 h 147320"/>
              <a:gd name="T2" fmla="*/ 0 w 4928234"/>
              <a:gd name="T3" fmla="*/ 0 h 147320"/>
              <a:gd name="T4" fmla="*/ 0 w 4928234"/>
              <a:gd name="T5" fmla="*/ 148019 h 147320"/>
              <a:gd name="T6" fmla="*/ 12962 w 4928234"/>
              <a:gd name="T7" fmla="*/ 148019 h 147320"/>
              <a:gd name="T8" fmla="*/ 12962 w 4928234"/>
              <a:gd name="T9" fmla="*/ 13037 h 147320"/>
              <a:gd name="T10" fmla="*/ 6098 w 4928234"/>
              <a:gd name="T11" fmla="*/ 13037 h 147320"/>
              <a:gd name="T12" fmla="*/ 12962 w 4928234"/>
              <a:gd name="T13" fmla="*/ 6134 h 147320"/>
              <a:gd name="T14" fmla="*/ 4930715 w 4928234"/>
              <a:gd name="T15" fmla="*/ 6134 h 147320"/>
              <a:gd name="T16" fmla="*/ 4930715 w 4928234"/>
              <a:gd name="T17" fmla="*/ 0 h 147320"/>
              <a:gd name="T18" fmla="*/ 4917754 w 4928234"/>
              <a:gd name="T19" fmla="*/ 6134 h 147320"/>
              <a:gd name="T20" fmla="*/ 4917754 w 4928234"/>
              <a:gd name="T21" fmla="*/ 148019 h 147320"/>
              <a:gd name="T22" fmla="*/ 4930715 w 4928234"/>
              <a:gd name="T23" fmla="*/ 148019 h 147320"/>
              <a:gd name="T24" fmla="*/ 4930715 w 4928234"/>
              <a:gd name="T25" fmla="*/ 13037 h 147320"/>
              <a:gd name="T26" fmla="*/ 4923854 w 4928234"/>
              <a:gd name="T27" fmla="*/ 13037 h 147320"/>
              <a:gd name="T28" fmla="*/ 4917754 w 4928234"/>
              <a:gd name="T29" fmla="*/ 6134 h 147320"/>
              <a:gd name="T30" fmla="*/ 12962 w 4928234"/>
              <a:gd name="T31" fmla="*/ 6134 h 147320"/>
              <a:gd name="T32" fmla="*/ 6098 w 4928234"/>
              <a:gd name="T33" fmla="*/ 13037 h 147320"/>
              <a:gd name="T34" fmla="*/ 12962 w 4928234"/>
              <a:gd name="T35" fmla="*/ 13037 h 147320"/>
              <a:gd name="T36" fmla="*/ 12962 w 4928234"/>
              <a:gd name="T37" fmla="*/ 6134 h 147320"/>
              <a:gd name="T38" fmla="*/ 4917754 w 4928234"/>
              <a:gd name="T39" fmla="*/ 6134 h 147320"/>
              <a:gd name="T40" fmla="*/ 12962 w 4928234"/>
              <a:gd name="T41" fmla="*/ 6134 h 147320"/>
              <a:gd name="T42" fmla="*/ 12962 w 4928234"/>
              <a:gd name="T43" fmla="*/ 13037 h 147320"/>
              <a:gd name="T44" fmla="*/ 4917754 w 4928234"/>
              <a:gd name="T45" fmla="*/ 13037 h 147320"/>
              <a:gd name="T46" fmla="*/ 4917754 w 4928234"/>
              <a:gd name="T47" fmla="*/ 6134 h 147320"/>
              <a:gd name="T48" fmla="*/ 4930715 w 4928234"/>
              <a:gd name="T49" fmla="*/ 6134 h 147320"/>
              <a:gd name="T50" fmla="*/ 4917754 w 4928234"/>
              <a:gd name="T51" fmla="*/ 6134 h 147320"/>
              <a:gd name="T52" fmla="*/ 4923854 w 4928234"/>
              <a:gd name="T53" fmla="*/ 13037 h 147320"/>
              <a:gd name="T54" fmla="*/ 4930715 w 4928234"/>
              <a:gd name="T55" fmla="*/ 13037 h 147320"/>
              <a:gd name="T56" fmla="*/ 4930715 w 4928234"/>
              <a:gd name="T57" fmla="*/ 6134 h 147320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4928234" h="147320">
                <a:moveTo>
                  <a:pt x="4927853" y="0"/>
                </a:moveTo>
                <a:lnTo>
                  <a:pt x="0" y="0"/>
                </a:lnTo>
                <a:lnTo>
                  <a:pt x="0" y="147065"/>
                </a:lnTo>
                <a:lnTo>
                  <a:pt x="12953" y="147065"/>
                </a:lnTo>
                <a:lnTo>
                  <a:pt x="12953" y="12953"/>
                </a:lnTo>
                <a:lnTo>
                  <a:pt x="6095" y="12953"/>
                </a:lnTo>
                <a:lnTo>
                  <a:pt x="12953" y="6095"/>
                </a:lnTo>
                <a:lnTo>
                  <a:pt x="4927853" y="6095"/>
                </a:lnTo>
                <a:lnTo>
                  <a:pt x="4927853" y="0"/>
                </a:lnTo>
                <a:close/>
              </a:path>
              <a:path w="4928234" h="147320">
                <a:moveTo>
                  <a:pt x="4914899" y="6095"/>
                </a:moveTo>
                <a:lnTo>
                  <a:pt x="4914899" y="147065"/>
                </a:lnTo>
                <a:lnTo>
                  <a:pt x="4927853" y="147065"/>
                </a:lnTo>
                <a:lnTo>
                  <a:pt x="4927853" y="12953"/>
                </a:lnTo>
                <a:lnTo>
                  <a:pt x="4920995" y="12953"/>
                </a:lnTo>
                <a:lnTo>
                  <a:pt x="4914899" y="6095"/>
                </a:lnTo>
                <a:close/>
              </a:path>
              <a:path w="4928234" h="147320">
                <a:moveTo>
                  <a:pt x="12953" y="6095"/>
                </a:moveTo>
                <a:lnTo>
                  <a:pt x="6095" y="12953"/>
                </a:lnTo>
                <a:lnTo>
                  <a:pt x="12953" y="12953"/>
                </a:lnTo>
                <a:lnTo>
                  <a:pt x="12953" y="6095"/>
                </a:lnTo>
                <a:close/>
              </a:path>
              <a:path w="4928234" h="147320">
                <a:moveTo>
                  <a:pt x="4914899" y="6095"/>
                </a:moveTo>
                <a:lnTo>
                  <a:pt x="12953" y="6095"/>
                </a:lnTo>
                <a:lnTo>
                  <a:pt x="12953" y="12953"/>
                </a:lnTo>
                <a:lnTo>
                  <a:pt x="4914899" y="12953"/>
                </a:lnTo>
                <a:lnTo>
                  <a:pt x="4914899" y="6095"/>
                </a:lnTo>
                <a:close/>
              </a:path>
              <a:path w="4928234" h="147320">
                <a:moveTo>
                  <a:pt x="4927853" y="6095"/>
                </a:moveTo>
                <a:lnTo>
                  <a:pt x="4914899" y="6095"/>
                </a:lnTo>
                <a:lnTo>
                  <a:pt x="4920995" y="12953"/>
                </a:lnTo>
                <a:lnTo>
                  <a:pt x="4927853" y="12953"/>
                </a:lnTo>
                <a:lnTo>
                  <a:pt x="4927853" y="6095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202" name="object 11">
            <a:extLst>
              <a:ext uri="{FF2B5EF4-FFF2-40B4-BE49-F238E27FC236}">
                <a16:creationId xmlns:a16="http://schemas.microsoft.com/office/drawing/2014/main" id="{311A23C0-4C7D-4C99-8684-05D1F0E83E13}"/>
              </a:ext>
            </a:extLst>
          </p:cNvPr>
          <p:cNvSpPr>
            <a:spLocks/>
          </p:cNvSpPr>
          <p:nvPr/>
        </p:nvSpPr>
        <p:spPr bwMode="auto">
          <a:xfrm>
            <a:off x="9337675" y="6794500"/>
            <a:ext cx="4763" cy="0"/>
          </a:xfrm>
          <a:custGeom>
            <a:avLst/>
            <a:gdLst>
              <a:gd name="T0" fmla="*/ 0 w 3809"/>
              <a:gd name="T1" fmla="*/ 7448 w 3809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3809">
                <a:moveTo>
                  <a:pt x="0" y="0"/>
                </a:moveTo>
                <a:lnTo>
                  <a:pt x="3809" y="0"/>
                </a:lnTo>
              </a:path>
            </a:pathLst>
          </a:custGeom>
          <a:noFill/>
          <a:ln w="3809">
            <a:solidFill>
              <a:srgbClr val="E1D8A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203" name="object 13">
            <a:extLst>
              <a:ext uri="{FF2B5EF4-FFF2-40B4-BE49-F238E27FC236}">
                <a16:creationId xmlns:a16="http://schemas.microsoft.com/office/drawing/2014/main" id="{4073486F-8F76-41FF-967C-526939F6B5CE}"/>
              </a:ext>
            </a:extLst>
          </p:cNvPr>
          <p:cNvSpPr>
            <a:spLocks/>
          </p:cNvSpPr>
          <p:nvPr/>
        </p:nvSpPr>
        <p:spPr bwMode="auto">
          <a:xfrm>
            <a:off x="522288" y="7150100"/>
            <a:ext cx="8501062" cy="0"/>
          </a:xfrm>
          <a:custGeom>
            <a:avLst/>
            <a:gdLst>
              <a:gd name="T0" fmla="*/ 0 w 8501380"/>
              <a:gd name="T1" fmla="*/ 8499917 w 8501380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8501380">
                <a:moveTo>
                  <a:pt x="0" y="0"/>
                </a:moveTo>
                <a:lnTo>
                  <a:pt x="8500871" y="0"/>
                </a:lnTo>
              </a:path>
            </a:pathLst>
          </a:custGeom>
          <a:noFill/>
          <a:ln w="14223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204" name="object 14">
            <a:extLst>
              <a:ext uri="{FF2B5EF4-FFF2-40B4-BE49-F238E27FC236}">
                <a16:creationId xmlns:a16="http://schemas.microsoft.com/office/drawing/2014/main" id="{9C3DEDE2-4222-460F-9977-FAEF1587CFD2}"/>
              </a:ext>
            </a:extLst>
          </p:cNvPr>
          <p:cNvSpPr>
            <a:spLocks/>
          </p:cNvSpPr>
          <p:nvPr/>
        </p:nvSpPr>
        <p:spPr bwMode="auto">
          <a:xfrm>
            <a:off x="2263775" y="6332538"/>
            <a:ext cx="4914900" cy="234950"/>
          </a:xfrm>
          <a:custGeom>
            <a:avLst/>
            <a:gdLst>
              <a:gd name="T0" fmla="*/ 0 w 4914900"/>
              <a:gd name="T1" fmla="*/ 233561 h 235584"/>
              <a:gd name="T2" fmla="*/ 4914899 w 4914900"/>
              <a:gd name="T3" fmla="*/ 233561 h 235584"/>
              <a:gd name="T4" fmla="*/ 4914899 w 4914900"/>
              <a:gd name="T5" fmla="*/ 0 h 235584"/>
              <a:gd name="T6" fmla="*/ 0 w 4914900"/>
              <a:gd name="T7" fmla="*/ 0 h 235584"/>
              <a:gd name="T8" fmla="*/ 0 w 4914900"/>
              <a:gd name="T9" fmla="*/ 233561 h 2355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914900" h="235584">
                <a:moveTo>
                  <a:pt x="0" y="235457"/>
                </a:moveTo>
                <a:lnTo>
                  <a:pt x="4914899" y="235457"/>
                </a:lnTo>
                <a:lnTo>
                  <a:pt x="4914899" y="0"/>
                </a:lnTo>
                <a:lnTo>
                  <a:pt x="0" y="0"/>
                </a:lnTo>
                <a:lnTo>
                  <a:pt x="0" y="235457"/>
                </a:lnTo>
                <a:close/>
              </a:path>
            </a:pathLst>
          </a:cu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205" name="object 15">
            <a:extLst>
              <a:ext uri="{FF2B5EF4-FFF2-40B4-BE49-F238E27FC236}">
                <a16:creationId xmlns:a16="http://schemas.microsoft.com/office/drawing/2014/main" id="{C1B6063B-CFF7-4230-8344-2F3F3C03A81B}"/>
              </a:ext>
            </a:extLst>
          </p:cNvPr>
          <p:cNvSpPr>
            <a:spLocks/>
          </p:cNvSpPr>
          <p:nvPr/>
        </p:nvSpPr>
        <p:spPr bwMode="auto">
          <a:xfrm>
            <a:off x="2257425" y="6332538"/>
            <a:ext cx="4929188" cy="465137"/>
          </a:xfrm>
          <a:custGeom>
            <a:avLst/>
            <a:gdLst>
              <a:gd name="T0" fmla="*/ 12962 w 4928234"/>
              <a:gd name="T1" fmla="*/ 0 h 242570"/>
              <a:gd name="T2" fmla="*/ 0 w 4928234"/>
              <a:gd name="T3" fmla="*/ 0 h 242570"/>
              <a:gd name="T4" fmla="*/ 0 w 4928234"/>
              <a:gd name="T5" fmla="*/ 1708495 h 242570"/>
              <a:gd name="T6" fmla="*/ 4930715 w 4928234"/>
              <a:gd name="T7" fmla="*/ 1708495 h 242570"/>
              <a:gd name="T8" fmla="*/ 4930715 w 4928234"/>
              <a:gd name="T9" fmla="*/ 1660139 h 242570"/>
              <a:gd name="T10" fmla="*/ 12962 w 4928234"/>
              <a:gd name="T11" fmla="*/ 1660139 h 242570"/>
              <a:gd name="T12" fmla="*/ 6098 w 4928234"/>
              <a:gd name="T13" fmla="*/ 1617159 h 242570"/>
              <a:gd name="T14" fmla="*/ 12962 w 4928234"/>
              <a:gd name="T15" fmla="*/ 1617159 h 242570"/>
              <a:gd name="T16" fmla="*/ 12962 w 4928234"/>
              <a:gd name="T17" fmla="*/ 0 h 242570"/>
              <a:gd name="T18" fmla="*/ 12962 w 4928234"/>
              <a:gd name="T19" fmla="*/ 1617159 h 242570"/>
              <a:gd name="T20" fmla="*/ 6098 w 4928234"/>
              <a:gd name="T21" fmla="*/ 1617159 h 242570"/>
              <a:gd name="T22" fmla="*/ 12962 w 4928234"/>
              <a:gd name="T23" fmla="*/ 1660139 h 242570"/>
              <a:gd name="T24" fmla="*/ 12962 w 4928234"/>
              <a:gd name="T25" fmla="*/ 1617159 h 242570"/>
              <a:gd name="T26" fmla="*/ 4917754 w 4928234"/>
              <a:gd name="T27" fmla="*/ 1617159 h 242570"/>
              <a:gd name="T28" fmla="*/ 12962 w 4928234"/>
              <a:gd name="T29" fmla="*/ 1617159 h 242570"/>
              <a:gd name="T30" fmla="*/ 12962 w 4928234"/>
              <a:gd name="T31" fmla="*/ 1660139 h 242570"/>
              <a:gd name="T32" fmla="*/ 4917754 w 4928234"/>
              <a:gd name="T33" fmla="*/ 1660139 h 242570"/>
              <a:gd name="T34" fmla="*/ 4917754 w 4928234"/>
              <a:gd name="T35" fmla="*/ 1617159 h 242570"/>
              <a:gd name="T36" fmla="*/ 4930715 w 4928234"/>
              <a:gd name="T37" fmla="*/ 0 h 242570"/>
              <a:gd name="T38" fmla="*/ 4917754 w 4928234"/>
              <a:gd name="T39" fmla="*/ 0 h 242570"/>
              <a:gd name="T40" fmla="*/ 4917754 w 4928234"/>
              <a:gd name="T41" fmla="*/ 1660139 h 242570"/>
              <a:gd name="T42" fmla="*/ 4923854 w 4928234"/>
              <a:gd name="T43" fmla="*/ 1617159 h 242570"/>
              <a:gd name="T44" fmla="*/ 4930715 w 4928234"/>
              <a:gd name="T45" fmla="*/ 1617159 h 242570"/>
              <a:gd name="T46" fmla="*/ 4930715 w 4928234"/>
              <a:gd name="T47" fmla="*/ 0 h 242570"/>
              <a:gd name="T48" fmla="*/ 4930715 w 4928234"/>
              <a:gd name="T49" fmla="*/ 1617159 h 242570"/>
              <a:gd name="T50" fmla="*/ 4923854 w 4928234"/>
              <a:gd name="T51" fmla="*/ 1617159 h 242570"/>
              <a:gd name="T52" fmla="*/ 4917754 w 4928234"/>
              <a:gd name="T53" fmla="*/ 1660139 h 242570"/>
              <a:gd name="T54" fmla="*/ 4930715 w 4928234"/>
              <a:gd name="T55" fmla="*/ 1660139 h 242570"/>
              <a:gd name="T56" fmla="*/ 4930715 w 4928234"/>
              <a:gd name="T57" fmla="*/ 1617159 h 242570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4928234" h="242570">
                <a:moveTo>
                  <a:pt x="12953" y="0"/>
                </a:moveTo>
                <a:lnTo>
                  <a:pt x="0" y="0"/>
                </a:lnTo>
                <a:lnTo>
                  <a:pt x="0" y="242316"/>
                </a:lnTo>
                <a:lnTo>
                  <a:pt x="4927853" y="242316"/>
                </a:lnTo>
                <a:lnTo>
                  <a:pt x="4927853" y="235458"/>
                </a:lnTo>
                <a:lnTo>
                  <a:pt x="12953" y="235458"/>
                </a:lnTo>
                <a:lnTo>
                  <a:pt x="6095" y="229362"/>
                </a:lnTo>
                <a:lnTo>
                  <a:pt x="12953" y="229362"/>
                </a:lnTo>
                <a:lnTo>
                  <a:pt x="12953" y="0"/>
                </a:lnTo>
                <a:close/>
              </a:path>
              <a:path w="4928234" h="242570">
                <a:moveTo>
                  <a:pt x="12953" y="229362"/>
                </a:moveTo>
                <a:lnTo>
                  <a:pt x="6095" y="229362"/>
                </a:lnTo>
                <a:lnTo>
                  <a:pt x="12953" y="235458"/>
                </a:lnTo>
                <a:lnTo>
                  <a:pt x="12953" y="229362"/>
                </a:lnTo>
                <a:close/>
              </a:path>
              <a:path w="4928234" h="242570">
                <a:moveTo>
                  <a:pt x="4914899" y="229362"/>
                </a:moveTo>
                <a:lnTo>
                  <a:pt x="12953" y="229362"/>
                </a:lnTo>
                <a:lnTo>
                  <a:pt x="12953" y="235458"/>
                </a:lnTo>
                <a:lnTo>
                  <a:pt x="4914899" y="235458"/>
                </a:lnTo>
                <a:lnTo>
                  <a:pt x="4914899" y="229362"/>
                </a:lnTo>
                <a:close/>
              </a:path>
              <a:path w="4928234" h="242570">
                <a:moveTo>
                  <a:pt x="4927853" y="0"/>
                </a:moveTo>
                <a:lnTo>
                  <a:pt x="4914899" y="0"/>
                </a:lnTo>
                <a:lnTo>
                  <a:pt x="4914899" y="235458"/>
                </a:lnTo>
                <a:lnTo>
                  <a:pt x="4920995" y="229362"/>
                </a:lnTo>
                <a:lnTo>
                  <a:pt x="4927853" y="229362"/>
                </a:lnTo>
                <a:lnTo>
                  <a:pt x="4927853" y="0"/>
                </a:lnTo>
                <a:close/>
              </a:path>
              <a:path w="4928234" h="242570">
                <a:moveTo>
                  <a:pt x="4927853" y="229362"/>
                </a:moveTo>
                <a:lnTo>
                  <a:pt x="4920995" y="229362"/>
                </a:lnTo>
                <a:lnTo>
                  <a:pt x="4914899" y="235458"/>
                </a:lnTo>
                <a:lnTo>
                  <a:pt x="4927853" y="235458"/>
                </a:lnTo>
                <a:lnTo>
                  <a:pt x="4927853" y="229362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" name="object 16">
            <a:extLst>
              <a:ext uri="{FF2B5EF4-FFF2-40B4-BE49-F238E27FC236}">
                <a16:creationId xmlns:a16="http://schemas.microsoft.com/office/drawing/2014/main" id="{0D3E7554-0D44-4834-926A-3AC55F4C0DEE}"/>
              </a:ext>
            </a:extLst>
          </p:cNvPr>
          <p:cNvSpPr txBox="1"/>
          <p:nvPr/>
        </p:nvSpPr>
        <p:spPr>
          <a:xfrm>
            <a:off x="2490788" y="6261100"/>
            <a:ext cx="4462462" cy="2540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b="1" dirty="0">
                <a:latin typeface="Arial"/>
                <a:cs typeface="Arial"/>
              </a:rPr>
              <a:t>A</a:t>
            </a:r>
            <a:r>
              <a:rPr b="1" spc="-25" dirty="0">
                <a:latin typeface="Times New Roman"/>
                <a:cs typeface="Times New Roman"/>
              </a:rPr>
              <a:t> </a:t>
            </a:r>
            <a:r>
              <a:rPr b="1" dirty="0">
                <a:latin typeface="Arial"/>
                <a:cs typeface="Arial"/>
              </a:rPr>
              <a:t>t</a:t>
            </a:r>
            <a:r>
              <a:rPr b="1" spc="-10" dirty="0">
                <a:latin typeface="Arial"/>
                <a:cs typeface="Arial"/>
              </a:rPr>
              <a:t>y</a:t>
            </a:r>
            <a:r>
              <a:rPr b="1" spc="-15" dirty="0">
                <a:latin typeface="Arial"/>
                <a:cs typeface="Arial"/>
              </a:rPr>
              <a:t>pi</a:t>
            </a:r>
            <a:r>
              <a:rPr b="1" dirty="0">
                <a:latin typeface="Arial"/>
                <a:cs typeface="Arial"/>
              </a:rPr>
              <a:t>ca</a:t>
            </a:r>
            <a:r>
              <a:rPr b="1" spc="-5" dirty="0">
                <a:latin typeface="Arial"/>
                <a:cs typeface="Arial"/>
              </a:rPr>
              <a:t>l</a:t>
            </a:r>
            <a:r>
              <a:rPr b="1" spc="45" dirty="0">
                <a:latin typeface="Times New Roman"/>
                <a:cs typeface="Times New Roman"/>
              </a:rPr>
              <a:t> </a:t>
            </a:r>
            <a:r>
              <a:rPr b="1" dirty="0">
                <a:latin typeface="Arial"/>
                <a:cs typeface="Arial"/>
              </a:rPr>
              <a:t>cas</a:t>
            </a:r>
            <a:r>
              <a:rPr b="1" spc="-15" dirty="0">
                <a:latin typeface="Arial"/>
                <a:cs typeface="Arial"/>
              </a:rPr>
              <a:t>h</a:t>
            </a:r>
            <a:r>
              <a:rPr b="1" spc="45" dirty="0">
                <a:latin typeface="Times New Roman"/>
                <a:cs typeface="Times New Roman"/>
              </a:rPr>
              <a:t> </a:t>
            </a:r>
            <a:r>
              <a:rPr b="1" spc="-10" dirty="0">
                <a:latin typeface="Arial"/>
                <a:cs typeface="Arial"/>
              </a:rPr>
              <a:t>f</a:t>
            </a:r>
            <a:r>
              <a:rPr b="1" spc="-15" dirty="0">
                <a:latin typeface="Arial"/>
                <a:cs typeface="Arial"/>
              </a:rPr>
              <a:t>low</a:t>
            </a:r>
            <a:r>
              <a:rPr b="1" spc="50" dirty="0">
                <a:latin typeface="Times New Roman"/>
                <a:cs typeface="Times New Roman"/>
              </a:rPr>
              <a:t> </a:t>
            </a:r>
            <a:r>
              <a:rPr b="1" spc="-10" dirty="0">
                <a:latin typeface="Arial"/>
                <a:cs typeface="Arial"/>
              </a:rPr>
              <a:t>ti</a:t>
            </a:r>
            <a:r>
              <a:rPr b="1" dirty="0">
                <a:latin typeface="Arial"/>
                <a:cs typeface="Arial"/>
              </a:rPr>
              <a:t>me</a:t>
            </a:r>
            <a:r>
              <a:rPr b="1" spc="45" dirty="0">
                <a:latin typeface="Times New Roman"/>
                <a:cs typeface="Times New Roman"/>
              </a:rPr>
              <a:t> </a:t>
            </a:r>
            <a:r>
              <a:rPr b="1" dirty="0">
                <a:latin typeface="Arial"/>
                <a:cs typeface="Arial"/>
              </a:rPr>
              <a:t>sca</a:t>
            </a:r>
            <a:r>
              <a:rPr b="1" spc="-10" dirty="0">
                <a:latin typeface="Arial"/>
                <a:cs typeface="Arial"/>
              </a:rPr>
              <a:t>l</a:t>
            </a:r>
            <a:r>
              <a:rPr b="1" dirty="0">
                <a:latin typeface="Arial"/>
                <a:cs typeface="Arial"/>
              </a:rPr>
              <a:t>e</a:t>
            </a:r>
            <a:r>
              <a:rPr b="1" spc="45" dirty="0">
                <a:latin typeface="Times New Roman"/>
                <a:cs typeface="Times New Roman"/>
              </a:rPr>
              <a:t> </a:t>
            </a:r>
            <a:r>
              <a:rPr b="1" dirty="0">
                <a:latin typeface="Arial"/>
                <a:cs typeface="Arial"/>
              </a:rPr>
              <a:t>for</a:t>
            </a:r>
            <a:r>
              <a:rPr b="1" spc="45" dirty="0">
                <a:latin typeface="Times New Roman"/>
                <a:cs typeface="Times New Roman"/>
              </a:rPr>
              <a:t> </a:t>
            </a:r>
            <a:r>
              <a:rPr b="1" dirty="0">
                <a:latin typeface="Arial"/>
                <a:cs typeface="Arial"/>
              </a:rPr>
              <a:t>5</a:t>
            </a:r>
            <a:r>
              <a:rPr b="1" spc="45" dirty="0">
                <a:latin typeface="Times New Roman"/>
                <a:cs typeface="Times New Roman"/>
              </a:rPr>
              <a:t> </a:t>
            </a:r>
            <a:r>
              <a:rPr b="1" dirty="0">
                <a:latin typeface="Arial"/>
                <a:cs typeface="Arial"/>
              </a:rPr>
              <a:t>years</a:t>
            </a:r>
            <a:endParaRPr dirty="0">
              <a:latin typeface="Arial"/>
              <a:cs typeface="Arial"/>
            </a:endParaRPr>
          </a:p>
        </p:txBody>
      </p:sp>
      <p:sp>
        <p:nvSpPr>
          <p:cNvPr id="8207" name="object 17">
            <a:extLst>
              <a:ext uri="{FF2B5EF4-FFF2-40B4-BE49-F238E27FC236}">
                <a16:creationId xmlns:a16="http://schemas.microsoft.com/office/drawing/2014/main" id="{A59118A2-190F-47DE-B50C-FFBA6E5BD61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54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3205639-A759-42B0-A9AE-D2A59283E85F}" type="slidenum">
              <a:rPr lang="en-US" altLang="en-US">
                <a:solidFill>
                  <a:schemeClr val="hlink"/>
                </a:solidFill>
                <a:latin typeface="Arial" panose="020B0604020202020204" pitchFamily="34" charset="0"/>
              </a:rPr>
              <a:pPr eaLnBrk="1" hangingPunct="1"/>
              <a:t>5</a:t>
            </a:fld>
            <a:endParaRPr lang="en-US" altLang="en-US">
              <a:solidFill>
                <a:schemeClr val="hlink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EB2909FA-C8E8-424F-A396-E8DAF45ED6E3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168402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Cash</a:t>
            </a:r>
            <a:r>
              <a:rPr spc="190" dirty="0">
                <a:latin typeface="Times New Roman"/>
                <a:cs typeface="Times New Roman"/>
              </a:rPr>
              <a:t> </a:t>
            </a:r>
            <a:r>
              <a:rPr spc="-5" dirty="0"/>
              <a:t>Flo</a:t>
            </a:r>
            <a:r>
              <a:rPr dirty="0"/>
              <a:t>w</a:t>
            </a:r>
            <a:r>
              <a:rPr spc="220" dirty="0">
                <a:latin typeface="Times New Roman"/>
                <a:cs typeface="Times New Roman"/>
              </a:rPr>
              <a:t> </a:t>
            </a:r>
            <a:r>
              <a:rPr dirty="0"/>
              <a:t>Diagram</a:t>
            </a:r>
          </a:p>
        </p:txBody>
      </p:sp>
      <p:sp>
        <p:nvSpPr>
          <p:cNvPr id="9219" name="object 4">
            <a:extLst>
              <a:ext uri="{FF2B5EF4-FFF2-40B4-BE49-F238E27FC236}">
                <a16:creationId xmlns:a16="http://schemas.microsoft.com/office/drawing/2014/main" id="{1B3398E2-EC95-401E-81AF-09CDB049CD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6675" y="1858963"/>
            <a:ext cx="7227888" cy="114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27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600">
                <a:latin typeface="Arial" panose="020B0604020202020204" pitchFamily="34" charset="0"/>
              </a:rPr>
              <a:t>The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>
                <a:latin typeface="Arial" panose="020B0604020202020204" pitchFamily="34" charset="0"/>
              </a:rPr>
              <a:t>figure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>
                <a:latin typeface="Arial" panose="020B0604020202020204" pitchFamily="34" charset="0"/>
              </a:rPr>
              <a:t>illustrates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>
                <a:latin typeface="Arial" panose="020B0604020202020204" pitchFamily="34" charset="0"/>
              </a:rPr>
              <a:t>a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>
                <a:latin typeface="Arial" panose="020B0604020202020204" pitchFamily="34" charset="0"/>
              </a:rPr>
              <a:t>receipt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>
                <a:latin typeface="Arial" panose="020B0604020202020204" pitchFamily="34" charset="0"/>
              </a:rPr>
              <a:t>(cash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>
                <a:latin typeface="Arial" panose="020B0604020202020204" pitchFamily="34" charset="0"/>
              </a:rPr>
              <a:t>inflow)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>
                <a:latin typeface="Arial" panose="020B0604020202020204" pitchFamily="34" charset="0"/>
              </a:rPr>
              <a:t>at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>
                <a:latin typeface="Arial" panose="020B0604020202020204" pitchFamily="34" charset="0"/>
              </a:rPr>
              <a:t>the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>
                <a:latin typeface="Arial" panose="020B0604020202020204" pitchFamily="34" charset="0"/>
              </a:rPr>
              <a:t>end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>
                <a:latin typeface="Arial" panose="020B0604020202020204" pitchFamily="34" charset="0"/>
              </a:rPr>
              <a:t>of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>
                <a:latin typeface="Arial" panose="020B0604020202020204" pitchFamily="34" charset="0"/>
              </a:rPr>
              <a:t>year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>
                <a:latin typeface="Arial" panose="020B0604020202020204" pitchFamily="34" charset="0"/>
              </a:rPr>
              <a:t>1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>
                <a:latin typeface="Arial" panose="020B0604020202020204" pitchFamily="34" charset="0"/>
              </a:rPr>
              <a:t>and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>
                <a:latin typeface="Arial" panose="020B0604020202020204" pitchFamily="34" charset="0"/>
              </a:rPr>
              <a:t>equal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>
                <a:latin typeface="Arial" panose="020B0604020202020204" pitchFamily="34" charset="0"/>
              </a:rPr>
              <a:t>disbursements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>
                <a:latin typeface="Arial" panose="020B0604020202020204" pitchFamily="34" charset="0"/>
              </a:rPr>
              <a:t>(cash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>
                <a:latin typeface="Arial" panose="020B0604020202020204" pitchFamily="34" charset="0"/>
              </a:rPr>
              <a:t>outflows)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>
                <a:latin typeface="Arial" panose="020B0604020202020204" pitchFamily="34" charset="0"/>
              </a:rPr>
              <a:t>at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>
                <a:latin typeface="Arial" panose="020B0604020202020204" pitchFamily="34" charset="0"/>
              </a:rPr>
              <a:t>the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>
                <a:latin typeface="Arial" panose="020B0604020202020204" pitchFamily="34" charset="0"/>
              </a:rPr>
              <a:t>end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>
                <a:latin typeface="Arial" panose="020B0604020202020204" pitchFamily="34" charset="0"/>
              </a:rPr>
              <a:t>of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>
                <a:latin typeface="Arial" panose="020B0604020202020204" pitchFamily="34" charset="0"/>
              </a:rPr>
              <a:t>years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>
                <a:latin typeface="Arial" panose="020B0604020202020204" pitchFamily="34" charset="0"/>
              </a:rPr>
              <a:t>2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>
                <a:latin typeface="Arial" panose="020B0604020202020204" pitchFamily="34" charset="0"/>
              </a:rPr>
              <a:t>and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9220" name="object 5">
            <a:extLst>
              <a:ext uri="{FF2B5EF4-FFF2-40B4-BE49-F238E27FC236}">
                <a16:creationId xmlns:a16="http://schemas.microsoft.com/office/drawing/2014/main" id="{B783E3D2-1416-4DA7-B2F3-62E58E0A40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1500" y="3348038"/>
            <a:ext cx="5853113" cy="2528887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221" name="object 6">
            <a:extLst>
              <a:ext uri="{FF2B5EF4-FFF2-40B4-BE49-F238E27FC236}">
                <a16:creationId xmlns:a16="http://schemas.microsoft.com/office/drawing/2014/main" id="{4F0C7742-B323-49B0-9DC9-84C47080B8F8}"/>
              </a:ext>
            </a:extLst>
          </p:cNvPr>
          <p:cNvSpPr>
            <a:spLocks/>
          </p:cNvSpPr>
          <p:nvPr/>
        </p:nvSpPr>
        <p:spPr bwMode="auto">
          <a:xfrm>
            <a:off x="2263775" y="6151563"/>
            <a:ext cx="5222875" cy="180975"/>
          </a:xfrm>
          <a:custGeom>
            <a:avLst/>
            <a:gdLst>
              <a:gd name="T0" fmla="*/ 0 w 5222875"/>
              <a:gd name="T1" fmla="*/ 180593 h 180975"/>
              <a:gd name="T2" fmla="*/ 5222747 w 5222875"/>
              <a:gd name="T3" fmla="*/ 180593 h 180975"/>
              <a:gd name="T4" fmla="*/ 5222747 w 5222875"/>
              <a:gd name="T5" fmla="*/ 0 h 180975"/>
              <a:gd name="T6" fmla="*/ 0 w 5222875"/>
              <a:gd name="T7" fmla="*/ 0 h 180975"/>
              <a:gd name="T8" fmla="*/ 0 w 5222875"/>
              <a:gd name="T9" fmla="*/ 180593 h 1809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222875" h="180975">
                <a:moveTo>
                  <a:pt x="0" y="180593"/>
                </a:moveTo>
                <a:lnTo>
                  <a:pt x="5222747" y="180593"/>
                </a:lnTo>
                <a:lnTo>
                  <a:pt x="5222747" y="0"/>
                </a:lnTo>
                <a:lnTo>
                  <a:pt x="0" y="0"/>
                </a:lnTo>
                <a:lnTo>
                  <a:pt x="0" y="180593"/>
                </a:lnTo>
                <a:close/>
              </a:path>
            </a:pathLst>
          </a:cu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222" name="object 7">
            <a:extLst>
              <a:ext uri="{FF2B5EF4-FFF2-40B4-BE49-F238E27FC236}">
                <a16:creationId xmlns:a16="http://schemas.microsoft.com/office/drawing/2014/main" id="{88533462-E9ED-4557-9D93-F7A5767A4DB3}"/>
              </a:ext>
            </a:extLst>
          </p:cNvPr>
          <p:cNvSpPr>
            <a:spLocks/>
          </p:cNvSpPr>
          <p:nvPr/>
        </p:nvSpPr>
        <p:spPr bwMode="auto">
          <a:xfrm>
            <a:off x="2257425" y="6145213"/>
            <a:ext cx="5237163" cy="187325"/>
          </a:xfrm>
          <a:custGeom>
            <a:avLst/>
            <a:gdLst>
              <a:gd name="T0" fmla="*/ 5238563 w 5236209"/>
              <a:gd name="T1" fmla="*/ 0 h 186689"/>
              <a:gd name="T2" fmla="*/ 0 w 5236209"/>
              <a:gd name="T3" fmla="*/ 0 h 186689"/>
              <a:gd name="T4" fmla="*/ 0 w 5236209"/>
              <a:gd name="T5" fmla="*/ 188603 h 186689"/>
              <a:gd name="T6" fmla="*/ 12959 w 5236209"/>
              <a:gd name="T7" fmla="*/ 188603 h 186689"/>
              <a:gd name="T8" fmla="*/ 12959 w 5236209"/>
              <a:gd name="T9" fmla="*/ 13085 h 186689"/>
              <a:gd name="T10" fmla="*/ 6098 w 5236209"/>
              <a:gd name="T11" fmla="*/ 13085 h 186689"/>
              <a:gd name="T12" fmla="*/ 12959 w 5236209"/>
              <a:gd name="T13" fmla="*/ 6158 h 186689"/>
              <a:gd name="T14" fmla="*/ 5238563 w 5236209"/>
              <a:gd name="T15" fmla="*/ 6158 h 186689"/>
              <a:gd name="T16" fmla="*/ 5238563 w 5236209"/>
              <a:gd name="T17" fmla="*/ 0 h 186689"/>
              <a:gd name="T18" fmla="*/ 5225603 w 5236209"/>
              <a:gd name="T19" fmla="*/ 6158 h 186689"/>
              <a:gd name="T20" fmla="*/ 5225603 w 5236209"/>
              <a:gd name="T21" fmla="*/ 188603 h 186689"/>
              <a:gd name="T22" fmla="*/ 5238563 w 5236209"/>
              <a:gd name="T23" fmla="*/ 188603 h 186689"/>
              <a:gd name="T24" fmla="*/ 5238563 w 5236209"/>
              <a:gd name="T25" fmla="*/ 13085 h 186689"/>
              <a:gd name="T26" fmla="*/ 5231702 w 5236209"/>
              <a:gd name="T27" fmla="*/ 13085 h 186689"/>
              <a:gd name="T28" fmla="*/ 5225603 w 5236209"/>
              <a:gd name="T29" fmla="*/ 6158 h 186689"/>
              <a:gd name="T30" fmla="*/ 12959 w 5236209"/>
              <a:gd name="T31" fmla="*/ 6158 h 186689"/>
              <a:gd name="T32" fmla="*/ 6098 w 5236209"/>
              <a:gd name="T33" fmla="*/ 13085 h 186689"/>
              <a:gd name="T34" fmla="*/ 12959 w 5236209"/>
              <a:gd name="T35" fmla="*/ 13085 h 186689"/>
              <a:gd name="T36" fmla="*/ 12959 w 5236209"/>
              <a:gd name="T37" fmla="*/ 6158 h 186689"/>
              <a:gd name="T38" fmla="*/ 5225603 w 5236209"/>
              <a:gd name="T39" fmla="*/ 6158 h 186689"/>
              <a:gd name="T40" fmla="*/ 12959 w 5236209"/>
              <a:gd name="T41" fmla="*/ 6158 h 186689"/>
              <a:gd name="T42" fmla="*/ 12959 w 5236209"/>
              <a:gd name="T43" fmla="*/ 13085 h 186689"/>
              <a:gd name="T44" fmla="*/ 5225603 w 5236209"/>
              <a:gd name="T45" fmla="*/ 13085 h 186689"/>
              <a:gd name="T46" fmla="*/ 5225603 w 5236209"/>
              <a:gd name="T47" fmla="*/ 6158 h 186689"/>
              <a:gd name="T48" fmla="*/ 5238563 w 5236209"/>
              <a:gd name="T49" fmla="*/ 6158 h 186689"/>
              <a:gd name="T50" fmla="*/ 5225603 w 5236209"/>
              <a:gd name="T51" fmla="*/ 6158 h 186689"/>
              <a:gd name="T52" fmla="*/ 5231702 w 5236209"/>
              <a:gd name="T53" fmla="*/ 13085 h 186689"/>
              <a:gd name="T54" fmla="*/ 5238563 w 5236209"/>
              <a:gd name="T55" fmla="*/ 13085 h 186689"/>
              <a:gd name="T56" fmla="*/ 5238563 w 5236209"/>
              <a:gd name="T57" fmla="*/ 6158 h 186689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5236209" h="186689">
                <a:moveTo>
                  <a:pt x="5235701" y="0"/>
                </a:moveTo>
                <a:lnTo>
                  <a:pt x="0" y="0"/>
                </a:lnTo>
                <a:lnTo>
                  <a:pt x="0" y="186689"/>
                </a:lnTo>
                <a:lnTo>
                  <a:pt x="12953" y="186689"/>
                </a:lnTo>
                <a:lnTo>
                  <a:pt x="12953" y="12953"/>
                </a:lnTo>
                <a:lnTo>
                  <a:pt x="6095" y="12953"/>
                </a:lnTo>
                <a:lnTo>
                  <a:pt x="12953" y="6095"/>
                </a:lnTo>
                <a:lnTo>
                  <a:pt x="5235701" y="6095"/>
                </a:lnTo>
                <a:lnTo>
                  <a:pt x="5235701" y="0"/>
                </a:lnTo>
                <a:close/>
              </a:path>
              <a:path w="5236209" h="186689">
                <a:moveTo>
                  <a:pt x="5222747" y="6095"/>
                </a:moveTo>
                <a:lnTo>
                  <a:pt x="5222747" y="186689"/>
                </a:lnTo>
                <a:lnTo>
                  <a:pt x="5235701" y="186689"/>
                </a:lnTo>
                <a:lnTo>
                  <a:pt x="5235701" y="12953"/>
                </a:lnTo>
                <a:lnTo>
                  <a:pt x="5228843" y="12953"/>
                </a:lnTo>
                <a:lnTo>
                  <a:pt x="5222747" y="6095"/>
                </a:lnTo>
                <a:close/>
              </a:path>
              <a:path w="5236209" h="186689">
                <a:moveTo>
                  <a:pt x="12953" y="6095"/>
                </a:moveTo>
                <a:lnTo>
                  <a:pt x="6095" y="12953"/>
                </a:lnTo>
                <a:lnTo>
                  <a:pt x="12953" y="12953"/>
                </a:lnTo>
                <a:lnTo>
                  <a:pt x="12953" y="6095"/>
                </a:lnTo>
                <a:close/>
              </a:path>
              <a:path w="5236209" h="186689">
                <a:moveTo>
                  <a:pt x="5222747" y="6095"/>
                </a:moveTo>
                <a:lnTo>
                  <a:pt x="12953" y="6095"/>
                </a:lnTo>
                <a:lnTo>
                  <a:pt x="12953" y="12953"/>
                </a:lnTo>
                <a:lnTo>
                  <a:pt x="5222747" y="12953"/>
                </a:lnTo>
                <a:lnTo>
                  <a:pt x="5222747" y="6095"/>
                </a:lnTo>
                <a:close/>
              </a:path>
              <a:path w="5236209" h="186689">
                <a:moveTo>
                  <a:pt x="5235701" y="6095"/>
                </a:moveTo>
                <a:lnTo>
                  <a:pt x="5222747" y="6095"/>
                </a:lnTo>
                <a:lnTo>
                  <a:pt x="5228843" y="12953"/>
                </a:lnTo>
                <a:lnTo>
                  <a:pt x="5235701" y="12953"/>
                </a:lnTo>
                <a:lnTo>
                  <a:pt x="5235701" y="6095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223" name="object 8">
            <a:extLst>
              <a:ext uri="{FF2B5EF4-FFF2-40B4-BE49-F238E27FC236}">
                <a16:creationId xmlns:a16="http://schemas.microsoft.com/office/drawing/2014/main" id="{0FE7D36B-197C-4FEF-9EA5-8F1C26269F9D}"/>
              </a:ext>
            </a:extLst>
          </p:cNvPr>
          <p:cNvSpPr>
            <a:spLocks/>
          </p:cNvSpPr>
          <p:nvPr/>
        </p:nvSpPr>
        <p:spPr bwMode="auto">
          <a:xfrm>
            <a:off x="9337675" y="6794500"/>
            <a:ext cx="4763" cy="0"/>
          </a:xfrm>
          <a:custGeom>
            <a:avLst/>
            <a:gdLst>
              <a:gd name="T0" fmla="*/ 0 w 3809"/>
              <a:gd name="T1" fmla="*/ 7448 w 3809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3809">
                <a:moveTo>
                  <a:pt x="0" y="0"/>
                </a:moveTo>
                <a:lnTo>
                  <a:pt x="3809" y="0"/>
                </a:lnTo>
              </a:path>
            </a:pathLst>
          </a:custGeom>
          <a:noFill/>
          <a:ln w="3809">
            <a:solidFill>
              <a:srgbClr val="E1D8A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224" name="object 10">
            <a:extLst>
              <a:ext uri="{FF2B5EF4-FFF2-40B4-BE49-F238E27FC236}">
                <a16:creationId xmlns:a16="http://schemas.microsoft.com/office/drawing/2014/main" id="{F3781505-662A-4768-9914-2952768F6460}"/>
              </a:ext>
            </a:extLst>
          </p:cNvPr>
          <p:cNvSpPr>
            <a:spLocks/>
          </p:cNvSpPr>
          <p:nvPr/>
        </p:nvSpPr>
        <p:spPr bwMode="auto">
          <a:xfrm>
            <a:off x="522288" y="7150100"/>
            <a:ext cx="8501062" cy="0"/>
          </a:xfrm>
          <a:custGeom>
            <a:avLst/>
            <a:gdLst>
              <a:gd name="T0" fmla="*/ 0 w 8501380"/>
              <a:gd name="T1" fmla="*/ 8499917 w 8501380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8501380">
                <a:moveTo>
                  <a:pt x="0" y="0"/>
                </a:moveTo>
                <a:lnTo>
                  <a:pt x="8500871" y="0"/>
                </a:lnTo>
              </a:path>
            </a:pathLst>
          </a:custGeom>
          <a:noFill/>
          <a:ln w="14223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225" name="object 11">
            <a:extLst>
              <a:ext uri="{FF2B5EF4-FFF2-40B4-BE49-F238E27FC236}">
                <a16:creationId xmlns:a16="http://schemas.microsoft.com/office/drawing/2014/main" id="{960C7142-5651-49DC-959D-D038AB39445F}"/>
              </a:ext>
            </a:extLst>
          </p:cNvPr>
          <p:cNvSpPr>
            <a:spLocks/>
          </p:cNvSpPr>
          <p:nvPr/>
        </p:nvSpPr>
        <p:spPr bwMode="auto">
          <a:xfrm>
            <a:off x="2263775" y="6332538"/>
            <a:ext cx="5222875" cy="195262"/>
          </a:xfrm>
          <a:custGeom>
            <a:avLst/>
            <a:gdLst>
              <a:gd name="T0" fmla="*/ 0 w 5222875"/>
              <a:gd name="T1" fmla="*/ 192993 h 196215"/>
              <a:gd name="T2" fmla="*/ 5222747 w 5222875"/>
              <a:gd name="T3" fmla="*/ 192993 h 196215"/>
              <a:gd name="T4" fmla="*/ 5222747 w 5222875"/>
              <a:gd name="T5" fmla="*/ 0 h 196215"/>
              <a:gd name="T6" fmla="*/ 0 w 5222875"/>
              <a:gd name="T7" fmla="*/ 0 h 196215"/>
              <a:gd name="T8" fmla="*/ 0 w 5222875"/>
              <a:gd name="T9" fmla="*/ 192993 h 19621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222875" h="196215">
                <a:moveTo>
                  <a:pt x="0" y="195833"/>
                </a:moveTo>
                <a:lnTo>
                  <a:pt x="5222747" y="195833"/>
                </a:lnTo>
                <a:lnTo>
                  <a:pt x="5222747" y="0"/>
                </a:lnTo>
                <a:lnTo>
                  <a:pt x="0" y="0"/>
                </a:lnTo>
                <a:lnTo>
                  <a:pt x="0" y="195833"/>
                </a:lnTo>
                <a:close/>
              </a:path>
            </a:pathLst>
          </a:cu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226" name="object 12">
            <a:extLst>
              <a:ext uri="{FF2B5EF4-FFF2-40B4-BE49-F238E27FC236}">
                <a16:creationId xmlns:a16="http://schemas.microsoft.com/office/drawing/2014/main" id="{D82746E2-36DC-4D40-B04C-CE69E5B439D8}"/>
              </a:ext>
            </a:extLst>
          </p:cNvPr>
          <p:cNvSpPr>
            <a:spLocks/>
          </p:cNvSpPr>
          <p:nvPr/>
        </p:nvSpPr>
        <p:spPr bwMode="auto">
          <a:xfrm>
            <a:off x="2257425" y="6332538"/>
            <a:ext cx="5237163" cy="201612"/>
          </a:xfrm>
          <a:custGeom>
            <a:avLst/>
            <a:gdLst>
              <a:gd name="T0" fmla="*/ 12959 w 5236209"/>
              <a:gd name="T1" fmla="*/ 0 h 201929"/>
              <a:gd name="T2" fmla="*/ 0 w 5236209"/>
              <a:gd name="T3" fmla="*/ 0 h 201929"/>
              <a:gd name="T4" fmla="*/ 0 w 5236209"/>
              <a:gd name="T5" fmla="*/ 200980 h 201929"/>
              <a:gd name="T6" fmla="*/ 5238563 w 5236209"/>
              <a:gd name="T7" fmla="*/ 200980 h 201929"/>
              <a:gd name="T8" fmla="*/ 5238563 w 5236209"/>
              <a:gd name="T9" fmla="*/ 194914 h 201929"/>
              <a:gd name="T10" fmla="*/ 12959 w 5236209"/>
              <a:gd name="T11" fmla="*/ 194914 h 201929"/>
              <a:gd name="T12" fmla="*/ 6098 w 5236209"/>
              <a:gd name="T13" fmla="*/ 188846 h 201929"/>
              <a:gd name="T14" fmla="*/ 12959 w 5236209"/>
              <a:gd name="T15" fmla="*/ 188846 h 201929"/>
              <a:gd name="T16" fmla="*/ 12959 w 5236209"/>
              <a:gd name="T17" fmla="*/ 0 h 201929"/>
              <a:gd name="T18" fmla="*/ 12959 w 5236209"/>
              <a:gd name="T19" fmla="*/ 188846 h 201929"/>
              <a:gd name="T20" fmla="*/ 6098 w 5236209"/>
              <a:gd name="T21" fmla="*/ 188846 h 201929"/>
              <a:gd name="T22" fmla="*/ 12959 w 5236209"/>
              <a:gd name="T23" fmla="*/ 194914 h 201929"/>
              <a:gd name="T24" fmla="*/ 12959 w 5236209"/>
              <a:gd name="T25" fmla="*/ 188846 h 201929"/>
              <a:gd name="T26" fmla="*/ 5225603 w 5236209"/>
              <a:gd name="T27" fmla="*/ 188846 h 201929"/>
              <a:gd name="T28" fmla="*/ 12959 w 5236209"/>
              <a:gd name="T29" fmla="*/ 188846 h 201929"/>
              <a:gd name="T30" fmla="*/ 12959 w 5236209"/>
              <a:gd name="T31" fmla="*/ 194914 h 201929"/>
              <a:gd name="T32" fmla="*/ 5225603 w 5236209"/>
              <a:gd name="T33" fmla="*/ 194914 h 201929"/>
              <a:gd name="T34" fmla="*/ 5225603 w 5236209"/>
              <a:gd name="T35" fmla="*/ 188846 h 201929"/>
              <a:gd name="T36" fmla="*/ 5238563 w 5236209"/>
              <a:gd name="T37" fmla="*/ 0 h 201929"/>
              <a:gd name="T38" fmla="*/ 5225603 w 5236209"/>
              <a:gd name="T39" fmla="*/ 0 h 201929"/>
              <a:gd name="T40" fmla="*/ 5225603 w 5236209"/>
              <a:gd name="T41" fmla="*/ 194914 h 201929"/>
              <a:gd name="T42" fmla="*/ 5231702 w 5236209"/>
              <a:gd name="T43" fmla="*/ 188846 h 201929"/>
              <a:gd name="T44" fmla="*/ 5238563 w 5236209"/>
              <a:gd name="T45" fmla="*/ 188846 h 201929"/>
              <a:gd name="T46" fmla="*/ 5238563 w 5236209"/>
              <a:gd name="T47" fmla="*/ 0 h 201929"/>
              <a:gd name="T48" fmla="*/ 5238563 w 5236209"/>
              <a:gd name="T49" fmla="*/ 188846 h 201929"/>
              <a:gd name="T50" fmla="*/ 5231702 w 5236209"/>
              <a:gd name="T51" fmla="*/ 188846 h 201929"/>
              <a:gd name="T52" fmla="*/ 5225603 w 5236209"/>
              <a:gd name="T53" fmla="*/ 194914 h 201929"/>
              <a:gd name="T54" fmla="*/ 5238563 w 5236209"/>
              <a:gd name="T55" fmla="*/ 194914 h 201929"/>
              <a:gd name="T56" fmla="*/ 5238563 w 5236209"/>
              <a:gd name="T57" fmla="*/ 188846 h 201929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5236209" h="201929">
                <a:moveTo>
                  <a:pt x="12953" y="0"/>
                </a:moveTo>
                <a:lnTo>
                  <a:pt x="0" y="0"/>
                </a:lnTo>
                <a:lnTo>
                  <a:pt x="0" y="201930"/>
                </a:lnTo>
                <a:lnTo>
                  <a:pt x="5235701" y="201930"/>
                </a:lnTo>
                <a:lnTo>
                  <a:pt x="5235701" y="195834"/>
                </a:lnTo>
                <a:lnTo>
                  <a:pt x="12953" y="195834"/>
                </a:lnTo>
                <a:lnTo>
                  <a:pt x="6095" y="189738"/>
                </a:lnTo>
                <a:lnTo>
                  <a:pt x="12953" y="189738"/>
                </a:lnTo>
                <a:lnTo>
                  <a:pt x="12953" y="0"/>
                </a:lnTo>
                <a:close/>
              </a:path>
              <a:path w="5236209" h="201929">
                <a:moveTo>
                  <a:pt x="12953" y="189738"/>
                </a:moveTo>
                <a:lnTo>
                  <a:pt x="6095" y="189738"/>
                </a:lnTo>
                <a:lnTo>
                  <a:pt x="12953" y="195834"/>
                </a:lnTo>
                <a:lnTo>
                  <a:pt x="12953" y="189738"/>
                </a:lnTo>
                <a:close/>
              </a:path>
              <a:path w="5236209" h="201929">
                <a:moveTo>
                  <a:pt x="5222747" y="189738"/>
                </a:moveTo>
                <a:lnTo>
                  <a:pt x="12953" y="189738"/>
                </a:lnTo>
                <a:lnTo>
                  <a:pt x="12953" y="195834"/>
                </a:lnTo>
                <a:lnTo>
                  <a:pt x="5222747" y="195834"/>
                </a:lnTo>
                <a:lnTo>
                  <a:pt x="5222747" y="189738"/>
                </a:lnTo>
                <a:close/>
              </a:path>
              <a:path w="5236209" h="201929">
                <a:moveTo>
                  <a:pt x="5235701" y="0"/>
                </a:moveTo>
                <a:lnTo>
                  <a:pt x="5222747" y="0"/>
                </a:lnTo>
                <a:lnTo>
                  <a:pt x="5222747" y="195834"/>
                </a:lnTo>
                <a:lnTo>
                  <a:pt x="5228843" y="189738"/>
                </a:lnTo>
                <a:lnTo>
                  <a:pt x="5235701" y="189738"/>
                </a:lnTo>
                <a:lnTo>
                  <a:pt x="5235701" y="0"/>
                </a:lnTo>
                <a:close/>
              </a:path>
              <a:path w="5236209" h="201929">
                <a:moveTo>
                  <a:pt x="5235701" y="189738"/>
                </a:moveTo>
                <a:lnTo>
                  <a:pt x="5228843" y="189738"/>
                </a:lnTo>
                <a:lnTo>
                  <a:pt x="5222747" y="195834"/>
                </a:lnTo>
                <a:lnTo>
                  <a:pt x="5235701" y="195834"/>
                </a:lnTo>
                <a:lnTo>
                  <a:pt x="5235701" y="189738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" name="object 13">
            <a:extLst>
              <a:ext uri="{FF2B5EF4-FFF2-40B4-BE49-F238E27FC236}">
                <a16:creationId xmlns:a16="http://schemas.microsoft.com/office/drawing/2014/main" id="{D44CBF6B-54F2-4CF1-96FB-BED2342DCCF9}"/>
              </a:ext>
            </a:extLst>
          </p:cNvPr>
          <p:cNvSpPr txBox="1"/>
          <p:nvPr/>
        </p:nvSpPr>
        <p:spPr>
          <a:xfrm>
            <a:off x="2444750" y="6221413"/>
            <a:ext cx="4862513" cy="2540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b="1" spc="-5" dirty="0">
                <a:latin typeface="Arial"/>
                <a:cs typeface="Arial"/>
              </a:rPr>
              <a:t>Exampl</a:t>
            </a:r>
            <a:r>
              <a:rPr b="1" dirty="0">
                <a:latin typeface="Arial"/>
                <a:cs typeface="Arial"/>
              </a:rPr>
              <a:t>e</a:t>
            </a:r>
            <a:r>
              <a:rPr b="1" spc="40" dirty="0">
                <a:latin typeface="Times New Roman"/>
                <a:cs typeface="Times New Roman"/>
              </a:rPr>
              <a:t> </a:t>
            </a:r>
            <a:r>
              <a:rPr b="1" spc="-20" dirty="0">
                <a:latin typeface="Arial"/>
                <a:cs typeface="Arial"/>
              </a:rPr>
              <a:t>o</a:t>
            </a:r>
            <a:r>
              <a:rPr b="1" spc="-10" dirty="0">
                <a:latin typeface="Arial"/>
                <a:cs typeface="Arial"/>
              </a:rPr>
              <a:t>f</a:t>
            </a:r>
            <a:r>
              <a:rPr b="1" spc="45" dirty="0">
                <a:latin typeface="Times New Roman"/>
                <a:cs typeface="Times New Roman"/>
              </a:rPr>
              <a:t> </a:t>
            </a:r>
            <a:r>
              <a:rPr b="1" spc="-15" dirty="0">
                <a:latin typeface="Arial"/>
                <a:cs typeface="Arial"/>
              </a:rPr>
              <a:t>positiv</a:t>
            </a:r>
            <a:r>
              <a:rPr b="1" spc="-10" dirty="0">
                <a:latin typeface="Arial"/>
                <a:cs typeface="Arial"/>
              </a:rPr>
              <a:t>e</a:t>
            </a:r>
            <a:r>
              <a:rPr b="1" spc="50" dirty="0">
                <a:latin typeface="Times New Roman"/>
                <a:cs typeface="Times New Roman"/>
              </a:rPr>
              <a:t> </a:t>
            </a:r>
            <a:r>
              <a:rPr b="1" spc="-20" dirty="0">
                <a:latin typeface="Arial"/>
                <a:cs typeface="Arial"/>
              </a:rPr>
              <a:t>an</a:t>
            </a:r>
            <a:r>
              <a:rPr b="1" spc="-15" dirty="0">
                <a:latin typeface="Arial"/>
                <a:cs typeface="Arial"/>
              </a:rPr>
              <a:t>d</a:t>
            </a:r>
            <a:r>
              <a:rPr b="1" spc="50" dirty="0">
                <a:latin typeface="Times New Roman"/>
                <a:cs typeface="Times New Roman"/>
              </a:rPr>
              <a:t> </a:t>
            </a:r>
            <a:r>
              <a:rPr b="1" dirty="0">
                <a:latin typeface="Arial"/>
                <a:cs typeface="Arial"/>
              </a:rPr>
              <a:t>negative</a:t>
            </a:r>
            <a:r>
              <a:rPr b="1" spc="45" dirty="0">
                <a:latin typeface="Times New Roman"/>
                <a:cs typeface="Times New Roman"/>
              </a:rPr>
              <a:t> </a:t>
            </a:r>
            <a:r>
              <a:rPr b="1" dirty="0">
                <a:latin typeface="Arial"/>
                <a:cs typeface="Arial"/>
              </a:rPr>
              <a:t>cash</a:t>
            </a:r>
            <a:r>
              <a:rPr b="1" spc="40" dirty="0">
                <a:latin typeface="Times New Roman"/>
                <a:cs typeface="Times New Roman"/>
              </a:rPr>
              <a:t> </a:t>
            </a:r>
            <a:r>
              <a:rPr b="1" spc="-15" dirty="0">
                <a:latin typeface="Arial"/>
                <a:cs typeface="Arial"/>
              </a:rPr>
              <a:t>flows</a:t>
            </a:r>
            <a:endParaRPr>
              <a:latin typeface="Arial"/>
              <a:cs typeface="Arial"/>
            </a:endParaRPr>
          </a:p>
        </p:txBody>
      </p:sp>
      <p:sp>
        <p:nvSpPr>
          <p:cNvPr id="9228" name="object 14">
            <a:extLst>
              <a:ext uri="{FF2B5EF4-FFF2-40B4-BE49-F238E27FC236}">
                <a16:creationId xmlns:a16="http://schemas.microsoft.com/office/drawing/2014/main" id="{EDC09B2A-5D65-4278-B9A0-D2B5B0B4FBB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54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D040A9F-A9C2-46EB-A95F-64CA2B3EE985}" type="slidenum">
              <a:rPr lang="en-US" altLang="en-US">
                <a:solidFill>
                  <a:schemeClr val="hlink"/>
                </a:solidFill>
                <a:latin typeface="Arial" panose="020B0604020202020204" pitchFamily="34" charset="0"/>
              </a:rPr>
              <a:pPr eaLnBrk="1" hangingPunct="1"/>
              <a:t>6</a:t>
            </a:fld>
            <a:endParaRPr lang="en-US" altLang="en-US">
              <a:solidFill>
                <a:schemeClr val="hlink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B0CB0B11-FCBD-43CB-938E-50BD6C715863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27749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Cash</a:t>
            </a:r>
            <a:r>
              <a:rPr spc="190" dirty="0">
                <a:latin typeface="Times New Roman"/>
                <a:cs typeface="Times New Roman"/>
              </a:rPr>
              <a:t> </a:t>
            </a:r>
            <a:r>
              <a:rPr spc="-5" dirty="0"/>
              <a:t>Flo</a:t>
            </a:r>
            <a:r>
              <a:rPr dirty="0"/>
              <a:t>w</a:t>
            </a:r>
            <a:r>
              <a:rPr spc="220" dirty="0">
                <a:latin typeface="Times New Roman"/>
                <a:cs typeface="Times New Roman"/>
              </a:rPr>
              <a:t> </a:t>
            </a:r>
            <a:r>
              <a:rPr spc="-5" dirty="0"/>
              <a:t>Diagra</a:t>
            </a:r>
            <a:r>
              <a:rPr dirty="0"/>
              <a:t>m</a:t>
            </a:r>
            <a:r>
              <a:rPr spc="204" dirty="0">
                <a:latin typeface="Times New Roman"/>
                <a:cs typeface="Times New Roman"/>
              </a:rPr>
              <a:t> </a:t>
            </a:r>
            <a:r>
              <a:rPr dirty="0"/>
              <a:t>–</a:t>
            </a:r>
            <a:r>
              <a:rPr spc="200" dirty="0">
                <a:latin typeface="Times New Roman"/>
                <a:cs typeface="Times New Roman"/>
              </a:rPr>
              <a:t> </a:t>
            </a:r>
            <a:r>
              <a:rPr spc="-5" dirty="0"/>
              <a:t>Exampl</a:t>
            </a:r>
            <a:r>
              <a:rPr dirty="0"/>
              <a:t>e</a:t>
            </a:r>
            <a:r>
              <a:rPr spc="200" dirty="0">
                <a:latin typeface="Times New Roman"/>
                <a:cs typeface="Times New Roman"/>
              </a:rPr>
              <a:t> </a:t>
            </a:r>
            <a:r>
              <a:rPr dirty="0"/>
              <a:t>[1]</a:t>
            </a:r>
          </a:p>
        </p:txBody>
      </p:sp>
      <p:sp>
        <p:nvSpPr>
          <p:cNvPr id="10243" name="object 4">
            <a:extLst>
              <a:ext uri="{FF2B5EF4-FFF2-40B4-BE49-F238E27FC236}">
                <a16:creationId xmlns:a16="http://schemas.microsoft.com/office/drawing/2014/main" id="{EBF2CBBE-3CF2-4B52-967F-F62559DAFF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3775" y="1858963"/>
            <a:ext cx="7466013" cy="210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55600" indent="-342900" eaLnBrk="0" hangingPunct="0">
              <a:tabLst>
                <a:tab pos="35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tabLst>
                <a:tab pos="35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tabLst>
                <a:tab pos="35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tabLst>
                <a:tab pos="35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tabLst>
                <a:tab pos="35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buFont typeface="Wingdings" panose="05000000000000000000" pitchFamily="2" charset="2"/>
              <a:buChar char=""/>
            </a:pPr>
            <a:r>
              <a:rPr lang="en-US" altLang="en-US" sz="2600">
                <a:latin typeface="Arial" panose="020B0604020202020204" pitchFamily="34" charset="0"/>
              </a:rPr>
              <a:t>You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>
                <a:latin typeface="Arial" panose="020B0604020202020204" pitchFamily="34" charset="0"/>
              </a:rPr>
              <a:t>borrowed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>
                <a:latin typeface="Arial" panose="020B0604020202020204" pitchFamily="34" charset="0"/>
              </a:rPr>
              <a:t>$1,000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>
                <a:latin typeface="Arial" panose="020B0604020202020204" pitchFamily="34" charset="0"/>
              </a:rPr>
              <a:t>from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>
                <a:latin typeface="Arial" panose="020B0604020202020204" pitchFamily="34" charset="0"/>
              </a:rPr>
              <a:t>a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>
                <a:latin typeface="Arial" panose="020B0604020202020204" pitchFamily="34" charset="0"/>
              </a:rPr>
              <a:t>bank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>
                <a:latin typeface="Arial" panose="020B0604020202020204" pitchFamily="34" charset="0"/>
              </a:rPr>
              <a:t>to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>
                <a:latin typeface="Arial" panose="020B0604020202020204" pitchFamily="34" charset="0"/>
              </a:rPr>
              <a:t>purchase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>
                <a:latin typeface="Arial" panose="020B0604020202020204" pitchFamily="34" charset="0"/>
              </a:rPr>
              <a:t>a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>
                <a:latin typeface="Arial" panose="020B0604020202020204" pitchFamily="34" charset="0"/>
              </a:rPr>
              <a:t>laptop.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>
                <a:latin typeface="Arial" panose="020B0604020202020204" pitchFamily="34" charset="0"/>
              </a:rPr>
              <a:t>The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>
                <a:latin typeface="Arial" panose="020B0604020202020204" pitchFamily="34" charset="0"/>
              </a:rPr>
              <a:t>bank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>
                <a:latin typeface="Arial" panose="020B0604020202020204" pitchFamily="34" charset="0"/>
              </a:rPr>
              <a:t>requires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>
                <a:latin typeface="Arial" panose="020B0604020202020204" pitchFamily="34" charset="0"/>
              </a:rPr>
              <a:t>you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>
                <a:latin typeface="Arial" panose="020B0604020202020204" pitchFamily="34" charset="0"/>
              </a:rPr>
              <a:t>to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>
                <a:latin typeface="Arial" panose="020B0604020202020204" pitchFamily="34" charset="0"/>
              </a:rPr>
              <a:t>make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>
                <a:latin typeface="Arial" panose="020B0604020202020204" pitchFamily="34" charset="0"/>
              </a:rPr>
              <a:t>12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>
                <a:latin typeface="Arial" panose="020B0604020202020204" pitchFamily="34" charset="0"/>
              </a:rPr>
              <a:t>equal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>
                <a:latin typeface="Arial" panose="020B0604020202020204" pitchFamily="34" charset="0"/>
              </a:rPr>
              <a:t>monthly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>
                <a:latin typeface="Arial" panose="020B0604020202020204" pitchFamily="34" charset="0"/>
              </a:rPr>
              <a:t>payments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>
                <a:latin typeface="Arial" panose="020B0604020202020204" pitchFamily="34" charset="0"/>
              </a:rPr>
              <a:t>of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>
                <a:latin typeface="Arial" panose="020B0604020202020204" pitchFamily="34" charset="0"/>
              </a:rPr>
              <a:t>$95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>
                <a:latin typeface="Arial" panose="020B0604020202020204" pitchFamily="34" charset="0"/>
              </a:rPr>
              <a:t>to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>
                <a:latin typeface="Arial" panose="020B0604020202020204" pitchFamily="34" charset="0"/>
              </a:rPr>
              <a:t>pay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>
                <a:latin typeface="Arial" panose="020B0604020202020204" pitchFamily="34" charset="0"/>
              </a:rPr>
              <a:t>off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>
                <a:latin typeface="Arial" panose="020B0604020202020204" pitchFamily="34" charset="0"/>
              </a:rPr>
              <a:t>the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>
                <a:latin typeface="Arial" panose="020B0604020202020204" pitchFamily="34" charset="0"/>
              </a:rPr>
              <a:t>loan</a:t>
            </a:r>
          </a:p>
          <a:p>
            <a:pPr eaLnBrk="1" hangingPunct="1">
              <a:spcBef>
                <a:spcPts val="50"/>
              </a:spcBef>
              <a:buFont typeface="Wingdings" panose="05000000000000000000" pitchFamily="2" charset="2"/>
              <a:buChar char=""/>
            </a:pPr>
            <a:endParaRPr lang="en-US" altLang="en-US" sz="37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Char char=""/>
            </a:pPr>
            <a:r>
              <a:rPr lang="en-US" altLang="en-US" sz="2600" u="sng">
                <a:solidFill>
                  <a:srgbClr val="0000FF"/>
                </a:solidFill>
                <a:latin typeface="Arial" panose="020B0604020202020204" pitchFamily="34" charset="0"/>
              </a:rPr>
              <a:t>Draw the cash flow diagram for this scenario</a:t>
            </a:r>
            <a:endParaRPr lang="en-US" altLang="en-US" sz="2600">
              <a:latin typeface="Arial" panose="020B0604020202020204" pitchFamily="34" charset="0"/>
            </a:endParaRPr>
          </a:p>
        </p:txBody>
      </p:sp>
      <p:sp>
        <p:nvSpPr>
          <p:cNvPr id="10244" name="object 5">
            <a:extLst>
              <a:ext uri="{FF2B5EF4-FFF2-40B4-BE49-F238E27FC236}">
                <a16:creationId xmlns:a16="http://schemas.microsoft.com/office/drawing/2014/main" id="{6DDE528F-8CED-4E72-9F30-B30BE7ADDC5A}"/>
              </a:ext>
            </a:extLst>
          </p:cNvPr>
          <p:cNvSpPr>
            <a:spLocks/>
          </p:cNvSpPr>
          <p:nvPr/>
        </p:nvSpPr>
        <p:spPr bwMode="auto">
          <a:xfrm>
            <a:off x="1889125" y="4973638"/>
            <a:ext cx="76200" cy="379412"/>
          </a:xfrm>
          <a:custGeom>
            <a:avLst/>
            <a:gdLst>
              <a:gd name="T0" fmla="*/ 44195 w 76200"/>
              <a:gd name="T1" fmla="*/ 63404 h 379095"/>
              <a:gd name="T2" fmla="*/ 31241 w 76200"/>
              <a:gd name="T3" fmla="*/ 63404 h 379095"/>
              <a:gd name="T4" fmla="*/ 31241 w 76200"/>
              <a:gd name="T5" fmla="*/ 379664 h 379095"/>
              <a:gd name="T6" fmla="*/ 44195 w 76200"/>
              <a:gd name="T7" fmla="*/ 379664 h 379095"/>
              <a:gd name="T8" fmla="*/ 44195 w 76200"/>
              <a:gd name="T9" fmla="*/ 63404 h 379095"/>
              <a:gd name="T10" fmla="*/ 38099 w 76200"/>
              <a:gd name="T11" fmla="*/ 0 h 379095"/>
              <a:gd name="T12" fmla="*/ 0 w 76200"/>
              <a:gd name="T13" fmla="*/ 76391 h 379095"/>
              <a:gd name="T14" fmla="*/ 31241 w 76200"/>
              <a:gd name="T15" fmla="*/ 76391 h 379095"/>
              <a:gd name="T16" fmla="*/ 31241 w 76200"/>
              <a:gd name="T17" fmla="*/ 63404 h 379095"/>
              <a:gd name="T18" fmla="*/ 69722 w 76200"/>
              <a:gd name="T19" fmla="*/ 63404 h 379095"/>
              <a:gd name="T20" fmla="*/ 38099 w 76200"/>
              <a:gd name="T21" fmla="*/ 0 h 379095"/>
              <a:gd name="T22" fmla="*/ 69722 w 76200"/>
              <a:gd name="T23" fmla="*/ 63404 h 379095"/>
              <a:gd name="T24" fmla="*/ 44195 w 76200"/>
              <a:gd name="T25" fmla="*/ 63404 h 379095"/>
              <a:gd name="T26" fmla="*/ 44195 w 76200"/>
              <a:gd name="T27" fmla="*/ 76391 h 379095"/>
              <a:gd name="T28" fmla="*/ 76199 w 76200"/>
              <a:gd name="T29" fmla="*/ 76391 h 379095"/>
              <a:gd name="T30" fmla="*/ 69722 w 76200"/>
              <a:gd name="T31" fmla="*/ 63404 h 379095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76200" h="379095">
                <a:moveTo>
                  <a:pt x="44195" y="63245"/>
                </a:moveTo>
                <a:lnTo>
                  <a:pt x="31241" y="63245"/>
                </a:lnTo>
                <a:lnTo>
                  <a:pt x="31241" y="378713"/>
                </a:lnTo>
                <a:lnTo>
                  <a:pt x="44195" y="378713"/>
                </a:lnTo>
                <a:lnTo>
                  <a:pt x="44195" y="63245"/>
                </a:lnTo>
                <a:close/>
              </a:path>
              <a:path w="76200" h="379095">
                <a:moveTo>
                  <a:pt x="38099" y="0"/>
                </a:moveTo>
                <a:lnTo>
                  <a:pt x="0" y="76199"/>
                </a:lnTo>
                <a:lnTo>
                  <a:pt x="31241" y="76199"/>
                </a:lnTo>
                <a:lnTo>
                  <a:pt x="31241" y="63245"/>
                </a:lnTo>
                <a:lnTo>
                  <a:pt x="69722" y="63245"/>
                </a:lnTo>
                <a:lnTo>
                  <a:pt x="38099" y="0"/>
                </a:lnTo>
                <a:close/>
              </a:path>
              <a:path w="76200" h="379095">
                <a:moveTo>
                  <a:pt x="69722" y="63245"/>
                </a:moveTo>
                <a:lnTo>
                  <a:pt x="44195" y="63245"/>
                </a:lnTo>
                <a:lnTo>
                  <a:pt x="44195" y="76199"/>
                </a:lnTo>
                <a:lnTo>
                  <a:pt x="76199" y="76199"/>
                </a:lnTo>
                <a:lnTo>
                  <a:pt x="69722" y="63245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45" name="object 6">
            <a:extLst>
              <a:ext uri="{FF2B5EF4-FFF2-40B4-BE49-F238E27FC236}">
                <a16:creationId xmlns:a16="http://schemas.microsoft.com/office/drawing/2014/main" id="{21657D9B-8C0A-4DBF-B72C-E639094D4F22}"/>
              </a:ext>
            </a:extLst>
          </p:cNvPr>
          <p:cNvSpPr>
            <a:spLocks/>
          </p:cNvSpPr>
          <p:nvPr/>
        </p:nvSpPr>
        <p:spPr bwMode="auto">
          <a:xfrm>
            <a:off x="1927225" y="5856288"/>
            <a:ext cx="5924550" cy="0"/>
          </a:xfrm>
          <a:custGeom>
            <a:avLst/>
            <a:gdLst>
              <a:gd name="T0" fmla="*/ 0 w 5923280"/>
              <a:gd name="T1" fmla="*/ 5926835 w 5923280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923280">
                <a:moveTo>
                  <a:pt x="0" y="0"/>
                </a:moveTo>
                <a:lnTo>
                  <a:pt x="5923025" y="0"/>
                </a:lnTo>
              </a:path>
            </a:pathLst>
          </a:custGeom>
          <a:noFill/>
          <a:ln w="27177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46" name="object 7">
            <a:extLst>
              <a:ext uri="{FF2B5EF4-FFF2-40B4-BE49-F238E27FC236}">
                <a16:creationId xmlns:a16="http://schemas.microsoft.com/office/drawing/2014/main" id="{82A5BB38-5502-4706-BE98-B070A712D8C4}"/>
              </a:ext>
            </a:extLst>
          </p:cNvPr>
          <p:cNvSpPr>
            <a:spLocks/>
          </p:cNvSpPr>
          <p:nvPr/>
        </p:nvSpPr>
        <p:spPr bwMode="auto">
          <a:xfrm>
            <a:off x="1927225" y="5353050"/>
            <a:ext cx="0" cy="504825"/>
          </a:xfrm>
          <a:custGeom>
            <a:avLst/>
            <a:gdLst>
              <a:gd name="T0" fmla="*/ 0 h 504189"/>
              <a:gd name="T1" fmla="*/ 505590 h 504189"/>
              <a:gd name="T2" fmla="*/ 0 60000 65536"/>
              <a:gd name="T3" fmla="*/ 0 60000 65536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0" r="r" b="b"/>
            <a:pathLst>
              <a:path h="504189">
                <a:moveTo>
                  <a:pt x="0" y="0"/>
                </a:moveTo>
                <a:lnTo>
                  <a:pt x="0" y="503682"/>
                </a:lnTo>
              </a:path>
            </a:pathLst>
          </a:custGeom>
          <a:noFill/>
          <a:ln w="14223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47" name="object 8">
            <a:extLst>
              <a:ext uri="{FF2B5EF4-FFF2-40B4-BE49-F238E27FC236}">
                <a16:creationId xmlns:a16="http://schemas.microsoft.com/office/drawing/2014/main" id="{981D6844-5DED-4C9D-86D7-46F25F01423B}"/>
              </a:ext>
            </a:extLst>
          </p:cNvPr>
          <p:cNvSpPr>
            <a:spLocks/>
          </p:cNvSpPr>
          <p:nvPr/>
        </p:nvSpPr>
        <p:spPr bwMode="auto">
          <a:xfrm>
            <a:off x="2387600" y="5856288"/>
            <a:ext cx="76200" cy="476250"/>
          </a:xfrm>
          <a:custGeom>
            <a:avLst/>
            <a:gdLst>
              <a:gd name="T0" fmla="*/ 31241 w 76200"/>
              <a:gd name="T1" fmla="*/ 425373 h 475614"/>
              <a:gd name="T2" fmla="*/ 0 w 76200"/>
              <a:gd name="T3" fmla="*/ 425373 h 475614"/>
              <a:gd name="T4" fmla="*/ 25907 w 76200"/>
              <a:gd name="T5" fmla="*/ 477398 h 475614"/>
              <a:gd name="T6" fmla="*/ 50292 w 76200"/>
              <a:gd name="T7" fmla="*/ 477398 h 475614"/>
              <a:gd name="T8" fmla="*/ 69722 w 76200"/>
              <a:gd name="T9" fmla="*/ 438379 h 475614"/>
              <a:gd name="T10" fmla="*/ 31241 w 76200"/>
              <a:gd name="T11" fmla="*/ 438379 h 475614"/>
              <a:gd name="T12" fmla="*/ 31241 w 76200"/>
              <a:gd name="T13" fmla="*/ 425373 h 475614"/>
              <a:gd name="T14" fmla="*/ 44195 w 76200"/>
              <a:gd name="T15" fmla="*/ 0 h 475614"/>
              <a:gd name="T16" fmla="*/ 31241 w 76200"/>
              <a:gd name="T17" fmla="*/ 0 h 475614"/>
              <a:gd name="T18" fmla="*/ 31241 w 76200"/>
              <a:gd name="T19" fmla="*/ 438379 h 475614"/>
              <a:gd name="T20" fmla="*/ 44195 w 76200"/>
              <a:gd name="T21" fmla="*/ 438379 h 475614"/>
              <a:gd name="T22" fmla="*/ 44195 w 76200"/>
              <a:gd name="T23" fmla="*/ 0 h 475614"/>
              <a:gd name="T24" fmla="*/ 76199 w 76200"/>
              <a:gd name="T25" fmla="*/ 425373 h 475614"/>
              <a:gd name="T26" fmla="*/ 44195 w 76200"/>
              <a:gd name="T27" fmla="*/ 425373 h 475614"/>
              <a:gd name="T28" fmla="*/ 44195 w 76200"/>
              <a:gd name="T29" fmla="*/ 438379 h 475614"/>
              <a:gd name="T30" fmla="*/ 69722 w 76200"/>
              <a:gd name="T31" fmla="*/ 438379 h 475614"/>
              <a:gd name="T32" fmla="*/ 76199 w 76200"/>
              <a:gd name="T33" fmla="*/ 425373 h 475614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76200" h="475614">
                <a:moveTo>
                  <a:pt x="31241" y="423671"/>
                </a:moveTo>
                <a:lnTo>
                  <a:pt x="0" y="423671"/>
                </a:lnTo>
                <a:lnTo>
                  <a:pt x="25907" y="475487"/>
                </a:lnTo>
                <a:lnTo>
                  <a:pt x="50292" y="475487"/>
                </a:lnTo>
                <a:lnTo>
                  <a:pt x="69722" y="436625"/>
                </a:lnTo>
                <a:lnTo>
                  <a:pt x="31241" y="436625"/>
                </a:lnTo>
                <a:lnTo>
                  <a:pt x="31241" y="423671"/>
                </a:lnTo>
                <a:close/>
              </a:path>
              <a:path w="76200" h="475614">
                <a:moveTo>
                  <a:pt x="44195" y="0"/>
                </a:moveTo>
                <a:lnTo>
                  <a:pt x="31241" y="0"/>
                </a:lnTo>
                <a:lnTo>
                  <a:pt x="31241" y="436625"/>
                </a:lnTo>
                <a:lnTo>
                  <a:pt x="44195" y="436625"/>
                </a:lnTo>
                <a:lnTo>
                  <a:pt x="44195" y="0"/>
                </a:lnTo>
                <a:close/>
              </a:path>
              <a:path w="76200" h="475614">
                <a:moveTo>
                  <a:pt x="76199" y="423671"/>
                </a:moveTo>
                <a:lnTo>
                  <a:pt x="44195" y="423671"/>
                </a:lnTo>
                <a:lnTo>
                  <a:pt x="44195" y="436625"/>
                </a:lnTo>
                <a:lnTo>
                  <a:pt x="69722" y="436625"/>
                </a:lnTo>
                <a:lnTo>
                  <a:pt x="76199" y="423671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48" name="object 9">
            <a:extLst>
              <a:ext uri="{FF2B5EF4-FFF2-40B4-BE49-F238E27FC236}">
                <a16:creationId xmlns:a16="http://schemas.microsoft.com/office/drawing/2014/main" id="{B0193DD9-AAD8-45B6-92B9-C8C5213CC165}"/>
              </a:ext>
            </a:extLst>
          </p:cNvPr>
          <p:cNvSpPr>
            <a:spLocks/>
          </p:cNvSpPr>
          <p:nvPr/>
        </p:nvSpPr>
        <p:spPr bwMode="auto">
          <a:xfrm>
            <a:off x="2886075" y="5856288"/>
            <a:ext cx="76200" cy="476250"/>
          </a:xfrm>
          <a:custGeom>
            <a:avLst/>
            <a:gdLst>
              <a:gd name="T0" fmla="*/ 32003 w 76200"/>
              <a:gd name="T1" fmla="*/ 425373 h 475614"/>
              <a:gd name="T2" fmla="*/ 0 w 76200"/>
              <a:gd name="T3" fmla="*/ 425373 h 475614"/>
              <a:gd name="T4" fmla="*/ 25907 w 76200"/>
              <a:gd name="T5" fmla="*/ 477398 h 475614"/>
              <a:gd name="T6" fmla="*/ 50292 w 76200"/>
              <a:gd name="T7" fmla="*/ 477398 h 475614"/>
              <a:gd name="T8" fmla="*/ 69722 w 76200"/>
              <a:gd name="T9" fmla="*/ 438379 h 475614"/>
              <a:gd name="T10" fmla="*/ 32003 w 76200"/>
              <a:gd name="T11" fmla="*/ 438379 h 475614"/>
              <a:gd name="T12" fmla="*/ 32003 w 76200"/>
              <a:gd name="T13" fmla="*/ 425373 h 475614"/>
              <a:gd name="T14" fmla="*/ 44195 w 76200"/>
              <a:gd name="T15" fmla="*/ 0 h 475614"/>
              <a:gd name="T16" fmla="*/ 32003 w 76200"/>
              <a:gd name="T17" fmla="*/ 0 h 475614"/>
              <a:gd name="T18" fmla="*/ 32003 w 76200"/>
              <a:gd name="T19" fmla="*/ 438379 h 475614"/>
              <a:gd name="T20" fmla="*/ 44195 w 76200"/>
              <a:gd name="T21" fmla="*/ 438379 h 475614"/>
              <a:gd name="T22" fmla="*/ 44195 w 76200"/>
              <a:gd name="T23" fmla="*/ 0 h 475614"/>
              <a:gd name="T24" fmla="*/ 76199 w 76200"/>
              <a:gd name="T25" fmla="*/ 425373 h 475614"/>
              <a:gd name="T26" fmla="*/ 44195 w 76200"/>
              <a:gd name="T27" fmla="*/ 425373 h 475614"/>
              <a:gd name="T28" fmla="*/ 44195 w 76200"/>
              <a:gd name="T29" fmla="*/ 438379 h 475614"/>
              <a:gd name="T30" fmla="*/ 69722 w 76200"/>
              <a:gd name="T31" fmla="*/ 438379 h 475614"/>
              <a:gd name="T32" fmla="*/ 76199 w 76200"/>
              <a:gd name="T33" fmla="*/ 425373 h 475614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76200" h="475614">
                <a:moveTo>
                  <a:pt x="32003" y="423671"/>
                </a:moveTo>
                <a:lnTo>
                  <a:pt x="0" y="423671"/>
                </a:lnTo>
                <a:lnTo>
                  <a:pt x="25907" y="475487"/>
                </a:lnTo>
                <a:lnTo>
                  <a:pt x="50292" y="475487"/>
                </a:lnTo>
                <a:lnTo>
                  <a:pt x="69722" y="436625"/>
                </a:lnTo>
                <a:lnTo>
                  <a:pt x="32003" y="436625"/>
                </a:lnTo>
                <a:lnTo>
                  <a:pt x="32003" y="423671"/>
                </a:lnTo>
                <a:close/>
              </a:path>
              <a:path w="76200" h="475614">
                <a:moveTo>
                  <a:pt x="44195" y="0"/>
                </a:moveTo>
                <a:lnTo>
                  <a:pt x="32003" y="0"/>
                </a:lnTo>
                <a:lnTo>
                  <a:pt x="32003" y="436625"/>
                </a:lnTo>
                <a:lnTo>
                  <a:pt x="44195" y="436625"/>
                </a:lnTo>
                <a:lnTo>
                  <a:pt x="44195" y="0"/>
                </a:lnTo>
                <a:close/>
              </a:path>
              <a:path w="76200" h="475614">
                <a:moveTo>
                  <a:pt x="76199" y="423671"/>
                </a:moveTo>
                <a:lnTo>
                  <a:pt x="44195" y="423671"/>
                </a:lnTo>
                <a:lnTo>
                  <a:pt x="44195" y="436625"/>
                </a:lnTo>
                <a:lnTo>
                  <a:pt x="69722" y="436625"/>
                </a:lnTo>
                <a:lnTo>
                  <a:pt x="76199" y="423671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49" name="object 10">
            <a:extLst>
              <a:ext uri="{FF2B5EF4-FFF2-40B4-BE49-F238E27FC236}">
                <a16:creationId xmlns:a16="http://schemas.microsoft.com/office/drawing/2014/main" id="{6266CD89-DDF2-4F5E-A436-726BCE60BDF7}"/>
              </a:ext>
            </a:extLst>
          </p:cNvPr>
          <p:cNvSpPr>
            <a:spLocks/>
          </p:cNvSpPr>
          <p:nvPr/>
        </p:nvSpPr>
        <p:spPr bwMode="auto">
          <a:xfrm>
            <a:off x="3386138" y="5856288"/>
            <a:ext cx="76200" cy="476250"/>
          </a:xfrm>
          <a:custGeom>
            <a:avLst/>
            <a:gdLst>
              <a:gd name="T0" fmla="*/ 32003 w 76200"/>
              <a:gd name="T1" fmla="*/ 425373 h 475614"/>
              <a:gd name="T2" fmla="*/ 0 w 76200"/>
              <a:gd name="T3" fmla="*/ 425373 h 475614"/>
              <a:gd name="T4" fmla="*/ 25907 w 76200"/>
              <a:gd name="T5" fmla="*/ 477398 h 475614"/>
              <a:gd name="T6" fmla="*/ 50292 w 76200"/>
              <a:gd name="T7" fmla="*/ 477398 h 475614"/>
              <a:gd name="T8" fmla="*/ 69722 w 76200"/>
              <a:gd name="T9" fmla="*/ 438379 h 475614"/>
              <a:gd name="T10" fmla="*/ 32003 w 76200"/>
              <a:gd name="T11" fmla="*/ 438379 h 475614"/>
              <a:gd name="T12" fmla="*/ 32003 w 76200"/>
              <a:gd name="T13" fmla="*/ 425373 h 475614"/>
              <a:gd name="T14" fmla="*/ 44957 w 76200"/>
              <a:gd name="T15" fmla="*/ 0 h 475614"/>
              <a:gd name="T16" fmla="*/ 32003 w 76200"/>
              <a:gd name="T17" fmla="*/ 0 h 475614"/>
              <a:gd name="T18" fmla="*/ 32003 w 76200"/>
              <a:gd name="T19" fmla="*/ 438379 h 475614"/>
              <a:gd name="T20" fmla="*/ 44957 w 76200"/>
              <a:gd name="T21" fmla="*/ 438379 h 475614"/>
              <a:gd name="T22" fmla="*/ 44957 w 76200"/>
              <a:gd name="T23" fmla="*/ 0 h 475614"/>
              <a:gd name="T24" fmla="*/ 76199 w 76200"/>
              <a:gd name="T25" fmla="*/ 425373 h 475614"/>
              <a:gd name="T26" fmla="*/ 44957 w 76200"/>
              <a:gd name="T27" fmla="*/ 425373 h 475614"/>
              <a:gd name="T28" fmla="*/ 44957 w 76200"/>
              <a:gd name="T29" fmla="*/ 438379 h 475614"/>
              <a:gd name="T30" fmla="*/ 69722 w 76200"/>
              <a:gd name="T31" fmla="*/ 438379 h 475614"/>
              <a:gd name="T32" fmla="*/ 76199 w 76200"/>
              <a:gd name="T33" fmla="*/ 425373 h 475614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76200" h="475614">
                <a:moveTo>
                  <a:pt x="32003" y="423671"/>
                </a:moveTo>
                <a:lnTo>
                  <a:pt x="0" y="423671"/>
                </a:lnTo>
                <a:lnTo>
                  <a:pt x="25907" y="475487"/>
                </a:lnTo>
                <a:lnTo>
                  <a:pt x="50292" y="475487"/>
                </a:lnTo>
                <a:lnTo>
                  <a:pt x="69722" y="436625"/>
                </a:lnTo>
                <a:lnTo>
                  <a:pt x="32003" y="436625"/>
                </a:lnTo>
                <a:lnTo>
                  <a:pt x="32003" y="423671"/>
                </a:lnTo>
                <a:close/>
              </a:path>
              <a:path w="76200" h="475614">
                <a:moveTo>
                  <a:pt x="44957" y="0"/>
                </a:moveTo>
                <a:lnTo>
                  <a:pt x="32003" y="0"/>
                </a:lnTo>
                <a:lnTo>
                  <a:pt x="32003" y="436625"/>
                </a:lnTo>
                <a:lnTo>
                  <a:pt x="44957" y="436625"/>
                </a:lnTo>
                <a:lnTo>
                  <a:pt x="44957" y="0"/>
                </a:lnTo>
                <a:close/>
              </a:path>
              <a:path w="76200" h="475614">
                <a:moveTo>
                  <a:pt x="76199" y="423671"/>
                </a:moveTo>
                <a:lnTo>
                  <a:pt x="44957" y="423671"/>
                </a:lnTo>
                <a:lnTo>
                  <a:pt x="44957" y="436625"/>
                </a:lnTo>
                <a:lnTo>
                  <a:pt x="69722" y="436625"/>
                </a:lnTo>
                <a:lnTo>
                  <a:pt x="76199" y="423671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50" name="object 11">
            <a:extLst>
              <a:ext uri="{FF2B5EF4-FFF2-40B4-BE49-F238E27FC236}">
                <a16:creationId xmlns:a16="http://schemas.microsoft.com/office/drawing/2014/main" id="{AAA1F906-64F4-4FA5-9A13-308A0FCDBE21}"/>
              </a:ext>
            </a:extLst>
          </p:cNvPr>
          <p:cNvSpPr>
            <a:spLocks/>
          </p:cNvSpPr>
          <p:nvPr/>
        </p:nvSpPr>
        <p:spPr bwMode="auto">
          <a:xfrm>
            <a:off x="3884613" y="5856288"/>
            <a:ext cx="76200" cy="476250"/>
          </a:xfrm>
          <a:custGeom>
            <a:avLst/>
            <a:gdLst>
              <a:gd name="T0" fmla="*/ 32003 w 76200"/>
              <a:gd name="T1" fmla="*/ 425373 h 475614"/>
              <a:gd name="T2" fmla="*/ 0 w 76200"/>
              <a:gd name="T3" fmla="*/ 425373 h 475614"/>
              <a:gd name="T4" fmla="*/ 25907 w 76200"/>
              <a:gd name="T5" fmla="*/ 477398 h 475614"/>
              <a:gd name="T6" fmla="*/ 50292 w 76200"/>
              <a:gd name="T7" fmla="*/ 477398 h 475614"/>
              <a:gd name="T8" fmla="*/ 69722 w 76200"/>
              <a:gd name="T9" fmla="*/ 438379 h 475614"/>
              <a:gd name="T10" fmla="*/ 32003 w 76200"/>
              <a:gd name="T11" fmla="*/ 438379 h 475614"/>
              <a:gd name="T12" fmla="*/ 32003 w 76200"/>
              <a:gd name="T13" fmla="*/ 425373 h 475614"/>
              <a:gd name="T14" fmla="*/ 44957 w 76200"/>
              <a:gd name="T15" fmla="*/ 0 h 475614"/>
              <a:gd name="T16" fmla="*/ 32003 w 76200"/>
              <a:gd name="T17" fmla="*/ 0 h 475614"/>
              <a:gd name="T18" fmla="*/ 32003 w 76200"/>
              <a:gd name="T19" fmla="*/ 438379 h 475614"/>
              <a:gd name="T20" fmla="*/ 44957 w 76200"/>
              <a:gd name="T21" fmla="*/ 438379 h 475614"/>
              <a:gd name="T22" fmla="*/ 44957 w 76200"/>
              <a:gd name="T23" fmla="*/ 0 h 475614"/>
              <a:gd name="T24" fmla="*/ 76199 w 76200"/>
              <a:gd name="T25" fmla="*/ 425373 h 475614"/>
              <a:gd name="T26" fmla="*/ 44957 w 76200"/>
              <a:gd name="T27" fmla="*/ 425373 h 475614"/>
              <a:gd name="T28" fmla="*/ 44957 w 76200"/>
              <a:gd name="T29" fmla="*/ 438379 h 475614"/>
              <a:gd name="T30" fmla="*/ 69722 w 76200"/>
              <a:gd name="T31" fmla="*/ 438379 h 475614"/>
              <a:gd name="T32" fmla="*/ 76199 w 76200"/>
              <a:gd name="T33" fmla="*/ 425373 h 475614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76200" h="475614">
                <a:moveTo>
                  <a:pt x="32003" y="423671"/>
                </a:moveTo>
                <a:lnTo>
                  <a:pt x="0" y="423671"/>
                </a:lnTo>
                <a:lnTo>
                  <a:pt x="25907" y="475487"/>
                </a:lnTo>
                <a:lnTo>
                  <a:pt x="50292" y="475487"/>
                </a:lnTo>
                <a:lnTo>
                  <a:pt x="69722" y="436625"/>
                </a:lnTo>
                <a:lnTo>
                  <a:pt x="32003" y="436625"/>
                </a:lnTo>
                <a:lnTo>
                  <a:pt x="32003" y="423671"/>
                </a:lnTo>
                <a:close/>
              </a:path>
              <a:path w="76200" h="475614">
                <a:moveTo>
                  <a:pt x="44957" y="0"/>
                </a:moveTo>
                <a:lnTo>
                  <a:pt x="32003" y="0"/>
                </a:lnTo>
                <a:lnTo>
                  <a:pt x="32003" y="436625"/>
                </a:lnTo>
                <a:lnTo>
                  <a:pt x="44957" y="436625"/>
                </a:lnTo>
                <a:lnTo>
                  <a:pt x="44957" y="0"/>
                </a:lnTo>
                <a:close/>
              </a:path>
              <a:path w="76200" h="475614">
                <a:moveTo>
                  <a:pt x="76199" y="423671"/>
                </a:moveTo>
                <a:lnTo>
                  <a:pt x="44957" y="423671"/>
                </a:lnTo>
                <a:lnTo>
                  <a:pt x="44957" y="436625"/>
                </a:lnTo>
                <a:lnTo>
                  <a:pt x="69722" y="436625"/>
                </a:lnTo>
                <a:lnTo>
                  <a:pt x="76199" y="423671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51" name="object 12">
            <a:extLst>
              <a:ext uri="{FF2B5EF4-FFF2-40B4-BE49-F238E27FC236}">
                <a16:creationId xmlns:a16="http://schemas.microsoft.com/office/drawing/2014/main" id="{D78289F6-331A-4EB8-A704-0E261199E487}"/>
              </a:ext>
            </a:extLst>
          </p:cNvPr>
          <p:cNvSpPr>
            <a:spLocks/>
          </p:cNvSpPr>
          <p:nvPr/>
        </p:nvSpPr>
        <p:spPr bwMode="auto">
          <a:xfrm>
            <a:off x="4346575" y="5856288"/>
            <a:ext cx="76200" cy="476250"/>
          </a:xfrm>
          <a:custGeom>
            <a:avLst/>
            <a:gdLst>
              <a:gd name="T0" fmla="*/ 31241 w 76200"/>
              <a:gd name="T1" fmla="*/ 425373 h 475614"/>
              <a:gd name="T2" fmla="*/ 0 w 76200"/>
              <a:gd name="T3" fmla="*/ 425373 h 475614"/>
              <a:gd name="T4" fmla="*/ 25907 w 76200"/>
              <a:gd name="T5" fmla="*/ 477398 h 475614"/>
              <a:gd name="T6" fmla="*/ 50292 w 76200"/>
              <a:gd name="T7" fmla="*/ 477398 h 475614"/>
              <a:gd name="T8" fmla="*/ 69722 w 76200"/>
              <a:gd name="T9" fmla="*/ 438379 h 475614"/>
              <a:gd name="T10" fmla="*/ 31241 w 76200"/>
              <a:gd name="T11" fmla="*/ 438379 h 475614"/>
              <a:gd name="T12" fmla="*/ 31241 w 76200"/>
              <a:gd name="T13" fmla="*/ 425373 h 475614"/>
              <a:gd name="T14" fmla="*/ 44195 w 76200"/>
              <a:gd name="T15" fmla="*/ 0 h 475614"/>
              <a:gd name="T16" fmla="*/ 31241 w 76200"/>
              <a:gd name="T17" fmla="*/ 0 h 475614"/>
              <a:gd name="T18" fmla="*/ 31241 w 76200"/>
              <a:gd name="T19" fmla="*/ 438379 h 475614"/>
              <a:gd name="T20" fmla="*/ 44195 w 76200"/>
              <a:gd name="T21" fmla="*/ 438379 h 475614"/>
              <a:gd name="T22" fmla="*/ 44195 w 76200"/>
              <a:gd name="T23" fmla="*/ 0 h 475614"/>
              <a:gd name="T24" fmla="*/ 76199 w 76200"/>
              <a:gd name="T25" fmla="*/ 425373 h 475614"/>
              <a:gd name="T26" fmla="*/ 44195 w 76200"/>
              <a:gd name="T27" fmla="*/ 425373 h 475614"/>
              <a:gd name="T28" fmla="*/ 44195 w 76200"/>
              <a:gd name="T29" fmla="*/ 438379 h 475614"/>
              <a:gd name="T30" fmla="*/ 69722 w 76200"/>
              <a:gd name="T31" fmla="*/ 438379 h 475614"/>
              <a:gd name="T32" fmla="*/ 76199 w 76200"/>
              <a:gd name="T33" fmla="*/ 425373 h 475614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76200" h="475614">
                <a:moveTo>
                  <a:pt x="31241" y="423671"/>
                </a:moveTo>
                <a:lnTo>
                  <a:pt x="0" y="423671"/>
                </a:lnTo>
                <a:lnTo>
                  <a:pt x="25907" y="475487"/>
                </a:lnTo>
                <a:lnTo>
                  <a:pt x="50292" y="475487"/>
                </a:lnTo>
                <a:lnTo>
                  <a:pt x="69722" y="436625"/>
                </a:lnTo>
                <a:lnTo>
                  <a:pt x="31241" y="436625"/>
                </a:lnTo>
                <a:lnTo>
                  <a:pt x="31241" y="423671"/>
                </a:lnTo>
                <a:close/>
              </a:path>
              <a:path w="76200" h="475614">
                <a:moveTo>
                  <a:pt x="44195" y="0"/>
                </a:moveTo>
                <a:lnTo>
                  <a:pt x="31241" y="0"/>
                </a:lnTo>
                <a:lnTo>
                  <a:pt x="31241" y="436625"/>
                </a:lnTo>
                <a:lnTo>
                  <a:pt x="44195" y="436625"/>
                </a:lnTo>
                <a:lnTo>
                  <a:pt x="44195" y="0"/>
                </a:lnTo>
                <a:close/>
              </a:path>
              <a:path w="76200" h="475614">
                <a:moveTo>
                  <a:pt x="76199" y="423671"/>
                </a:moveTo>
                <a:lnTo>
                  <a:pt x="44195" y="423671"/>
                </a:lnTo>
                <a:lnTo>
                  <a:pt x="44195" y="436625"/>
                </a:lnTo>
                <a:lnTo>
                  <a:pt x="69722" y="436625"/>
                </a:lnTo>
                <a:lnTo>
                  <a:pt x="76199" y="423671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52" name="object 13">
            <a:extLst>
              <a:ext uri="{FF2B5EF4-FFF2-40B4-BE49-F238E27FC236}">
                <a16:creationId xmlns:a16="http://schemas.microsoft.com/office/drawing/2014/main" id="{23AC1944-28AC-473B-A0BA-6188B9F67678}"/>
              </a:ext>
            </a:extLst>
          </p:cNvPr>
          <p:cNvSpPr>
            <a:spLocks/>
          </p:cNvSpPr>
          <p:nvPr/>
        </p:nvSpPr>
        <p:spPr bwMode="auto">
          <a:xfrm>
            <a:off x="4845050" y="5856288"/>
            <a:ext cx="76200" cy="476250"/>
          </a:xfrm>
          <a:custGeom>
            <a:avLst/>
            <a:gdLst>
              <a:gd name="T0" fmla="*/ 31241 w 76200"/>
              <a:gd name="T1" fmla="*/ 425373 h 475614"/>
              <a:gd name="T2" fmla="*/ 0 w 76200"/>
              <a:gd name="T3" fmla="*/ 425373 h 475614"/>
              <a:gd name="T4" fmla="*/ 25907 w 76200"/>
              <a:gd name="T5" fmla="*/ 477398 h 475614"/>
              <a:gd name="T6" fmla="*/ 50292 w 76200"/>
              <a:gd name="T7" fmla="*/ 477398 h 475614"/>
              <a:gd name="T8" fmla="*/ 69722 w 76200"/>
              <a:gd name="T9" fmla="*/ 438379 h 475614"/>
              <a:gd name="T10" fmla="*/ 31241 w 76200"/>
              <a:gd name="T11" fmla="*/ 438379 h 475614"/>
              <a:gd name="T12" fmla="*/ 31241 w 76200"/>
              <a:gd name="T13" fmla="*/ 425373 h 475614"/>
              <a:gd name="T14" fmla="*/ 44195 w 76200"/>
              <a:gd name="T15" fmla="*/ 0 h 475614"/>
              <a:gd name="T16" fmla="*/ 31241 w 76200"/>
              <a:gd name="T17" fmla="*/ 0 h 475614"/>
              <a:gd name="T18" fmla="*/ 31241 w 76200"/>
              <a:gd name="T19" fmla="*/ 438379 h 475614"/>
              <a:gd name="T20" fmla="*/ 44195 w 76200"/>
              <a:gd name="T21" fmla="*/ 438379 h 475614"/>
              <a:gd name="T22" fmla="*/ 44195 w 76200"/>
              <a:gd name="T23" fmla="*/ 0 h 475614"/>
              <a:gd name="T24" fmla="*/ 76199 w 76200"/>
              <a:gd name="T25" fmla="*/ 425373 h 475614"/>
              <a:gd name="T26" fmla="*/ 44195 w 76200"/>
              <a:gd name="T27" fmla="*/ 425373 h 475614"/>
              <a:gd name="T28" fmla="*/ 44195 w 76200"/>
              <a:gd name="T29" fmla="*/ 438379 h 475614"/>
              <a:gd name="T30" fmla="*/ 69722 w 76200"/>
              <a:gd name="T31" fmla="*/ 438379 h 475614"/>
              <a:gd name="T32" fmla="*/ 76199 w 76200"/>
              <a:gd name="T33" fmla="*/ 425373 h 475614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76200" h="475614">
                <a:moveTo>
                  <a:pt x="31241" y="423671"/>
                </a:moveTo>
                <a:lnTo>
                  <a:pt x="0" y="423671"/>
                </a:lnTo>
                <a:lnTo>
                  <a:pt x="25907" y="475487"/>
                </a:lnTo>
                <a:lnTo>
                  <a:pt x="50292" y="475487"/>
                </a:lnTo>
                <a:lnTo>
                  <a:pt x="69722" y="436625"/>
                </a:lnTo>
                <a:lnTo>
                  <a:pt x="31241" y="436625"/>
                </a:lnTo>
                <a:lnTo>
                  <a:pt x="31241" y="423671"/>
                </a:lnTo>
                <a:close/>
              </a:path>
              <a:path w="76200" h="475614">
                <a:moveTo>
                  <a:pt x="44195" y="0"/>
                </a:moveTo>
                <a:lnTo>
                  <a:pt x="31241" y="0"/>
                </a:lnTo>
                <a:lnTo>
                  <a:pt x="31241" y="436625"/>
                </a:lnTo>
                <a:lnTo>
                  <a:pt x="44195" y="436625"/>
                </a:lnTo>
                <a:lnTo>
                  <a:pt x="44195" y="0"/>
                </a:lnTo>
                <a:close/>
              </a:path>
              <a:path w="76200" h="475614">
                <a:moveTo>
                  <a:pt x="76199" y="423671"/>
                </a:moveTo>
                <a:lnTo>
                  <a:pt x="44195" y="423671"/>
                </a:lnTo>
                <a:lnTo>
                  <a:pt x="44195" y="436625"/>
                </a:lnTo>
                <a:lnTo>
                  <a:pt x="69722" y="436625"/>
                </a:lnTo>
                <a:lnTo>
                  <a:pt x="76199" y="423671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53" name="object 14">
            <a:extLst>
              <a:ext uri="{FF2B5EF4-FFF2-40B4-BE49-F238E27FC236}">
                <a16:creationId xmlns:a16="http://schemas.microsoft.com/office/drawing/2014/main" id="{57FF7013-E59C-4116-84F5-FC295DC62FFB}"/>
              </a:ext>
            </a:extLst>
          </p:cNvPr>
          <p:cNvSpPr>
            <a:spLocks/>
          </p:cNvSpPr>
          <p:nvPr/>
        </p:nvSpPr>
        <p:spPr bwMode="auto">
          <a:xfrm>
            <a:off x="5345113" y="5856288"/>
            <a:ext cx="76200" cy="476250"/>
          </a:xfrm>
          <a:custGeom>
            <a:avLst/>
            <a:gdLst>
              <a:gd name="T0" fmla="*/ 32003 w 76200"/>
              <a:gd name="T1" fmla="*/ 425373 h 475614"/>
              <a:gd name="T2" fmla="*/ 0 w 76200"/>
              <a:gd name="T3" fmla="*/ 425373 h 475614"/>
              <a:gd name="T4" fmla="*/ 25907 w 76200"/>
              <a:gd name="T5" fmla="*/ 477398 h 475614"/>
              <a:gd name="T6" fmla="*/ 50292 w 76200"/>
              <a:gd name="T7" fmla="*/ 477398 h 475614"/>
              <a:gd name="T8" fmla="*/ 69722 w 76200"/>
              <a:gd name="T9" fmla="*/ 438379 h 475614"/>
              <a:gd name="T10" fmla="*/ 32003 w 76200"/>
              <a:gd name="T11" fmla="*/ 438379 h 475614"/>
              <a:gd name="T12" fmla="*/ 32003 w 76200"/>
              <a:gd name="T13" fmla="*/ 425373 h 475614"/>
              <a:gd name="T14" fmla="*/ 44195 w 76200"/>
              <a:gd name="T15" fmla="*/ 0 h 475614"/>
              <a:gd name="T16" fmla="*/ 32003 w 76200"/>
              <a:gd name="T17" fmla="*/ 0 h 475614"/>
              <a:gd name="T18" fmla="*/ 32003 w 76200"/>
              <a:gd name="T19" fmla="*/ 438379 h 475614"/>
              <a:gd name="T20" fmla="*/ 44195 w 76200"/>
              <a:gd name="T21" fmla="*/ 438379 h 475614"/>
              <a:gd name="T22" fmla="*/ 44195 w 76200"/>
              <a:gd name="T23" fmla="*/ 0 h 475614"/>
              <a:gd name="T24" fmla="*/ 76199 w 76200"/>
              <a:gd name="T25" fmla="*/ 425373 h 475614"/>
              <a:gd name="T26" fmla="*/ 44195 w 76200"/>
              <a:gd name="T27" fmla="*/ 425373 h 475614"/>
              <a:gd name="T28" fmla="*/ 44195 w 76200"/>
              <a:gd name="T29" fmla="*/ 438379 h 475614"/>
              <a:gd name="T30" fmla="*/ 69722 w 76200"/>
              <a:gd name="T31" fmla="*/ 438379 h 475614"/>
              <a:gd name="T32" fmla="*/ 76199 w 76200"/>
              <a:gd name="T33" fmla="*/ 425373 h 475614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76200" h="475614">
                <a:moveTo>
                  <a:pt x="32003" y="423671"/>
                </a:moveTo>
                <a:lnTo>
                  <a:pt x="0" y="423671"/>
                </a:lnTo>
                <a:lnTo>
                  <a:pt x="25907" y="475487"/>
                </a:lnTo>
                <a:lnTo>
                  <a:pt x="50292" y="475487"/>
                </a:lnTo>
                <a:lnTo>
                  <a:pt x="69722" y="436625"/>
                </a:lnTo>
                <a:lnTo>
                  <a:pt x="32003" y="436625"/>
                </a:lnTo>
                <a:lnTo>
                  <a:pt x="32003" y="423671"/>
                </a:lnTo>
                <a:close/>
              </a:path>
              <a:path w="76200" h="475614">
                <a:moveTo>
                  <a:pt x="44195" y="0"/>
                </a:moveTo>
                <a:lnTo>
                  <a:pt x="32003" y="0"/>
                </a:lnTo>
                <a:lnTo>
                  <a:pt x="32003" y="436625"/>
                </a:lnTo>
                <a:lnTo>
                  <a:pt x="44195" y="436625"/>
                </a:lnTo>
                <a:lnTo>
                  <a:pt x="44195" y="0"/>
                </a:lnTo>
                <a:close/>
              </a:path>
              <a:path w="76200" h="475614">
                <a:moveTo>
                  <a:pt x="76199" y="423671"/>
                </a:moveTo>
                <a:lnTo>
                  <a:pt x="44195" y="423671"/>
                </a:lnTo>
                <a:lnTo>
                  <a:pt x="44195" y="436625"/>
                </a:lnTo>
                <a:lnTo>
                  <a:pt x="69722" y="436625"/>
                </a:lnTo>
                <a:lnTo>
                  <a:pt x="76199" y="423671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54" name="object 15">
            <a:extLst>
              <a:ext uri="{FF2B5EF4-FFF2-40B4-BE49-F238E27FC236}">
                <a16:creationId xmlns:a16="http://schemas.microsoft.com/office/drawing/2014/main" id="{2CE55A00-D4DC-456F-A8FA-51C11C902B85}"/>
              </a:ext>
            </a:extLst>
          </p:cNvPr>
          <p:cNvSpPr>
            <a:spLocks/>
          </p:cNvSpPr>
          <p:nvPr/>
        </p:nvSpPr>
        <p:spPr bwMode="auto">
          <a:xfrm>
            <a:off x="5843588" y="5856288"/>
            <a:ext cx="76200" cy="476250"/>
          </a:xfrm>
          <a:custGeom>
            <a:avLst/>
            <a:gdLst>
              <a:gd name="T0" fmla="*/ 32003 w 76200"/>
              <a:gd name="T1" fmla="*/ 425373 h 475614"/>
              <a:gd name="T2" fmla="*/ 0 w 76200"/>
              <a:gd name="T3" fmla="*/ 425373 h 475614"/>
              <a:gd name="T4" fmla="*/ 25907 w 76200"/>
              <a:gd name="T5" fmla="*/ 477398 h 475614"/>
              <a:gd name="T6" fmla="*/ 50292 w 76200"/>
              <a:gd name="T7" fmla="*/ 477398 h 475614"/>
              <a:gd name="T8" fmla="*/ 69722 w 76200"/>
              <a:gd name="T9" fmla="*/ 438379 h 475614"/>
              <a:gd name="T10" fmla="*/ 32003 w 76200"/>
              <a:gd name="T11" fmla="*/ 438379 h 475614"/>
              <a:gd name="T12" fmla="*/ 32003 w 76200"/>
              <a:gd name="T13" fmla="*/ 425373 h 475614"/>
              <a:gd name="T14" fmla="*/ 44957 w 76200"/>
              <a:gd name="T15" fmla="*/ 0 h 475614"/>
              <a:gd name="T16" fmla="*/ 32003 w 76200"/>
              <a:gd name="T17" fmla="*/ 0 h 475614"/>
              <a:gd name="T18" fmla="*/ 32003 w 76200"/>
              <a:gd name="T19" fmla="*/ 438379 h 475614"/>
              <a:gd name="T20" fmla="*/ 44957 w 76200"/>
              <a:gd name="T21" fmla="*/ 438379 h 475614"/>
              <a:gd name="T22" fmla="*/ 44957 w 76200"/>
              <a:gd name="T23" fmla="*/ 0 h 475614"/>
              <a:gd name="T24" fmla="*/ 76199 w 76200"/>
              <a:gd name="T25" fmla="*/ 425373 h 475614"/>
              <a:gd name="T26" fmla="*/ 44957 w 76200"/>
              <a:gd name="T27" fmla="*/ 425373 h 475614"/>
              <a:gd name="T28" fmla="*/ 44957 w 76200"/>
              <a:gd name="T29" fmla="*/ 438379 h 475614"/>
              <a:gd name="T30" fmla="*/ 69722 w 76200"/>
              <a:gd name="T31" fmla="*/ 438379 h 475614"/>
              <a:gd name="T32" fmla="*/ 76199 w 76200"/>
              <a:gd name="T33" fmla="*/ 425373 h 475614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76200" h="475614">
                <a:moveTo>
                  <a:pt x="32003" y="423671"/>
                </a:moveTo>
                <a:lnTo>
                  <a:pt x="0" y="423671"/>
                </a:lnTo>
                <a:lnTo>
                  <a:pt x="25907" y="475487"/>
                </a:lnTo>
                <a:lnTo>
                  <a:pt x="50292" y="475487"/>
                </a:lnTo>
                <a:lnTo>
                  <a:pt x="69722" y="436625"/>
                </a:lnTo>
                <a:lnTo>
                  <a:pt x="32003" y="436625"/>
                </a:lnTo>
                <a:lnTo>
                  <a:pt x="32003" y="423671"/>
                </a:lnTo>
                <a:close/>
              </a:path>
              <a:path w="76200" h="475614">
                <a:moveTo>
                  <a:pt x="44957" y="0"/>
                </a:moveTo>
                <a:lnTo>
                  <a:pt x="32003" y="0"/>
                </a:lnTo>
                <a:lnTo>
                  <a:pt x="32003" y="436625"/>
                </a:lnTo>
                <a:lnTo>
                  <a:pt x="44957" y="436625"/>
                </a:lnTo>
                <a:lnTo>
                  <a:pt x="44957" y="0"/>
                </a:lnTo>
                <a:close/>
              </a:path>
              <a:path w="76200" h="475614">
                <a:moveTo>
                  <a:pt x="76199" y="423671"/>
                </a:moveTo>
                <a:lnTo>
                  <a:pt x="44957" y="423671"/>
                </a:lnTo>
                <a:lnTo>
                  <a:pt x="44957" y="436625"/>
                </a:lnTo>
                <a:lnTo>
                  <a:pt x="69722" y="436625"/>
                </a:lnTo>
                <a:lnTo>
                  <a:pt x="76199" y="423671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55" name="object 16">
            <a:extLst>
              <a:ext uri="{FF2B5EF4-FFF2-40B4-BE49-F238E27FC236}">
                <a16:creationId xmlns:a16="http://schemas.microsoft.com/office/drawing/2014/main" id="{16A5AA19-01D2-4470-986C-31215D5F7959}"/>
              </a:ext>
            </a:extLst>
          </p:cNvPr>
          <p:cNvSpPr>
            <a:spLocks/>
          </p:cNvSpPr>
          <p:nvPr/>
        </p:nvSpPr>
        <p:spPr bwMode="auto">
          <a:xfrm>
            <a:off x="6305550" y="5856288"/>
            <a:ext cx="76200" cy="476250"/>
          </a:xfrm>
          <a:custGeom>
            <a:avLst/>
            <a:gdLst>
              <a:gd name="T0" fmla="*/ 32003 w 76200"/>
              <a:gd name="T1" fmla="*/ 425373 h 475614"/>
              <a:gd name="T2" fmla="*/ 0 w 76200"/>
              <a:gd name="T3" fmla="*/ 425373 h 475614"/>
              <a:gd name="T4" fmla="*/ 25907 w 76200"/>
              <a:gd name="T5" fmla="*/ 477398 h 475614"/>
              <a:gd name="T6" fmla="*/ 50292 w 76200"/>
              <a:gd name="T7" fmla="*/ 477398 h 475614"/>
              <a:gd name="T8" fmla="*/ 69722 w 76200"/>
              <a:gd name="T9" fmla="*/ 438379 h 475614"/>
              <a:gd name="T10" fmla="*/ 32003 w 76200"/>
              <a:gd name="T11" fmla="*/ 438379 h 475614"/>
              <a:gd name="T12" fmla="*/ 32003 w 76200"/>
              <a:gd name="T13" fmla="*/ 425373 h 475614"/>
              <a:gd name="T14" fmla="*/ 44957 w 76200"/>
              <a:gd name="T15" fmla="*/ 0 h 475614"/>
              <a:gd name="T16" fmla="*/ 32003 w 76200"/>
              <a:gd name="T17" fmla="*/ 0 h 475614"/>
              <a:gd name="T18" fmla="*/ 32003 w 76200"/>
              <a:gd name="T19" fmla="*/ 438379 h 475614"/>
              <a:gd name="T20" fmla="*/ 44957 w 76200"/>
              <a:gd name="T21" fmla="*/ 438379 h 475614"/>
              <a:gd name="T22" fmla="*/ 44957 w 76200"/>
              <a:gd name="T23" fmla="*/ 0 h 475614"/>
              <a:gd name="T24" fmla="*/ 76199 w 76200"/>
              <a:gd name="T25" fmla="*/ 425373 h 475614"/>
              <a:gd name="T26" fmla="*/ 44957 w 76200"/>
              <a:gd name="T27" fmla="*/ 425373 h 475614"/>
              <a:gd name="T28" fmla="*/ 44957 w 76200"/>
              <a:gd name="T29" fmla="*/ 438379 h 475614"/>
              <a:gd name="T30" fmla="*/ 69722 w 76200"/>
              <a:gd name="T31" fmla="*/ 438379 h 475614"/>
              <a:gd name="T32" fmla="*/ 76199 w 76200"/>
              <a:gd name="T33" fmla="*/ 425373 h 475614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76200" h="475614">
                <a:moveTo>
                  <a:pt x="32003" y="423671"/>
                </a:moveTo>
                <a:lnTo>
                  <a:pt x="0" y="423671"/>
                </a:lnTo>
                <a:lnTo>
                  <a:pt x="25907" y="475487"/>
                </a:lnTo>
                <a:lnTo>
                  <a:pt x="50292" y="475487"/>
                </a:lnTo>
                <a:lnTo>
                  <a:pt x="69722" y="436625"/>
                </a:lnTo>
                <a:lnTo>
                  <a:pt x="32003" y="436625"/>
                </a:lnTo>
                <a:lnTo>
                  <a:pt x="32003" y="423671"/>
                </a:lnTo>
                <a:close/>
              </a:path>
              <a:path w="76200" h="475614">
                <a:moveTo>
                  <a:pt x="44957" y="0"/>
                </a:moveTo>
                <a:lnTo>
                  <a:pt x="32003" y="0"/>
                </a:lnTo>
                <a:lnTo>
                  <a:pt x="32003" y="436625"/>
                </a:lnTo>
                <a:lnTo>
                  <a:pt x="44957" y="436625"/>
                </a:lnTo>
                <a:lnTo>
                  <a:pt x="44957" y="0"/>
                </a:lnTo>
                <a:close/>
              </a:path>
              <a:path w="76200" h="475614">
                <a:moveTo>
                  <a:pt x="76199" y="423671"/>
                </a:moveTo>
                <a:lnTo>
                  <a:pt x="44957" y="423671"/>
                </a:lnTo>
                <a:lnTo>
                  <a:pt x="44957" y="436625"/>
                </a:lnTo>
                <a:lnTo>
                  <a:pt x="69722" y="436625"/>
                </a:lnTo>
                <a:lnTo>
                  <a:pt x="76199" y="423671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56" name="object 17">
            <a:extLst>
              <a:ext uri="{FF2B5EF4-FFF2-40B4-BE49-F238E27FC236}">
                <a16:creationId xmlns:a16="http://schemas.microsoft.com/office/drawing/2014/main" id="{29A76C37-A102-42AE-A257-C53AAE83789E}"/>
              </a:ext>
            </a:extLst>
          </p:cNvPr>
          <p:cNvSpPr>
            <a:spLocks/>
          </p:cNvSpPr>
          <p:nvPr/>
        </p:nvSpPr>
        <p:spPr bwMode="auto">
          <a:xfrm>
            <a:off x="6804025" y="5856288"/>
            <a:ext cx="76200" cy="476250"/>
          </a:xfrm>
          <a:custGeom>
            <a:avLst/>
            <a:gdLst>
              <a:gd name="T0" fmla="*/ 31241 w 76200"/>
              <a:gd name="T1" fmla="*/ 425373 h 475614"/>
              <a:gd name="T2" fmla="*/ 0 w 76200"/>
              <a:gd name="T3" fmla="*/ 425373 h 475614"/>
              <a:gd name="T4" fmla="*/ 25907 w 76200"/>
              <a:gd name="T5" fmla="*/ 477398 h 475614"/>
              <a:gd name="T6" fmla="*/ 50292 w 76200"/>
              <a:gd name="T7" fmla="*/ 477398 h 475614"/>
              <a:gd name="T8" fmla="*/ 69722 w 76200"/>
              <a:gd name="T9" fmla="*/ 438379 h 475614"/>
              <a:gd name="T10" fmla="*/ 31241 w 76200"/>
              <a:gd name="T11" fmla="*/ 438379 h 475614"/>
              <a:gd name="T12" fmla="*/ 31241 w 76200"/>
              <a:gd name="T13" fmla="*/ 425373 h 475614"/>
              <a:gd name="T14" fmla="*/ 44195 w 76200"/>
              <a:gd name="T15" fmla="*/ 0 h 475614"/>
              <a:gd name="T16" fmla="*/ 31241 w 76200"/>
              <a:gd name="T17" fmla="*/ 0 h 475614"/>
              <a:gd name="T18" fmla="*/ 31241 w 76200"/>
              <a:gd name="T19" fmla="*/ 438379 h 475614"/>
              <a:gd name="T20" fmla="*/ 44195 w 76200"/>
              <a:gd name="T21" fmla="*/ 438379 h 475614"/>
              <a:gd name="T22" fmla="*/ 44195 w 76200"/>
              <a:gd name="T23" fmla="*/ 0 h 475614"/>
              <a:gd name="T24" fmla="*/ 76199 w 76200"/>
              <a:gd name="T25" fmla="*/ 425373 h 475614"/>
              <a:gd name="T26" fmla="*/ 44195 w 76200"/>
              <a:gd name="T27" fmla="*/ 425373 h 475614"/>
              <a:gd name="T28" fmla="*/ 44195 w 76200"/>
              <a:gd name="T29" fmla="*/ 438379 h 475614"/>
              <a:gd name="T30" fmla="*/ 69722 w 76200"/>
              <a:gd name="T31" fmla="*/ 438379 h 475614"/>
              <a:gd name="T32" fmla="*/ 76199 w 76200"/>
              <a:gd name="T33" fmla="*/ 425373 h 475614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76200" h="475614">
                <a:moveTo>
                  <a:pt x="31241" y="423671"/>
                </a:moveTo>
                <a:lnTo>
                  <a:pt x="0" y="423671"/>
                </a:lnTo>
                <a:lnTo>
                  <a:pt x="25907" y="475487"/>
                </a:lnTo>
                <a:lnTo>
                  <a:pt x="50292" y="475487"/>
                </a:lnTo>
                <a:lnTo>
                  <a:pt x="69722" y="436625"/>
                </a:lnTo>
                <a:lnTo>
                  <a:pt x="31241" y="436625"/>
                </a:lnTo>
                <a:lnTo>
                  <a:pt x="31241" y="423671"/>
                </a:lnTo>
                <a:close/>
              </a:path>
              <a:path w="76200" h="475614">
                <a:moveTo>
                  <a:pt x="44195" y="0"/>
                </a:moveTo>
                <a:lnTo>
                  <a:pt x="31241" y="0"/>
                </a:lnTo>
                <a:lnTo>
                  <a:pt x="31241" y="436625"/>
                </a:lnTo>
                <a:lnTo>
                  <a:pt x="44195" y="436625"/>
                </a:lnTo>
                <a:lnTo>
                  <a:pt x="44195" y="0"/>
                </a:lnTo>
                <a:close/>
              </a:path>
              <a:path w="76200" h="475614">
                <a:moveTo>
                  <a:pt x="76199" y="423671"/>
                </a:moveTo>
                <a:lnTo>
                  <a:pt x="44195" y="423671"/>
                </a:lnTo>
                <a:lnTo>
                  <a:pt x="44195" y="436625"/>
                </a:lnTo>
                <a:lnTo>
                  <a:pt x="69722" y="436625"/>
                </a:lnTo>
                <a:lnTo>
                  <a:pt x="76199" y="423671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57" name="object 18">
            <a:extLst>
              <a:ext uri="{FF2B5EF4-FFF2-40B4-BE49-F238E27FC236}">
                <a16:creationId xmlns:a16="http://schemas.microsoft.com/office/drawing/2014/main" id="{E48AA7DF-EC32-40A7-AB37-FE80B79F1C00}"/>
              </a:ext>
            </a:extLst>
          </p:cNvPr>
          <p:cNvSpPr>
            <a:spLocks/>
          </p:cNvSpPr>
          <p:nvPr/>
        </p:nvSpPr>
        <p:spPr bwMode="auto">
          <a:xfrm>
            <a:off x="7304088" y="5856288"/>
            <a:ext cx="76200" cy="476250"/>
          </a:xfrm>
          <a:custGeom>
            <a:avLst/>
            <a:gdLst>
              <a:gd name="T0" fmla="*/ 32003 w 76200"/>
              <a:gd name="T1" fmla="*/ 425373 h 475614"/>
              <a:gd name="T2" fmla="*/ 0 w 76200"/>
              <a:gd name="T3" fmla="*/ 425373 h 475614"/>
              <a:gd name="T4" fmla="*/ 25907 w 76200"/>
              <a:gd name="T5" fmla="*/ 477398 h 475614"/>
              <a:gd name="T6" fmla="*/ 50292 w 76200"/>
              <a:gd name="T7" fmla="*/ 477398 h 475614"/>
              <a:gd name="T8" fmla="*/ 69722 w 76200"/>
              <a:gd name="T9" fmla="*/ 438379 h 475614"/>
              <a:gd name="T10" fmla="*/ 32003 w 76200"/>
              <a:gd name="T11" fmla="*/ 438379 h 475614"/>
              <a:gd name="T12" fmla="*/ 32003 w 76200"/>
              <a:gd name="T13" fmla="*/ 425373 h 475614"/>
              <a:gd name="T14" fmla="*/ 44195 w 76200"/>
              <a:gd name="T15" fmla="*/ 0 h 475614"/>
              <a:gd name="T16" fmla="*/ 32003 w 76200"/>
              <a:gd name="T17" fmla="*/ 0 h 475614"/>
              <a:gd name="T18" fmla="*/ 32003 w 76200"/>
              <a:gd name="T19" fmla="*/ 438379 h 475614"/>
              <a:gd name="T20" fmla="*/ 44195 w 76200"/>
              <a:gd name="T21" fmla="*/ 438379 h 475614"/>
              <a:gd name="T22" fmla="*/ 44195 w 76200"/>
              <a:gd name="T23" fmla="*/ 0 h 475614"/>
              <a:gd name="T24" fmla="*/ 76199 w 76200"/>
              <a:gd name="T25" fmla="*/ 425373 h 475614"/>
              <a:gd name="T26" fmla="*/ 44195 w 76200"/>
              <a:gd name="T27" fmla="*/ 425373 h 475614"/>
              <a:gd name="T28" fmla="*/ 44195 w 76200"/>
              <a:gd name="T29" fmla="*/ 438379 h 475614"/>
              <a:gd name="T30" fmla="*/ 69722 w 76200"/>
              <a:gd name="T31" fmla="*/ 438379 h 475614"/>
              <a:gd name="T32" fmla="*/ 76199 w 76200"/>
              <a:gd name="T33" fmla="*/ 425373 h 475614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76200" h="475614">
                <a:moveTo>
                  <a:pt x="32003" y="423671"/>
                </a:moveTo>
                <a:lnTo>
                  <a:pt x="0" y="423671"/>
                </a:lnTo>
                <a:lnTo>
                  <a:pt x="25907" y="475487"/>
                </a:lnTo>
                <a:lnTo>
                  <a:pt x="50292" y="475487"/>
                </a:lnTo>
                <a:lnTo>
                  <a:pt x="69722" y="436625"/>
                </a:lnTo>
                <a:lnTo>
                  <a:pt x="32003" y="436625"/>
                </a:lnTo>
                <a:lnTo>
                  <a:pt x="32003" y="423671"/>
                </a:lnTo>
                <a:close/>
              </a:path>
              <a:path w="76200" h="475614">
                <a:moveTo>
                  <a:pt x="44195" y="0"/>
                </a:moveTo>
                <a:lnTo>
                  <a:pt x="32003" y="0"/>
                </a:lnTo>
                <a:lnTo>
                  <a:pt x="32003" y="436625"/>
                </a:lnTo>
                <a:lnTo>
                  <a:pt x="44195" y="436625"/>
                </a:lnTo>
                <a:lnTo>
                  <a:pt x="44195" y="0"/>
                </a:lnTo>
                <a:close/>
              </a:path>
              <a:path w="76200" h="475614">
                <a:moveTo>
                  <a:pt x="76199" y="423671"/>
                </a:moveTo>
                <a:lnTo>
                  <a:pt x="44195" y="423671"/>
                </a:lnTo>
                <a:lnTo>
                  <a:pt x="44195" y="436625"/>
                </a:lnTo>
                <a:lnTo>
                  <a:pt x="69722" y="436625"/>
                </a:lnTo>
                <a:lnTo>
                  <a:pt x="76199" y="423671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58" name="object 19">
            <a:extLst>
              <a:ext uri="{FF2B5EF4-FFF2-40B4-BE49-F238E27FC236}">
                <a16:creationId xmlns:a16="http://schemas.microsoft.com/office/drawing/2014/main" id="{1232541D-1E12-4EF0-A7A0-13FCDEF22C9A}"/>
              </a:ext>
            </a:extLst>
          </p:cNvPr>
          <p:cNvSpPr>
            <a:spLocks/>
          </p:cNvSpPr>
          <p:nvPr/>
        </p:nvSpPr>
        <p:spPr bwMode="auto">
          <a:xfrm>
            <a:off x="7802563" y="5856288"/>
            <a:ext cx="76200" cy="476250"/>
          </a:xfrm>
          <a:custGeom>
            <a:avLst/>
            <a:gdLst>
              <a:gd name="T0" fmla="*/ 32003 w 76200"/>
              <a:gd name="T1" fmla="*/ 425373 h 475614"/>
              <a:gd name="T2" fmla="*/ 0 w 76200"/>
              <a:gd name="T3" fmla="*/ 425373 h 475614"/>
              <a:gd name="T4" fmla="*/ 25907 w 76200"/>
              <a:gd name="T5" fmla="*/ 477398 h 475614"/>
              <a:gd name="T6" fmla="*/ 50292 w 76200"/>
              <a:gd name="T7" fmla="*/ 477398 h 475614"/>
              <a:gd name="T8" fmla="*/ 69722 w 76200"/>
              <a:gd name="T9" fmla="*/ 438379 h 475614"/>
              <a:gd name="T10" fmla="*/ 32003 w 76200"/>
              <a:gd name="T11" fmla="*/ 438379 h 475614"/>
              <a:gd name="T12" fmla="*/ 32003 w 76200"/>
              <a:gd name="T13" fmla="*/ 425373 h 475614"/>
              <a:gd name="T14" fmla="*/ 44195 w 76200"/>
              <a:gd name="T15" fmla="*/ 0 h 475614"/>
              <a:gd name="T16" fmla="*/ 32003 w 76200"/>
              <a:gd name="T17" fmla="*/ 0 h 475614"/>
              <a:gd name="T18" fmla="*/ 32003 w 76200"/>
              <a:gd name="T19" fmla="*/ 438379 h 475614"/>
              <a:gd name="T20" fmla="*/ 44195 w 76200"/>
              <a:gd name="T21" fmla="*/ 438379 h 475614"/>
              <a:gd name="T22" fmla="*/ 44195 w 76200"/>
              <a:gd name="T23" fmla="*/ 0 h 475614"/>
              <a:gd name="T24" fmla="*/ 76199 w 76200"/>
              <a:gd name="T25" fmla="*/ 425373 h 475614"/>
              <a:gd name="T26" fmla="*/ 44195 w 76200"/>
              <a:gd name="T27" fmla="*/ 425373 h 475614"/>
              <a:gd name="T28" fmla="*/ 44195 w 76200"/>
              <a:gd name="T29" fmla="*/ 438379 h 475614"/>
              <a:gd name="T30" fmla="*/ 69722 w 76200"/>
              <a:gd name="T31" fmla="*/ 438379 h 475614"/>
              <a:gd name="T32" fmla="*/ 76199 w 76200"/>
              <a:gd name="T33" fmla="*/ 425373 h 475614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76200" h="475614">
                <a:moveTo>
                  <a:pt x="32003" y="423671"/>
                </a:moveTo>
                <a:lnTo>
                  <a:pt x="0" y="423671"/>
                </a:lnTo>
                <a:lnTo>
                  <a:pt x="25907" y="475487"/>
                </a:lnTo>
                <a:lnTo>
                  <a:pt x="50292" y="475487"/>
                </a:lnTo>
                <a:lnTo>
                  <a:pt x="69722" y="436625"/>
                </a:lnTo>
                <a:lnTo>
                  <a:pt x="32003" y="436625"/>
                </a:lnTo>
                <a:lnTo>
                  <a:pt x="32003" y="423671"/>
                </a:lnTo>
                <a:close/>
              </a:path>
              <a:path w="76200" h="475614">
                <a:moveTo>
                  <a:pt x="44195" y="0"/>
                </a:moveTo>
                <a:lnTo>
                  <a:pt x="32003" y="0"/>
                </a:lnTo>
                <a:lnTo>
                  <a:pt x="32003" y="436625"/>
                </a:lnTo>
                <a:lnTo>
                  <a:pt x="44195" y="436625"/>
                </a:lnTo>
                <a:lnTo>
                  <a:pt x="44195" y="0"/>
                </a:lnTo>
                <a:close/>
              </a:path>
              <a:path w="76200" h="475614">
                <a:moveTo>
                  <a:pt x="76199" y="423671"/>
                </a:moveTo>
                <a:lnTo>
                  <a:pt x="44195" y="423671"/>
                </a:lnTo>
                <a:lnTo>
                  <a:pt x="44195" y="436625"/>
                </a:lnTo>
                <a:lnTo>
                  <a:pt x="69722" y="436625"/>
                </a:lnTo>
                <a:lnTo>
                  <a:pt x="76199" y="423671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59" name="object 20">
            <a:extLst>
              <a:ext uri="{FF2B5EF4-FFF2-40B4-BE49-F238E27FC236}">
                <a16:creationId xmlns:a16="http://schemas.microsoft.com/office/drawing/2014/main" id="{D983B0A8-9F9E-45B5-996C-7AE220334B7C}"/>
              </a:ext>
            </a:extLst>
          </p:cNvPr>
          <p:cNvSpPr>
            <a:spLocks/>
          </p:cNvSpPr>
          <p:nvPr/>
        </p:nvSpPr>
        <p:spPr bwMode="auto">
          <a:xfrm>
            <a:off x="9337675" y="6794500"/>
            <a:ext cx="4763" cy="0"/>
          </a:xfrm>
          <a:custGeom>
            <a:avLst/>
            <a:gdLst>
              <a:gd name="T0" fmla="*/ 0 w 3809"/>
              <a:gd name="T1" fmla="*/ 7448 w 3809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3809">
                <a:moveTo>
                  <a:pt x="0" y="0"/>
                </a:moveTo>
                <a:lnTo>
                  <a:pt x="3809" y="0"/>
                </a:lnTo>
              </a:path>
            </a:pathLst>
          </a:custGeom>
          <a:noFill/>
          <a:ln w="3809">
            <a:solidFill>
              <a:srgbClr val="E1D8A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60" name="object 22">
            <a:extLst>
              <a:ext uri="{FF2B5EF4-FFF2-40B4-BE49-F238E27FC236}">
                <a16:creationId xmlns:a16="http://schemas.microsoft.com/office/drawing/2014/main" id="{006DD38E-3A86-4556-BF8B-5E4C9CB4B4D0}"/>
              </a:ext>
            </a:extLst>
          </p:cNvPr>
          <p:cNvSpPr>
            <a:spLocks/>
          </p:cNvSpPr>
          <p:nvPr/>
        </p:nvSpPr>
        <p:spPr bwMode="auto">
          <a:xfrm>
            <a:off x="522288" y="7150100"/>
            <a:ext cx="8501062" cy="0"/>
          </a:xfrm>
          <a:custGeom>
            <a:avLst/>
            <a:gdLst>
              <a:gd name="T0" fmla="*/ 0 w 8501380"/>
              <a:gd name="T1" fmla="*/ 8499917 w 8501380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8501380">
                <a:moveTo>
                  <a:pt x="0" y="0"/>
                </a:moveTo>
                <a:lnTo>
                  <a:pt x="8500871" y="0"/>
                </a:lnTo>
              </a:path>
            </a:pathLst>
          </a:custGeom>
          <a:noFill/>
          <a:ln w="14223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61" name="object 23">
            <a:extLst>
              <a:ext uri="{FF2B5EF4-FFF2-40B4-BE49-F238E27FC236}">
                <a16:creationId xmlns:a16="http://schemas.microsoft.com/office/drawing/2014/main" id="{62BF691D-AE39-43B5-A56D-B3B903C75BCB}"/>
              </a:ext>
            </a:extLst>
          </p:cNvPr>
          <p:cNvSpPr>
            <a:spLocks/>
          </p:cNvSpPr>
          <p:nvPr/>
        </p:nvSpPr>
        <p:spPr bwMode="auto">
          <a:xfrm>
            <a:off x="2414588" y="6332538"/>
            <a:ext cx="23812" cy="23812"/>
          </a:xfrm>
          <a:custGeom>
            <a:avLst/>
            <a:gdLst>
              <a:gd name="T0" fmla="*/ 21679 w 24764"/>
              <a:gd name="T1" fmla="*/ 0 h 24764"/>
              <a:gd name="T2" fmla="*/ 0 w 24764"/>
              <a:gd name="T3" fmla="*/ 0 h 24764"/>
              <a:gd name="T4" fmla="*/ 10839 w 24764"/>
              <a:gd name="T5" fmla="*/ 21679 h 24764"/>
              <a:gd name="T6" fmla="*/ 21679 w 24764"/>
              <a:gd name="T7" fmla="*/ 0 h 2476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4764" h="24764">
                <a:moveTo>
                  <a:pt x="24384" y="0"/>
                </a:moveTo>
                <a:lnTo>
                  <a:pt x="0" y="0"/>
                </a:lnTo>
                <a:lnTo>
                  <a:pt x="12192" y="24384"/>
                </a:lnTo>
                <a:lnTo>
                  <a:pt x="24384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62" name="object 24">
            <a:extLst>
              <a:ext uri="{FF2B5EF4-FFF2-40B4-BE49-F238E27FC236}">
                <a16:creationId xmlns:a16="http://schemas.microsoft.com/office/drawing/2014/main" id="{70B19836-BD67-4ADF-AFCC-24D1B7997D5F}"/>
              </a:ext>
            </a:extLst>
          </p:cNvPr>
          <p:cNvSpPr>
            <a:spLocks/>
          </p:cNvSpPr>
          <p:nvPr/>
        </p:nvSpPr>
        <p:spPr bwMode="auto">
          <a:xfrm>
            <a:off x="2913063" y="6332538"/>
            <a:ext cx="23812" cy="23812"/>
          </a:xfrm>
          <a:custGeom>
            <a:avLst/>
            <a:gdLst>
              <a:gd name="T0" fmla="*/ 21679 w 24764"/>
              <a:gd name="T1" fmla="*/ 0 h 24764"/>
              <a:gd name="T2" fmla="*/ 0 w 24764"/>
              <a:gd name="T3" fmla="*/ 0 h 24764"/>
              <a:gd name="T4" fmla="*/ 10839 w 24764"/>
              <a:gd name="T5" fmla="*/ 21679 h 24764"/>
              <a:gd name="T6" fmla="*/ 21679 w 24764"/>
              <a:gd name="T7" fmla="*/ 0 h 2476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4764" h="24764">
                <a:moveTo>
                  <a:pt x="24384" y="0"/>
                </a:moveTo>
                <a:lnTo>
                  <a:pt x="0" y="0"/>
                </a:lnTo>
                <a:lnTo>
                  <a:pt x="12192" y="24384"/>
                </a:lnTo>
                <a:lnTo>
                  <a:pt x="24384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63" name="object 25">
            <a:extLst>
              <a:ext uri="{FF2B5EF4-FFF2-40B4-BE49-F238E27FC236}">
                <a16:creationId xmlns:a16="http://schemas.microsoft.com/office/drawing/2014/main" id="{DFBB7149-7655-4254-956F-2E0A9CD8258D}"/>
              </a:ext>
            </a:extLst>
          </p:cNvPr>
          <p:cNvSpPr>
            <a:spLocks/>
          </p:cNvSpPr>
          <p:nvPr/>
        </p:nvSpPr>
        <p:spPr bwMode="auto">
          <a:xfrm>
            <a:off x="3411538" y="6332538"/>
            <a:ext cx="25400" cy="23812"/>
          </a:xfrm>
          <a:custGeom>
            <a:avLst/>
            <a:gdLst>
              <a:gd name="T0" fmla="*/ 26311 w 24764"/>
              <a:gd name="T1" fmla="*/ 0 h 24764"/>
              <a:gd name="T2" fmla="*/ 0 w 24764"/>
              <a:gd name="T3" fmla="*/ 0 h 24764"/>
              <a:gd name="T4" fmla="*/ 13155 w 24764"/>
              <a:gd name="T5" fmla="*/ 21679 h 24764"/>
              <a:gd name="T6" fmla="*/ 26311 w 24764"/>
              <a:gd name="T7" fmla="*/ 0 h 2476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4764" h="24764">
                <a:moveTo>
                  <a:pt x="24384" y="0"/>
                </a:moveTo>
                <a:lnTo>
                  <a:pt x="0" y="0"/>
                </a:lnTo>
                <a:lnTo>
                  <a:pt x="12192" y="24384"/>
                </a:lnTo>
                <a:lnTo>
                  <a:pt x="24384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64" name="object 26">
            <a:extLst>
              <a:ext uri="{FF2B5EF4-FFF2-40B4-BE49-F238E27FC236}">
                <a16:creationId xmlns:a16="http://schemas.microsoft.com/office/drawing/2014/main" id="{76F294F1-EAC5-4335-A7B2-D380E1174381}"/>
              </a:ext>
            </a:extLst>
          </p:cNvPr>
          <p:cNvSpPr>
            <a:spLocks/>
          </p:cNvSpPr>
          <p:nvPr/>
        </p:nvSpPr>
        <p:spPr bwMode="auto">
          <a:xfrm>
            <a:off x="3910013" y="6332538"/>
            <a:ext cx="25400" cy="23812"/>
          </a:xfrm>
          <a:custGeom>
            <a:avLst/>
            <a:gdLst>
              <a:gd name="T0" fmla="*/ 26311 w 24764"/>
              <a:gd name="T1" fmla="*/ 0 h 24764"/>
              <a:gd name="T2" fmla="*/ 0 w 24764"/>
              <a:gd name="T3" fmla="*/ 0 h 24764"/>
              <a:gd name="T4" fmla="*/ 13155 w 24764"/>
              <a:gd name="T5" fmla="*/ 21679 h 24764"/>
              <a:gd name="T6" fmla="*/ 26311 w 24764"/>
              <a:gd name="T7" fmla="*/ 0 h 2476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4764" h="24764">
                <a:moveTo>
                  <a:pt x="24384" y="0"/>
                </a:moveTo>
                <a:lnTo>
                  <a:pt x="0" y="0"/>
                </a:lnTo>
                <a:lnTo>
                  <a:pt x="12192" y="24384"/>
                </a:lnTo>
                <a:lnTo>
                  <a:pt x="24384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65" name="object 27">
            <a:extLst>
              <a:ext uri="{FF2B5EF4-FFF2-40B4-BE49-F238E27FC236}">
                <a16:creationId xmlns:a16="http://schemas.microsoft.com/office/drawing/2014/main" id="{3710C37C-64B8-4E1D-AE80-14B7EDC26648}"/>
              </a:ext>
            </a:extLst>
          </p:cNvPr>
          <p:cNvSpPr>
            <a:spLocks/>
          </p:cNvSpPr>
          <p:nvPr/>
        </p:nvSpPr>
        <p:spPr bwMode="auto">
          <a:xfrm>
            <a:off x="4373563" y="6332538"/>
            <a:ext cx="23812" cy="23812"/>
          </a:xfrm>
          <a:custGeom>
            <a:avLst/>
            <a:gdLst>
              <a:gd name="T0" fmla="*/ 21679 w 24764"/>
              <a:gd name="T1" fmla="*/ 0 h 24764"/>
              <a:gd name="T2" fmla="*/ 0 w 24764"/>
              <a:gd name="T3" fmla="*/ 0 h 24764"/>
              <a:gd name="T4" fmla="*/ 10839 w 24764"/>
              <a:gd name="T5" fmla="*/ 21679 h 24764"/>
              <a:gd name="T6" fmla="*/ 21679 w 24764"/>
              <a:gd name="T7" fmla="*/ 0 h 2476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4764" h="24764">
                <a:moveTo>
                  <a:pt x="24384" y="0"/>
                </a:moveTo>
                <a:lnTo>
                  <a:pt x="0" y="0"/>
                </a:lnTo>
                <a:lnTo>
                  <a:pt x="12192" y="24384"/>
                </a:lnTo>
                <a:lnTo>
                  <a:pt x="24384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66" name="object 28">
            <a:extLst>
              <a:ext uri="{FF2B5EF4-FFF2-40B4-BE49-F238E27FC236}">
                <a16:creationId xmlns:a16="http://schemas.microsoft.com/office/drawing/2014/main" id="{456CA212-40BF-46ED-B46F-11C995D3B9BE}"/>
              </a:ext>
            </a:extLst>
          </p:cNvPr>
          <p:cNvSpPr>
            <a:spLocks/>
          </p:cNvSpPr>
          <p:nvPr/>
        </p:nvSpPr>
        <p:spPr bwMode="auto">
          <a:xfrm>
            <a:off x="4872038" y="6332538"/>
            <a:ext cx="23812" cy="23812"/>
          </a:xfrm>
          <a:custGeom>
            <a:avLst/>
            <a:gdLst>
              <a:gd name="T0" fmla="*/ 21679 w 24764"/>
              <a:gd name="T1" fmla="*/ 0 h 24764"/>
              <a:gd name="T2" fmla="*/ 0 w 24764"/>
              <a:gd name="T3" fmla="*/ 0 h 24764"/>
              <a:gd name="T4" fmla="*/ 10839 w 24764"/>
              <a:gd name="T5" fmla="*/ 21679 h 24764"/>
              <a:gd name="T6" fmla="*/ 21679 w 24764"/>
              <a:gd name="T7" fmla="*/ 0 h 2476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4764" h="24764">
                <a:moveTo>
                  <a:pt x="24384" y="0"/>
                </a:moveTo>
                <a:lnTo>
                  <a:pt x="0" y="0"/>
                </a:lnTo>
                <a:lnTo>
                  <a:pt x="12192" y="24384"/>
                </a:lnTo>
                <a:lnTo>
                  <a:pt x="24384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67" name="object 29">
            <a:extLst>
              <a:ext uri="{FF2B5EF4-FFF2-40B4-BE49-F238E27FC236}">
                <a16:creationId xmlns:a16="http://schemas.microsoft.com/office/drawing/2014/main" id="{5B52D7D8-FE5B-411F-BCC2-5F8D82A4767A}"/>
              </a:ext>
            </a:extLst>
          </p:cNvPr>
          <p:cNvSpPr>
            <a:spLocks/>
          </p:cNvSpPr>
          <p:nvPr/>
        </p:nvSpPr>
        <p:spPr bwMode="auto">
          <a:xfrm>
            <a:off x="5372100" y="6332538"/>
            <a:ext cx="23813" cy="23812"/>
          </a:xfrm>
          <a:custGeom>
            <a:avLst/>
            <a:gdLst>
              <a:gd name="T0" fmla="*/ 21682 w 24764"/>
              <a:gd name="T1" fmla="*/ 0 h 24764"/>
              <a:gd name="T2" fmla="*/ 0 w 24764"/>
              <a:gd name="T3" fmla="*/ 0 h 24764"/>
              <a:gd name="T4" fmla="*/ 10841 w 24764"/>
              <a:gd name="T5" fmla="*/ 21679 h 24764"/>
              <a:gd name="T6" fmla="*/ 21682 w 24764"/>
              <a:gd name="T7" fmla="*/ 0 h 2476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4764" h="24764">
                <a:moveTo>
                  <a:pt x="24384" y="0"/>
                </a:moveTo>
                <a:lnTo>
                  <a:pt x="0" y="0"/>
                </a:lnTo>
                <a:lnTo>
                  <a:pt x="12192" y="24384"/>
                </a:lnTo>
                <a:lnTo>
                  <a:pt x="24384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68" name="object 30">
            <a:extLst>
              <a:ext uri="{FF2B5EF4-FFF2-40B4-BE49-F238E27FC236}">
                <a16:creationId xmlns:a16="http://schemas.microsoft.com/office/drawing/2014/main" id="{3FF1DD4D-FE3C-4C92-8E7F-0E2468710460}"/>
              </a:ext>
            </a:extLst>
          </p:cNvPr>
          <p:cNvSpPr>
            <a:spLocks/>
          </p:cNvSpPr>
          <p:nvPr/>
        </p:nvSpPr>
        <p:spPr bwMode="auto">
          <a:xfrm>
            <a:off x="5868988" y="6332538"/>
            <a:ext cx="25400" cy="23812"/>
          </a:xfrm>
          <a:custGeom>
            <a:avLst/>
            <a:gdLst>
              <a:gd name="T0" fmla="*/ 26311 w 24764"/>
              <a:gd name="T1" fmla="*/ 0 h 24764"/>
              <a:gd name="T2" fmla="*/ 0 w 24764"/>
              <a:gd name="T3" fmla="*/ 0 h 24764"/>
              <a:gd name="T4" fmla="*/ 13155 w 24764"/>
              <a:gd name="T5" fmla="*/ 21679 h 24764"/>
              <a:gd name="T6" fmla="*/ 26311 w 24764"/>
              <a:gd name="T7" fmla="*/ 0 h 2476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4764" h="24764">
                <a:moveTo>
                  <a:pt x="24384" y="0"/>
                </a:moveTo>
                <a:lnTo>
                  <a:pt x="0" y="0"/>
                </a:lnTo>
                <a:lnTo>
                  <a:pt x="12192" y="24384"/>
                </a:lnTo>
                <a:lnTo>
                  <a:pt x="24384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69" name="object 31">
            <a:extLst>
              <a:ext uri="{FF2B5EF4-FFF2-40B4-BE49-F238E27FC236}">
                <a16:creationId xmlns:a16="http://schemas.microsoft.com/office/drawing/2014/main" id="{67E27E3B-5995-4C2F-A067-42290A05E0B1}"/>
              </a:ext>
            </a:extLst>
          </p:cNvPr>
          <p:cNvSpPr>
            <a:spLocks/>
          </p:cNvSpPr>
          <p:nvPr/>
        </p:nvSpPr>
        <p:spPr bwMode="auto">
          <a:xfrm>
            <a:off x="6330950" y="6332538"/>
            <a:ext cx="25400" cy="23812"/>
          </a:xfrm>
          <a:custGeom>
            <a:avLst/>
            <a:gdLst>
              <a:gd name="T0" fmla="*/ 26311 w 24764"/>
              <a:gd name="T1" fmla="*/ 0 h 24764"/>
              <a:gd name="T2" fmla="*/ 0 w 24764"/>
              <a:gd name="T3" fmla="*/ 0 h 24764"/>
              <a:gd name="T4" fmla="*/ 13155 w 24764"/>
              <a:gd name="T5" fmla="*/ 21679 h 24764"/>
              <a:gd name="T6" fmla="*/ 26311 w 24764"/>
              <a:gd name="T7" fmla="*/ 0 h 2476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4764" h="24764">
                <a:moveTo>
                  <a:pt x="24384" y="0"/>
                </a:moveTo>
                <a:lnTo>
                  <a:pt x="0" y="0"/>
                </a:lnTo>
                <a:lnTo>
                  <a:pt x="12192" y="24384"/>
                </a:lnTo>
                <a:lnTo>
                  <a:pt x="24384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70" name="object 32">
            <a:extLst>
              <a:ext uri="{FF2B5EF4-FFF2-40B4-BE49-F238E27FC236}">
                <a16:creationId xmlns:a16="http://schemas.microsoft.com/office/drawing/2014/main" id="{15040A89-CA99-4A0D-BA62-677024590531}"/>
              </a:ext>
            </a:extLst>
          </p:cNvPr>
          <p:cNvSpPr>
            <a:spLocks/>
          </p:cNvSpPr>
          <p:nvPr/>
        </p:nvSpPr>
        <p:spPr bwMode="auto">
          <a:xfrm>
            <a:off x="6831013" y="6332538"/>
            <a:ext cx="23812" cy="23812"/>
          </a:xfrm>
          <a:custGeom>
            <a:avLst/>
            <a:gdLst>
              <a:gd name="T0" fmla="*/ 21676 w 24765"/>
              <a:gd name="T1" fmla="*/ 0 h 24764"/>
              <a:gd name="T2" fmla="*/ 0 w 24765"/>
              <a:gd name="T3" fmla="*/ 0 h 24764"/>
              <a:gd name="T4" fmla="*/ 10838 w 24765"/>
              <a:gd name="T5" fmla="*/ 21679 h 24764"/>
              <a:gd name="T6" fmla="*/ 21676 w 24765"/>
              <a:gd name="T7" fmla="*/ 0 h 2476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4765" h="24764">
                <a:moveTo>
                  <a:pt x="24384" y="0"/>
                </a:moveTo>
                <a:lnTo>
                  <a:pt x="0" y="0"/>
                </a:lnTo>
                <a:lnTo>
                  <a:pt x="12192" y="24384"/>
                </a:lnTo>
                <a:lnTo>
                  <a:pt x="24384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71" name="object 33">
            <a:extLst>
              <a:ext uri="{FF2B5EF4-FFF2-40B4-BE49-F238E27FC236}">
                <a16:creationId xmlns:a16="http://schemas.microsoft.com/office/drawing/2014/main" id="{C3AA12C1-4885-49B7-BAD0-912FA997F8CC}"/>
              </a:ext>
            </a:extLst>
          </p:cNvPr>
          <p:cNvSpPr>
            <a:spLocks/>
          </p:cNvSpPr>
          <p:nvPr/>
        </p:nvSpPr>
        <p:spPr bwMode="auto">
          <a:xfrm>
            <a:off x="7331075" y="6332538"/>
            <a:ext cx="23813" cy="23812"/>
          </a:xfrm>
          <a:custGeom>
            <a:avLst/>
            <a:gdLst>
              <a:gd name="T0" fmla="*/ 21679 w 24765"/>
              <a:gd name="T1" fmla="*/ 0 h 24764"/>
              <a:gd name="T2" fmla="*/ 0 w 24765"/>
              <a:gd name="T3" fmla="*/ 0 h 24764"/>
              <a:gd name="T4" fmla="*/ 10839 w 24765"/>
              <a:gd name="T5" fmla="*/ 21679 h 24764"/>
              <a:gd name="T6" fmla="*/ 21679 w 24765"/>
              <a:gd name="T7" fmla="*/ 0 h 2476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4765" h="24764">
                <a:moveTo>
                  <a:pt x="24384" y="0"/>
                </a:moveTo>
                <a:lnTo>
                  <a:pt x="0" y="0"/>
                </a:lnTo>
                <a:lnTo>
                  <a:pt x="12192" y="24384"/>
                </a:lnTo>
                <a:lnTo>
                  <a:pt x="24384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72" name="object 34">
            <a:extLst>
              <a:ext uri="{FF2B5EF4-FFF2-40B4-BE49-F238E27FC236}">
                <a16:creationId xmlns:a16="http://schemas.microsoft.com/office/drawing/2014/main" id="{4D774D9D-8F79-46A3-A95D-264FBCA5CCA1}"/>
              </a:ext>
            </a:extLst>
          </p:cNvPr>
          <p:cNvSpPr>
            <a:spLocks/>
          </p:cNvSpPr>
          <p:nvPr/>
        </p:nvSpPr>
        <p:spPr bwMode="auto">
          <a:xfrm>
            <a:off x="7829550" y="6332538"/>
            <a:ext cx="23813" cy="23812"/>
          </a:xfrm>
          <a:custGeom>
            <a:avLst/>
            <a:gdLst>
              <a:gd name="T0" fmla="*/ 21679 w 24765"/>
              <a:gd name="T1" fmla="*/ 0 h 24764"/>
              <a:gd name="T2" fmla="*/ 0 w 24765"/>
              <a:gd name="T3" fmla="*/ 0 h 24764"/>
              <a:gd name="T4" fmla="*/ 10839 w 24765"/>
              <a:gd name="T5" fmla="*/ 21679 h 24764"/>
              <a:gd name="T6" fmla="*/ 21679 w 24765"/>
              <a:gd name="T7" fmla="*/ 0 h 2476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4765" h="24764">
                <a:moveTo>
                  <a:pt x="24384" y="0"/>
                </a:moveTo>
                <a:lnTo>
                  <a:pt x="0" y="0"/>
                </a:lnTo>
                <a:lnTo>
                  <a:pt x="12192" y="24384"/>
                </a:lnTo>
                <a:lnTo>
                  <a:pt x="24384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5" name="object 35">
            <a:extLst>
              <a:ext uri="{FF2B5EF4-FFF2-40B4-BE49-F238E27FC236}">
                <a16:creationId xmlns:a16="http://schemas.microsoft.com/office/drawing/2014/main" id="{5A63E65B-7EC5-4381-8C8D-55E008B888A0}"/>
              </a:ext>
            </a:extLst>
          </p:cNvPr>
          <p:cNvSpPr txBox="1"/>
          <p:nvPr/>
        </p:nvSpPr>
        <p:spPr>
          <a:xfrm>
            <a:off x="1584325" y="4676775"/>
            <a:ext cx="6484938" cy="19446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b="1" dirty="0">
                <a:latin typeface="Arial"/>
                <a:cs typeface="Arial"/>
              </a:rPr>
              <a:t>$1,000</a:t>
            </a:r>
            <a:endParaRPr>
              <a:latin typeface="Arial"/>
              <a:cs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Times New Roman"/>
              <a:cs typeface="Times New Roman"/>
            </a:endParaRPr>
          </a:p>
          <a:p>
            <a:pPr fontAlgn="auto">
              <a:spcBef>
                <a:spcPts val="5"/>
              </a:spcBef>
              <a:spcAft>
                <a:spcPts val="0"/>
              </a:spcAft>
              <a:defRPr/>
            </a:pPr>
            <a:endParaRPr sz="2500">
              <a:latin typeface="Times New Roman"/>
              <a:cs typeface="Times New Roman"/>
            </a:endParaRPr>
          </a:p>
          <a:p>
            <a:pPr marL="685800" algn="ctr" fontAlgn="auto">
              <a:spcBef>
                <a:spcPts val="0"/>
              </a:spcBef>
              <a:spcAft>
                <a:spcPts val="0"/>
              </a:spcAft>
              <a:tabLst>
                <a:tab pos="1183640" algn="l"/>
                <a:tab pos="1684655" algn="l"/>
                <a:tab pos="2182495" algn="l"/>
                <a:tab pos="2644775" algn="l"/>
                <a:tab pos="3142615" algn="l"/>
                <a:tab pos="3643629" algn="l"/>
                <a:tab pos="4142104" algn="l"/>
                <a:tab pos="4603750" algn="l"/>
                <a:tab pos="5012690" algn="l"/>
                <a:tab pos="5526405" algn="l"/>
                <a:tab pos="6049645" algn="l"/>
              </a:tabLst>
              <a:defRPr/>
            </a:pPr>
            <a:r>
              <a:rPr b="1" dirty="0">
                <a:latin typeface="Arial"/>
                <a:cs typeface="Arial"/>
              </a:rPr>
              <a:t>1</a:t>
            </a:r>
            <a:r>
              <a:rPr b="1" dirty="0">
                <a:latin typeface="Times New Roman"/>
                <a:cs typeface="Times New Roman"/>
              </a:rPr>
              <a:t>	</a:t>
            </a:r>
            <a:r>
              <a:rPr b="1" dirty="0">
                <a:latin typeface="Arial"/>
                <a:cs typeface="Arial"/>
              </a:rPr>
              <a:t>2</a:t>
            </a:r>
            <a:r>
              <a:rPr b="1" dirty="0">
                <a:latin typeface="Times New Roman"/>
                <a:cs typeface="Times New Roman"/>
              </a:rPr>
              <a:t>	</a:t>
            </a:r>
            <a:r>
              <a:rPr b="1" dirty="0">
                <a:latin typeface="Arial"/>
                <a:cs typeface="Arial"/>
              </a:rPr>
              <a:t>3</a:t>
            </a:r>
            <a:r>
              <a:rPr b="1" dirty="0">
                <a:latin typeface="Times New Roman"/>
                <a:cs typeface="Times New Roman"/>
              </a:rPr>
              <a:t>	</a:t>
            </a:r>
            <a:r>
              <a:rPr b="1" dirty="0">
                <a:latin typeface="Arial"/>
                <a:cs typeface="Arial"/>
              </a:rPr>
              <a:t>4</a:t>
            </a:r>
            <a:r>
              <a:rPr b="1" dirty="0">
                <a:latin typeface="Times New Roman"/>
                <a:cs typeface="Times New Roman"/>
              </a:rPr>
              <a:t>	</a:t>
            </a:r>
            <a:r>
              <a:rPr b="1" dirty="0">
                <a:latin typeface="Arial"/>
                <a:cs typeface="Arial"/>
              </a:rPr>
              <a:t>5</a:t>
            </a:r>
            <a:r>
              <a:rPr b="1" dirty="0">
                <a:latin typeface="Times New Roman"/>
                <a:cs typeface="Times New Roman"/>
              </a:rPr>
              <a:t>	</a:t>
            </a:r>
            <a:r>
              <a:rPr b="1" dirty="0">
                <a:latin typeface="Arial"/>
                <a:cs typeface="Arial"/>
              </a:rPr>
              <a:t>6</a:t>
            </a:r>
            <a:r>
              <a:rPr b="1" dirty="0">
                <a:latin typeface="Times New Roman"/>
                <a:cs typeface="Times New Roman"/>
              </a:rPr>
              <a:t>	</a:t>
            </a:r>
            <a:r>
              <a:rPr b="1" dirty="0">
                <a:latin typeface="Arial"/>
                <a:cs typeface="Arial"/>
              </a:rPr>
              <a:t>7</a:t>
            </a:r>
            <a:r>
              <a:rPr b="1" dirty="0">
                <a:latin typeface="Times New Roman"/>
                <a:cs typeface="Times New Roman"/>
              </a:rPr>
              <a:t>	</a:t>
            </a:r>
            <a:r>
              <a:rPr b="1" dirty="0">
                <a:latin typeface="Arial"/>
                <a:cs typeface="Arial"/>
              </a:rPr>
              <a:t>8</a:t>
            </a:r>
            <a:r>
              <a:rPr b="1" dirty="0">
                <a:latin typeface="Times New Roman"/>
                <a:cs typeface="Times New Roman"/>
              </a:rPr>
              <a:t>	</a:t>
            </a:r>
            <a:r>
              <a:rPr b="1" dirty="0">
                <a:latin typeface="Arial"/>
                <a:cs typeface="Arial"/>
              </a:rPr>
              <a:t>9</a:t>
            </a:r>
            <a:r>
              <a:rPr b="1" dirty="0">
                <a:latin typeface="Times New Roman"/>
                <a:cs typeface="Times New Roman"/>
              </a:rPr>
              <a:t>	</a:t>
            </a:r>
            <a:r>
              <a:rPr b="1" dirty="0">
                <a:latin typeface="Arial"/>
                <a:cs typeface="Arial"/>
              </a:rPr>
              <a:t>10</a:t>
            </a:r>
            <a:r>
              <a:rPr b="1" dirty="0">
                <a:latin typeface="Times New Roman"/>
                <a:cs typeface="Times New Roman"/>
              </a:rPr>
              <a:t>	</a:t>
            </a:r>
            <a:r>
              <a:rPr b="1" spc="-105" dirty="0">
                <a:latin typeface="Arial"/>
                <a:cs typeface="Arial"/>
              </a:rPr>
              <a:t>1</a:t>
            </a:r>
            <a:r>
              <a:rPr b="1" dirty="0">
                <a:latin typeface="Arial"/>
                <a:cs typeface="Arial"/>
              </a:rPr>
              <a:t>1</a:t>
            </a:r>
            <a:r>
              <a:rPr b="1" dirty="0">
                <a:latin typeface="Times New Roman"/>
                <a:cs typeface="Times New Roman"/>
              </a:rPr>
              <a:t>	</a:t>
            </a:r>
            <a:r>
              <a:rPr b="1" dirty="0">
                <a:latin typeface="Arial"/>
                <a:cs typeface="Arial"/>
              </a:rPr>
              <a:t>12</a:t>
            </a:r>
            <a:endParaRPr>
              <a:latin typeface="Arial"/>
              <a:cs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Times New Roman"/>
              <a:cs typeface="Times New Roman"/>
            </a:endParaRPr>
          </a:p>
          <a:p>
            <a:pPr fontAlgn="auto">
              <a:spcBef>
                <a:spcPts val="7"/>
              </a:spcBef>
              <a:spcAft>
                <a:spcPts val="0"/>
              </a:spcAft>
              <a:defRPr/>
            </a:pPr>
            <a:endParaRPr sz="1700">
              <a:latin typeface="Times New Roman"/>
              <a:cs typeface="Times New Roman"/>
            </a:endParaRPr>
          </a:p>
          <a:p>
            <a:pPr marL="663575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b="1" dirty="0">
                <a:latin typeface="Arial"/>
                <a:cs typeface="Arial"/>
              </a:rPr>
              <a:t>$95</a:t>
            </a:r>
            <a:r>
              <a:rPr b="1" dirty="0">
                <a:latin typeface="Times New Roman"/>
                <a:cs typeface="Times New Roman"/>
              </a:rPr>
              <a:t> </a:t>
            </a:r>
            <a:r>
              <a:rPr b="1" spc="15" dirty="0">
                <a:latin typeface="Times New Roman"/>
                <a:cs typeface="Times New Roman"/>
              </a:rPr>
              <a:t> </a:t>
            </a:r>
            <a:r>
              <a:rPr b="1" dirty="0">
                <a:latin typeface="Arial"/>
                <a:cs typeface="Arial"/>
              </a:rPr>
              <a:t>$95</a:t>
            </a:r>
            <a:r>
              <a:rPr b="1" dirty="0">
                <a:latin typeface="Times New Roman"/>
                <a:cs typeface="Times New Roman"/>
              </a:rPr>
              <a:t> </a:t>
            </a:r>
            <a:r>
              <a:rPr b="1" spc="35" dirty="0">
                <a:latin typeface="Times New Roman"/>
                <a:cs typeface="Times New Roman"/>
              </a:rPr>
              <a:t> </a:t>
            </a:r>
            <a:r>
              <a:rPr b="1" dirty="0">
                <a:latin typeface="Arial"/>
                <a:cs typeface="Arial"/>
              </a:rPr>
              <a:t>$95</a:t>
            </a:r>
            <a:r>
              <a:rPr b="1" dirty="0">
                <a:latin typeface="Times New Roman"/>
                <a:cs typeface="Times New Roman"/>
              </a:rPr>
              <a:t> </a:t>
            </a:r>
            <a:r>
              <a:rPr b="1" spc="15" dirty="0">
                <a:latin typeface="Times New Roman"/>
                <a:cs typeface="Times New Roman"/>
              </a:rPr>
              <a:t> </a:t>
            </a:r>
            <a:r>
              <a:rPr b="1" dirty="0">
                <a:latin typeface="Arial"/>
                <a:cs typeface="Arial"/>
              </a:rPr>
              <a:t>$95</a:t>
            </a:r>
            <a:r>
              <a:rPr b="1" spc="180" dirty="0">
                <a:latin typeface="Times New Roman"/>
                <a:cs typeface="Times New Roman"/>
              </a:rPr>
              <a:t> </a:t>
            </a:r>
            <a:r>
              <a:rPr sz="2700" b="1" baseline="4629" dirty="0">
                <a:latin typeface="Arial"/>
                <a:cs typeface="Arial"/>
              </a:rPr>
              <a:t>$95</a:t>
            </a:r>
            <a:r>
              <a:rPr sz="2700" b="1" baseline="4629" dirty="0">
                <a:latin typeface="Times New Roman"/>
                <a:cs typeface="Times New Roman"/>
              </a:rPr>
              <a:t> </a:t>
            </a:r>
            <a:r>
              <a:rPr sz="2700" b="1" spc="22" baseline="4629" dirty="0">
                <a:latin typeface="Times New Roman"/>
                <a:cs typeface="Times New Roman"/>
              </a:rPr>
              <a:t> </a:t>
            </a:r>
            <a:r>
              <a:rPr b="1" dirty="0">
                <a:latin typeface="Arial"/>
                <a:cs typeface="Arial"/>
              </a:rPr>
              <a:t>$95</a:t>
            </a:r>
            <a:r>
              <a:rPr b="1" dirty="0">
                <a:latin typeface="Times New Roman"/>
                <a:cs typeface="Times New Roman"/>
              </a:rPr>
              <a:t> </a:t>
            </a:r>
            <a:r>
              <a:rPr b="1" spc="30" dirty="0">
                <a:latin typeface="Times New Roman"/>
                <a:cs typeface="Times New Roman"/>
              </a:rPr>
              <a:t> </a:t>
            </a:r>
            <a:r>
              <a:rPr b="1" dirty="0">
                <a:latin typeface="Arial"/>
                <a:cs typeface="Arial"/>
              </a:rPr>
              <a:t>$95</a:t>
            </a:r>
            <a:r>
              <a:rPr b="1" dirty="0">
                <a:latin typeface="Times New Roman"/>
                <a:cs typeface="Times New Roman"/>
              </a:rPr>
              <a:t> </a:t>
            </a:r>
            <a:r>
              <a:rPr b="1" spc="25" dirty="0">
                <a:latin typeface="Times New Roman"/>
                <a:cs typeface="Times New Roman"/>
              </a:rPr>
              <a:t> </a:t>
            </a:r>
            <a:r>
              <a:rPr b="1" dirty="0">
                <a:latin typeface="Arial"/>
                <a:cs typeface="Arial"/>
              </a:rPr>
              <a:t>$95</a:t>
            </a:r>
            <a:r>
              <a:rPr b="1" spc="165" dirty="0">
                <a:latin typeface="Times New Roman"/>
                <a:cs typeface="Times New Roman"/>
              </a:rPr>
              <a:t> </a:t>
            </a:r>
            <a:r>
              <a:rPr b="1" dirty="0">
                <a:latin typeface="Arial"/>
                <a:cs typeface="Arial"/>
              </a:rPr>
              <a:t>$95</a:t>
            </a:r>
            <a:r>
              <a:rPr b="1" dirty="0">
                <a:latin typeface="Times New Roman"/>
                <a:cs typeface="Times New Roman"/>
              </a:rPr>
              <a:t> </a:t>
            </a:r>
            <a:r>
              <a:rPr b="1" spc="30" dirty="0">
                <a:latin typeface="Times New Roman"/>
                <a:cs typeface="Times New Roman"/>
              </a:rPr>
              <a:t> </a:t>
            </a:r>
            <a:r>
              <a:rPr b="1" dirty="0">
                <a:latin typeface="Arial"/>
                <a:cs typeface="Arial"/>
              </a:rPr>
              <a:t>$95</a:t>
            </a:r>
            <a:r>
              <a:rPr b="1" dirty="0">
                <a:latin typeface="Times New Roman"/>
                <a:cs typeface="Times New Roman"/>
              </a:rPr>
              <a:t> </a:t>
            </a:r>
            <a:r>
              <a:rPr b="1" spc="30" dirty="0">
                <a:latin typeface="Times New Roman"/>
                <a:cs typeface="Times New Roman"/>
              </a:rPr>
              <a:t> </a:t>
            </a:r>
            <a:r>
              <a:rPr b="1" dirty="0">
                <a:latin typeface="Arial"/>
                <a:cs typeface="Arial"/>
              </a:rPr>
              <a:t>$95</a:t>
            </a:r>
            <a:r>
              <a:rPr b="1" dirty="0">
                <a:latin typeface="Times New Roman"/>
                <a:cs typeface="Times New Roman"/>
              </a:rPr>
              <a:t> </a:t>
            </a:r>
            <a:r>
              <a:rPr b="1" spc="15" dirty="0">
                <a:latin typeface="Times New Roman"/>
                <a:cs typeface="Times New Roman"/>
              </a:rPr>
              <a:t> </a:t>
            </a:r>
            <a:r>
              <a:rPr b="1" dirty="0">
                <a:latin typeface="Arial"/>
                <a:cs typeface="Arial"/>
              </a:rPr>
              <a:t>$95</a:t>
            </a:r>
            <a:endParaRPr>
              <a:latin typeface="Arial"/>
              <a:cs typeface="Arial"/>
            </a:endParaRPr>
          </a:p>
        </p:txBody>
      </p:sp>
      <p:sp>
        <p:nvSpPr>
          <p:cNvPr id="10274" name="object 36">
            <a:extLst>
              <a:ext uri="{FF2B5EF4-FFF2-40B4-BE49-F238E27FC236}">
                <a16:creationId xmlns:a16="http://schemas.microsoft.com/office/drawing/2014/main" id="{B4AE66CE-1ADF-4588-9E94-4E8A8937A2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54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6BA0E46-8F48-49CC-8D66-F4A1805483C5}" type="slidenum">
              <a:rPr lang="en-US" altLang="en-US">
                <a:solidFill>
                  <a:schemeClr val="hlink"/>
                </a:solidFill>
                <a:latin typeface="Arial" panose="020B0604020202020204" pitchFamily="34" charset="0"/>
              </a:rPr>
              <a:pPr eaLnBrk="1" hangingPunct="1"/>
              <a:t>7</a:t>
            </a:fld>
            <a:endParaRPr lang="en-US" altLang="en-US">
              <a:solidFill>
                <a:schemeClr val="hlink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6437F21F-C73D-48EE-8D5B-F35B6C05C2C0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27749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Cash</a:t>
            </a:r>
            <a:r>
              <a:rPr spc="190" dirty="0">
                <a:latin typeface="Times New Roman"/>
                <a:cs typeface="Times New Roman"/>
              </a:rPr>
              <a:t> </a:t>
            </a:r>
            <a:r>
              <a:rPr spc="-5" dirty="0"/>
              <a:t>Flo</a:t>
            </a:r>
            <a:r>
              <a:rPr dirty="0"/>
              <a:t>w</a:t>
            </a:r>
            <a:r>
              <a:rPr spc="220" dirty="0">
                <a:latin typeface="Times New Roman"/>
                <a:cs typeface="Times New Roman"/>
              </a:rPr>
              <a:t> </a:t>
            </a:r>
            <a:r>
              <a:rPr spc="-5" dirty="0"/>
              <a:t>Diagra</a:t>
            </a:r>
            <a:r>
              <a:rPr dirty="0"/>
              <a:t>m</a:t>
            </a:r>
            <a:r>
              <a:rPr spc="204" dirty="0">
                <a:latin typeface="Times New Roman"/>
                <a:cs typeface="Times New Roman"/>
              </a:rPr>
              <a:t> </a:t>
            </a:r>
            <a:r>
              <a:rPr dirty="0"/>
              <a:t>–</a:t>
            </a:r>
            <a:r>
              <a:rPr spc="200" dirty="0">
                <a:latin typeface="Times New Roman"/>
                <a:cs typeface="Times New Roman"/>
              </a:rPr>
              <a:t> </a:t>
            </a:r>
            <a:r>
              <a:rPr spc="-5" dirty="0"/>
              <a:t>Exampl</a:t>
            </a:r>
            <a:r>
              <a:rPr dirty="0"/>
              <a:t>e</a:t>
            </a:r>
            <a:r>
              <a:rPr spc="200" dirty="0">
                <a:latin typeface="Times New Roman"/>
                <a:cs typeface="Times New Roman"/>
              </a:rPr>
              <a:t> </a:t>
            </a:r>
            <a:r>
              <a:rPr dirty="0"/>
              <a:t>[2]</a:t>
            </a:r>
          </a:p>
        </p:txBody>
      </p:sp>
      <p:sp>
        <p:nvSpPr>
          <p:cNvPr id="11267" name="object 4">
            <a:extLst>
              <a:ext uri="{FF2B5EF4-FFF2-40B4-BE49-F238E27FC236}">
                <a16:creationId xmlns:a16="http://schemas.microsoft.com/office/drawing/2014/main" id="{EB4C6AFA-3117-429F-9DCC-A89D30D9D07B}"/>
              </a:ext>
            </a:extLst>
          </p:cNvPr>
          <p:cNvSpPr>
            <a:spLocks/>
          </p:cNvSpPr>
          <p:nvPr/>
        </p:nvSpPr>
        <p:spPr bwMode="auto">
          <a:xfrm>
            <a:off x="457200" y="2416175"/>
            <a:ext cx="9144000" cy="977900"/>
          </a:xfrm>
          <a:custGeom>
            <a:avLst/>
            <a:gdLst>
              <a:gd name="T0" fmla="*/ 0 w 9144000"/>
              <a:gd name="T1" fmla="*/ 975364 h 979170"/>
              <a:gd name="T2" fmla="*/ 9143999 w 9144000"/>
              <a:gd name="T3" fmla="*/ 975364 h 979170"/>
              <a:gd name="T4" fmla="*/ 9143999 w 9144000"/>
              <a:gd name="T5" fmla="*/ 0 h 979170"/>
              <a:gd name="T6" fmla="*/ 0 w 9144000"/>
              <a:gd name="T7" fmla="*/ 0 h 979170"/>
              <a:gd name="T8" fmla="*/ 0 w 9144000"/>
              <a:gd name="T9" fmla="*/ 975364 h 9791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144000" h="979170">
                <a:moveTo>
                  <a:pt x="0" y="979169"/>
                </a:moveTo>
                <a:lnTo>
                  <a:pt x="9143999" y="979169"/>
                </a:lnTo>
                <a:lnTo>
                  <a:pt x="9143999" y="0"/>
                </a:lnTo>
                <a:lnTo>
                  <a:pt x="0" y="0"/>
                </a:lnTo>
                <a:lnTo>
                  <a:pt x="0" y="97916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1268" name="object 5">
            <a:extLst>
              <a:ext uri="{FF2B5EF4-FFF2-40B4-BE49-F238E27FC236}">
                <a16:creationId xmlns:a16="http://schemas.microsoft.com/office/drawing/2014/main" id="{46C14800-5591-4A40-AC11-884EA8FD1E50}"/>
              </a:ext>
            </a:extLst>
          </p:cNvPr>
          <p:cNvSpPr>
            <a:spLocks/>
          </p:cNvSpPr>
          <p:nvPr/>
        </p:nvSpPr>
        <p:spPr bwMode="auto">
          <a:xfrm>
            <a:off x="457200" y="4373563"/>
            <a:ext cx="9144000" cy="979487"/>
          </a:xfrm>
          <a:custGeom>
            <a:avLst/>
            <a:gdLst>
              <a:gd name="T0" fmla="*/ 0 w 9144000"/>
              <a:gd name="T1" fmla="*/ 980120 h 979170"/>
              <a:gd name="T2" fmla="*/ 9143999 w 9144000"/>
              <a:gd name="T3" fmla="*/ 980120 h 979170"/>
              <a:gd name="T4" fmla="*/ 9143999 w 9144000"/>
              <a:gd name="T5" fmla="*/ 0 h 979170"/>
              <a:gd name="T6" fmla="*/ 0 w 9144000"/>
              <a:gd name="T7" fmla="*/ 0 h 979170"/>
              <a:gd name="T8" fmla="*/ 0 w 9144000"/>
              <a:gd name="T9" fmla="*/ 980120 h 9791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144000" h="979170">
                <a:moveTo>
                  <a:pt x="0" y="979169"/>
                </a:moveTo>
                <a:lnTo>
                  <a:pt x="9143999" y="979169"/>
                </a:lnTo>
                <a:lnTo>
                  <a:pt x="9143999" y="0"/>
                </a:lnTo>
                <a:lnTo>
                  <a:pt x="0" y="0"/>
                </a:lnTo>
                <a:lnTo>
                  <a:pt x="0" y="97916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1269" name="object 6">
            <a:extLst>
              <a:ext uri="{FF2B5EF4-FFF2-40B4-BE49-F238E27FC236}">
                <a16:creationId xmlns:a16="http://schemas.microsoft.com/office/drawing/2014/main" id="{23B78EF2-5A84-49BB-8540-59A1DA72FF99}"/>
              </a:ext>
            </a:extLst>
          </p:cNvPr>
          <p:cNvSpPr>
            <a:spLocks/>
          </p:cNvSpPr>
          <p:nvPr/>
        </p:nvSpPr>
        <p:spPr bwMode="auto">
          <a:xfrm>
            <a:off x="457200" y="6332538"/>
            <a:ext cx="9144000" cy="982662"/>
          </a:xfrm>
          <a:custGeom>
            <a:avLst/>
            <a:gdLst>
              <a:gd name="T0" fmla="*/ 0 w 9144000"/>
              <a:gd name="T1" fmla="*/ 982028 h 982979"/>
              <a:gd name="T2" fmla="*/ 9143999 w 9144000"/>
              <a:gd name="T3" fmla="*/ 982028 h 982979"/>
              <a:gd name="T4" fmla="*/ 9143999 w 9144000"/>
              <a:gd name="T5" fmla="*/ 0 h 982979"/>
              <a:gd name="T6" fmla="*/ 0 w 9144000"/>
              <a:gd name="T7" fmla="*/ 0 h 982979"/>
              <a:gd name="T8" fmla="*/ 0 w 9144000"/>
              <a:gd name="T9" fmla="*/ 982028 h 98297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144000" h="982979">
                <a:moveTo>
                  <a:pt x="0" y="982979"/>
                </a:moveTo>
                <a:lnTo>
                  <a:pt x="9143999" y="982979"/>
                </a:lnTo>
                <a:lnTo>
                  <a:pt x="9143999" y="0"/>
                </a:lnTo>
                <a:lnTo>
                  <a:pt x="0" y="0"/>
                </a:lnTo>
                <a:lnTo>
                  <a:pt x="0" y="9829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1270" name="object 7">
            <a:extLst>
              <a:ext uri="{FF2B5EF4-FFF2-40B4-BE49-F238E27FC236}">
                <a16:creationId xmlns:a16="http://schemas.microsoft.com/office/drawing/2014/main" id="{6F898B9A-8238-4256-88C4-E0C133FAB730}"/>
              </a:ext>
            </a:extLst>
          </p:cNvPr>
          <p:cNvSpPr>
            <a:spLocks/>
          </p:cNvSpPr>
          <p:nvPr/>
        </p:nvSpPr>
        <p:spPr bwMode="auto">
          <a:xfrm>
            <a:off x="9337675" y="6794500"/>
            <a:ext cx="4763" cy="0"/>
          </a:xfrm>
          <a:custGeom>
            <a:avLst/>
            <a:gdLst>
              <a:gd name="T0" fmla="*/ 0 w 3809"/>
              <a:gd name="T1" fmla="*/ 7448 w 3809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3809">
                <a:moveTo>
                  <a:pt x="0" y="0"/>
                </a:moveTo>
                <a:lnTo>
                  <a:pt x="3809" y="0"/>
                </a:lnTo>
              </a:path>
            </a:pathLst>
          </a:custGeom>
          <a:noFill/>
          <a:ln w="3809">
            <a:solidFill>
              <a:srgbClr val="E1D8A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1271" name="object 9">
            <a:extLst>
              <a:ext uri="{FF2B5EF4-FFF2-40B4-BE49-F238E27FC236}">
                <a16:creationId xmlns:a16="http://schemas.microsoft.com/office/drawing/2014/main" id="{FB42D5D6-6D7A-4A2D-A236-0A8AC4BF39F6}"/>
              </a:ext>
            </a:extLst>
          </p:cNvPr>
          <p:cNvSpPr>
            <a:spLocks/>
          </p:cNvSpPr>
          <p:nvPr/>
        </p:nvSpPr>
        <p:spPr bwMode="auto">
          <a:xfrm>
            <a:off x="522288" y="7150100"/>
            <a:ext cx="8501062" cy="0"/>
          </a:xfrm>
          <a:custGeom>
            <a:avLst/>
            <a:gdLst>
              <a:gd name="T0" fmla="*/ 0 w 8501380"/>
              <a:gd name="T1" fmla="*/ 8499917 w 8501380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8501380">
                <a:moveTo>
                  <a:pt x="0" y="0"/>
                </a:moveTo>
                <a:lnTo>
                  <a:pt x="8500871" y="0"/>
                </a:lnTo>
              </a:path>
            </a:pathLst>
          </a:custGeom>
          <a:noFill/>
          <a:ln w="14223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1272" name="object 10">
            <a:extLst>
              <a:ext uri="{FF2B5EF4-FFF2-40B4-BE49-F238E27FC236}">
                <a16:creationId xmlns:a16="http://schemas.microsoft.com/office/drawing/2014/main" id="{AE8AB970-FE06-42B7-A02F-E8FA98DE8F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8225" y="1819275"/>
            <a:ext cx="7943850" cy="4865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55600" indent="-342900" eaLnBrk="0" hangingPunct="0">
              <a:tabLst>
                <a:tab pos="35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tabLst>
                <a:tab pos="35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tabLst>
                <a:tab pos="35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tabLst>
                <a:tab pos="35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tabLst>
                <a:tab pos="35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2588"/>
              </a:lnSpc>
              <a:buFont typeface="Wingdings" panose="05000000000000000000" pitchFamily="2" charset="2"/>
              <a:buChar char=""/>
            </a:pPr>
            <a:r>
              <a:rPr lang="en-US" altLang="en-US" sz="2400">
                <a:latin typeface="Arial" panose="020B0604020202020204" pitchFamily="34" charset="0"/>
              </a:rPr>
              <a:t>A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latin typeface="Arial" panose="020B0604020202020204" pitchFamily="34" charset="0"/>
              </a:rPr>
              <a:t>company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latin typeface="Arial" panose="020B0604020202020204" pitchFamily="34" charset="0"/>
              </a:rPr>
              <a:t>spent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latin typeface="Arial" panose="020B0604020202020204" pitchFamily="34" charset="0"/>
              </a:rPr>
              <a:t>$2,500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latin typeface="Arial" panose="020B0604020202020204" pitchFamily="34" charset="0"/>
              </a:rPr>
              <a:t>on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latin typeface="Arial" panose="020B0604020202020204" pitchFamily="34" charset="0"/>
              </a:rPr>
              <a:t>a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latin typeface="Arial" panose="020B0604020202020204" pitchFamily="34" charset="0"/>
              </a:rPr>
              <a:t>new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latin typeface="Arial" panose="020B0604020202020204" pitchFamily="34" charset="0"/>
              </a:rPr>
              <a:t>compressor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latin typeface="Arial" panose="020B0604020202020204" pitchFamily="34" charset="0"/>
              </a:rPr>
              <a:t>7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latin typeface="Arial" panose="020B0604020202020204" pitchFamily="34" charset="0"/>
              </a:rPr>
              <a:t>years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latin typeface="Arial" panose="020B0604020202020204" pitchFamily="34" charset="0"/>
              </a:rPr>
              <a:t>ago</a:t>
            </a:r>
          </a:p>
          <a:p>
            <a:pPr eaLnBrk="1" hangingPunct="1">
              <a:spcBef>
                <a:spcPts val="25"/>
              </a:spcBef>
              <a:buFont typeface="Wingdings" panose="05000000000000000000" pitchFamily="2" charset="2"/>
              <a:buChar char=""/>
            </a:pPr>
            <a:endParaRPr lang="en-US" altLang="en-US" sz="29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Char char=""/>
            </a:pPr>
            <a:r>
              <a:rPr lang="en-US" altLang="en-US" sz="2400">
                <a:latin typeface="Arial" panose="020B0604020202020204" pitchFamily="34" charset="0"/>
              </a:rPr>
              <a:t>The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latin typeface="Arial" panose="020B0604020202020204" pitchFamily="34" charset="0"/>
              </a:rPr>
              <a:t>annual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latin typeface="Arial" panose="020B0604020202020204" pitchFamily="34" charset="0"/>
              </a:rPr>
              <a:t>income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latin typeface="Arial" panose="020B0604020202020204" pitchFamily="34" charset="0"/>
              </a:rPr>
              <a:t>from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latin typeface="Arial" panose="020B0604020202020204" pitchFamily="34" charset="0"/>
              </a:rPr>
              <a:t>the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latin typeface="Arial" panose="020B0604020202020204" pitchFamily="34" charset="0"/>
              </a:rPr>
              <a:t>compressor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latin typeface="Arial" panose="020B0604020202020204" pitchFamily="34" charset="0"/>
              </a:rPr>
              <a:t>has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latin typeface="Arial" panose="020B0604020202020204" pitchFamily="34" charset="0"/>
              </a:rPr>
              <a:t>been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latin typeface="Arial" panose="020B0604020202020204" pitchFamily="34" charset="0"/>
              </a:rPr>
              <a:t>$750</a:t>
            </a:r>
          </a:p>
          <a:p>
            <a:pPr eaLnBrk="1" hangingPunct="1">
              <a:spcBef>
                <a:spcPts val="50"/>
              </a:spcBef>
              <a:buFont typeface="Wingdings" panose="05000000000000000000" pitchFamily="2" charset="2"/>
              <a:buChar char=""/>
            </a:pPr>
            <a:endParaRPr lang="en-US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ts val="2588"/>
              </a:lnSpc>
              <a:buFont typeface="Wingdings" panose="05000000000000000000" pitchFamily="2" charset="2"/>
              <a:buChar char=""/>
            </a:pPr>
            <a:r>
              <a:rPr lang="en-US" altLang="en-US" sz="2400">
                <a:latin typeface="Arial" panose="020B0604020202020204" pitchFamily="34" charset="0"/>
              </a:rPr>
              <a:t>Additionally,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latin typeface="Arial" panose="020B0604020202020204" pitchFamily="34" charset="0"/>
              </a:rPr>
              <a:t>the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latin typeface="Arial" panose="020B0604020202020204" pitchFamily="34" charset="0"/>
              </a:rPr>
              <a:t>$100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latin typeface="Arial" panose="020B0604020202020204" pitchFamily="34" charset="0"/>
              </a:rPr>
              <a:t>spent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latin typeface="Arial" panose="020B0604020202020204" pitchFamily="34" charset="0"/>
              </a:rPr>
              <a:t>on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latin typeface="Arial" panose="020B0604020202020204" pitchFamily="34" charset="0"/>
              </a:rPr>
              <a:t>maintenance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latin typeface="Arial" panose="020B0604020202020204" pitchFamily="34" charset="0"/>
              </a:rPr>
              <a:t>during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latin typeface="Arial" panose="020B0604020202020204" pitchFamily="34" charset="0"/>
              </a:rPr>
              <a:t>the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latin typeface="Arial" panose="020B0604020202020204" pitchFamily="34" charset="0"/>
              </a:rPr>
              <a:t>first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latin typeface="Arial" panose="020B0604020202020204" pitchFamily="34" charset="0"/>
              </a:rPr>
              <a:t>year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latin typeface="Arial" panose="020B0604020202020204" pitchFamily="34" charset="0"/>
              </a:rPr>
              <a:t>has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latin typeface="Arial" panose="020B0604020202020204" pitchFamily="34" charset="0"/>
              </a:rPr>
              <a:t>increased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latin typeface="Arial" panose="020B0604020202020204" pitchFamily="34" charset="0"/>
              </a:rPr>
              <a:t>each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latin typeface="Arial" panose="020B0604020202020204" pitchFamily="34" charset="0"/>
              </a:rPr>
              <a:t>year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latin typeface="Arial" panose="020B0604020202020204" pitchFamily="34" charset="0"/>
              </a:rPr>
              <a:t>by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latin typeface="Arial" panose="020B0604020202020204" pitchFamily="34" charset="0"/>
              </a:rPr>
              <a:t>$25</a:t>
            </a:r>
          </a:p>
          <a:p>
            <a:pPr eaLnBrk="1" hangingPunct="1">
              <a:spcBef>
                <a:spcPts val="13"/>
              </a:spcBef>
              <a:buFont typeface="Wingdings" panose="05000000000000000000" pitchFamily="2" charset="2"/>
              <a:buChar char=""/>
            </a:pPr>
            <a:endParaRPr lang="en-US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ts val="2588"/>
              </a:lnSpc>
              <a:buFont typeface="Wingdings" panose="05000000000000000000" pitchFamily="2" charset="2"/>
              <a:buChar char=""/>
            </a:pPr>
            <a:r>
              <a:rPr lang="en-US" altLang="en-US" sz="2400">
                <a:latin typeface="Arial" panose="020B0604020202020204" pitchFamily="34" charset="0"/>
              </a:rPr>
              <a:t>The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latin typeface="Arial" panose="020B0604020202020204" pitchFamily="34" charset="0"/>
              </a:rPr>
              <a:t>company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latin typeface="Arial" panose="020B0604020202020204" pitchFamily="34" charset="0"/>
              </a:rPr>
              <a:t>plans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latin typeface="Arial" panose="020B0604020202020204" pitchFamily="34" charset="0"/>
              </a:rPr>
              <a:t>to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latin typeface="Arial" panose="020B0604020202020204" pitchFamily="34" charset="0"/>
              </a:rPr>
              <a:t>sell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latin typeface="Arial" panose="020B0604020202020204" pitchFamily="34" charset="0"/>
              </a:rPr>
              <a:t>the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latin typeface="Arial" panose="020B0604020202020204" pitchFamily="34" charset="0"/>
              </a:rPr>
              <a:t>compressor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latin typeface="Arial" panose="020B0604020202020204" pitchFamily="34" charset="0"/>
              </a:rPr>
              <a:t>at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latin typeface="Arial" panose="020B0604020202020204" pitchFamily="34" charset="0"/>
              </a:rPr>
              <a:t>the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latin typeface="Arial" panose="020B0604020202020204" pitchFamily="34" charset="0"/>
              </a:rPr>
              <a:t>end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latin typeface="Arial" panose="020B0604020202020204" pitchFamily="34" charset="0"/>
              </a:rPr>
              <a:t>of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latin typeface="Arial" panose="020B0604020202020204" pitchFamily="34" charset="0"/>
              </a:rPr>
              <a:t>next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latin typeface="Arial" panose="020B0604020202020204" pitchFamily="34" charset="0"/>
              </a:rPr>
              <a:t>year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latin typeface="Arial" panose="020B0604020202020204" pitchFamily="34" charset="0"/>
              </a:rPr>
              <a:t>for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latin typeface="Arial" panose="020B0604020202020204" pitchFamily="34" charset="0"/>
              </a:rPr>
              <a:t>$150</a:t>
            </a:r>
          </a:p>
          <a:p>
            <a:pPr eaLnBrk="1" hangingPunct="1">
              <a:spcBef>
                <a:spcPts val="13"/>
              </a:spcBef>
              <a:buFont typeface="Wingdings" panose="05000000000000000000" pitchFamily="2" charset="2"/>
              <a:buChar char=""/>
            </a:pPr>
            <a:endParaRPr lang="en-US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ts val="2588"/>
              </a:lnSpc>
              <a:buFont typeface="Wingdings" panose="05000000000000000000" pitchFamily="2" charset="2"/>
              <a:buChar char=""/>
            </a:pPr>
            <a:r>
              <a:rPr lang="en-US" altLang="en-US" sz="2400">
                <a:latin typeface="Arial" panose="020B0604020202020204" pitchFamily="34" charset="0"/>
              </a:rPr>
              <a:t>Construct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latin typeface="Arial" panose="020B0604020202020204" pitchFamily="34" charset="0"/>
              </a:rPr>
              <a:t>the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latin typeface="Arial" panose="020B0604020202020204" pitchFamily="34" charset="0"/>
              </a:rPr>
              <a:t>cash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latin typeface="Arial" panose="020B0604020202020204" pitchFamily="34" charset="0"/>
              </a:rPr>
              <a:t>flow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latin typeface="Arial" panose="020B0604020202020204" pitchFamily="34" charset="0"/>
              </a:rPr>
              <a:t>diagram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latin typeface="Arial" panose="020B0604020202020204" pitchFamily="34" charset="0"/>
              </a:rPr>
              <a:t>from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latin typeface="Arial" panose="020B0604020202020204" pitchFamily="34" charset="0"/>
              </a:rPr>
              <a:t>the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latin typeface="Arial" panose="020B0604020202020204" pitchFamily="34" charset="0"/>
              </a:rPr>
              <a:t>company’s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latin typeface="Arial" panose="020B0604020202020204" pitchFamily="34" charset="0"/>
              </a:rPr>
              <a:t>perspective</a:t>
            </a:r>
          </a:p>
        </p:txBody>
      </p:sp>
      <p:sp>
        <p:nvSpPr>
          <p:cNvPr id="11273" name="object 11">
            <a:extLst>
              <a:ext uri="{FF2B5EF4-FFF2-40B4-BE49-F238E27FC236}">
                <a16:creationId xmlns:a16="http://schemas.microsoft.com/office/drawing/2014/main" id="{10095B6A-6746-49D9-87DA-E64946ABCF3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54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D3A8CC8-66ED-4209-93F4-BCFF74D21F9C}" type="slidenum">
              <a:rPr lang="en-US" altLang="en-US">
                <a:solidFill>
                  <a:schemeClr val="hlink"/>
                </a:solidFill>
                <a:latin typeface="Arial" panose="020B0604020202020204" pitchFamily="34" charset="0"/>
              </a:rPr>
              <a:pPr eaLnBrk="1" hangingPunct="1"/>
              <a:t>8</a:t>
            </a:fld>
            <a:endParaRPr lang="en-US" altLang="en-US">
              <a:solidFill>
                <a:schemeClr val="hlink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3CD79F4E-B30C-4745-9157-A5F67A3A7763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27749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Cash</a:t>
            </a:r>
            <a:r>
              <a:rPr spc="190" dirty="0">
                <a:latin typeface="Times New Roman"/>
                <a:cs typeface="Times New Roman"/>
              </a:rPr>
              <a:t> </a:t>
            </a:r>
            <a:r>
              <a:rPr spc="-5" dirty="0"/>
              <a:t>Flo</a:t>
            </a:r>
            <a:r>
              <a:rPr dirty="0"/>
              <a:t>w</a:t>
            </a:r>
            <a:r>
              <a:rPr spc="220" dirty="0">
                <a:latin typeface="Times New Roman"/>
                <a:cs typeface="Times New Roman"/>
              </a:rPr>
              <a:t> </a:t>
            </a:r>
            <a:r>
              <a:rPr spc="-5" dirty="0"/>
              <a:t>Diagra</a:t>
            </a:r>
            <a:r>
              <a:rPr dirty="0"/>
              <a:t>m</a:t>
            </a:r>
            <a:r>
              <a:rPr spc="204" dirty="0">
                <a:latin typeface="Times New Roman"/>
                <a:cs typeface="Times New Roman"/>
              </a:rPr>
              <a:t> </a:t>
            </a:r>
            <a:r>
              <a:rPr dirty="0"/>
              <a:t>–</a:t>
            </a:r>
            <a:r>
              <a:rPr spc="200" dirty="0">
                <a:latin typeface="Times New Roman"/>
                <a:cs typeface="Times New Roman"/>
              </a:rPr>
              <a:t> </a:t>
            </a:r>
            <a:r>
              <a:rPr spc="-5" dirty="0"/>
              <a:t>Exampl</a:t>
            </a:r>
            <a:r>
              <a:rPr dirty="0"/>
              <a:t>e</a:t>
            </a:r>
            <a:r>
              <a:rPr spc="200" dirty="0">
                <a:latin typeface="Times New Roman"/>
                <a:cs typeface="Times New Roman"/>
              </a:rPr>
              <a:t> </a:t>
            </a:r>
            <a:r>
              <a:rPr dirty="0"/>
              <a:t>[2]</a:t>
            </a:r>
          </a:p>
        </p:txBody>
      </p:sp>
      <p:sp>
        <p:nvSpPr>
          <p:cNvPr id="12291" name="object 3">
            <a:extLst>
              <a:ext uri="{FF2B5EF4-FFF2-40B4-BE49-F238E27FC236}">
                <a16:creationId xmlns:a16="http://schemas.microsoft.com/office/drawing/2014/main" id="{3B3B4C92-DEA5-46B3-A688-47309917B836}"/>
              </a:ext>
            </a:extLst>
          </p:cNvPr>
          <p:cNvSpPr>
            <a:spLocks/>
          </p:cNvSpPr>
          <p:nvPr/>
        </p:nvSpPr>
        <p:spPr bwMode="auto">
          <a:xfrm>
            <a:off x="919163" y="1549400"/>
            <a:ext cx="8258175" cy="63500"/>
          </a:xfrm>
          <a:custGeom>
            <a:avLst/>
            <a:gdLst>
              <a:gd name="T0" fmla="*/ 0 w 8258175"/>
              <a:gd name="T1" fmla="*/ 63245 h 63500"/>
              <a:gd name="T2" fmla="*/ 8257793 w 8258175"/>
              <a:gd name="T3" fmla="*/ 63245 h 63500"/>
              <a:gd name="T4" fmla="*/ 8257793 w 8258175"/>
              <a:gd name="T5" fmla="*/ 0 h 63500"/>
              <a:gd name="T6" fmla="*/ 0 w 8258175"/>
              <a:gd name="T7" fmla="*/ 0 h 63500"/>
              <a:gd name="T8" fmla="*/ 0 w 8258175"/>
              <a:gd name="T9" fmla="*/ 63245 h 635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8258175" h="63500">
                <a:moveTo>
                  <a:pt x="0" y="63245"/>
                </a:moveTo>
                <a:lnTo>
                  <a:pt x="8257793" y="63245"/>
                </a:lnTo>
                <a:lnTo>
                  <a:pt x="8257793" y="0"/>
                </a:lnTo>
                <a:lnTo>
                  <a:pt x="0" y="0"/>
                </a:lnTo>
                <a:lnTo>
                  <a:pt x="0" y="63245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292" name="object 4">
            <a:extLst>
              <a:ext uri="{FF2B5EF4-FFF2-40B4-BE49-F238E27FC236}">
                <a16:creationId xmlns:a16="http://schemas.microsoft.com/office/drawing/2014/main" id="{40041189-E036-46C9-A52E-452DF8CA43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3213" y="1697038"/>
            <a:ext cx="5448300" cy="1697037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293" name="object 5">
            <a:extLst>
              <a:ext uri="{FF2B5EF4-FFF2-40B4-BE49-F238E27FC236}">
                <a16:creationId xmlns:a16="http://schemas.microsoft.com/office/drawing/2014/main" id="{92093D2B-2928-48B0-A0BC-7AD5CB18C4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3213" y="3394075"/>
            <a:ext cx="5448300" cy="944563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294" name="object 6">
            <a:extLst>
              <a:ext uri="{FF2B5EF4-FFF2-40B4-BE49-F238E27FC236}">
                <a16:creationId xmlns:a16="http://schemas.microsoft.com/office/drawing/2014/main" id="{250CFE87-F14D-4BF0-9B06-985DA0ADB6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0850" y="4538663"/>
            <a:ext cx="4789488" cy="814387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295" name="object 7">
            <a:extLst>
              <a:ext uri="{FF2B5EF4-FFF2-40B4-BE49-F238E27FC236}">
                <a16:creationId xmlns:a16="http://schemas.microsoft.com/office/drawing/2014/main" id="{3CF21B8A-5596-48B9-AADB-AA6459982B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950" y="2146300"/>
            <a:ext cx="3554413" cy="249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55600" indent="-342900" eaLnBrk="0" hangingPunct="0">
              <a:tabLst>
                <a:tab pos="35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tabLst>
                <a:tab pos="35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tabLst>
                <a:tab pos="35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tabLst>
                <a:tab pos="35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tabLst>
                <a:tab pos="35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Char char=""/>
            </a:pPr>
            <a:r>
              <a:rPr lang="en-US" altLang="en-US" sz="2600">
                <a:latin typeface="Arial" panose="020B0604020202020204" pitchFamily="34" charset="0"/>
              </a:rPr>
              <a:t>Use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 u="sng">
                <a:solidFill>
                  <a:srgbClr val="0000FF"/>
                </a:solidFill>
                <a:latin typeface="Arial" panose="020B0604020202020204" pitchFamily="34" charset="0"/>
              </a:rPr>
              <a:t>now</a:t>
            </a:r>
            <a:r>
              <a:rPr lang="en-US" altLang="en-US" sz="26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>
                <a:latin typeface="Arial" panose="020B0604020202020204" pitchFamily="34" charset="0"/>
              </a:rPr>
              <a:t>as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>
                <a:latin typeface="Arial" panose="020B0604020202020204" pitchFamily="34" charset="0"/>
              </a:rPr>
              <a:t>time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 u="sng">
                <a:solidFill>
                  <a:srgbClr val="0000FF"/>
                </a:solidFill>
                <a:latin typeface="Arial" panose="020B0604020202020204" pitchFamily="34" charset="0"/>
              </a:rPr>
              <a:t>t = 0</a:t>
            </a:r>
            <a:endParaRPr lang="en-US" altLang="en-US" sz="2600">
              <a:latin typeface="Arial" panose="020B0604020202020204" pitchFamily="34" charset="0"/>
            </a:endParaRPr>
          </a:p>
          <a:p>
            <a:pPr eaLnBrk="1" hangingPunct="1">
              <a:spcBef>
                <a:spcPts val="50"/>
              </a:spcBef>
              <a:buFont typeface="Wingdings" panose="05000000000000000000" pitchFamily="2" charset="2"/>
              <a:buChar char=""/>
            </a:pPr>
            <a:endParaRPr lang="en-US" altLang="en-US" sz="37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Char char=""/>
            </a:pPr>
            <a:r>
              <a:rPr lang="en-US" altLang="en-US" sz="2600">
                <a:latin typeface="Arial" panose="020B0604020202020204" pitchFamily="34" charset="0"/>
              </a:rPr>
              <a:t>The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>
                <a:latin typeface="Arial" panose="020B0604020202020204" pitchFamily="34" charset="0"/>
              </a:rPr>
              <a:t>incomes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>
                <a:latin typeface="Arial" panose="020B0604020202020204" pitchFamily="34" charset="0"/>
              </a:rPr>
              <a:t>and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>
                <a:latin typeface="Arial" panose="020B0604020202020204" pitchFamily="34" charset="0"/>
              </a:rPr>
              <a:t>costs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>
                <a:latin typeface="Arial" panose="020B0604020202020204" pitchFamily="34" charset="0"/>
              </a:rPr>
              <a:t>for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>
                <a:latin typeface="Arial" panose="020B0604020202020204" pitchFamily="34" charset="0"/>
              </a:rPr>
              <a:t>years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>
                <a:latin typeface="Arial" panose="020B0604020202020204" pitchFamily="34" charset="0"/>
              </a:rPr>
              <a:t>-7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>
                <a:latin typeface="Arial" panose="020B0604020202020204" pitchFamily="34" charset="0"/>
              </a:rPr>
              <a:t>through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>
                <a:latin typeface="Arial" panose="020B0604020202020204" pitchFamily="34" charset="0"/>
              </a:rPr>
              <a:t>1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>
                <a:latin typeface="Arial" panose="020B0604020202020204" pitchFamily="34" charset="0"/>
              </a:rPr>
              <a:t>(next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>
                <a:latin typeface="Arial" panose="020B0604020202020204" pitchFamily="34" charset="0"/>
              </a:rPr>
              <a:t>year)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>
                <a:latin typeface="Arial" panose="020B0604020202020204" pitchFamily="34" charset="0"/>
              </a:rPr>
              <a:t>are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>
                <a:latin typeface="Arial" panose="020B0604020202020204" pitchFamily="34" charset="0"/>
              </a:rPr>
              <a:t>tabulated</a:t>
            </a:r>
          </a:p>
        </p:txBody>
      </p:sp>
      <p:sp>
        <p:nvSpPr>
          <p:cNvPr id="12296" name="object 8">
            <a:extLst>
              <a:ext uri="{FF2B5EF4-FFF2-40B4-BE49-F238E27FC236}">
                <a16:creationId xmlns:a16="http://schemas.microsoft.com/office/drawing/2014/main" id="{D7695AAA-E9D8-4F82-92B2-A6CD8AE2AF56}"/>
              </a:ext>
            </a:extLst>
          </p:cNvPr>
          <p:cNvSpPr>
            <a:spLocks/>
          </p:cNvSpPr>
          <p:nvPr/>
        </p:nvSpPr>
        <p:spPr bwMode="auto">
          <a:xfrm>
            <a:off x="9050338" y="5353050"/>
            <a:ext cx="550862" cy="979488"/>
          </a:xfrm>
          <a:custGeom>
            <a:avLst/>
            <a:gdLst>
              <a:gd name="T0" fmla="*/ 0 w 550545"/>
              <a:gd name="T1" fmla="*/ 980123 h 979170"/>
              <a:gd name="T2" fmla="*/ 551480 w 550545"/>
              <a:gd name="T3" fmla="*/ 980123 h 979170"/>
              <a:gd name="T4" fmla="*/ 551480 w 550545"/>
              <a:gd name="T5" fmla="*/ 0 h 979170"/>
              <a:gd name="T6" fmla="*/ 0 w 550545"/>
              <a:gd name="T7" fmla="*/ 0 h 979170"/>
              <a:gd name="T8" fmla="*/ 0 w 550545"/>
              <a:gd name="T9" fmla="*/ 980123 h 9791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50545" h="979170">
                <a:moveTo>
                  <a:pt x="0" y="979169"/>
                </a:moveTo>
                <a:lnTo>
                  <a:pt x="550529" y="979169"/>
                </a:lnTo>
                <a:lnTo>
                  <a:pt x="550529" y="0"/>
                </a:lnTo>
                <a:lnTo>
                  <a:pt x="0" y="0"/>
                </a:lnTo>
                <a:lnTo>
                  <a:pt x="0" y="97916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297" name="object 9">
            <a:extLst>
              <a:ext uri="{FF2B5EF4-FFF2-40B4-BE49-F238E27FC236}">
                <a16:creationId xmlns:a16="http://schemas.microsoft.com/office/drawing/2014/main" id="{EB6107AD-9F87-45DF-ADE5-77043C20668C}"/>
              </a:ext>
            </a:extLst>
          </p:cNvPr>
          <p:cNvSpPr>
            <a:spLocks/>
          </p:cNvSpPr>
          <p:nvPr/>
        </p:nvSpPr>
        <p:spPr bwMode="auto">
          <a:xfrm>
            <a:off x="457200" y="5353050"/>
            <a:ext cx="3805238" cy="979488"/>
          </a:xfrm>
          <a:custGeom>
            <a:avLst/>
            <a:gdLst>
              <a:gd name="T0" fmla="*/ 0 w 3804920"/>
              <a:gd name="T1" fmla="*/ 980123 h 979170"/>
              <a:gd name="T2" fmla="*/ 3805254 w 3804920"/>
              <a:gd name="T3" fmla="*/ 980123 h 979170"/>
              <a:gd name="T4" fmla="*/ 3805254 w 3804920"/>
              <a:gd name="T5" fmla="*/ 0 h 979170"/>
              <a:gd name="T6" fmla="*/ 0 w 3804920"/>
              <a:gd name="T7" fmla="*/ 0 h 979170"/>
              <a:gd name="T8" fmla="*/ 0 w 3804920"/>
              <a:gd name="T9" fmla="*/ 980123 h 9791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804920" h="979170">
                <a:moveTo>
                  <a:pt x="0" y="979169"/>
                </a:moveTo>
                <a:lnTo>
                  <a:pt x="3804300" y="979169"/>
                </a:lnTo>
                <a:lnTo>
                  <a:pt x="3804300" y="0"/>
                </a:lnTo>
                <a:lnTo>
                  <a:pt x="0" y="0"/>
                </a:lnTo>
                <a:lnTo>
                  <a:pt x="0" y="97916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298" name="object 10">
            <a:extLst>
              <a:ext uri="{FF2B5EF4-FFF2-40B4-BE49-F238E27FC236}">
                <a16:creationId xmlns:a16="http://schemas.microsoft.com/office/drawing/2014/main" id="{974030AD-DFF0-470A-9C4C-C02204BC8817}"/>
              </a:ext>
            </a:extLst>
          </p:cNvPr>
          <p:cNvSpPr>
            <a:spLocks/>
          </p:cNvSpPr>
          <p:nvPr/>
        </p:nvSpPr>
        <p:spPr bwMode="auto">
          <a:xfrm>
            <a:off x="9337675" y="6794500"/>
            <a:ext cx="4763" cy="0"/>
          </a:xfrm>
          <a:custGeom>
            <a:avLst/>
            <a:gdLst>
              <a:gd name="T0" fmla="*/ 0 w 3809"/>
              <a:gd name="T1" fmla="*/ 7448 w 3809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3809">
                <a:moveTo>
                  <a:pt x="0" y="0"/>
                </a:moveTo>
                <a:lnTo>
                  <a:pt x="3809" y="0"/>
                </a:lnTo>
              </a:path>
            </a:pathLst>
          </a:custGeom>
          <a:noFill/>
          <a:ln w="3809">
            <a:solidFill>
              <a:srgbClr val="E1D8A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299" name="object 12">
            <a:extLst>
              <a:ext uri="{FF2B5EF4-FFF2-40B4-BE49-F238E27FC236}">
                <a16:creationId xmlns:a16="http://schemas.microsoft.com/office/drawing/2014/main" id="{C06F4DB9-269D-473E-88B5-C71F0C7BAF44}"/>
              </a:ext>
            </a:extLst>
          </p:cNvPr>
          <p:cNvSpPr>
            <a:spLocks/>
          </p:cNvSpPr>
          <p:nvPr/>
        </p:nvSpPr>
        <p:spPr bwMode="auto">
          <a:xfrm>
            <a:off x="522288" y="7150100"/>
            <a:ext cx="8501062" cy="0"/>
          </a:xfrm>
          <a:custGeom>
            <a:avLst/>
            <a:gdLst>
              <a:gd name="T0" fmla="*/ 0 w 8501380"/>
              <a:gd name="T1" fmla="*/ 8499917 w 8501380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8501380">
                <a:moveTo>
                  <a:pt x="0" y="0"/>
                </a:moveTo>
                <a:lnTo>
                  <a:pt x="8500871" y="0"/>
                </a:lnTo>
              </a:path>
            </a:pathLst>
          </a:custGeom>
          <a:noFill/>
          <a:ln w="14223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300" name="object 13">
            <a:extLst>
              <a:ext uri="{FF2B5EF4-FFF2-40B4-BE49-F238E27FC236}">
                <a16:creationId xmlns:a16="http://schemas.microsoft.com/office/drawing/2014/main" id="{C0D1B8CD-C39A-4B8E-845D-63C14D6F36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0850" y="5353050"/>
            <a:ext cx="4789488" cy="1738313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301" name="object 14">
            <a:extLst>
              <a:ext uri="{FF2B5EF4-FFF2-40B4-BE49-F238E27FC236}">
                <a16:creationId xmlns:a16="http://schemas.microsoft.com/office/drawing/2014/main" id="{C17B0A42-C914-49E9-98ED-8961F679CE0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54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97AD5DE-EDC5-4895-8A24-A9A30F35D085}" type="slidenum">
              <a:rPr lang="en-US" altLang="en-US">
                <a:solidFill>
                  <a:schemeClr val="hlink"/>
                </a:solidFill>
                <a:latin typeface="Arial" panose="020B0604020202020204" pitchFamily="34" charset="0"/>
              </a:rPr>
              <a:pPr eaLnBrk="1" hangingPunct="1"/>
              <a:t>9</a:t>
            </a:fld>
            <a:endParaRPr lang="en-US" altLang="en-US">
              <a:solidFill>
                <a:schemeClr val="hlink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9D41064AEDA0843A41CFD5E02EFD959" ma:contentTypeVersion="2" ma:contentTypeDescription="Create a new document." ma:contentTypeScope="" ma:versionID="8515a9caa03ad6862d0e784da0b0fc27">
  <xsd:schema xmlns:xsd="http://www.w3.org/2001/XMLSchema" xmlns:xs="http://www.w3.org/2001/XMLSchema" xmlns:p="http://schemas.microsoft.com/office/2006/metadata/properties" xmlns:ns2="3e3b7f3f-4ae4-4333-874b-f215a2f7e271" targetNamespace="http://schemas.microsoft.com/office/2006/metadata/properties" ma:root="true" ma:fieldsID="71f93f7afefd5f1ca7431c7846694acd" ns2:_="">
    <xsd:import namespace="3e3b7f3f-4ae4-4333-874b-f215a2f7e27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e3b7f3f-4ae4-4333-874b-f215a2f7e27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CF1C898-517E-4060-9635-E4DADAD01699}"/>
</file>

<file path=customXml/itemProps2.xml><?xml version="1.0" encoding="utf-8"?>
<ds:datastoreItem xmlns:ds="http://schemas.openxmlformats.org/officeDocument/2006/customXml" ds:itemID="{5F637AD3-5A29-4181-BCFB-47132863064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21BFC46-3F07-4ACF-AE7D-1DC9333B5159}"/>
</file>

<file path=docProps/app.xml><?xml version="1.0" encoding="utf-8"?>
<Properties xmlns="http://schemas.openxmlformats.org/officeDocument/2006/extended-properties" xmlns:vt="http://schemas.openxmlformats.org/officeDocument/2006/docPropsVTypes">
  <Template>FEATHERHEAD</Template>
  <TotalTime>259</TotalTime>
  <Words>923</Words>
  <Application>Microsoft Office PowerPoint</Application>
  <PresentationFormat>Custom</PresentationFormat>
  <Paragraphs>137</Paragraphs>
  <Slides>17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PowerPoint Presentation</vt:lpstr>
      <vt:lpstr>Cash Flows</vt:lpstr>
      <vt:lpstr>Cash Flows and Engineering Projects</vt:lpstr>
      <vt:lpstr>Cash Flow Diagram</vt:lpstr>
      <vt:lpstr>Cash Flow Diagram</vt:lpstr>
      <vt:lpstr>Cash Flow Diagram</vt:lpstr>
      <vt:lpstr>Cash Flow Diagram – Example [1]</vt:lpstr>
      <vt:lpstr>Cash Flow Diagram – Example [2]</vt:lpstr>
      <vt:lpstr>Cash Flow Diagram – Example [2]</vt:lpstr>
      <vt:lpstr>Cash Flow Diagram – Example [3]</vt:lpstr>
      <vt:lpstr>Cash Flow Diagram – Example [3]</vt:lpstr>
      <vt:lpstr>Cash Flow Diagram – Example [4]</vt:lpstr>
      <vt:lpstr>Cash Flow Diagram – Example [4]</vt:lpstr>
      <vt:lpstr>Cash Flow Diagram – Example [4]</vt:lpstr>
      <vt:lpstr>Cash Flow Diagram – Example [5]</vt:lpstr>
      <vt:lpstr>Cash Flow Diagram – Example [5]</vt:lpstr>
      <vt:lpstr>Cash Flow Diagram – Example [5]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Online2PDF.com</dc:creator>
  <cp:lastModifiedBy>Divya</cp:lastModifiedBy>
  <cp:revision>5</cp:revision>
  <dcterms:created xsi:type="dcterms:W3CDTF">2018-12-27T04:06:48Z</dcterms:created>
  <dcterms:modified xsi:type="dcterms:W3CDTF">2020-07-21T04:09:34Z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2018-12-27T00:00:00Z</vt:filetime>
  </property>
  <property fmtid="{D5CDD505-2E9C-101B-9397-08002B2CF9AE}" pid="3" name="LastSaved">
    <vt:filetime>2018-12-27T00:00:00Z</vt:filetime>
  </property>
  <property fmtid="{D5CDD505-2E9C-101B-9397-08002B2CF9AE}" pid="4" name="ContentTypeId">
    <vt:lpwstr>0x010100F9D41064AEDA0843A41CFD5E02EFD959</vt:lpwstr>
  </property>
</Properties>
</file>