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92"/>
  </p:notesMasterIdLst>
  <p:handoutMasterIdLst>
    <p:handoutMasterId r:id="rId93"/>
  </p:handout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64" r:id="rId25"/>
    <p:sldId id="366" r:id="rId26"/>
    <p:sldId id="367" r:id="rId27"/>
    <p:sldId id="368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300" r:id="rId40"/>
    <p:sldId id="301" r:id="rId41"/>
    <p:sldId id="302" r:id="rId42"/>
    <p:sldId id="303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59" r:id="rId90"/>
    <p:sldId id="360" r:id="rId9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141"/>
    <a:srgbClr val="3365FB"/>
    <a:srgbClr val="000000"/>
    <a:srgbClr val="FFFFFF"/>
    <a:srgbClr val="AD6900"/>
    <a:srgbClr val="00B7A5"/>
    <a:srgbClr val="500093"/>
    <a:srgbClr val="F6B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010BE-691F-ABF7-5961-20837EF5AE99}" v="7" dt="2020-08-18T03:55:46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 varScale="1">
        <p:scale>
          <a:sx n="74" d="100"/>
          <a:sy n="74" d="100"/>
        </p:scale>
        <p:origin x="-2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554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handoutMaster" Target="handoutMasters/handout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. Divya Sharma S.G." userId="S::sg_divya@blr.amrita.edu::74ed4411-1df2-4799-8a50-640a77fe483c" providerId="AD" clId="Web-{368010BE-691F-ABF7-5961-20837EF5AE99}"/>
    <pc:docChg chg="modSld">
      <pc:chgData name="Ms. Divya Sharma S.G." userId="S::sg_divya@blr.amrita.edu::74ed4411-1df2-4799-8a50-640a77fe483c" providerId="AD" clId="Web-{368010BE-691F-ABF7-5961-20837EF5AE99}" dt="2020-08-18T03:55:46.073" v="5" actId="1076"/>
      <pc:docMkLst>
        <pc:docMk/>
      </pc:docMkLst>
      <pc:sldChg chg="delSp modSp">
        <pc:chgData name="Ms. Divya Sharma S.G." userId="S::sg_divya@blr.amrita.edu::74ed4411-1df2-4799-8a50-640a77fe483c" providerId="AD" clId="Web-{368010BE-691F-ABF7-5961-20837EF5AE99}" dt="2020-08-18T03:55:46.073" v="5" actId="1076"/>
        <pc:sldMkLst>
          <pc:docMk/>
          <pc:sldMk cId="0" sldId="256"/>
        </pc:sldMkLst>
        <pc:spChg chg="mod">
          <ac:chgData name="Ms. Divya Sharma S.G." userId="S::sg_divya@blr.amrita.edu::74ed4411-1df2-4799-8a50-640a77fe483c" providerId="AD" clId="Web-{368010BE-691F-ABF7-5961-20837EF5AE99}" dt="2020-08-18T03:55:46.073" v="5" actId="1076"/>
          <ac:spMkLst>
            <pc:docMk/>
            <pc:sldMk cId="0" sldId="256"/>
            <ac:spMk id="4099" creationId="{108FA3FD-4C14-402F-954A-9651A5D70541}"/>
          </ac:spMkLst>
        </pc:spChg>
        <pc:spChg chg="mod">
          <ac:chgData name="Ms. Divya Sharma S.G." userId="S::sg_divya@blr.amrita.edu::74ed4411-1df2-4799-8a50-640a77fe483c" providerId="AD" clId="Web-{368010BE-691F-ABF7-5961-20837EF5AE99}" dt="2020-08-18T03:55:38.901" v="4" actId="1076"/>
          <ac:spMkLst>
            <pc:docMk/>
            <pc:sldMk cId="0" sldId="256"/>
            <ac:spMk id="4100" creationId="{A2E3EFD2-DD6D-4BC6-86B0-8015165BF84E}"/>
          </ac:spMkLst>
        </pc:spChg>
        <pc:spChg chg="del mod">
          <ac:chgData name="Ms. Divya Sharma S.G." userId="S::sg_divya@blr.amrita.edu::74ed4411-1df2-4799-8a50-640a77fe483c" providerId="AD" clId="Web-{368010BE-691F-ABF7-5961-20837EF5AE99}" dt="2020-08-18T03:55:31.853" v="3"/>
          <ac:spMkLst>
            <pc:docMk/>
            <pc:sldMk cId="0" sldId="256"/>
            <ac:spMk id="4103" creationId="{38122307-5B92-4CF8-863F-EF890354E1C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1B9C3B3-9A32-49BC-8FBD-6EAFFA8C9C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A06500B-4668-4667-BB97-232F4CC263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564EC43-9461-458E-AE86-8FAA7E4C106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142388A-7251-44F6-AC11-C5A4EDC4C4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85B9C387-44BE-4A5C-B196-C56ADE1ECF3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2940E38-DD38-47C7-800D-4E3CB39F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96888"/>
            <a:ext cx="6715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Page </a:t>
            </a:r>
            <a:fld id="{52D4B6CC-998C-47E1-9510-DE18F3DCC388}" type="slidenum">
              <a:rPr lang="en-US" altLang="en-US" sz="1000"/>
              <a:pPr/>
              <a:t>‹#›</a:t>
            </a:fld>
            <a:endParaRPr lang="en-US" altLang="en-US" sz="100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A2DD1BD-14D9-43B8-B84B-737AD48E6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496888"/>
            <a:ext cx="37068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000"/>
              <a:t>Chapter 9 - Capital Budgeting Techniques and Practice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6548CF3-6DE3-47B0-BB1D-2330CA1A50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F723050-FE5A-4736-83EE-A9E2834A36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28F8C8C-4100-4A41-AC60-5D7F7D5B50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92402A9-F8EF-4B99-9CF9-F2396CB3A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anose="02020603050405020304" pitchFamily="18" charset="0"/>
              </a:defRPr>
            </a:lvl1pPr>
          </a:lstStyle>
          <a:p>
            <a:fld id="{A09E6230-4CCA-4131-9060-703463FB32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21F7A1A-5448-4F83-AA35-138A26F2DF1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notes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425CB54-680E-422E-A9B5-C91A0661F3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AC27086-3C6E-4C4A-BB9F-C806EB2E1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2BB75-0FE1-4C0E-BB27-3561DDC8B65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AF3B83A-98F1-4D90-918A-5C528C8EC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7C29544-8FA9-4921-BB28-CD16FF3D99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A65183F-8DDE-46A2-A8FD-8BDE45CB16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64BB7-62DC-47CC-A737-C8D844BA8F5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B8A5D91-462E-4A33-BC8B-DBB3F7569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A5D3656-42BC-44A1-9BF4-C01A6D3EEA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CD2151A-353F-4F41-8AB0-B48258A2A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F13D0-7F52-429C-B7FD-90CD93BE9DA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B2317CBA-A6CC-419E-83DD-5FF701DBB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03ADA44-F247-4BB1-AE9D-689FE65F9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3E10A54B-D6B0-4C79-84EC-1C773A2825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04FF8-44AD-4D84-8360-772B4A63FB13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164866" name="Rectangle 1026">
            <a:extLst>
              <a:ext uri="{FF2B5EF4-FFF2-40B4-BE49-F238E27FC236}">
                <a16:creationId xmlns:a16="http://schemas.microsoft.com/office/drawing/2014/main" id="{817713FB-0E88-4DA4-817A-AE758D048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4867" name="Rectangle 1027">
            <a:extLst>
              <a:ext uri="{FF2B5EF4-FFF2-40B4-BE49-F238E27FC236}">
                <a16:creationId xmlns:a16="http://schemas.microsoft.com/office/drawing/2014/main" id="{5B994793-1A13-4C24-BD16-254A2B9BE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C429580F-5CDA-4A5F-B9F4-7763B56F2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B892D-D3BD-4227-9970-BB6456F1C30F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66914" name="Rectangle 1026">
            <a:extLst>
              <a:ext uri="{FF2B5EF4-FFF2-40B4-BE49-F238E27FC236}">
                <a16:creationId xmlns:a16="http://schemas.microsoft.com/office/drawing/2014/main" id="{876A88B6-17C7-47DB-B424-E4003007EF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6915" name="Rectangle 1027">
            <a:extLst>
              <a:ext uri="{FF2B5EF4-FFF2-40B4-BE49-F238E27FC236}">
                <a16:creationId xmlns:a16="http://schemas.microsoft.com/office/drawing/2014/main" id="{2F633647-6988-4048-A1F5-B81330535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B7C5C028-C64B-4834-83D2-CA78351D6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DDC510-F220-429C-9987-3B4F160CE402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54985354-0985-4B26-9309-E62E8846B7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544C29E-AEAC-413C-8901-896CCA98E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506BB1C-386A-45EC-8B3B-775860EF0A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5F9A1-4EAE-41DC-A7FE-EE4CE6986336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6CD615A0-EA31-4034-BFB7-B7AA87815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68A634C5-623C-4A9B-8475-9A2AC4DC9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221D661E-F572-474C-AA43-98DB009FB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7005B-C6F3-498F-A0E6-040A08305BE5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77154" name="Rectangle 1026">
            <a:extLst>
              <a:ext uri="{FF2B5EF4-FFF2-40B4-BE49-F238E27FC236}">
                <a16:creationId xmlns:a16="http://schemas.microsoft.com/office/drawing/2014/main" id="{106F1D0E-4D1A-49D4-98D4-9BA339B8AC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7155" name="Rectangle 1027">
            <a:extLst>
              <a:ext uri="{FF2B5EF4-FFF2-40B4-BE49-F238E27FC236}">
                <a16:creationId xmlns:a16="http://schemas.microsoft.com/office/drawing/2014/main" id="{1886D3F1-1586-4BDF-96A8-7F5D913F7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D68F9733-0FAC-4BD3-BD4B-4890E964E7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C3FE6-4597-40F6-AD07-5A5C30BF4D1F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79202" name="Rectangle 3074">
            <a:extLst>
              <a:ext uri="{FF2B5EF4-FFF2-40B4-BE49-F238E27FC236}">
                <a16:creationId xmlns:a16="http://schemas.microsoft.com/office/drawing/2014/main" id="{0A0FADF6-70AA-4E20-8E58-2EC5A02E8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9203" name="Rectangle 3075">
            <a:extLst>
              <a:ext uri="{FF2B5EF4-FFF2-40B4-BE49-F238E27FC236}">
                <a16:creationId xmlns:a16="http://schemas.microsoft.com/office/drawing/2014/main" id="{5F19C04A-C826-45AC-BC8A-A8F2E0404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3740-369D-4642-8EEA-6AC322F3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284E5-1BF8-44A2-8ABB-556FA8382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45581-EB0E-44F5-B3A8-BE0F79FC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BCD1-115F-46BC-A45E-C7D95853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D52D-6046-4115-B259-670BF277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3F229-7A52-4F01-AD94-E26C77D8E9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9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07F9-009D-4ACF-868B-FCA304C3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C7079-6115-4A4F-8308-9DAC6D701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6929-98FF-4AAF-BE90-A9455945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98FC4-02F7-4138-8D96-820BEBAD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1631-3DE5-41A2-A65D-5A80E9D8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48BD5-D77B-4127-BD51-A74325882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97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4FED6-DAF0-4016-8C9A-EFF353C51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53225" y="76200"/>
            <a:ext cx="2238375" cy="4862513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01774-36D4-47A5-8668-45881F889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" y="76200"/>
            <a:ext cx="6562725" cy="486251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19EE-55DA-44F1-841D-C8D90561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F416-489E-4019-979B-1EB7AD55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DA9D-1F6E-4333-8982-33F940FD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E4D75-1C9E-4A2A-8402-2EB5DFB9D5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55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B554-87A5-4FDF-9AD9-9C42D89C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76200"/>
            <a:ext cx="7715250" cy="8382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FE4A-A52B-4E98-A986-545C197D6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88" y="1639888"/>
            <a:ext cx="8901112" cy="15732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25EA3-8722-4C02-A03B-EDA403C4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488" y="3365500"/>
            <a:ext cx="8901112" cy="15732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EBB08-FA9F-477D-85CD-63682B6B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BE9B-E8F6-4C89-8486-AAC1FA60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7E62-041D-4D70-AA38-5CD7175F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873B11-5B5D-41A0-95CD-050B0DFCCF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99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0B30-C3F0-4991-A2D6-A06E604B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EAC6D-2372-4E73-B027-C77FAB74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833A-01E6-4D96-91F1-521C4D29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13845-BF51-4AB8-9B01-B87260C8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E039D-F333-4F93-A841-8AD17F49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B3859-7724-4565-8460-8E1C138601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24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5113-6EDC-4B30-B08C-4F2F1315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51834-4C11-4681-AE8D-434EAE45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C3E6-F622-449D-9A9E-1F4CFC67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A63B-5160-45FE-9A1B-EC9AFDE8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3E80-AC2C-41F4-9047-BB8507DC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B7629-FDE1-45F2-82A9-7495E994DC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8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C381-498E-47D0-98F4-8B6073D9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0ABF-F07F-4A02-BBD8-FDDD2AB65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88" y="1639888"/>
            <a:ext cx="4373562" cy="32988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C9ECD-9307-4F1E-9501-166F0B400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6450" y="1639888"/>
            <a:ext cx="4375150" cy="32988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964A6-728A-423D-B193-89BCB226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CA00-FE17-472B-8776-7D064479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8B27B-8FC2-4058-A57C-24F8E721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2CCCF-43A5-46D8-9959-CDABF27E4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12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38BA-64F3-49DE-9334-E00FE9EA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896D8-E438-4F68-A3B5-D02FACBF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4F949-CD51-4706-B457-A6602BAF8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6B94C-E57E-4180-88CC-7FAD24F4D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499F8-AECA-41BC-ACF9-5B66C45AC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3E66B-251B-427A-A835-01D6CD16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98777-B5E7-4B7B-9415-8B5D3CEE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EAC8B-467E-4A68-9DF4-24371C66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43558-BB30-40F9-9FB3-E8D053726A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0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D4EA-7BE1-4660-B50A-FF878061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74755-3C34-4E0D-9C2F-FA4330D3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6F143-381A-483B-9A47-448EA765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EFF75-D208-435B-88C0-155270C8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FAF26-39E5-4450-AA10-90A5817A65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58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52290-91DA-4C73-A7C2-448308D5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28A26-03FC-478F-AEFA-0FD1F625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0853-4ABA-488F-A4C4-ED16DBF6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33FBC-61C4-41A8-929E-0850950047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55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A328-3D6D-4B17-8BEB-D4DD7576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04D9-A2DF-46AA-8649-EC2CEA25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A602E-5C45-4C58-B391-5785801B6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EAE54-16F6-4632-BC5F-2CCA210A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A55D6-0908-4731-97D5-6ADEE88B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2F263-9013-4DED-AA85-94EA1D77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B234E-7B05-4387-8FBC-E19A915843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42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66FE-4874-4534-ACB4-917A38A6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FAF3B-5051-44D4-85BE-17CD9CF75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01701-059E-454A-8377-585F658F6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1522-CBCB-44F3-9C94-F68D6772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AED4F-4851-402B-BDD1-7F540C28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C6438-AEF5-4A5F-8A32-06E611E7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3356A-E886-41E3-86F5-89C255412C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04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8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FCC9F9F-DE93-4A3F-9A86-193A43CF1B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D661D7-396D-4BF6-AD9A-108E4F8003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5A1DBC-FF89-4303-B49A-FE79728E0E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FD1DD46E-7915-4308-A6FC-0E49282EB7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48BECCE-DCE2-4E21-940C-FB1BF34B9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8" y="1639888"/>
            <a:ext cx="8901112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8462028-5FFF-4AFF-839A-CCAB131A7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" y="76200"/>
            <a:ext cx="7715250" cy="838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6FA8264-DE13-4529-BE0E-7482362C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4603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fld id="{03DFE51D-1017-42D7-8D23-358FE716AB2E}" type="slidenum">
              <a:rPr lang="en-US" altLang="en-US" sz="2400"/>
              <a:pPr/>
              <a:t>‹#›</a:t>
            </a:fld>
            <a:endParaRPr lang="en-US" altLang="en-US" sz="2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31775" indent="-231775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defRPr sz="2800" 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27063" indent="-28098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anose="05000000000000000000" pitchFamily="2" charset="2"/>
        <a:buChar char="v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28098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87488" indent="-28098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78013" indent="-276225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9208CCD-FE70-4C56-A3C4-A2E335D8E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2128838"/>
            <a:ext cx="5854700" cy="2114550"/>
          </a:xfrm>
          <a:prstGeom prst="rect">
            <a:avLst/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9" name="Oval 3">
            <a:extLst>
              <a:ext uri="{FF2B5EF4-FFF2-40B4-BE49-F238E27FC236}">
                <a16:creationId xmlns:a16="http://schemas.microsoft.com/office/drawing/2014/main" id="{108FA3FD-4C14-402F-954A-9651A5D7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219322"/>
            <a:ext cx="3509962" cy="21844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id="{A2E3EFD2-DD6D-4BC6-86B0-8015165BF84E}"/>
              </a:ext>
            </a:extLst>
          </p:cNvPr>
          <p:cNvSpPr>
            <a:spLocks/>
          </p:cNvSpPr>
          <p:nvPr/>
        </p:nvSpPr>
        <p:spPr bwMode="auto">
          <a:xfrm>
            <a:off x="2433638" y="4259864"/>
            <a:ext cx="3905250" cy="1512888"/>
          </a:xfrm>
          <a:custGeom>
            <a:avLst/>
            <a:gdLst>
              <a:gd name="T0" fmla="*/ 0 w 2460"/>
              <a:gd name="T1" fmla="*/ 322 h 953"/>
              <a:gd name="T2" fmla="*/ 776 w 2460"/>
              <a:gd name="T3" fmla="*/ 952 h 953"/>
              <a:gd name="T4" fmla="*/ 2459 w 2460"/>
              <a:gd name="T5" fmla="*/ 776 h 953"/>
              <a:gd name="T6" fmla="*/ 2166 w 2460"/>
              <a:gd name="T7" fmla="*/ 0 h 953"/>
              <a:gd name="T8" fmla="*/ 0 w 2460"/>
              <a:gd name="T9" fmla="*/ 322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0" h="953">
                <a:moveTo>
                  <a:pt x="0" y="322"/>
                </a:moveTo>
                <a:lnTo>
                  <a:pt x="776" y="952"/>
                </a:lnTo>
                <a:lnTo>
                  <a:pt x="2459" y="776"/>
                </a:lnTo>
                <a:lnTo>
                  <a:pt x="2166" y="0"/>
                </a:lnTo>
                <a:lnTo>
                  <a:pt x="0" y="322"/>
                </a:lnTo>
              </a:path>
            </a:pathLst>
          </a:cu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EE6B209-1F27-4048-BCF8-DF65E97B0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6430963"/>
            <a:ext cx="3151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0A834D9-2D7B-4923-B05D-F276E66B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2462213"/>
            <a:ext cx="38195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Capital-Budgeting</a:t>
            </a:r>
          </a:p>
          <a:p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Techniques</a:t>
            </a:r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796099E9-2654-423C-922E-D146A8B33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2384425"/>
            <a:ext cx="8015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8F96F19F-64FE-40AD-85C1-2B2A6B0A7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4343400"/>
            <a:ext cx="3030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DCBD59-9C50-4FBE-B004-2D16E2F13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FF8505E-FCD2-4A07-A030-FB2D123E0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97557CA1-F597-45CA-B8DA-917CBDDD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9C3718B0-52C1-4D6E-8DB8-C6A0E500F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5FD1667B-3DDA-4D04-92A4-D554089B3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EEAB90EA-5665-4235-BA72-F9E1EB955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8F5A0A4E-194D-4E3D-B358-A634CA8CA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E8FCF7C6-2255-4D26-9C83-3160E253F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E50E9017-9632-400A-9AE6-351D32C77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8BCD15AA-0774-4C88-AB94-BE2E5DBA0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BF15A7FB-467D-43D4-9227-4E0F82F2D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6DD6F86A-EEB1-4BB9-9C9D-51877B59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AB9ABA3D-6A3B-461F-9412-33ED40AF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50C24BDC-F28F-4D5B-959D-21AF57B6D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22544" name="Rectangle 16">
            <a:extLst>
              <a:ext uri="{FF2B5EF4-FFF2-40B4-BE49-F238E27FC236}">
                <a16:creationId xmlns:a16="http://schemas.microsoft.com/office/drawing/2014/main" id="{C6630698-E93A-40AC-B49F-82BA76B6F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-6,500</a:t>
            </a:r>
          </a:p>
        </p:txBody>
      </p:sp>
      <p:sp>
        <p:nvSpPr>
          <p:cNvPr id="22545" name="Rectangle 17">
            <a:extLst>
              <a:ext uri="{FF2B5EF4-FFF2-40B4-BE49-F238E27FC236}">
                <a16:creationId xmlns:a16="http://schemas.microsoft.com/office/drawing/2014/main" id="{D4374A51-FDFB-474E-92E2-F5E0266B9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-3,000</a:t>
            </a:r>
          </a:p>
        </p:txBody>
      </p:sp>
      <p:sp>
        <p:nvSpPr>
          <p:cNvPr id="22546" name="Rectangle 18">
            <a:extLst>
              <a:ext uri="{FF2B5EF4-FFF2-40B4-BE49-F238E27FC236}">
                <a16:creationId xmlns:a16="http://schemas.microsoft.com/office/drawing/2014/main" id="{BF07B406-73A9-4549-95F3-066544252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2547" name="Rectangle 19">
            <a:extLst>
              <a:ext uri="{FF2B5EF4-FFF2-40B4-BE49-F238E27FC236}">
                <a16:creationId xmlns:a16="http://schemas.microsoft.com/office/drawing/2014/main" id="{82B27780-CCFC-4ED8-AF7B-34AE60BD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2548" name="Rectangle 20">
            <a:extLst>
              <a:ext uri="{FF2B5EF4-FFF2-40B4-BE49-F238E27FC236}">
                <a16:creationId xmlns:a16="http://schemas.microsoft.com/office/drawing/2014/main" id="{06DB4E33-5F6B-438D-B356-01088D9F7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22549" name="Rectangle 21">
            <a:extLst>
              <a:ext uri="{FF2B5EF4-FFF2-40B4-BE49-F238E27FC236}">
                <a16:creationId xmlns:a16="http://schemas.microsoft.com/office/drawing/2014/main" id="{74B99C19-FB08-4C44-B019-BC34221A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  <p:grpSp>
        <p:nvGrpSpPr>
          <p:cNvPr id="22556" name="Group 28">
            <a:extLst>
              <a:ext uri="{FF2B5EF4-FFF2-40B4-BE49-F238E27FC236}">
                <a16:creationId xmlns:a16="http://schemas.microsoft.com/office/drawing/2014/main" id="{C56FC263-2854-428F-967C-90C128691F1D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22550" name="Rectangle 22">
              <a:extLst>
                <a:ext uri="{FF2B5EF4-FFF2-40B4-BE49-F238E27FC236}">
                  <a16:creationId xmlns:a16="http://schemas.microsoft.com/office/drawing/2014/main" id="{9C171DCC-B239-4FB4-98D5-DE35358A5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1" name="Rectangle 23">
              <a:extLst>
                <a:ext uri="{FF2B5EF4-FFF2-40B4-BE49-F238E27FC236}">
                  <a16:creationId xmlns:a16="http://schemas.microsoft.com/office/drawing/2014/main" id="{C5B5A383-B306-4B6E-B0AB-418189B73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2" name="Line 24">
              <a:extLst>
                <a:ext uri="{FF2B5EF4-FFF2-40B4-BE49-F238E27FC236}">
                  <a16:creationId xmlns:a16="http://schemas.microsoft.com/office/drawing/2014/main" id="{2EB49440-4B64-4C3B-9719-A9D010365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53" name="Rectangle 25">
              <a:extLst>
                <a:ext uri="{FF2B5EF4-FFF2-40B4-BE49-F238E27FC236}">
                  <a16:creationId xmlns:a16="http://schemas.microsoft.com/office/drawing/2014/main" id="{57AE1792-32F6-4001-8BFF-13AA2D2D6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22554" name="Freeform 26">
              <a:extLst>
                <a:ext uri="{FF2B5EF4-FFF2-40B4-BE49-F238E27FC236}">
                  <a16:creationId xmlns:a16="http://schemas.microsoft.com/office/drawing/2014/main" id="{0FEEAFE6-F470-44F1-A73E-9D3A4BABE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55" name="Rectangle 27">
              <a:extLst>
                <a:ext uri="{FF2B5EF4-FFF2-40B4-BE49-F238E27FC236}">
                  <a16:creationId xmlns:a16="http://schemas.microsoft.com/office/drawing/2014/main" id="{E4249287-7190-42A4-A92F-4E759DDAF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C29F2B0-5D77-48F5-935D-82A49AD5D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7E3DB01-610F-47FD-BF32-6A770907D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179E3938-58BB-41D2-B73A-D7F3D612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0AEA9054-77B5-47C8-ABA2-74633C478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DB3021ED-3D78-4DD0-94E5-0FE1EFDD1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0469D170-2E0C-4990-AB4A-CA20F6685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20B9977F-41EB-4771-8AD7-2928C23CA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EEDCAF4D-5A17-42AF-A1E8-33E30634E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0BE7C5FD-8F78-4B37-BB98-F7D97D47D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F835BC62-CAF8-43B7-A9D3-1760A2BCA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8" name="Line 12">
            <a:extLst>
              <a:ext uri="{FF2B5EF4-FFF2-40B4-BE49-F238E27FC236}">
                <a16:creationId xmlns:a16="http://schemas.microsoft.com/office/drawing/2014/main" id="{83C2A397-6C61-478C-96BB-065DBC9FF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B4BE6B00-6643-4151-B006-4857AB32B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0" name="AutoShape 14">
            <a:extLst>
              <a:ext uri="{FF2B5EF4-FFF2-40B4-BE49-F238E27FC236}">
                <a16:creationId xmlns:a16="http://schemas.microsoft.com/office/drawing/2014/main" id="{4EA7D727-0560-4126-9CF1-8DBD44C0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id="{C2B33CA0-C6B4-4CD6-8607-1D57A1228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D4DA6920-4946-433E-9159-678C38377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-6,500</a:t>
            </a:r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id="{B0DBDD97-36BE-4C7D-9EDE-5EE0D14B5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-3,000</a:t>
            </a:r>
          </a:p>
        </p:txBody>
      </p:sp>
      <p:sp>
        <p:nvSpPr>
          <p:cNvPr id="24594" name="Rectangle 18">
            <a:extLst>
              <a:ext uri="{FF2B5EF4-FFF2-40B4-BE49-F238E27FC236}">
                <a16:creationId xmlns:a16="http://schemas.microsoft.com/office/drawing/2014/main" id="{5A62CEBB-4998-4C82-A90E-68D62CD9F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+500</a:t>
            </a:r>
          </a:p>
        </p:txBody>
      </p:sp>
      <p:sp>
        <p:nvSpPr>
          <p:cNvPr id="24595" name="Rectangle 19">
            <a:extLst>
              <a:ext uri="{FF2B5EF4-FFF2-40B4-BE49-F238E27FC236}">
                <a16:creationId xmlns:a16="http://schemas.microsoft.com/office/drawing/2014/main" id="{981640B0-C786-415D-BBA5-B7F268B1D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4596" name="Rectangle 20">
            <a:extLst>
              <a:ext uri="{FF2B5EF4-FFF2-40B4-BE49-F238E27FC236}">
                <a16:creationId xmlns:a16="http://schemas.microsoft.com/office/drawing/2014/main" id="{9602BB33-501C-4BC6-A146-73916FC28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24597" name="Rectangle 21">
            <a:extLst>
              <a:ext uri="{FF2B5EF4-FFF2-40B4-BE49-F238E27FC236}">
                <a16:creationId xmlns:a16="http://schemas.microsoft.com/office/drawing/2014/main" id="{3625FCF1-9648-4299-83E4-4F6D35847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  <p:grpSp>
        <p:nvGrpSpPr>
          <p:cNvPr id="24604" name="Group 28">
            <a:extLst>
              <a:ext uri="{FF2B5EF4-FFF2-40B4-BE49-F238E27FC236}">
                <a16:creationId xmlns:a16="http://schemas.microsoft.com/office/drawing/2014/main" id="{E925707C-AFAD-4AEA-882B-3D48E5996877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24598" name="Rectangle 22">
              <a:extLst>
                <a:ext uri="{FF2B5EF4-FFF2-40B4-BE49-F238E27FC236}">
                  <a16:creationId xmlns:a16="http://schemas.microsoft.com/office/drawing/2014/main" id="{B6988433-32B2-400C-9FF6-AC67A80E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9" name="Rectangle 23">
              <a:extLst>
                <a:ext uri="{FF2B5EF4-FFF2-40B4-BE49-F238E27FC236}">
                  <a16:creationId xmlns:a16="http://schemas.microsoft.com/office/drawing/2014/main" id="{5A8078A6-A31D-400B-915B-E2794DF88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0" name="Line 24">
              <a:extLst>
                <a:ext uri="{FF2B5EF4-FFF2-40B4-BE49-F238E27FC236}">
                  <a16:creationId xmlns:a16="http://schemas.microsoft.com/office/drawing/2014/main" id="{68CF6F69-80DD-4E52-A581-2DEA73977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1" name="Rectangle 25">
              <a:extLst>
                <a:ext uri="{FF2B5EF4-FFF2-40B4-BE49-F238E27FC236}">
                  <a16:creationId xmlns:a16="http://schemas.microsoft.com/office/drawing/2014/main" id="{765F93FA-04B2-4F75-8CDD-373F4CE0B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24602" name="Freeform 26">
              <a:extLst>
                <a:ext uri="{FF2B5EF4-FFF2-40B4-BE49-F238E27FC236}">
                  <a16:creationId xmlns:a16="http://schemas.microsoft.com/office/drawing/2014/main" id="{6DF6997A-5AE8-4078-851A-8969AE5B7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03" name="Rectangle 27">
              <a:extLst>
                <a:ext uri="{FF2B5EF4-FFF2-40B4-BE49-F238E27FC236}">
                  <a16:creationId xmlns:a16="http://schemas.microsoft.com/office/drawing/2014/main" id="{0B5308B7-F970-4299-BFE0-38237CA1B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04C154E-8DED-435B-9A03-9026D9BBE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94678AC-1DA4-44F3-9291-4EDDD7018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3A5CEAC7-B2E3-4654-9EA0-A9C00C6C8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4E81EAC4-E8FC-44DC-BA7F-41A9760A8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2C3814FF-B47E-4D6E-B533-3D5CE25A2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B6B7F97C-8301-4374-A08B-68A5AF20A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2" name="Line 8">
            <a:extLst>
              <a:ext uri="{FF2B5EF4-FFF2-40B4-BE49-F238E27FC236}">
                <a16:creationId xmlns:a16="http://schemas.microsoft.com/office/drawing/2014/main" id="{FB50F56B-C694-4534-AB82-CA4DCE2DA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1F2C348C-DA3D-41DF-8AFE-B41CD60D9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D6AF65CA-CD31-493F-A0E8-CC0391AF4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538C9FA5-846C-4F95-AA10-000492DD9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55E81459-E2B8-4E86-8C09-063909394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88414996-A43E-4DB2-BD0A-DCB3EBDD9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8" name="AutoShape 14">
            <a:extLst>
              <a:ext uri="{FF2B5EF4-FFF2-40B4-BE49-F238E27FC236}">
                <a16:creationId xmlns:a16="http://schemas.microsoft.com/office/drawing/2014/main" id="{64546426-CCB0-47C9-978E-B84181F5C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319FBA07-BD1E-4A64-AF37-FEB4B27A7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CCF565BE-BADA-49B4-895C-F15CE874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-6,500</a:t>
            </a:r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99BA13D4-875B-4144-8FD5-9B653C032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-3,000</a:t>
            </a:r>
          </a:p>
        </p:txBody>
      </p: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5962C70F-F9C4-4D11-B43B-729C14CB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+500</a:t>
            </a:r>
          </a:p>
        </p:txBody>
      </p:sp>
      <p:sp>
        <p:nvSpPr>
          <p:cNvPr id="26643" name="Rectangle 19">
            <a:extLst>
              <a:ext uri="{FF2B5EF4-FFF2-40B4-BE49-F238E27FC236}">
                <a16:creationId xmlns:a16="http://schemas.microsoft.com/office/drawing/2014/main" id="{56960187-1B8D-40DA-9C1F-5DC28F97D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6644" name="Rectangle 20">
            <a:extLst>
              <a:ext uri="{FF2B5EF4-FFF2-40B4-BE49-F238E27FC236}">
                <a16:creationId xmlns:a16="http://schemas.microsoft.com/office/drawing/2014/main" id="{6A0FC716-4163-4D62-BE73-A2357051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26645" name="Rectangle 21">
            <a:extLst>
              <a:ext uri="{FF2B5EF4-FFF2-40B4-BE49-F238E27FC236}">
                <a16:creationId xmlns:a16="http://schemas.microsoft.com/office/drawing/2014/main" id="{4AEC95FC-9686-4AB8-A8F9-CA19BA1CC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6284913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Payback 2.86 years</a:t>
            </a:r>
          </a:p>
        </p:txBody>
      </p:sp>
      <p:sp>
        <p:nvSpPr>
          <p:cNvPr id="26646" name="Rectangle 22">
            <a:extLst>
              <a:ext uri="{FF2B5EF4-FFF2-40B4-BE49-F238E27FC236}">
                <a16:creationId xmlns:a16="http://schemas.microsoft.com/office/drawing/2014/main" id="{9FE1C849-1E0E-426B-A246-FF8B8EE19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  <p:grpSp>
        <p:nvGrpSpPr>
          <p:cNvPr id="26653" name="Group 29">
            <a:extLst>
              <a:ext uri="{FF2B5EF4-FFF2-40B4-BE49-F238E27FC236}">
                <a16:creationId xmlns:a16="http://schemas.microsoft.com/office/drawing/2014/main" id="{804FB3ED-F887-4C4F-B640-4CB1A1AD7560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26647" name="Rectangle 23">
              <a:extLst>
                <a:ext uri="{FF2B5EF4-FFF2-40B4-BE49-F238E27FC236}">
                  <a16:creationId xmlns:a16="http://schemas.microsoft.com/office/drawing/2014/main" id="{2ABE20E1-9020-4656-B899-BF52A9212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8" name="Rectangle 24">
              <a:extLst>
                <a:ext uri="{FF2B5EF4-FFF2-40B4-BE49-F238E27FC236}">
                  <a16:creationId xmlns:a16="http://schemas.microsoft.com/office/drawing/2014/main" id="{DFA4CE27-6039-46B5-95F1-D376EED34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9" name="Line 25">
              <a:extLst>
                <a:ext uri="{FF2B5EF4-FFF2-40B4-BE49-F238E27FC236}">
                  <a16:creationId xmlns:a16="http://schemas.microsoft.com/office/drawing/2014/main" id="{033476C5-AD34-4E13-A749-C0BE781E6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0" name="Rectangle 26">
              <a:extLst>
                <a:ext uri="{FF2B5EF4-FFF2-40B4-BE49-F238E27FC236}">
                  <a16:creationId xmlns:a16="http://schemas.microsoft.com/office/drawing/2014/main" id="{06D43E62-C18D-43D5-A0A6-F4DC89E3B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26651" name="Freeform 27">
              <a:extLst>
                <a:ext uri="{FF2B5EF4-FFF2-40B4-BE49-F238E27FC236}">
                  <a16:creationId xmlns:a16="http://schemas.microsoft.com/office/drawing/2014/main" id="{403AB58C-74B2-4906-820B-9C9AEABE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52" name="Rectangle 28">
              <a:extLst>
                <a:ext uri="{FF2B5EF4-FFF2-40B4-BE49-F238E27FC236}">
                  <a16:creationId xmlns:a16="http://schemas.microsoft.com/office/drawing/2014/main" id="{97560519-2E4C-4C86-8E25-58F247588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45C9BF7-5D1F-4726-96A2-B79568BE6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32FE067-1044-412C-936D-A86D51351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28E920EE-6DF8-40E4-ADA5-58232092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28683" name="Group 11">
            <a:extLst>
              <a:ext uri="{FF2B5EF4-FFF2-40B4-BE49-F238E27FC236}">
                <a16:creationId xmlns:a16="http://schemas.microsoft.com/office/drawing/2014/main" id="{70B03A22-7898-4151-AF3F-E1A18291F569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28677" name="Rectangle 5">
              <a:extLst>
                <a:ext uri="{FF2B5EF4-FFF2-40B4-BE49-F238E27FC236}">
                  <a16:creationId xmlns:a16="http://schemas.microsoft.com/office/drawing/2014/main" id="{3D80F480-67E9-4FAC-A3DA-4967E9D82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78" name="Rectangle 6">
              <a:extLst>
                <a:ext uri="{FF2B5EF4-FFF2-40B4-BE49-F238E27FC236}">
                  <a16:creationId xmlns:a16="http://schemas.microsoft.com/office/drawing/2014/main" id="{08C62E09-E6AB-43E3-BFDF-82E64008E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79" name="Line 7">
              <a:extLst>
                <a:ext uri="{FF2B5EF4-FFF2-40B4-BE49-F238E27FC236}">
                  <a16:creationId xmlns:a16="http://schemas.microsoft.com/office/drawing/2014/main" id="{4D16B157-3D37-427B-A793-B4D34D75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80" name="Rectangle 8">
              <a:extLst>
                <a:ext uri="{FF2B5EF4-FFF2-40B4-BE49-F238E27FC236}">
                  <a16:creationId xmlns:a16="http://schemas.microsoft.com/office/drawing/2014/main" id="{340604E8-42A7-45AF-9773-EFFC365E2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28681" name="Freeform 9">
              <a:extLst>
                <a:ext uri="{FF2B5EF4-FFF2-40B4-BE49-F238E27FC236}">
                  <a16:creationId xmlns:a16="http://schemas.microsoft.com/office/drawing/2014/main" id="{8B0AE1D5-8A07-4F19-AAF2-BF09DE60B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82" name="Rectangle 10">
              <a:extLst>
                <a:ext uri="{FF2B5EF4-FFF2-40B4-BE49-F238E27FC236}">
                  <a16:creationId xmlns:a16="http://schemas.microsoft.com/office/drawing/2014/main" id="{43244F12-D1F1-44BC-ADA9-1C6F3FC72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9CA0B3A-0B57-4D59-BB37-C606B6F50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4F8F973-9C92-45B4-80FE-81613B2AE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9A3390C5-D3B6-4EAF-8AF9-DCB8415B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30731" name="Group 11">
            <a:extLst>
              <a:ext uri="{FF2B5EF4-FFF2-40B4-BE49-F238E27FC236}">
                <a16:creationId xmlns:a16="http://schemas.microsoft.com/office/drawing/2014/main" id="{C3A12BB4-736C-4895-9A20-E009C7C9BD60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30725" name="Rectangle 5">
              <a:extLst>
                <a:ext uri="{FF2B5EF4-FFF2-40B4-BE49-F238E27FC236}">
                  <a16:creationId xmlns:a16="http://schemas.microsoft.com/office/drawing/2014/main" id="{C9B0483E-1D9B-4249-91C4-BF40D5488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26" name="Rectangle 6">
              <a:extLst>
                <a:ext uri="{FF2B5EF4-FFF2-40B4-BE49-F238E27FC236}">
                  <a16:creationId xmlns:a16="http://schemas.microsoft.com/office/drawing/2014/main" id="{DB028E7A-1D44-4E2A-BA41-2D559BEAA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27" name="Line 7">
              <a:extLst>
                <a:ext uri="{FF2B5EF4-FFF2-40B4-BE49-F238E27FC236}">
                  <a16:creationId xmlns:a16="http://schemas.microsoft.com/office/drawing/2014/main" id="{9E6D203C-1EE7-4F9F-A7C6-F85B4EBD5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28" name="Rectangle 8">
              <a:extLst>
                <a:ext uri="{FF2B5EF4-FFF2-40B4-BE49-F238E27FC236}">
                  <a16:creationId xmlns:a16="http://schemas.microsoft.com/office/drawing/2014/main" id="{394F2A4D-401A-41B8-809A-176D5B44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30729" name="Freeform 9">
              <a:extLst>
                <a:ext uri="{FF2B5EF4-FFF2-40B4-BE49-F238E27FC236}">
                  <a16:creationId xmlns:a16="http://schemas.microsoft.com/office/drawing/2014/main" id="{5BB6E3CA-6E7C-43F5-8B4B-6F99DC4FA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0" name="Rectangle 10">
              <a:extLst>
                <a:ext uri="{FF2B5EF4-FFF2-40B4-BE49-F238E27FC236}">
                  <a16:creationId xmlns:a16="http://schemas.microsoft.com/office/drawing/2014/main" id="{471A47BE-CCBF-4DDC-B275-1E5BCEC21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30732" name="Line 12">
            <a:extLst>
              <a:ext uri="{FF2B5EF4-FFF2-40B4-BE49-F238E27FC236}">
                <a16:creationId xmlns:a16="http://schemas.microsoft.com/office/drawing/2014/main" id="{55CC751C-9087-4F36-BE15-6DD5411C8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3" name="Line 13">
            <a:extLst>
              <a:ext uri="{FF2B5EF4-FFF2-40B4-BE49-F238E27FC236}">
                <a16:creationId xmlns:a16="http://schemas.microsoft.com/office/drawing/2014/main" id="{13F660EB-A934-48B5-A3CC-4A1BB29FB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4" name="Line 14">
            <a:extLst>
              <a:ext uri="{FF2B5EF4-FFF2-40B4-BE49-F238E27FC236}">
                <a16:creationId xmlns:a16="http://schemas.microsoft.com/office/drawing/2014/main" id="{85DFE865-C37B-4771-A544-826677472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5" name="Line 15">
            <a:extLst>
              <a:ext uri="{FF2B5EF4-FFF2-40B4-BE49-F238E27FC236}">
                <a16:creationId xmlns:a16="http://schemas.microsoft.com/office/drawing/2014/main" id="{4C5325EB-9A77-4F10-8593-B3230395B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6" name="Line 16">
            <a:extLst>
              <a:ext uri="{FF2B5EF4-FFF2-40B4-BE49-F238E27FC236}">
                <a16:creationId xmlns:a16="http://schemas.microsoft.com/office/drawing/2014/main" id="{E907CC90-98A5-431D-815A-6F0A23150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7" name="Line 17">
            <a:extLst>
              <a:ext uri="{FF2B5EF4-FFF2-40B4-BE49-F238E27FC236}">
                <a16:creationId xmlns:a16="http://schemas.microsoft.com/office/drawing/2014/main" id="{56D6DF15-563D-4C66-892A-DC6164B35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00903139-8C78-4E5A-9706-CBA6523ED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39" name="Line 19">
            <a:extLst>
              <a:ext uri="{FF2B5EF4-FFF2-40B4-BE49-F238E27FC236}">
                <a16:creationId xmlns:a16="http://schemas.microsoft.com/office/drawing/2014/main" id="{725344B8-91F4-4093-9A22-B86A56BD8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0" name="Line 20">
            <a:extLst>
              <a:ext uri="{FF2B5EF4-FFF2-40B4-BE49-F238E27FC236}">
                <a16:creationId xmlns:a16="http://schemas.microsoft.com/office/drawing/2014/main" id="{107B195D-32D3-4D24-AB25-5504E27A4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1" name="AutoShape 21">
            <a:extLst>
              <a:ext uri="{FF2B5EF4-FFF2-40B4-BE49-F238E27FC236}">
                <a16:creationId xmlns:a16="http://schemas.microsoft.com/office/drawing/2014/main" id="{A00C43A2-6D7C-46AB-A432-BF948C27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42" name="Rectangle 22">
            <a:extLst>
              <a:ext uri="{FF2B5EF4-FFF2-40B4-BE49-F238E27FC236}">
                <a16:creationId xmlns:a16="http://schemas.microsoft.com/office/drawing/2014/main" id="{D53B0882-ADE8-4273-B860-BF30D661A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30743" name="Rectangle 23">
            <a:extLst>
              <a:ext uri="{FF2B5EF4-FFF2-40B4-BE49-F238E27FC236}">
                <a16:creationId xmlns:a16="http://schemas.microsoft.com/office/drawing/2014/main" id="{B464467B-288D-4DBA-A879-C3B82F4B5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55848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30744" name="Rectangle 24">
            <a:extLst>
              <a:ext uri="{FF2B5EF4-FFF2-40B4-BE49-F238E27FC236}">
                <a16:creationId xmlns:a16="http://schemas.microsoft.com/office/drawing/2014/main" id="{EB517999-6868-42C5-9C76-78F3AF51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55848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30745" name="Rectangle 25">
            <a:extLst>
              <a:ext uri="{FF2B5EF4-FFF2-40B4-BE49-F238E27FC236}">
                <a16:creationId xmlns:a16="http://schemas.microsoft.com/office/drawing/2014/main" id="{06E618EE-6D5A-4011-8352-1375FC4B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30746" name="Rectangle 26">
            <a:extLst>
              <a:ext uri="{FF2B5EF4-FFF2-40B4-BE49-F238E27FC236}">
                <a16:creationId xmlns:a16="http://schemas.microsoft.com/office/drawing/2014/main" id="{2DED4845-38AB-4B35-81C4-1D1402DC0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5584825"/>
            <a:ext cx="960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30747" name="Rectangle 27">
            <a:extLst>
              <a:ext uri="{FF2B5EF4-FFF2-40B4-BE49-F238E27FC236}">
                <a16:creationId xmlns:a16="http://schemas.microsoft.com/office/drawing/2014/main" id="{FEF5793B-ADF5-47FB-A213-1CA279F61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645CA42-F3EE-45DA-AB65-EF682F204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5A22EE4-F5A5-4774-8C75-25B89034C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D57044E7-507D-441E-82B8-13817B30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32779" name="Group 11">
            <a:extLst>
              <a:ext uri="{FF2B5EF4-FFF2-40B4-BE49-F238E27FC236}">
                <a16:creationId xmlns:a16="http://schemas.microsoft.com/office/drawing/2014/main" id="{5A16775E-6AF6-4E3A-9E07-AAE906B5D97F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32773" name="Rectangle 5">
              <a:extLst>
                <a:ext uri="{FF2B5EF4-FFF2-40B4-BE49-F238E27FC236}">
                  <a16:creationId xmlns:a16="http://schemas.microsoft.com/office/drawing/2014/main" id="{81F7EBE4-5836-4462-A690-71996FDDF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4" name="Rectangle 6">
              <a:extLst>
                <a:ext uri="{FF2B5EF4-FFF2-40B4-BE49-F238E27FC236}">
                  <a16:creationId xmlns:a16="http://schemas.microsoft.com/office/drawing/2014/main" id="{D7695B03-9AA5-4F5F-9D47-31AADFA68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5" name="Line 7">
              <a:extLst>
                <a:ext uri="{FF2B5EF4-FFF2-40B4-BE49-F238E27FC236}">
                  <a16:creationId xmlns:a16="http://schemas.microsoft.com/office/drawing/2014/main" id="{25603682-570A-48F5-A4E2-4D6487D24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6" name="Rectangle 8">
              <a:extLst>
                <a:ext uri="{FF2B5EF4-FFF2-40B4-BE49-F238E27FC236}">
                  <a16:creationId xmlns:a16="http://schemas.microsoft.com/office/drawing/2014/main" id="{6E4C4805-F636-42F7-AF41-2833BB755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32777" name="Freeform 9">
              <a:extLst>
                <a:ext uri="{FF2B5EF4-FFF2-40B4-BE49-F238E27FC236}">
                  <a16:creationId xmlns:a16="http://schemas.microsoft.com/office/drawing/2014/main" id="{CA7B7C1E-BF9D-4D24-9464-31DC54A3F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78" name="Rectangle 10">
              <a:extLst>
                <a:ext uri="{FF2B5EF4-FFF2-40B4-BE49-F238E27FC236}">
                  <a16:creationId xmlns:a16="http://schemas.microsoft.com/office/drawing/2014/main" id="{F5B859AE-8D3A-4368-ACAC-0D99DD91B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32780" name="Line 12">
            <a:extLst>
              <a:ext uri="{FF2B5EF4-FFF2-40B4-BE49-F238E27FC236}">
                <a16:creationId xmlns:a16="http://schemas.microsoft.com/office/drawing/2014/main" id="{2F694E4F-FBB5-4C95-987F-45568A05A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0F6837BE-0091-4114-A68F-A5DABFF10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E904F40D-6B25-4D9F-AC07-86D6E13C6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3" name="Line 15">
            <a:extLst>
              <a:ext uri="{FF2B5EF4-FFF2-40B4-BE49-F238E27FC236}">
                <a16:creationId xmlns:a16="http://schemas.microsoft.com/office/drawing/2014/main" id="{A5A4F12E-B725-4757-AEE9-C2BCE6BE6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4" name="Line 16">
            <a:extLst>
              <a:ext uri="{FF2B5EF4-FFF2-40B4-BE49-F238E27FC236}">
                <a16:creationId xmlns:a16="http://schemas.microsoft.com/office/drawing/2014/main" id="{9DD3A8B7-35DF-40C2-8AE9-FF56DA002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40DFF950-7E35-4C92-AC15-BA2B0D0A9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6" name="Line 18">
            <a:extLst>
              <a:ext uri="{FF2B5EF4-FFF2-40B4-BE49-F238E27FC236}">
                <a16:creationId xmlns:a16="http://schemas.microsoft.com/office/drawing/2014/main" id="{97135E78-31D1-4F5D-80EF-F66A20D1E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7" name="Line 19">
            <a:extLst>
              <a:ext uri="{FF2B5EF4-FFF2-40B4-BE49-F238E27FC236}">
                <a16:creationId xmlns:a16="http://schemas.microsoft.com/office/drawing/2014/main" id="{015C72A8-A60E-4265-9DE3-AA5BF9E42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0933DC12-64DF-4D5E-933E-112EF9D3F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9" name="AutoShape 21">
            <a:extLst>
              <a:ext uri="{FF2B5EF4-FFF2-40B4-BE49-F238E27FC236}">
                <a16:creationId xmlns:a16="http://schemas.microsoft.com/office/drawing/2014/main" id="{A61608F9-6635-40B3-9833-8E1AC82A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90" name="Rectangle 22">
            <a:extLst>
              <a:ext uri="{FF2B5EF4-FFF2-40B4-BE49-F238E27FC236}">
                <a16:creationId xmlns:a16="http://schemas.microsoft.com/office/drawing/2014/main" id="{950130ED-A484-4BF4-8851-BCD595A9C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32791" name="Rectangle 23">
            <a:extLst>
              <a:ext uri="{FF2B5EF4-FFF2-40B4-BE49-F238E27FC236}">
                <a16:creationId xmlns:a16="http://schemas.microsoft.com/office/drawing/2014/main" id="{8AD91C47-5D31-4A44-B4BD-D493BDA6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-9,500</a:t>
            </a:r>
          </a:p>
        </p:txBody>
      </p:sp>
      <p:sp>
        <p:nvSpPr>
          <p:cNvPr id="32792" name="Rectangle 24">
            <a:extLst>
              <a:ext uri="{FF2B5EF4-FFF2-40B4-BE49-F238E27FC236}">
                <a16:creationId xmlns:a16="http://schemas.microsoft.com/office/drawing/2014/main" id="{F0A3E6FF-B48F-48AC-ABC5-797DE3C6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55848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32793" name="Rectangle 25">
            <a:extLst>
              <a:ext uri="{FF2B5EF4-FFF2-40B4-BE49-F238E27FC236}">
                <a16:creationId xmlns:a16="http://schemas.microsoft.com/office/drawing/2014/main" id="{3FB88F79-62E1-46ED-BA03-E0C56ACE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32794" name="Rectangle 26">
            <a:extLst>
              <a:ext uri="{FF2B5EF4-FFF2-40B4-BE49-F238E27FC236}">
                <a16:creationId xmlns:a16="http://schemas.microsoft.com/office/drawing/2014/main" id="{807E2A7E-AE6D-48A7-AE13-EC6344AE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5584825"/>
            <a:ext cx="960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32795" name="Rectangle 27">
            <a:extLst>
              <a:ext uri="{FF2B5EF4-FFF2-40B4-BE49-F238E27FC236}">
                <a16:creationId xmlns:a16="http://schemas.microsoft.com/office/drawing/2014/main" id="{05BB917E-3212-4301-958B-544677BA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32796" name="Rectangle 28">
            <a:extLst>
              <a:ext uri="{FF2B5EF4-FFF2-40B4-BE49-F238E27FC236}">
                <a16:creationId xmlns:a16="http://schemas.microsoft.com/office/drawing/2014/main" id="{53D39798-3E02-467D-9D53-1C26ED9F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74CC227-737A-49A8-9D12-F64DD792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4877E2D-AF76-41AC-AC2E-D2B8E4929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4FEB9548-EFF0-49B6-B520-C3798E9F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34827" name="Group 11">
            <a:extLst>
              <a:ext uri="{FF2B5EF4-FFF2-40B4-BE49-F238E27FC236}">
                <a16:creationId xmlns:a16="http://schemas.microsoft.com/office/drawing/2014/main" id="{539277B4-057A-46EF-AF32-6305D46FAB64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34821" name="Rectangle 5">
              <a:extLst>
                <a:ext uri="{FF2B5EF4-FFF2-40B4-BE49-F238E27FC236}">
                  <a16:creationId xmlns:a16="http://schemas.microsoft.com/office/drawing/2014/main" id="{CF59DDCB-49B2-4E93-A543-4150C973F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2" name="Rectangle 6">
              <a:extLst>
                <a:ext uri="{FF2B5EF4-FFF2-40B4-BE49-F238E27FC236}">
                  <a16:creationId xmlns:a16="http://schemas.microsoft.com/office/drawing/2014/main" id="{43AD2267-8B22-4BCF-8898-774A85647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3" name="Line 7">
              <a:extLst>
                <a:ext uri="{FF2B5EF4-FFF2-40B4-BE49-F238E27FC236}">
                  <a16:creationId xmlns:a16="http://schemas.microsoft.com/office/drawing/2014/main" id="{C2D4F282-E7A5-4AE7-B381-D8F403181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4" name="Rectangle 8">
              <a:extLst>
                <a:ext uri="{FF2B5EF4-FFF2-40B4-BE49-F238E27FC236}">
                  <a16:creationId xmlns:a16="http://schemas.microsoft.com/office/drawing/2014/main" id="{BC4D3610-CF28-4757-96E5-D75B8822B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34825" name="Freeform 9">
              <a:extLst>
                <a:ext uri="{FF2B5EF4-FFF2-40B4-BE49-F238E27FC236}">
                  <a16:creationId xmlns:a16="http://schemas.microsoft.com/office/drawing/2014/main" id="{C70BB45F-F54E-4270-ACFB-770E4DDA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26" name="Rectangle 10">
              <a:extLst>
                <a:ext uri="{FF2B5EF4-FFF2-40B4-BE49-F238E27FC236}">
                  <a16:creationId xmlns:a16="http://schemas.microsoft.com/office/drawing/2014/main" id="{DE88819D-BD09-46FF-AD7D-9995AFEDA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34828" name="Line 12">
            <a:extLst>
              <a:ext uri="{FF2B5EF4-FFF2-40B4-BE49-F238E27FC236}">
                <a16:creationId xmlns:a16="http://schemas.microsoft.com/office/drawing/2014/main" id="{B8AA48F6-2FB8-47A7-8C9A-D741B24FC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B7EE0180-603E-4323-BCC8-918869EB7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0" name="Line 14">
            <a:extLst>
              <a:ext uri="{FF2B5EF4-FFF2-40B4-BE49-F238E27FC236}">
                <a16:creationId xmlns:a16="http://schemas.microsoft.com/office/drawing/2014/main" id="{3C5DCB13-4BC3-4517-AD61-35278E4EE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0854D080-8235-48BC-AFF6-AD7CC7E0B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A032ACB7-7EEB-4597-B797-36CE597D1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34FF345A-9072-4BED-8D07-F42986496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5CB0A9BD-1A83-4BDC-B1DA-69E8A3915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2CE455BD-B892-4C66-83A7-42E4BF419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EA1792FA-B9B0-442E-9C3B-7FCD3056D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7" name="AutoShape 21">
            <a:extLst>
              <a:ext uri="{FF2B5EF4-FFF2-40B4-BE49-F238E27FC236}">
                <a16:creationId xmlns:a16="http://schemas.microsoft.com/office/drawing/2014/main" id="{C99DA039-3E95-41D5-B0E3-C69FF331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8" name="Rectangle 22">
            <a:extLst>
              <a:ext uri="{FF2B5EF4-FFF2-40B4-BE49-F238E27FC236}">
                <a16:creationId xmlns:a16="http://schemas.microsoft.com/office/drawing/2014/main" id="{870DEA26-D3ED-470D-96DB-5CE8EE53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34839" name="Rectangle 23">
            <a:extLst>
              <a:ext uri="{FF2B5EF4-FFF2-40B4-BE49-F238E27FC236}">
                <a16:creationId xmlns:a16="http://schemas.microsoft.com/office/drawing/2014/main" id="{8590D073-9EDE-44D9-A6E5-40C45636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-9,500</a:t>
            </a:r>
          </a:p>
        </p:txBody>
      </p:sp>
      <p:sp>
        <p:nvSpPr>
          <p:cNvPr id="34840" name="Rectangle 24">
            <a:extLst>
              <a:ext uri="{FF2B5EF4-FFF2-40B4-BE49-F238E27FC236}">
                <a16:creationId xmlns:a16="http://schemas.microsoft.com/office/drawing/2014/main" id="{07A938F0-54F5-4BB7-9069-2CCF2CE17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-9,000</a:t>
            </a:r>
          </a:p>
        </p:txBody>
      </p:sp>
      <p:sp>
        <p:nvSpPr>
          <p:cNvPr id="34841" name="Rectangle 25">
            <a:extLst>
              <a:ext uri="{FF2B5EF4-FFF2-40B4-BE49-F238E27FC236}">
                <a16:creationId xmlns:a16="http://schemas.microsoft.com/office/drawing/2014/main" id="{DAA50F63-5CAC-4F36-BAC8-5EE52C0FE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3407A5E2-4A59-4086-B033-C85B4AB7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5584825"/>
            <a:ext cx="960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34843" name="Rectangle 27">
            <a:extLst>
              <a:ext uri="{FF2B5EF4-FFF2-40B4-BE49-F238E27FC236}">
                <a16:creationId xmlns:a16="http://schemas.microsoft.com/office/drawing/2014/main" id="{771C01F5-07DA-4692-9BEA-DEDB187DC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34844" name="Rectangle 28">
            <a:extLst>
              <a:ext uri="{FF2B5EF4-FFF2-40B4-BE49-F238E27FC236}">
                <a16:creationId xmlns:a16="http://schemas.microsoft.com/office/drawing/2014/main" id="{C851DEA8-7C77-461E-B83D-20D63409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1C3F48D-0EB3-43E2-B7C2-70F86D688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5BABAAD-1612-4F80-A4A9-59E050C3B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F88AC261-D849-4DEA-B19B-211F2AF0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36875" name="Group 11">
            <a:extLst>
              <a:ext uri="{FF2B5EF4-FFF2-40B4-BE49-F238E27FC236}">
                <a16:creationId xmlns:a16="http://schemas.microsoft.com/office/drawing/2014/main" id="{A010F55F-3573-452B-A45E-004C5A9500B7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36869" name="Rectangle 5">
              <a:extLst>
                <a:ext uri="{FF2B5EF4-FFF2-40B4-BE49-F238E27FC236}">
                  <a16:creationId xmlns:a16="http://schemas.microsoft.com/office/drawing/2014/main" id="{A6948C84-C8D9-41E4-8102-281826A93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0" name="Rectangle 6">
              <a:extLst>
                <a:ext uri="{FF2B5EF4-FFF2-40B4-BE49-F238E27FC236}">
                  <a16:creationId xmlns:a16="http://schemas.microsoft.com/office/drawing/2014/main" id="{1792F23E-A785-4220-A89A-BED3EE096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1" name="Line 7">
              <a:extLst>
                <a:ext uri="{FF2B5EF4-FFF2-40B4-BE49-F238E27FC236}">
                  <a16:creationId xmlns:a16="http://schemas.microsoft.com/office/drawing/2014/main" id="{8EF1C399-7409-4D5F-BE45-0E490FBB6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2" name="Rectangle 8">
              <a:extLst>
                <a:ext uri="{FF2B5EF4-FFF2-40B4-BE49-F238E27FC236}">
                  <a16:creationId xmlns:a16="http://schemas.microsoft.com/office/drawing/2014/main" id="{21349DEF-0B9F-4A5C-9553-201BAA46C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36873" name="Freeform 9">
              <a:extLst>
                <a:ext uri="{FF2B5EF4-FFF2-40B4-BE49-F238E27FC236}">
                  <a16:creationId xmlns:a16="http://schemas.microsoft.com/office/drawing/2014/main" id="{D6ED35D6-D5E7-47E2-92A5-BF46C34C8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74" name="Rectangle 10">
              <a:extLst>
                <a:ext uri="{FF2B5EF4-FFF2-40B4-BE49-F238E27FC236}">
                  <a16:creationId xmlns:a16="http://schemas.microsoft.com/office/drawing/2014/main" id="{32745C79-B4C7-4F7E-87F2-4A239C8E7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36876" name="Line 12">
            <a:extLst>
              <a:ext uri="{FF2B5EF4-FFF2-40B4-BE49-F238E27FC236}">
                <a16:creationId xmlns:a16="http://schemas.microsoft.com/office/drawing/2014/main" id="{AE28B3E4-802D-4E38-9B2F-FB25AB90D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21C51D4A-53F7-4C07-B43B-6651A29A6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8" name="Line 14">
            <a:extLst>
              <a:ext uri="{FF2B5EF4-FFF2-40B4-BE49-F238E27FC236}">
                <a16:creationId xmlns:a16="http://schemas.microsoft.com/office/drawing/2014/main" id="{39D6CD95-99C4-4A13-B5DB-C93588F46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9" name="Line 15">
            <a:extLst>
              <a:ext uri="{FF2B5EF4-FFF2-40B4-BE49-F238E27FC236}">
                <a16:creationId xmlns:a16="http://schemas.microsoft.com/office/drawing/2014/main" id="{6A7E5878-3B11-4797-9DA4-3B505FCC8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0" name="Line 16">
            <a:extLst>
              <a:ext uri="{FF2B5EF4-FFF2-40B4-BE49-F238E27FC236}">
                <a16:creationId xmlns:a16="http://schemas.microsoft.com/office/drawing/2014/main" id="{90452CA5-9ABD-451B-907E-2574D91F6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1" name="Line 17">
            <a:extLst>
              <a:ext uri="{FF2B5EF4-FFF2-40B4-BE49-F238E27FC236}">
                <a16:creationId xmlns:a16="http://schemas.microsoft.com/office/drawing/2014/main" id="{62A7CDC4-C810-4D0B-A6AC-BC82B9AF8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1EAF89E2-A816-4E03-AB45-3F2FBE0CF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A0F02270-CD8A-479F-9FD0-6553E3DB2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EEB2D9A7-5ECA-419B-A52C-2A7E0FB2B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5" name="AutoShape 21">
            <a:extLst>
              <a:ext uri="{FF2B5EF4-FFF2-40B4-BE49-F238E27FC236}">
                <a16:creationId xmlns:a16="http://schemas.microsoft.com/office/drawing/2014/main" id="{27756689-5103-42F7-9063-2D7A40A6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6" name="Rectangle 22">
            <a:extLst>
              <a:ext uri="{FF2B5EF4-FFF2-40B4-BE49-F238E27FC236}">
                <a16:creationId xmlns:a16="http://schemas.microsoft.com/office/drawing/2014/main" id="{7151537D-6600-4E18-B98B-14B682FB9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36887" name="Rectangle 23">
            <a:extLst>
              <a:ext uri="{FF2B5EF4-FFF2-40B4-BE49-F238E27FC236}">
                <a16:creationId xmlns:a16="http://schemas.microsoft.com/office/drawing/2014/main" id="{3DF062CE-2BC3-4140-8B98-F048EFFB7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-9,500</a:t>
            </a:r>
          </a:p>
        </p:txBody>
      </p:sp>
      <p:sp>
        <p:nvSpPr>
          <p:cNvPr id="36888" name="Rectangle 24">
            <a:extLst>
              <a:ext uri="{FF2B5EF4-FFF2-40B4-BE49-F238E27FC236}">
                <a16:creationId xmlns:a16="http://schemas.microsoft.com/office/drawing/2014/main" id="{3ED4FD1F-BEED-4ABF-9CB6-A139B4E61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-9,000</a:t>
            </a:r>
          </a:p>
        </p:txBody>
      </p:sp>
      <p:sp>
        <p:nvSpPr>
          <p:cNvPr id="36889" name="Rectangle 25">
            <a:extLst>
              <a:ext uri="{FF2B5EF4-FFF2-40B4-BE49-F238E27FC236}">
                <a16:creationId xmlns:a16="http://schemas.microsoft.com/office/drawing/2014/main" id="{3CD1822C-609B-4A6E-B790-4A4E8901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  <a:p>
            <a:pPr algn="r"/>
            <a:r>
              <a:rPr lang="en-US" altLang="en-US" sz="2000"/>
              <a:t>-4,400</a:t>
            </a:r>
          </a:p>
        </p:txBody>
      </p:sp>
      <p:sp>
        <p:nvSpPr>
          <p:cNvPr id="36890" name="Rectangle 26">
            <a:extLst>
              <a:ext uri="{FF2B5EF4-FFF2-40B4-BE49-F238E27FC236}">
                <a16:creationId xmlns:a16="http://schemas.microsoft.com/office/drawing/2014/main" id="{DCE4AD94-DBE9-45C1-AF1F-F6534A2E5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3" y="5584825"/>
            <a:ext cx="960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36891" name="Rectangle 27">
            <a:extLst>
              <a:ext uri="{FF2B5EF4-FFF2-40B4-BE49-F238E27FC236}">
                <a16:creationId xmlns:a16="http://schemas.microsoft.com/office/drawing/2014/main" id="{D83319FB-CEA4-4E8E-88BE-5B3DFE09B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36892" name="Rectangle 28">
            <a:extLst>
              <a:ext uri="{FF2B5EF4-FFF2-40B4-BE49-F238E27FC236}">
                <a16:creationId xmlns:a16="http://schemas.microsoft.com/office/drawing/2014/main" id="{0A0E0553-788B-4472-BF36-AA5C5FF2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79B5774-7E92-4224-A61D-3D58A280F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F8C72D5-03F5-46A5-80B8-39DFA94A8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67BA2AE1-1FE6-438C-A1B3-67A27064F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38923" name="Group 11">
            <a:extLst>
              <a:ext uri="{FF2B5EF4-FFF2-40B4-BE49-F238E27FC236}">
                <a16:creationId xmlns:a16="http://schemas.microsoft.com/office/drawing/2014/main" id="{098F033F-C6F5-4A59-B409-F05A68F93F7C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38917" name="Rectangle 5">
              <a:extLst>
                <a:ext uri="{FF2B5EF4-FFF2-40B4-BE49-F238E27FC236}">
                  <a16:creationId xmlns:a16="http://schemas.microsoft.com/office/drawing/2014/main" id="{08BA58D7-CE7A-48CD-ABE4-E0D81ED2E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012A4EA1-A965-4309-A938-BEDA79AF8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19" name="Line 7">
              <a:extLst>
                <a:ext uri="{FF2B5EF4-FFF2-40B4-BE49-F238E27FC236}">
                  <a16:creationId xmlns:a16="http://schemas.microsoft.com/office/drawing/2014/main" id="{A8601557-12EB-4345-A43B-CE3BFDBA8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55358213-EFDC-4407-B57E-B633705B6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38921" name="Freeform 9">
              <a:extLst>
                <a:ext uri="{FF2B5EF4-FFF2-40B4-BE49-F238E27FC236}">
                  <a16:creationId xmlns:a16="http://schemas.microsoft.com/office/drawing/2014/main" id="{E0CE8C0A-25DA-4172-B567-110CFCEC9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92C85F71-7E01-448E-AA25-4D915786F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38924" name="Line 12">
            <a:extLst>
              <a:ext uri="{FF2B5EF4-FFF2-40B4-BE49-F238E27FC236}">
                <a16:creationId xmlns:a16="http://schemas.microsoft.com/office/drawing/2014/main" id="{F39DBE83-688D-4FBA-87FA-2CDB4D20D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id="{CDBD4846-1FD5-492F-8E11-ED1427AC1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95D5FD41-97D0-406A-8614-B6EFB0119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000B2C12-62EB-49CD-90E8-D48239CEB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8" name="Line 16">
            <a:extLst>
              <a:ext uri="{FF2B5EF4-FFF2-40B4-BE49-F238E27FC236}">
                <a16:creationId xmlns:a16="http://schemas.microsoft.com/office/drawing/2014/main" id="{A8DF43EE-DD11-46AA-904D-29D71384B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9" name="Line 17">
            <a:extLst>
              <a:ext uri="{FF2B5EF4-FFF2-40B4-BE49-F238E27FC236}">
                <a16:creationId xmlns:a16="http://schemas.microsoft.com/office/drawing/2014/main" id="{7DFF9FD6-07E0-4EE8-B4B5-37703ACAC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0" name="Line 18">
            <a:extLst>
              <a:ext uri="{FF2B5EF4-FFF2-40B4-BE49-F238E27FC236}">
                <a16:creationId xmlns:a16="http://schemas.microsoft.com/office/drawing/2014/main" id="{8499A77F-6183-4B66-8149-C2B101F0C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A494F21D-03DC-4BD9-856C-0192FF02C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2" name="Line 20">
            <a:extLst>
              <a:ext uri="{FF2B5EF4-FFF2-40B4-BE49-F238E27FC236}">
                <a16:creationId xmlns:a16="http://schemas.microsoft.com/office/drawing/2014/main" id="{BDE8B7DB-0CBF-4B92-A9CE-F3D60897F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3" name="AutoShape 21">
            <a:extLst>
              <a:ext uri="{FF2B5EF4-FFF2-40B4-BE49-F238E27FC236}">
                <a16:creationId xmlns:a16="http://schemas.microsoft.com/office/drawing/2014/main" id="{09274DCF-3187-4DBA-A224-49365971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34" name="Rectangle 22">
            <a:extLst>
              <a:ext uri="{FF2B5EF4-FFF2-40B4-BE49-F238E27FC236}">
                <a16:creationId xmlns:a16="http://schemas.microsoft.com/office/drawing/2014/main" id="{1B830874-1326-43BD-B557-492BCEF80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38935" name="Rectangle 23">
            <a:extLst>
              <a:ext uri="{FF2B5EF4-FFF2-40B4-BE49-F238E27FC236}">
                <a16:creationId xmlns:a16="http://schemas.microsoft.com/office/drawing/2014/main" id="{D828E707-2151-4382-8E08-1912659FF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-9,500</a:t>
            </a:r>
          </a:p>
        </p:txBody>
      </p:sp>
      <p:sp>
        <p:nvSpPr>
          <p:cNvPr id="38936" name="Rectangle 24">
            <a:extLst>
              <a:ext uri="{FF2B5EF4-FFF2-40B4-BE49-F238E27FC236}">
                <a16:creationId xmlns:a16="http://schemas.microsoft.com/office/drawing/2014/main" id="{964E31FC-667A-4324-8CAC-9EC0168AA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-9,000</a:t>
            </a:r>
          </a:p>
        </p:txBody>
      </p:sp>
      <p:sp>
        <p:nvSpPr>
          <p:cNvPr id="38937" name="Rectangle 25">
            <a:extLst>
              <a:ext uri="{FF2B5EF4-FFF2-40B4-BE49-F238E27FC236}">
                <a16:creationId xmlns:a16="http://schemas.microsoft.com/office/drawing/2014/main" id="{1D520563-98D0-4F88-B0E9-F3AB0CDA4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  <a:p>
            <a:pPr algn="r"/>
            <a:r>
              <a:rPr lang="en-US" altLang="en-US" sz="2000"/>
              <a:t>-4,400</a:t>
            </a:r>
          </a:p>
        </p:txBody>
      </p:sp>
      <p:sp>
        <p:nvSpPr>
          <p:cNvPr id="38938" name="Rectangle 26">
            <a:extLst>
              <a:ext uri="{FF2B5EF4-FFF2-40B4-BE49-F238E27FC236}">
                <a16:creationId xmlns:a16="http://schemas.microsoft.com/office/drawing/2014/main" id="{F88D90FB-CADF-43B4-9CF7-CDBAA2FE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5584825"/>
            <a:ext cx="968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  <a:p>
            <a:pPr algn="r"/>
            <a:r>
              <a:rPr lang="en-US" altLang="en-US" sz="2000"/>
              <a:t>+5,600</a:t>
            </a:r>
          </a:p>
        </p:txBody>
      </p:sp>
      <p:sp>
        <p:nvSpPr>
          <p:cNvPr id="38939" name="Rectangle 27">
            <a:extLst>
              <a:ext uri="{FF2B5EF4-FFF2-40B4-BE49-F238E27FC236}">
                <a16:creationId xmlns:a16="http://schemas.microsoft.com/office/drawing/2014/main" id="{A094B026-782D-45D7-A565-21C8DBBD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38940" name="Rectangle 28">
            <a:extLst>
              <a:ext uri="{FF2B5EF4-FFF2-40B4-BE49-F238E27FC236}">
                <a16:creationId xmlns:a16="http://schemas.microsoft.com/office/drawing/2014/main" id="{222C2DCF-F774-468E-8B0C-119247331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763DEBD-F5D6-466D-8ECF-35A4160A7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420F253-F198-4CC3-9507-9CEAFF9B7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F5C811AC-4DBA-4FAF-A633-FFDB68F4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40971" name="Group 11">
            <a:extLst>
              <a:ext uri="{FF2B5EF4-FFF2-40B4-BE49-F238E27FC236}">
                <a16:creationId xmlns:a16="http://schemas.microsoft.com/office/drawing/2014/main" id="{0F6A813E-099C-481B-8A50-0FD6C717FA90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40965" name="Rectangle 5">
              <a:extLst>
                <a:ext uri="{FF2B5EF4-FFF2-40B4-BE49-F238E27FC236}">
                  <a16:creationId xmlns:a16="http://schemas.microsoft.com/office/drawing/2014/main" id="{FF7A5673-5FC2-4AC9-AA01-F8CAE6861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66" name="Rectangle 6">
              <a:extLst>
                <a:ext uri="{FF2B5EF4-FFF2-40B4-BE49-F238E27FC236}">
                  <a16:creationId xmlns:a16="http://schemas.microsoft.com/office/drawing/2014/main" id="{59C521D8-F994-45AC-9693-BE24BFB54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67" name="Line 7">
              <a:extLst>
                <a:ext uri="{FF2B5EF4-FFF2-40B4-BE49-F238E27FC236}">
                  <a16:creationId xmlns:a16="http://schemas.microsoft.com/office/drawing/2014/main" id="{CAFAAD67-BB96-41B6-AA00-593B1229F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68" name="Rectangle 8">
              <a:extLst>
                <a:ext uri="{FF2B5EF4-FFF2-40B4-BE49-F238E27FC236}">
                  <a16:creationId xmlns:a16="http://schemas.microsoft.com/office/drawing/2014/main" id="{681F22B9-849F-4FD4-B5F5-79E8BCFE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40969" name="Freeform 9">
              <a:extLst>
                <a:ext uri="{FF2B5EF4-FFF2-40B4-BE49-F238E27FC236}">
                  <a16:creationId xmlns:a16="http://schemas.microsoft.com/office/drawing/2014/main" id="{F5D67EF9-75EA-494D-B21C-E934FFFAC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70" name="Rectangle 10">
              <a:extLst>
                <a:ext uri="{FF2B5EF4-FFF2-40B4-BE49-F238E27FC236}">
                  <a16:creationId xmlns:a16="http://schemas.microsoft.com/office/drawing/2014/main" id="{B7982D26-7A09-4ACF-AF81-BFAD66908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40972" name="Line 12">
            <a:extLst>
              <a:ext uri="{FF2B5EF4-FFF2-40B4-BE49-F238E27FC236}">
                <a16:creationId xmlns:a16="http://schemas.microsoft.com/office/drawing/2014/main" id="{C887F64E-965E-4D32-9656-B82864077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A3F9E6A4-EBE2-4B99-9E2C-7F36D4263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4" name="Line 14">
            <a:extLst>
              <a:ext uri="{FF2B5EF4-FFF2-40B4-BE49-F238E27FC236}">
                <a16:creationId xmlns:a16="http://schemas.microsoft.com/office/drawing/2014/main" id="{B6D2B906-82E1-44FB-9BF6-CFA0019C2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2C6403FE-8E15-4FE0-8757-7E54DE996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6" name="Line 16">
            <a:extLst>
              <a:ext uri="{FF2B5EF4-FFF2-40B4-BE49-F238E27FC236}">
                <a16:creationId xmlns:a16="http://schemas.microsoft.com/office/drawing/2014/main" id="{F011C3BD-06E4-4A7F-84AF-07EA3C303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BB85BA78-3F90-4056-AF57-79F8C213D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8" name="Line 18">
            <a:extLst>
              <a:ext uri="{FF2B5EF4-FFF2-40B4-BE49-F238E27FC236}">
                <a16:creationId xmlns:a16="http://schemas.microsoft.com/office/drawing/2014/main" id="{9BC463E2-9E72-45E5-934F-393F1FF54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79" name="Line 19">
            <a:extLst>
              <a:ext uri="{FF2B5EF4-FFF2-40B4-BE49-F238E27FC236}">
                <a16:creationId xmlns:a16="http://schemas.microsoft.com/office/drawing/2014/main" id="{8ACEF8A9-2A6E-4F0F-9D89-8D581AAEA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80" name="Line 20">
            <a:extLst>
              <a:ext uri="{FF2B5EF4-FFF2-40B4-BE49-F238E27FC236}">
                <a16:creationId xmlns:a16="http://schemas.microsoft.com/office/drawing/2014/main" id="{2D11D9C0-9F74-40FE-A087-3523CD18D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81" name="AutoShape 21">
            <a:extLst>
              <a:ext uri="{FF2B5EF4-FFF2-40B4-BE49-F238E27FC236}">
                <a16:creationId xmlns:a16="http://schemas.microsoft.com/office/drawing/2014/main" id="{A310BC1D-C926-4A9D-89F2-535D0B42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82" name="Rectangle 22">
            <a:extLst>
              <a:ext uri="{FF2B5EF4-FFF2-40B4-BE49-F238E27FC236}">
                <a16:creationId xmlns:a16="http://schemas.microsoft.com/office/drawing/2014/main" id="{9CDD7961-75ED-48A2-893C-CF32C1E19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40983" name="Rectangle 23">
            <a:extLst>
              <a:ext uri="{FF2B5EF4-FFF2-40B4-BE49-F238E27FC236}">
                <a16:creationId xmlns:a16="http://schemas.microsoft.com/office/drawing/2014/main" id="{2D1A64A5-D1C6-41B6-B1A9-1857908B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-9,500</a:t>
            </a:r>
          </a:p>
        </p:txBody>
      </p:sp>
      <p:sp>
        <p:nvSpPr>
          <p:cNvPr id="40984" name="Rectangle 24">
            <a:extLst>
              <a:ext uri="{FF2B5EF4-FFF2-40B4-BE49-F238E27FC236}">
                <a16:creationId xmlns:a16="http://schemas.microsoft.com/office/drawing/2014/main" id="{0AA20F00-387D-4BAF-93EB-311790575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-9,000</a:t>
            </a:r>
          </a:p>
        </p:txBody>
      </p:sp>
      <p:sp>
        <p:nvSpPr>
          <p:cNvPr id="40985" name="Rectangle 25">
            <a:extLst>
              <a:ext uri="{FF2B5EF4-FFF2-40B4-BE49-F238E27FC236}">
                <a16:creationId xmlns:a16="http://schemas.microsoft.com/office/drawing/2014/main" id="{2017D213-764D-4241-AEE6-D8A5BA0EE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  <a:p>
            <a:pPr algn="r"/>
            <a:r>
              <a:rPr lang="en-US" altLang="en-US" sz="2000"/>
              <a:t>-4,400</a:t>
            </a:r>
          </a:p>
        </p:txBody>
      </p:sp>
      <p:sp>
        <p:nvSpPr>
          <p:cNvPr id="40986" name="Rectangle 26">
            <a:extLst>
              <a:ext uri="{FF2B5EF4-FFF2-40B4-BE49-F238E27FC236}">
                <a16:creationId xmlns:a16="http://schemas.microsoft.com/office/drawing/2014/main" id="{4518E904-4903-44E6-A6B4-207DE92C8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5584825"/>
            <a:ext cx="968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  <a:p>
            <a:pPr algn="r"/>
            <a:r>
              <a:rPr lang="en-US" altLang="en-US" sz="2000"/>
              <a:t>+5,600</a:t>
            </a:r>
          </a:p>
        </p:txBody>
      </p:sp>
      <p:sp>
        <p:nvSpPr>
          <p:cNvPr id="40987" name="Rectangle 27">
            <a:extLst>
              <a:ext uri="{FF2B5EF4-FFF2-40B4-BE49-F238E27FC236}">
                <a16:creationId xmlns:a16="http://schemas.microsoft.com/office/drawing/2014/main" id="{77F872D4-36A3-4F6C-A6EE-84F854B0F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40988" name="Rectangle 28">
            <a:extLst>
              <a:ext uri="{FF2B5EF4-FFF2-40B4-BE49-F238E27FC236}">
                <a16:creationId xmlns:a16="http://schemas.microsoft.com/office/drawing/2014/main" id="{6B721335-2F19-4083-8450-2AA9EDD55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6284913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Payback = 3.44 years</a:t>
            </a:r>
          </a:p>
        </p:txBody>
      </p:sp>
      <p:sp>
        <p:nvSpPr>
          <p:cNvPr id="40989" name="Rectangle 29">
            <a:extLst>
              <a:ext uri="{FF2B5EF4-FFF2-40B4-BE49-F238E27FC236}">
                <a16:creationId xmlns:a16="http://schemas.microsoft.com/office/drawing/2014/main" id="{2A955544-B566-4FD5-9C2D-39E33137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90A3B6A-FF51-43E1-8A82-570AAA376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Concepts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412D38B-1EB0-46D5-9F58-578AE685C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9667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Capital Budgeting involves evaluation of (and decision about) projects.  Which projects should be accepted?  Here, our goal is to accept a project which maximizes the shareholder wealth.  Benefits are </a:t>
            </a:r>
            <a:r>
              <a:rPr lang="en-US" altLang="en-US" u="sng"/>
              <a:t>worth</a:t>
            </a:r>
            <a:r>
              <a:rPr lang="en-US" altLang="en-US"/>
              <a:t> more than the cost.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The Capital Budgeting is based on forecasting.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Estimate future expected cash flows.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Evaluate project based on the evaluation method.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Classification of Projects</a:t>
            </a:r>
          </a:p>
          <a:p>
            <a:pPr marL="790575" lvl="1"/>
            <a:r>
              <a:rPr lang="en-US" altLang="en-US"/>
              <a:t>Mutually Exclusive - accept ONE project only</a:t>
            </a:r>
          </a:p>
          <a:p>
            <a:pPr marL="790575" lvl="1"/>
            <a:r>
              <a:rPr lang="en-US" altLang="en-US"/>
              <a:t>Independent - accept ALL </a:t>
            </a:r>
            <a:r>
              <a:rPr lang="en-US" altLang="en-US" u="sng"/>
              <a:t>profitable</a:t>
            </a:r>
            <a:r>
              <a:rPr lang="en-US" altLang="en-US"/>
              <a:t> projects.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BFEE91B4-6A05-4F3F-BA92-1F3BEE56777F}"/>
              </a:ext>
            </a:extLst>
          </p:cNvPr>
          <p:cNvGraphicFramePr>
            <a:graphicFrameLocks/>
          </p:cNvGraphicFramePr>
          <p:nvPr/>
        </p:nvGraphicFramePr>
        <p:xfrm>
          <a:off x="1524000" y="2449513"/>
          <a:ext cx="607695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3" imgW="6086160" imgH="2869920" progId="Word.Document.8">
                  <p:embed/>
                </p:oleObj>
              </mc:Choice>
              <mc:Fallback>
                <p:oleObj name="Document" r:id="rId3" imgW="6086160" imgH="286992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49513"/>
                        <a:ext cx="6076950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BEFB88-3F81-4937-9AF9-55831A1E8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40B4E3D-F7B7-4788-90B8-EE8DD971F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82476A02-5C26-402F-8C61-EB976B0F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grpSp>
        <p:nvGrpSpPr>
          <p:cNvPr id="43019" name="Group 11">
            <a:extLst>
              <a:ext uri="{FF2B5EF4-FFF2-40B4-BE49-F238E27FC236}">
                <a16:creationId xmlns:a16="http://schemas.microsoft.com/office/drawing/2014/main" id="{3FCF5BBE-FBB0-4F37-A101-C5B204505334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43013" name="Rectangle 5">
              <a:extLst>
                <a:ext uri="{FF2B5EF4-FFF2-40B4-BE49-F238E27FC236}">
                  <a16:creationId xmlns:a16="http://schemas.microsoft.com/office/drawing/2014/main" id="{8A524E25-A227-4C83-8ABC-0F7B7C2AA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14" name="Rectangle 6">
              <a:extLst>
                <a:ext uri="{FF2B5EF4-FFF2-40B4-BE49-F238E27FC236}">
                  <a16:creationId xmlns:a16="http://schemas.microsoft.com/office/drawing/2014/main" id="{D52759A7-6D86-4627-B1EF-E440A1503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15" name="Line 7">
              <a:extLst>
                <a:ext uri="{FF2B5EF4-FFF2-40B4-BE49-F238E27FC236}">
                  <a16:creationId xmlns:a16="http://schemas.microsoft.com/office/drawing/2014/main" id="{8C7312E3-ECFA-4C24-9ED5-B2F3EFED5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16" name="Rectangle 8">
              <a:extLst>
                <a:ext uri="{FF2B5EF4-FFF2-40B4-BE49-F238E27FC236}">
                  <a16:creationId xmlns:a16="http://schemas.microsoft.com/office/drawing/2014/main" id="{3EC6782F-D43E-4324-9878-D1A41AE58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43017" name="Freeform 9">
              <a:extLst>
                <a:ext uri="{FF2B5EF4-FFF2-40B4-BE49-F238E27FC236}">
                  <a16:creationId xmlns:a16="http://schemas.microsoft.com/office/drawing/2014/main" id="{87522B0A-FA82-4D2E-B664-92EBA8AA8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18" name="Rectangle 10">
              <a:extLst>
                <a:ext uri="{FF2B5EF4-FFF2-40B4-BE49-F238E27FC236}">
                  <a16:creationId xmlns:a16="http://schemas.microsoft.com/office/drawing/2014/main" id="{5262E652-CAA7-489E-8F1E-D0E2352AB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43020" name="Line 12">
            <a:extLst>
              <a:ext uri="{FF2B5EF4-FFF2-40B4-BE49-F238E27FC236}">
                <a16:creationId xmlns:a16="http://schemas.microsoft.com/office/drawing/2014/main" id="{B2B43AB1-F651-4F49-87E8-2E1CE803A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1" name="Line 13">
            <a:extLst>
              <a:ext uri="{FF2B5EF4-FFF2-40B4-BE49-F238E27FC236}">
                <a16:creationId xmlns:a16="http://schemas.microsoft.com/office/drawing/2014/main" id="{329618DA-FB8E-49AA-8EB6-620D8B716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2" name="Line 14">
            <a:extLst>
              <a:ext uri="{FF2B5EF4-FFF2-40B4-BE49-F238E27FC236}">
                <a16:creationId xmlns:a16="http://schemas.microsoft.com/office/drawing/2014/main" id="{44881659-FC59-4D9A-8A2D-FDA17822A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3" name="Line 15">
            <a:extLst>
              <a:ext uri="{FF2B5EF4-FFF2-40B4-BE49-F238E27FC236}">
                <a16:creationId xmlns:a16="http://schemas.microsoft.com/office/drawing/2014/main" id="{6AC47450-E605-4758-A7D6-6F6B33CF0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4" name="Line 16">
            <a:extLst>
              <a:ext uri="{FF2B5EF4-FFF2-40B4-BE49-F238E27FC236}">
                <a16:creationId xmlns:a16="http://schemas.microsoft.com/office/drawing/2014/main" id="{881343A8-1B38-4B2C-BF17-6595285BB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5" name="Line 17">
            <a:extLst>
              <a:ext uri="{FF2B5EF4-FFF2-40B4-BE49-F238E27FC236}">
                <a16:creationId xmlns:a16="http://schemas.microsoft.com/office/drawing/2014/main" id="{25960641-E43B-4C34-A11C-89072431A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6" name="Line 18">
            <a:extLst>
              <a:ext uri="{FF2B5EF4-FFF2-40B4-BE49-F238E27FC236}">
                <a16:creationId xmlns:a16="http://schemas.microsoft.com/office/drawing/2014/main" id="{E6183695-9F6A-4560-A49F-DD7CF0862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7" name="Line 19">
            <a:extLst>
              <a:ext uri="{FF2B5EF4-FFF2-40B4-BE49-F238E27FC236}">
                <a16:creationId xmlns:a16="http://schemas.microsoft.com/office/drawing/2014/main" id="{585733C6-19B1-47F8-B903-1D9EF6EEC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8" name="Line 20">
            <a:extLst>
              <a:ext uri="{FF2B5EF4-FFF2-40B4-BE49-F238E27FC236}">
                <a16:creationId xmlns:a16="http://schemas.microsoft.com/office/drawing/2014/main" id="{9773D56D-F041-4A69-8C0D-53597029F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29" name="AutoShape 21">
            <a:extLst>
              <a:ext uri="{FF2B5EF4-FFF2-40B4-BE49-F238E27FC236}">
                <a16:creationId xmlns:a16="http://schemas.microsoft.com/office/drawing/2014/main" id="{3D951EC4-834E-485B-968A-7426BD8F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30" name="Rectangle 22">
            <a:extLst>
              <a:ext uri="{FF2B5EF4-FFF2-40B4-BE49-F238E27FC236}">
                <a16:creationId xmlns:a16="http://schemas.microsoft.com/office/drawing/2014/main" id="{3C4EDC9A-46F5-40FE-B9C2-6F70C5F3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95255B67-FD13-4B1C-B95B-ED3008AF6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-9,500</a:t>
            </a:r>
          </a:p>
        </p:txBody>
      </p:sp>
      <p:sp>
        <p:nvSpPr>
          <p:cNvPr id="43032" name="Rectangle 24">
            <a:extLst>
              <a:ext uri="{FF2B5EF4-FFF2-40B4-BE49-F238E27FC236}">
                <a16:creationId xmlns:a16="http://schemas.microsoft.com/office/drawing/2014/main" id="{2CBE7220-B178-4938-976A-76243222D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  <a:p>
            <a:pPr algn="r"/>
            <a:r>
              <a:rPr lang="en-US" altLang="en-US" sz="2000"/>
              <a:t>-9,000</a:t>
            </a:r>
          </a:p>
        </p:txBody>
      </p:sp>
      <p:sp>
        <p:nvSpPr>
          <p:cNvPr id="43033" name="Rectangle 25">
            <a:extLst>
              <a:ext uri="{FF2B5EF4-FFF2-40B4-BE49-F238E27FC236}">
                <a16:creationId xmlns:a16="http://schemas.microsoft.com/office/drawing/2014/main" id="{8901F322-0D1F-4114-92B3-A8DBFB163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  <a:p>
            <a:pPr algn="r"/>
            <a:r>
              <a:rPr lang="en-US" altLang="en-US" sz="2000"/>
              <a:t>-4,400</a:t>
            </a:r>
          </a:p>
        </p:txBody>
      </p: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E46CC2B6-6E55-4A75-B52E-27E2CB847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5584825"/>
            <a:ext cx="9683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  <a:p>
            <a:pPr algn="r"/>
            <a:r>
              <a:rPr lang="en-US" altLang="en-US" sz="2000"/>
              <a:t>+5,600</a:t>
            </a:r>
          </a:p>
        </p:txBody>
      </p:sp>
      <p:sp>
        <p:nvSpPr>
          <p:cNvPr id="43035" name="Rectangle 27">
            <a:extLst>
              <a:ext uri="{FF2B5EF4-FFF2-40B4-BE49-F238E27FC236}">
                <a16:creationId xmlns:a16="http://schemas.microsoft.com/office/drawing/2014/main" id="{F7E90B58-8BCB-4293-85CF-6FE416A7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43036" name="Rectangle 28">
            <a:extLst>
              <a:ext uri="{FF2B5EF4-FFF2-40B4-BE49-F238E27FC236}">
                <a16:creationId xmlns:a16="http://schemas.microsoft.com/office/drawing/2014/main" id="{12A40628-60A0-4FF1-8A8E-62379761E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6284913"/>
            <a:ext cx="286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Payback 3.44 years</a:t>
            </a:r>
          </a:p>
        </p:txBody>
      </p:sp>
      <p:sp>
        <p:nvSpPr>
          <p:cNvPr id="43037" name="Rectangle 29">
            <a:extLst>
              <a:ext uri="{FF2B5EF4-FFF2-40B4-BE49-F238E27FC236}">
                <a16:creationId xmlns:a16="http://schemas.microsoft.com/office/drawing/2014/main" id="{20676153-2259-4A13-8852-5B5C210F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  <p:sp>
        <p:nvSpPr>
          <p:cNvPr id="43038" name="Rectangle 30">
            <a:extLst>
              <a:ext uri="{FF2B5EF4-FFF2-40B4-BE49-F238E27FC236}">
                <a16:creationId xmlns:a16="http://schemas.microsoft.com/office/drawing/2014/main" id="{E8263625-7A7B-46FA-A920-2861AE96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2011363"/>
            <a:ext cx="3367088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200">
                <a:effectLst>
                  <a:outerShdw blurRad="38100" dist="38100" dir="2700000" algn="tl">
                    <a:srgbClr val="000000"/>
                  </a:outerShdw>
                </a:effectLst>
              </a:rPr>
              <a:t>Evaluation:</a:t>
            </a:r>
            <a:endParaRPr lang="en-US" altLang="en-US" sz="2200"/>
          </a:p>
          <a:p>
            <a:pPr>
              <a:spcBef>
                <a:spcPct val="20000"/>
              </a:spcBef>
            </a:pPr>
            <a:r>
              <a:rPr lang="en-US" altLang="en-US" sz="2200"/>
              <a:t>Company sets maximum acceptable payback. If Max PB = 3 years, accept project A and reject project C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11370AA-2369-403E-B09B-5F51064E7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Payback Method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F0CB3DD-D8D4-4076-A06C-424916016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8" y="1371600"/>
            <a:ext cx="8901112" cy="2209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The payback method is not a good method as it does not consider the time value of money.</a:t>
            </a:r>
          </a:p>
          <a:p>
            <a:endParaRPr lang="en-US" altLang="en-US"/>
          </a:p>
          <a:p>
            <a:r>
              <a:rPr lang="en-US" altLang="en-US"/>
              <a:t>Which project should you choose?</a:t>
            </a:r>
          </a:p>
          <a:p>
            <a:r>
              <a:rPr lang="en-US" altLang="en-US"/>
              <a:t>          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11241821-0653-4581-9EDA-9180D3AE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4044950"/>
            <a:ext cx="8369300" cy="2425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lvl="3"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CF0             CF1             CF2         CF3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  -100,000        90,000             9,000       1,000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8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B  -100,000          1,000             9,000      90,000</a:t>
            </a:r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</a:p>
          <a:p>
            <a:pPr algn="ctr"/>
            <a:endParaRPr lang="en-US" altLang="en-US" sz="2800" i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6931DF0-B66D-46CD-8EE2-07D2224A0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Payback Method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31090E5-3D7B-432C-866C-B1AB2A31C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The Discounted payback method can correct this shortcoming of the payback method.</a:t>
            </a:r>
          </a:p>
          <a:p>
            <a:r>
              <a:rPr lang="en-US" altLang="en-US"/>
              <a:t>To find the discounted pay back</a:t>
            </a:r>
          </a:p>
          <a:p>
            <a:r>
              <a:rPr lang="en-US" altLang="en-US"/>
              <a:t>(1) Find the PV of each cash flow on the time line.</a:t>
            </a:r>
          </a:p>
          <a:p>
            <a:r>
              <a:rPr lang="en-US" altLang="en-US"/>
              <a:t>(2) Find the payback using the discounted CF and NOT the CF.</a:t>
            </a:r>
          </a:p>
          <a:p>
            <a:endParaRPr lang="en-US" altLang="en-US"/>
          </a:p>
          <a:p>
            <a:r>
              <a:rPr lang="en-US" altLang="en-US"/>
              <a:t>Example In Table 9-2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C369E5D-30C3-47CB-9721-74E2E8515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Payback Method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B49BBC2-941D-467F-B7F9-B9135E797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Also, the payback method is not a good method as it does not consider the cash flows beyond the payback period.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050">
            <a:extLst>
              <a:ext uri="{FF2B5EF4-FFF2-40B4-BE49-F238E27FC236}">
                <a16:creationId xmlns:a16="http://schemas.microsoft.com/office/drawing/2014/main" id="{8D76D699-20B2-46A5-92AB-F5F9A6B5B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Payback Method</a:t>
            </a:r>
          </a:p>
        </p:txBody>
      </p:sp>
      <p:sp>
        <p:nvSpPr>
          <p:cNvPr id="180227" name="Rectangle 2051">
            <a:extLst>
              <a:ext uri="{FF2B5EF4-FFF2-40B4-BE49-F238E27FC236}">
                <a16:creationId xmlns:a16="http://schemas.microsoft.com/office/drawing/2014/main" id="{E2AF0CD3-9E88-40D7-84E3-A0FEE1700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00"/>
              <a:t>Also, the payback method is not a good method as it does not consider the cash flows beyond the payback period.</a:t>
            </a:r>
          </a:p>
          <a:p>
            <a:endParaRPr lang="en-US" altLang="en-US"/>
          </a:p>
          <a:p>
            <a:r>
              <a:rPr lang="en-US" altLang="en-US" sz="2400"/>
              <a:t>Which project should you choose?</a:t>
            </a:r>
          </a:p>
          <a:p>
            <a:pPr algn="ctr"/>
            <a:r>
              <a:rPr lang="en-US" altLang="en-US" sz="2400"/>
              <a:t>CF0          CF1           CF2           Cf3          CF4</a:t>
            </a:r>
          </a:p>
          <a:p>
            <a:r>
              <a:rPr lang="en-US" altLang="en-US" sz="2400"/>
              <a:t>A   -100000      90000       10000          0                 0</a:t>
            </a:r>
          </a:p>
          <a:p>
            <a:r>
              <a:rPr lang="en-US" altLang="en-US" sz="2400"/>
              <a:t>B   -100000      90000        9000       80000     1000000</a:t>
            </a:r>
          </a:p>
          <a:p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1026">
            <a:extLst>
              <a:ext uri="{FF2B5EF4-FFF2-40B4-BE49-F238E27FC236}">
                <a16:creationId xmlns:a16="http://schemas.microsoft.com/office/drawing/2014/main" id="{83D9C0A6-3CB5-4783-AD9D-C96C0485C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Payback Method</a:t>
            </a:r>
          </a:p>
        </p:txBody>
      </p:sp>
      <p:sp>
        <p:nvSpPr>
          <p:cNvPr id="182275" name="Rectangle 1027">
            <a:extLst>
              <a:ext uri="{FF2B5EF4-FFF2-40B4-BE49-F238E27FC236}">
                <a16:creationId xmlns:a16="http://schemas.microsoft.com/office/drawing/2014/main" id="{73DD2DC5-0BE2-44F0-845E-DB872DCFB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2600"/>
              <a:t>Also, the payback method is not a good method as it does not consider the cash flows beyond the payback period.</a:t>
            </a:r>
          </a:p>
          <a:p>
            <a:pPr>
              <a:lnSpc>
                <a:spcPct val="70000"/>
              </a:lnSpc>
            </a:pPr>
            <a:endParaRPr lang="en-US" altLang="en-US" sz="2600"/>
          </a:p>
          <a:p>
            <a:pPr>
              <a:lnSpc>
                <a:spcPct val="70000"/>
              </a:lnSpc>
            </a:pPr>
            <a:r>
              <a:rPr lang="en-US" altLang="en-US" sz="2400"/>
              <a:t>Which project should you choose?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          CF0          CF1           CF2           Cf3          CF4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A   -100,000      90,000       10,000            0                  0</a:t>
            </a:r>
          </a:p>
          <a:p>
            <a:pPr>
              <a:lnSpc>
                <a:spcPct val="70000"/>
              </a:lnSpc>
            </a:pPr>
            <a:r>
              <a:rPr lang="en-US" altLang="en-US" sz="2400"/>
              <a:t>B   -100,000      90,000         9,000   80,000     100,0000</a:t>
            </a:r>
          </a:p>
          <a:p>
            <a:pPr>
              <a:lnSpc>
                <a:spcPct val="70000"/>
              </a:lnSpc>
            </a:pPr>
            <a:endParaRPr lang="en-US" altLang="en-US" sz="2400"/>
          </a:p>
          <a:p>
            <a:pPr>
              <a:lnSpc>
                <a:spcPct val="70000"/>
              </a:lnSpc>
            </a:pPr>
            <a:r>
              <a:rPr lang="en-US" altLang="en-US" sz="2400"/>
              <a:t>These two shortcomings often result in an incorrect decisions.</a:t>
            </a:r>
          </a:p>
          <a:p>
            <a:pPr>
              <a:lnSpc>
                <a:spcPct val="7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C5A0BB8-7849-431B-AB86-F72BAC6FC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7AC802B-B49A-4424-A588-EDD8BB575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295400"/>
            <a:ext cx="8901112" cy="2819400"/>
          </a:xfrm>
          <a:noFill/>
          <a:ln/>
        </p:spPr>
        <p:txBody>
          <a:bodyPr/>
          <a:lstStyle/>
          <a:p>
            <a:pPr marL="349250" indent="-349250">
              <a:lnSpc>
                <a:spcPct val="100000"/>
              </a:lnSpc>
              <a:spcBef>
                <a:spcPct val="0"/>
              </a:spcBef>
            </a:pPr>
            <a:r>
              <a:rPr lang="en-US" altLang="en-US" sz="2600" b="1"/>
              <a:t>Methods that consider time value of money and all cash flows</a:t>
            </a:r>
          </a:p>
          <a:p>
            <a:pPr marL="349250" indent="-349250">
              <a:lnSpc>
                <a:spcPct val="100000"/>
              </a:lnSpc>
              <a:spcBef>
                <a:spcPct val="0"/>
              </a:spcBef>
            </a:pPr>
            <a:endParaRPr lang="en-US" altLang="en-US" sz="2600" b="1"/>
          </a:p>
          <a:p>
            <a:pPr marL="349250" indent="-349250">
              <a:lnSpc>
                <a:spcPct val="100000"/>
              </a:lnSpc>
              <a:spcBef>
                <a:spcPct val="0"/>
              </a:spcBef>
            </a:pPr>
            <a:r>
              <a:rPr lang="en-US" altLang="en-US" sz="2600" b="1" i="0"/>
              <a:t>Net Present Value:</a:t>
            </a:r>
          </a:p>
          <a:p>
            <a:pPr marL="349250" indent="-349250"/>
            <a:r>
              <a:rPr lang="en-US" altLang="en-US" sz="2600"/>
              <a:t>Present Value of all costs and benefits of a project.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6B71B2A-A87E-4A1F-AF36-8ED34EA98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F09D957-412B-44ED-B780-AD485FFE0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/>
            <a:r>
              <a:rPr lang="en-US" altLang="en-US">
                <a:solidFill>
                  <a:schemeClr val="folHlink"/>
                </a:solidFill>
              </a:rPr>
              <a:t>Present Value of all costs and benefits of a project.</a:t>
            </a:r>
          </a:p>
          <a:p>
            <a:pPr marL="349250" indent="-349250"/>
            <a:r>
              <a:rPr lang="en-US" altLang="en-US"/>
              <a:t>Concept is similar to Intrinsic Value of a security but subtracts cost of the project.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EF3F1516-646F-4D27-87AC-892D5FA1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88781956-D5C0-4165-896F-697329B15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2897188"/>
            <a:ext cx="5767387" cy="519112"/>
          </a:xfrm>
          <a:prstGeom prst="rect">
            <a:avLst/>
          </a:prstGeom>
          <a:solidFill>
            <a:srgbClr val="00B7A5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 NPV = PV of Inflows - Initial Outlay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13AAA22-9EBC-4B02-9277-BFF72D3BA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758D85A-0F1E-484D-AAA0-D0968CBA9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Present Value of all costs and benefits of a project.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Concept is similar to Intrinsic Value of a security but subtracts of cost of project.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F2AF6D2C-C19C-41BE-8C26-FAF24B13A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946F1D3F-380E-400B-BA6D-049B3EC83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2897188"/>
            <a:ext cx="5767387" cy="519112"/>
          </a:xfrm>
          <a:prstGeom prst="rect">
            <a:avLst/>
          </a:prstGeom>
          <a:solidFill>
            <a:srgbClr val="00B7A5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 NPV = PV of Inflows - Initial Outlay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8A36E617-E220-42B3-A854-E1DAAD1D5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3965575"/>
            <a:ext cx="8294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NPV</a:t>
            </a:r>
            <a:r>
              <a:rPr lang="en-US" altLang="en-US" sz="3200" baseline="-25000"/>
              <a:t> </a:t>
            </a:r>
            <a:r>
              <a:rPr lang="en-US" altLang="en-US" sz="3200"/>
              <a:t> =            +            +          +···+        – </a:t>
            </a:r>
            <a:r>
              <a:rPr lang="en-US" altLang="en-US" sz="3200">
                <a:latin typeface="Century Schoolbook" panose="02040604050505020304" pitchFamily="18" charset="0"/>
              </a:rPr>
              <a:t>IO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2FB50164-87F8-4A5B-9EF5-77370A29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3848100"/>
            <a:ext cx="1042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276DB2CB-EA97-45CB-B88C-1A6DEFD1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848100"/>
            <a:ext cx="1141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9CA0ED36-76CE-432A-BE00-A1E159A8B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3894138"/>
            <a:ext cx="1141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3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3</a:t>
            </a: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7C892934-B8DD-4C49-95BA-8B57BDA8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3894138"/>
            <a:ext cx="1141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A4E179D-AE7A-431A-A92B-4CA1ED283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CA26050-ED99-4D8C-9BA3-D0C319546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D72A810B-F247-4E4B-83F9-ED57669E0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30367B09-4273-47BD-A79A-5E166A1A9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131213CA-3B82-490E-AE07-C292F64C9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113DDCB1-B5B4-469F-B7B6-6C7E38ADB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11B9B896-5873-46B1-8117-9318C6A73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3" name="Line 9">
            <a:extLst>
              <a:ext uri="{FF2B5EF4-FFF2-40B4-BE49-F238E27FC236}">
                <a16:creationId xmlns:a16="http://schemas.microsoft.com/office/drawing/2014/main" id="{9A67674B-9B9D-4B24-8F35-347EAADF4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50B1ED67-9DB1-4248-BA3D-706B32A7A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id="{3750FC92-990A-44EE-92EB-258847CB3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6" name="Line 12">
            <a:extLst>
              <a:ext uri="{FF2B5EF4-FFF2-40B4-BE49-F238E27FC236}">
                <a16:creationId xmlns:a16="http://schemas.microsoft.com/office/drawing/2014/main" id="{E1070E6A-1B84-46F9-9B9C-EEDC0B937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7" name="AutoShape 13">
            <a:extLst>
              <a:ext uri="{FF2B5EF4-FFF2-40B4-BE49-F238E27FC236}">
                <a16:creationId xmlns:a16="http://schemas.microsoft.com/office/drawing/2014/main" id="{D9C92E65-5167-4957-8B31-5DDCD5F3B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7358" name="Rectangle 14">
            <a:extLst>
              <a:ext uri="{FF2B5EF4-FFF2-40B4-BE49-F238E27FC236}">
                <a16:creationId xmlns:a16="http://schemas.microsoft.com/office/drawing/2014/main" id="{EBD16DC3-9463-40A2-B46B-EF378DB0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57359" name="Rectangle 15">
            <a:extLst>
              <a:ext uri="{FF2B5EF4-FFF2-40B4-BE49-F238E27FC236}">
                <a16:creationId xmlns:a16="http://schemas.microsoft.com/office/drawing/2014/main" id="{FCFEB4B7-B3B2-4DC3-B0F7-EB12A017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57360" name="Rectangle 16">
            <a:extLst>
              <a:ext uri="{FF2B5EF4-FFF2-40B4-BE49-F238E27FC236}">
                <a16:creationId xmlns:a16="http://schemas.microsoft.com/office/drawing/2014/main" id="{17B57025-9346-41E1-8242-5AD6BDF23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57361" name="Rectangle 17">
            <a:extLst>
              <a:ext uri="{FF2B5EF4-FFF2-40B4-BE49-F238E27FC236}">
                <a16:creationId xmlns:a16="http://schemas.microsoft.com/office/drawing/2014/main" id="{1D1A948F-A885-4FE0-9F42-5153B733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57362" name="Rectangle 18">
            <a:extLst>
              <a:ext uri="{FF2B5EF4-FFF2-40B4-BE49-F238E27FC236}">
                <a16:creationId xmlns:a16="http://schemas.microsoft.com/office/drawing/2014/main" id="{47E765F2-A656-4C27-8E09-E84134ED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57363" name="Rectangle 19">
            <a:extLst>
              <a:ext uri="{FF2B5EF4-FFF2-40B4-BE49-F238E27FC236}">
                <a16:creationId xmlns:a16="http://schemas.microsoft.com/office/drawing/2014/main" id="{CBF1CE85-965B-496F-B8E5-1A9E95F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57364" name="Rectangle 20">
            <a:extLst>
              <a:ext uri="{FF2B5EF4-FFF2-40B4-BE49-F238E27FC236}">
                <a16:creationId xmlns:a16="http://schemas.microsoft.com/office/drawing/2014/main" id="{30AF6528-254F-47CB-A882-3CA2EF77E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grpSp>
        <p:nvGrpSpPr>
          <p:cNvPr id="57371" name="Group 27">
            <a:extLst>
              <a:ext uri="{FF2B5EF4-FFF2-40B4-BE49-F238E27FC236}">
                <a16:creationId xmlns:a16="http://schemas.microsoft.com/office/drawing/2014/main" id="{4B7E626B-D4DC-43DA-90AF-338C037CEE85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57365" name="Rectangle 21">
              <a:extLst>
                <a:ext uri="{FF2B5EF4-FFF2-40B4-BE49-F238E27FC236}">
                  <a16:creationId xmlns:a16="http://schemas.microsoft.com/office/drawing/2014/main" id="{A1C0FD4F-62B8-47E1-B037-95D859CD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6" name="Rectangle 22">
              <a:extLst>
                <a:ext uri="{FF2B5EF4-FFF2-40B4-BE49-F238E27FC236}">
                  <a16:creationId xmlns:a16="http://schemas.microsoft.com/office/drawing/2014/main" id="{9615605B-19C4-4CEA-8D2E-1EA0751BA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7" name="Line 23">
              <a:extLst>
                <a:ext uri="{FF2B5EF4-FFF2-40B4-BE49-F238E27FC236}">
                  <a16:creationId xmlns:a16="http://schemas.microsoft.com/office/drawing/2014/main" id="{E3836306-7A7E-4B1F-9F53-FED32395C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8" name="Rectangle 24">
              <a:extLst>
                <a:ext uri="{FF2B5EF4-FFF2-40B4-BE49-F238E27FC236}">
                  <a16:creationId xmlns:a16="http://schemas.microsoft.com/office/drawing/2014/main" id="{DFF2D76D-EACD-4210-86C9-F69C750B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57369" name="Freeform 25">
              <a:extLst>
                <a:ext uri="{FF2B5EF4-FFF2-40B4-BE49-F238E27FC236}">
                  <a16:creationId xmlns:a16="http://schemas.microsoft.com/office/drawing/2014/main" id="{2B304DF6-8D44-4357-9209-9126094A3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70" name="Rectangle 26">
              <a:extLst>
                <a:ext uri="{FF2B5EF4-FFF2-40B4-BE49-F238E27FC236}">
                  <a16:creationId xmlns:a16="http://schemas.microsoft.com/office/drawing/2014/main" id="{94556675-2020-4C46-9A52-D5EF1AC29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EE22536-358D-42CD-B318-42AD6375B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Concepts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7F17FAB-3142-4FF3-93B4-E8A1CED0F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Initial Cash Outlay - amount of capital spent to get project going.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4A9E85E-08A2-496B-8394-34285A0CB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Cash Flows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4B32D32-D0A7-4C9E-A86A-E4DBF1944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C5C0026-1310-40B0-BE00-385F862D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E35ADBA3-954C-49A8-A7EB-2BCEB21A1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DE6D93AF-9D4A-4826-BD73-936603290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0D45ADD7-0C4B-4EC9-A47B-A20032C1B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4730F26A-7771-41C2-88C6-C3A3D5319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0" name="Line 8">
            <a:extLst>
              <a:ext uri="{FF2B5EF4-FFF2-40B4-BE49-F238E27FC236}">
                <a16:creationId xmlns:a16="http://schemas.microsoft.com/office/drawing/2014/main" id="{520A4727-209D-4C4D-8B15-E369BD32D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1" name="Line 9">
            <a:extLst>
              <a:ext uri="{FF2B5EF4-FFF2-40B4-BE49-F238E27FC236}">
                <a16:creationId xmlns:a16="http://schemas.microsoft.com/office/drawing/2014/main" id="{B7588B70-DDC3-4B24-811C-5E018214B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2" name="Line 10">
            <a:extLst>
              <a:ext uri="{FF2B5EF4-FFF2-40B4-BE49-F238E27FC236}">
                <a16:creationId xmlns:a16="http://schemas.microsoft.com/office/drawing/2014/main" id="{79523572-416B-4F0C-94D2-1423B77A2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3" name="Line 11">
            <a:extLst>
              <a:ext uri="{FF2B5EF4-FFF2-40B4-BE49-F238E27FC236}">
                <a16:creationId xmlns:a16="http://schemas.microsoft.com/office/drawing/2014/main" id="{57217B87-16DA-43F2-B14A-4E80FDEF6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4" name="Line 12">
            <a:extLst>
              <a:ext uri="{FF2B5EF4-FFF2-40B4-BE49-F238E27FC236}">
                <a16:creationId xmlns:a16="http://schemas.microsoft.com/office/drawing/2014/main" id="{800469A7-F87C-4747-96E2-D3908F8C2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5" name="AutoShape 13">
            <a:extLst>
              <a:ext uri="{FF2B5EF4-FFF2-40B4-BE49-F238E27FC236}">
                <a16:creationId xmlns:a16="http://schemas.microsoft.com/office/drawing/2014/main" id="{DEE0EB10-A294-4552-B9C4-4BAC72D61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6" name="Rectangle 14">
            <a:extLst>
              <a:ext uri="{FF2B5EF4-FFF2-40B4-BE49-F238E27FC236}">
                <a16:creationId xmlns:a16="http://schemas.microsoft.com/office/drawing/2014/main" id="{59F2F7E2-5040-4BED-BB37-B6BE7FB8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59407" name="Rectangle 15">
            <a:extLst>
              <a:ext uri="{FF2B5EF4-FFF2-40B4-BE49-F238E27FC236}">
                <a16:creationId xmlns:a16="http://schemas.microsoft.com/office/drawing/2014/main" id="{2B73F011-B14F-4A81-B29E-EF1FEC4FB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59408" name="Rectangle 16">
            <a:extLst>
              <a:ext uri="{FF2B5EF4-FFF2-40B4-BE49-F238E27FC236}">
                <a16:creationId xmlns:a16="http://schemas.microsoft.com/office/drawing/2014/main" id="{A071EE3D-8A9C-4421-998B-188578B9D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59409" name="Rectangle 17">
            <a:extLst>
              <a:ext uri="{FF2B5EF4-FFF2-40B4-BE49-F238E27FC236}">
                <a16:creationId xmlns:a16="http://schemas.microsoft.com/office/drawing/2014/main" id="{89A3E106-D7A4-4B5C-97FF-A53CDCB1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59410" name="Rectangle 18">
            <a:extLst>
              <a:ext uri="{FF2B5EF4-FFF2-40B4-BE49-F238E27FC236}">
                <a16:creationId xmlns:a16="http://schemas.microsoft.com/office/drawing/2014/main" id="{5FBD1309-4E44-4EEF-BAB8-7DFC09745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59411" name="Rectangle 19">
            <a:extLst>
              <a:ext uri="{FF2B5EF4-FFF2-40B4-BE49-F238E27FC236}">
                <a16:creationId xmlns:a16="http://schemas.microsoft.com/office/drawing/2014/main" id="{5B94C870-6044-45B8-BB11-72288905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59412" name="Freeform 20">
            <a:extLst>
              <a:ext uri="{FF2B5EF4-FFF2-40B4-BE49-F238E27FC236}">
                <a16:creationId xmlns:a16="http://schemas.microsoft.com/office/drawing/2014/main" id="{D2B789D5-3B22-4D12-8FC4-759DC9D05D7C}"/>
              </a:ext>
            </a:extLst>
          </p:cNvPr>
          <p:cNvSpPr>
            <a:spLocks/>
          </p:cNvSpPr>
          <p:nvPr/>
        </p:nvSpPr>
        <p:spPr bwMode="auto">
          <a:xfrm>
            <a:off x="2011363" y="4637088"/>
            <a:ext cx="1050925" cy="303212"/>
          </a:xfrm>
          <a:custGeom>
            <a:avLst/>
            <a:gdLst>
              <a:gd name="T0" fmla="*/ 661 w 662"/>
              <a:gd name="T1" fmla="*/ 0 h 191"/>
              <a:gd name="T2" fmla="*/ 661 w 662"/>
              <a:gd name="T3" fmla="*/ 190 h 191"/>
              <a:gd name="T4" fmla="*/ 0 w 662"/>
              <a:gd name="T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2" h="191">
                <a:moveTo>
                  <a:pt x="661" y="0"/>
                </a:moveTo>
                <a:lnTo>
                  <a:pt x="661" y="190"/>
                </a:lnTo>
                <a:lnTo>
                  <a:pt x="0" y="19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413" name="Rectangle 21">
            <a:extLst>
              <a:ext uri="{FF2B5EF4-FFF2-40B4-BE49-F238E27FC236}">
                <a16:creationId xmlns:a16="http://schemas.microsoft.com/office/drawing/2014/main" id="{AFA32B17-B2F5-421E-A4E8-047867A00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59414" name="Rectangle 22">
            <a:extLst>
              <a:ext uri="{FF2B5EF4-FFF2-40B4-BE49-F238E27FC236}">
                <a16:creationId xmlns:a16="http://schemas.microsoft.com/office/drawing/2014/main" id="{688FA592-5DFD-4B6B-87CF-3525D4B8B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59415" name="Rectangle 23">
            <a:extLst>
              <a:ext uri="{FF2B5EF4-FFF2-40B4-BE49-F238E27FC236}">
                <a16:creationId xmlns:a16="http://schemas.microsoft.com/office/drawing/2014/main" id="{25295A64-E798-44DB-ABB1-205213998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4506913"/>
            <a:ext cx="917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 u="sng"/>
              <a:t> $500 </a:t>
            </a:r>
            <a:endParaRPr lang="en-US" altLang="en-US" sz="2000"/>
          </a:p>
          <a:p>
            <a:pPr algn="ctr"/>
            <a:r>
              <a:rPr lang="en-US" altLang="en-US" sz="2000"/>
              <a:t> (1.10)</a:t>
            </a:r>
          </a:p>
        </p:txBody>
      </p:sp>
      <p:grpSp>
        <p:nvGrpSpPr>
          <p:cNvPr id="59422" name="Group 30">
            <a:extLst>
              <a:ext uri="{FF2B5EF4-FFF2-40B4-BE49-F238E27FC236}">
                <a16:creationId xmlns:a16="http://schemas.microsoft.com/office/drawing/2014/main" id="{3AF80C89-0FF1-4ECD-B363-80C83DDFBF56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59416" name="Rectangle 24">
              <a:extLst>
                <a:ext uri="{FF2B5EF4-FFF2-40B4-BE49-F238E27FC236}">
                  <a16:creationId xmlns:a16="http://schemas.microsoft.com/office/drawing/2014/main" id="{CC80A6D6-678D-4868-BA64-19C88171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17" name="Rectangle 25">
              <a:extLst>
                <a:ext uri="{FF2B5EF4-FFF2-40B4-BE49-F238E27FC236}">
                  <a16:creationId xmlns:a16="http://schemas.microsoft.com/office/drawing/2014/main" id="{0FCD3EA3-E45E-429E-92FA-1F44C7A16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18" name="Line 26">
              <a:extLst>
                <a:ext uri="{FF2B5EF4-FFF2-40B4-BE49-F238E27FC236}">
                  <a16:creationId xmlns:a16="http://schemas.microsoft.com/office/drawing/2014/main" id="{04DF7D1D-1792-4F3F-A863-DD21B86DA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419" name="Rectangle 27">
              <a:extLst>
                <a:ext uri="{FF2B5EF4-FFF2-40B4-BE49-F238E27FC236}">
                  <a16:creationId xmlns:a16="http://schemas.microsoft.com/office/drawing/2014/main" id="{73011A53-7A14-4C63-BD81-A97BC1943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59420" name="Freeform 28">
              <a:extLst>
                <a:ext uri="{FF2B5EF4-FFF2-40B4-BE49-F238E27FC236}">
                  <a16:creationId xmlns:a16="http://schemas.microsoft.com/office/drawing/2014/main" id="{FFF8BDB0-55F0-446D-9C95-411B6E16B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21" name="Rectangle 29">
              <a:extLst>
                <a:ext uri="{FF2B5EF4-FFF2-40B4-BE49-F238E27FC236}">
                  <a16:creationId xmlns:a16="http://schemas.microsoft.com/office/drawing/2014/main" id="{45F3FE6F-C8A3-4A66-992E-12CEEC12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96BF4788-0EA9-4C40-97AB-4BE99C3FE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992F288-E8D2-4A13-8E45-5EB25F63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F8A33B3B-3174-4E19-9A95-782BDAF48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04DC056A-2672-4ED3-8255-973A5D5F9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46" name="Line 6">
            <a:extLst>
              <a:ext uri="{FF2B5EF4-FFF2-40B4-BE49-F238E27FC236}">
                <a16:creationId xmlns:a16="http://schemas.microsoft.com/office/drawing/2014/main" id="{7EB1E9F3-E61F-4898-910E-188630233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47" name="Line 7">
            <a:extLst>
              <a:ext uri="{FF2B5EF4-FFF2-40B4-BE49-F238E27FC236}">
                <a16:creationId xmlns:a16="http://schemas.microsoft.com/office/drawing/2014/main" id="{A25C5528-D8BE-41D4-A91F-4E8349492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48" name="Line 8">
            <a:extLst>
              <a:ext uri="{FF2B5EF4-FFF2-40B4-BE49-F238E27FC236}">
                <a16:creationId xmlns:a16="http://schemas.microsoft.com/office/drawing/2014/main" id="{D13152A2-06DB-4BF8-8BE1-B1E9436F9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49" name="Line 9">
            <a:extLst>
              <a:ext uri="{FF2B5EF4-FFF2-40B4-BE49-F238E27FC236}">
                <a16:creationId xmlns:a16="http://schemas.microsoft.com/office/drawing/2014/main" id="{B35C5372-D4FE-45A5-8DA6-2CBCB0005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50" name="Line 10">
            <a:extLst>
              <a:ext uri="{FF2B5EF4-FFF2-40B4-BE49-F238E27FC236}">
                <a16:creationId xmlns:a16="http://schemas.microsoft.com/office/drawing/2014/main" id="{8C9186B6-D31F-4663-B5C7-925498682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51" name="Line 11">
            <a:extLst>
              <a:ext uri="{FF2B5EF4-FFF2-40B4-BE49-F238E27FC236}">
                <a16:creationId xmlns:a16="http://schemas.microsoft.com/office/drawing/2014/main" id="{5A0C37FB-17F7-49E6-988C-ADB225990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52" name="Line 12">
            <a:extLst>
              <a:ext uri="{FF2B5EF4-FFF2-40B4-BE49-F238E27FC236}">
                <a16:creationId xmlns:a16="http://schemas.microsoft.com/office/drawing/2014/main" id="{A97500F2-B44D-46E3-BEF1-DB2A8BFF1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53" name="AutoShape 13">
            <a:extLst>
              <a:ext uri="{FF2B5EF4-FFF2-40B4-BE49-F238E27FC236}">
                <a16:creationId xmlns:a16="http://schemas.microsoft.com/office/drawing/2014/main" id="{B1C462BD-63DC-4E2B-9C35-2C13C9AE7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454" name="Rectangle 14">
            <a:extLst>
              <a:ext uri="{FF2B5EF4-FFF2-40B4-BE49-F238E27FC236}">
                <a16:creationId xmlns:a16="http://schemas.microsoft.com/office/drawing/2014/main" id="{B8A717A4-B00C-4F6C-A5F2-0CAA2ADB2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61455" name="Rectangle 15">
            <a:extLst>
              <a:ext uri="{FF2B5EF4-FFF2-40B4-BE49-F238E27FC236}">
                <a16:creationId xmlns:a16="http://schemas.microsoft.com/office/drawing/2014/main" id="{9698DDF6-DDAE-41FB-BC2F-76B8DFB12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1456" name="Rectangle 16">
            <a:extLst>
              <a:ext uri="{FF2B5EF4-FFF2-40B4-BE49-F238E27FC236}">
                <a16:creationId xmlns:a16="http://schemas.microsoft.com/office/drawing/2014/main" id="{896E834D-AD16-4C4A-ACF3-5D3D381C2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1457" name="Rectangle 17">
            <a:extLst>
              <a:ext uri="{FF2B5EF4-FFF2-40B4-BE49-F238E27FC236}">
                <a16:creationId xmlns:a16="http://schemas.microsoft.com/office/drawing/2014/main" id="{2ABB5AC8-D6D5-4BAB-A5E1-F9417D499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61458" name="Rectangle 18">
            <a:extLst>
              <a:ext uri="{FF2B5EF4-FFF2-40B4-BE49-F238E27FC236}">
                <a16:creationId xmlns:a16="http://schemas.microsoft.com/office/drawing/2014/main" id="{18D84593-14E2-4ED1-B0AB-2533292EC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61459" name="Rectangle 19">
            <a:extLst>
              <a:ext uri="{FF2B5EF4-FFF2-40B4-BE49-F238E27FC236}">
                <a16:creationId xmlns:a16="http://schemas.microsoft.com/office/drawing/2014/main" id="{9CBC8C31-5500-4F52-97AC-FB5C83495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61460" name="Freeform 20">
            <a:extLst>
              <a:ext uri="{FF2B5EF4-FFF2-40B4-BE49-F238E27FC236}">
                <a16:creationId xmlns:a16="http://schemas.microsoft.com/office/drawing/2014/main" id="{848BC64F-B32A-43E7-A60E-77EBE805A870}"/>
              </a:ext>
            </a:extLst>
          </p:cNvPr>
          <p:cNvSpPr>
            <a:spLocks/>
          </p:cNvSpPr>
          <p:nvPr/>
        </p:nvSpPr>
        <p:spPr bwMode="auto">
          <a:xfrm>
            <a:off x="2011363" y="4637088"/>
            <a:ext cx="1050925" cy="303212"/>
          </a:xfrm>
          <a:custGeom>
            <a:avLst/>
            <a:gdLst>
              <a:gd name="T0" fmla="*/ 661 w 662"/>
              <a:gd name="T1" fmla="*/ 0 h 191"/>
              <a:gd name="T2" fmla="*/ 661 w 662"/>
              <a:gd name="T3" fmla="*/ 190 h 191"/>
              <a:gd name="T4" fmla="*/ 0 w 662"/>
              <a:gd name="T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2" h="191">
                <a:moveTo>
                  <a:pt x="661" y="0"/>
                </a:moveTo>
                <a:lnTo>
                  <a:pt x="661" y="190"/>
                </a:lnTo>
                <a:lnTo>
                  <a:pt x="0" y="19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1" name="Rectangle 21">
            <a:extLst>
              <a:ext uri="{FF2B5EF4-FFF2-40B4-BE49-F238E27FC236}">
                <a16:creationId xmlns:a16="http://schemas.microsoft.com/office/drawing/2014/main" id="{B73DED24-1818-45B1-BE42-B31BD8A2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61462" name="Freeform 22">
            <a:extLst>
              <a:ext uri="{FF2B5EF4-FFF2-40B4-BE49-F238E27FC236}">
                <a16:creationId xmlns:a16="http://schemas.microsoft.com/office/drawing/2014/main" id="{96CCC2A6-8909-4ADE-BACB-C0C7A581F465}"/>
              </a:ext>
            </a:extLst>
          </p:cNvPr>
          <p:cNvSpPr>
            <a:spLocks/>
          </p:cNvSpPr>
          <p:nvPr/>
        </p:nvSpPr>
        <p:spPr bwMode="auto">
          <a:xfrm>
            <a:off x="2058988" y="4591050"/>
            <a:ext cx="2281237" cy="674688"/>
          </a:xfrm>
          <a:custGeom>
            <a:avLst/>
            <a:gdLst>
              <a:gd name="T0" fmla="*/ 1436 w 1437"/>
              <a:gd name="T1" fmla="*/ 0 h 425"/>
              <a:gd name="T2" fmla="*/ 1436 w 1437"/>
              <a:gd name="T3" fmla="*/ 424 h 425"/>
              <a:gd name="T4" fmla="*/ 0 w 1437"/>
              <a:gd name="T5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7" h="425">
                <a:moveTo>
                  <a:pt x="1436" y="0"/>
                </a:moveTo>
                <a:lnTo>
                  <a:pt x="1436" y="424"/>
                </a:lnTo>
                <a:lnTo>
                  <a:pt x="0" y="424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63" name="Rectangle 23">
            <a:extLst>
              <a:ext uri="{FF2B5EF4-FFF2-40B4-BE49-F238E27FC236}">
                <a16:creationId xmlns:a16="http://schemas.microsoft.com/office/drawing/2014/main" id="{5C22DC92-2CDE-4D34-90D6-075DA6687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507365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413</a:t>
            </a:r>
          </a:p>
        </p:txBody>
      </p:sp>
      <p:sp>
        <p:nvSpPr>
          <p:cNvPr id="61464" name="Rectangle 24">
            <a:extLst>
              <a:ext uri="{FF2B5EF4-FFF2-40B4-BE49-F238E27FC236}">
                <a16:creationId xmlns:a16="http://schemas.microsoft.com/office/drawing/2014/main" id="{D6E0821D-E455-47C5-A777-3FF50C13A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61465" name="Rectangle 25">
            <a:extLst>
              <a:ext uri="{FF2B5EF4-FFF2-40B4-BE49-F238E27FC236}">
                <a16:creationId xmlns:a16="http://schemas.microsoft.com/office/drawing/2014/main" id="{9499D715-2495-4083-A715-CBC14D269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4600575"/>
            <a:ext cx="10556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 u="sng"/>
              <a:t> $500 </a:t>
            </a:r>
            <a:endParaRPr lang="en-US" altLang="en-US" sz="2000"/>
          </a:p>
          <a:p>
            <a:pPr algn="ctr"/>
            <a:r>
              <a:rPr lang="en-US" altLang="en-US" sz="2000"/>
              <a:t> (1.10)</a:t>
            </a:r>
            <a:r>
              <a:rPr lang="en-US" altLang="en-US" sz="2000" baseline="30000"/>
              <a:t> 2</a:t>
            </a:r>
          </a:p>
        </p:txBody>
      </p:sp>
      <p:grpSp>
        <p:nvGrpSpPr>
          <p:cNvPr id="61472" name="Group 32">
            <a:extLst>
              <a:ext uri="{FF2B5EF4-FFF2-40B4-BE49-F238E27FC236}">
                <a16:creationId xmlns:a16="http://schemas.microsoft.com/office/drawing/2014/main" id="{1ABF7741-DAD3-4367-BD8B-1F9B90323F63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61466" name="Rectangle 26">
              <a:extLst>
                <a:ext uri="{FF2B5EF4-FFF2-40B4-BE49-F238E27FC236}">
                  <a16:creationId xmlns:a16="http://schemas.microsoft.com/office/drawing/2014/main" id="{4A694074-9981-4C1F-9C76-DC5A3D30E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67" name="Rectangle 27">
              <a:extLst>
                <a:ext uri="{FF2B5EF4-FFF2-40B4-BE49-F238E27FC236}">
                  <a16:creationId xmlns:a16="http://schemas.microsoft.com/office/drawing/2014/main" id="{B66EA706-3328-4DCB-AB93-4BA934458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68" name="Line 28">
              <a:extLst>
                <a:ext uri="{FF2B5EF4-FFF2-40B4-BE49-F238E27FC236}">
                  <a16:creationId xmlns:a16="http://schemas.microsoft.com/office/drawing/2014/main" id="{29623301-8532-4248-BE96-079B8A130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69" name="Rectangle 29">
              <a:extLst>
                <a:ext uri="{FF2B5EF4-FFF2-40B4-BE49-F238E27FC236}">
                  <a16:creationId xmlns:a16="http://schemas.microsoft.com/office/drawing/2014/main" id="{2220A070-F572-4C27-BD4B-A58C267FD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61470" name="Freeform 30">
              <a:extLst>
                <a:ext uri="{FF2B5EF4-FFF2-40B4-BE49-F238E27FC236}">
                  <a16:creationId xmlns:a16="http://schemas.microsoft.com/office/drawing/2014/main" id="{3E70985A-DC9B-40C8-8612-7CE588C73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71" name="Rectangle 31">
              <a:extLst>
                <a:ext uri="{FF2B5EF4-FFF2-40B4-BE49-F238E27FC236}">
                  <a16:creationId xmlns:a16="http://schemas.microsoft.com/office/drawing/2014/main" id="{3EBDC895-62A4-4B3B-83AF-74E2FA53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F263985-217A-4940-977B-56CDE5D2E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93E5429-4F90-4B06-BCB3-C8270548F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2FD67345-DC31-4D2E-BBD9-13F956F75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604D9A10-A30C-4C82-BE32-04C49EC8E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9B12AE2C-8C47-4714-8C56-900B187C3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7177EAF9-CBA7-4874-85E4-7CCE38A46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53E68EAD-7798-4359-B8E1-7C3DAAACD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C88480F0-467C-4983-B263-47894F36E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8" name="Line 10">
            <a:extLst>
              <a:ext uri="{FF2B5EF4-FFF2-40B4-BE49-F238E27FC236}">
                <a16:creationId xmlns:a16="http://schemas.microsoft.com/office/drawing/2014/main" id="{6E0D3898-0A6A-47AE-9F47-A9B5E20FC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19B12846-1657-4E92-9244-D10C2EC26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500" name="Line 12">
            <a:extLst>
              <a:ext uri="{FF2B5EF4-FFF2-40B4-BE49-F238E27FC236}">
                <a16:creationId xmlns:a16="http://schemas.microsoft.com/office/drawing/2014/main" id="{6BDA97C4-1E65-4C2F-8E92-BBFCD791E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501" name="AutoShape 13">
            <a:extLst>
              <a:ext uri="{FF2B5EF4-FFF2-40B4-BE49-F238E27FC236}">
                <a16:creationId xmlns:a16="http://schemas.microsoft.com/office/drawing/2014/main" id="{AFEDBA2A-6358-4AB2-BE86-E4232CA1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502" name="Rectangle 14">
            <a:extLst>
              <a:ext uri="{FF2B5EF4-FFF2-40B4-BE49-F238E27FC236}">
                <a16:creationId xmlns:a16="http://schemas.microsoft.com/office/drawing/2014/main" id="{D1E834EA-D74C-4BCB-8E30-0A467ADE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63503" name="Rectangle 15">
            <a:extLst>
              <a:ext uri="{FF2B5EF4-FFF2-40B4-BE49-F238E27FC236}">
                <a16:creationId xmlns:a16="http://schemas.microsoft.com/office/drawing/2014/main" id="{415D4ACB-FFA5-43FA-8B03-53D018074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3504" name="Rectangle 16">
            <a:extLst>
              <a:ext uri="{FF2B5EF4-FFF2-40B4-BE49-F238E27FC236}">
                <a16:creationId xmlns:a16="http://schemas.microsoft.com/office/drawing/2014/main" id="{B840D49B-8E63-463A-BB89-C0A4D18DD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3505" name="Rectangle 17">
            <a:extLst>
              <a:ext uri="{FF2B5EF4-FFF2-40B4-BE49-F238E27FC236}">
                <a16:creationId xmlns:a16="http://schemas.microsoft.com/office/drawing/2014/main" id="{C5B28CA3-278F-4E55-B07E-B8114A9A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63506" name="Rectangle 18">
            <a:extLst>
              <a:ext uri="{FF2B5EF4-FFF2-40B4-BE49-F238E27FC236}">
                <a16:creationId xmlns:a16="http://schemas.microsoft.com/office/drawing/2014/main" id="{2ACE08F0-D948-4A93-9DCA-A2CA9FD9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63507" name="Rectangle 19">
            <a:extLst>
              <a:ext uri="{FF2B5EF4-FFF2-40B4-BE49-F238E27FC236}">
                <a16:creationId xmlns:a16="http://schemas.microsoft.com/office/drawing/2014/main" id="{97CB4029-C8A6-4E64-BFB0-932E0E28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63508" name="Freeform 20">
            <a:extLst>
              <a:ext uri="{FF2B5EF4-FFF2-40B4-BE49-F238E27FC236}">
                <a16:creationId xmlns:a16="http://schemas.microsoft.com/office/drawing/2014/main" id="{8533F5FB-AB27-402A-8C46-3052AF60DDD5}"/>
              </a:ext>
            </a:extLst>
          </p:cNvPr>
          <p:cNvSpPr>
            <a:spLocks/>
          </p:cNvSpPr>
          <p:nvPr/>
        </p:nvSpPr>
        <p:spPr bwMode="auto">
          <a:xfrm>
            <a:off x="2011363" y="4637088"/>
            <a:ext cx="1050925" cy="303212"/>
          </a:xfrm>
          <a:custGeom>
            <a:avLst/>
            <a:gdLst>
              <a:gd name="T0" fmla="*/ 661 w 662"/>
              <a:gd name="T1" fmla="*/ 0 h 191"/>
              <a:gd name="T2" fmla="*/ 661 w 662"/>
              <a:gd name="T3" fmla="*/ 190 h 191"/>
              <a:gd name="T4" fmla="*/ 0 w 662"/>
              <a:gd name="T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2" h="191">
                <a:moveTo>
                  <a:pt x="661" y="0"/>
                </a:moveTo>
                <a:lnTo>
                  <a:pt x="661" y="190"/>
                </a:lnTo>
                <a:lnTo>
                  <a:pt x="0" y="19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65022EED-3EC9-40DE-84C0-AD8638F53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63510" name="Freeform 22">
            <a:extLst>
              <a:ext uri="{FF2B5EF4-FFF2-40B4-BE49-F238E27FC236}">
                <a16:creationId xmlns:a16="http://schemas.microsoft.com/office/drawing/2014/main" id="{B026FED8-9630-4DE7-B10D-2433A83DA46E}"/>
              </a:ext>
            </a:extLst>
          </p:cNvPr>
          <p:cNvSpPr>
            <a:spLocks/>
          </p:cNvSpPr>
          <p:nvPr/>
        </p:nvSpPr>
        <p:spPr bwMode="auto">
          <a:xfrm>
            <a:off x="2058988" y="4591050"/>
            <a:ext cx="2281237" cy="674688"/>
          </a:xfrm>
          <a:custGeom>
            <a:avLst/>
            <a:gdLst>
              <a:gd name="T0" fmla="*/ 1436 w 1437"/>
              <a:gd name="T1" fmla="*/ 0 h 425"/>
              <a:gd name="T2" fmla="*/ 1436 w 1437"/>
              <a:gd name="T3" fmla="*/ 424 h 425"/>
              <a:gd name="T4" fmla="*/ 0 w 1437"/>
              <a:gd name="T5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7" h="425">
                <a:moveTo>
                  <a:pt x="1436" y="0"/>
                </a:moveTo>
                <a:lnTo>
                  <a:pt x="1436" y="424"/>
                </a:lnTo>
                <a:lnTo>
                  <a:pt x="0" y="424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11" name="Freeform 23">
            <a:extLst>
              <a:ext uri="{FF2B5EF4-FFF2-40B4-BE49-F238E27FC236}">
                <a16:creationId xmlns:a16="http://schemas.microsoft.com/office/drawing/2014/main" id="{456A8819-4613-4FBD-9480-A59275F1F23D}"/>
              </a:ext>
            </a:extLst>
          </p:cNvPr>
          <p:cNvSpPr>
            <a:spLocks/>
          </p:cNvSpPr>
          <p:nvPr/>
        </p:nvSpPr>
        <p:spPr bwMode="auto">
          <a:xfrm>
            <a:off x="2109788" y="4591050"/>
            <a:ext cx="3554412" cy="1000125"/>
          </a:xfrm>
          <a:custGeom>
            <a:avLst/>
            <a:gdLst>
              <a:gd name="T0" fmla="*/ 2238 w 2239"/>
              <a:gd name="T1" fmla="*/ 0 h 630"/>
              <a:gd name="T2" fmla="*/ 2238 w 2239"/>
              <a:gd name="T3" fmla="*/ 629 h 630"/>
              <a:gd name="T4" fmla="*/ 0 w 2239"/>
              <a:gd name="T5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9" h="630">
                <a:moveTo>
                  <a:pt x="2238" y="0"/>
                </a:moveTo>
                <a:lnTo>
                  <a:pt x="2238" y="629"/>
                </a:lnTo>
                <a:lnTo>
                  <a:pt x="0" y="629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512" name="Rectangle 24">
            <a:extLst>
              <a:ext uri="{FF2B5EF4-FFF2-40B4-BE49-F238E27FC236}">
                <a16:creationId xmlns:a16="http://schemas.microsoft.com/office/drawing/2014/main" id="{4232CA1D-1CFB-40BD-AE41-94AFD14CE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507365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413</a:t>
            </a:r>
          </a:p>
        </p:txBody>
      </p:sp>
      <p:sp>
        <p:nvSpPr>
          <p:cNvPr id="63513" name="Rectangle 25">
            <a:extLst>
              <a:ext uri="{FF2B5EF4-FFF2-40B4-BE49-F238E27FC236}">
                <a16:creationId xmlns:a16="http://schemas.microsoft.com/office/drawing/2014/main" id="{EB204EE7-CF6C-4F27-A932-4B0E8D61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4244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3,456</a:t>
            </a:r>
          </a:p>
        </p:txBody>
      </p:sp>
      <p:sp>
        <p:nvSpPr>
          <p:cNvPr id="63514" name="Rectangle 26">
            <a:extLst>
              <a:ext uri="{FF2B5EF4-FFF2-40B4-BE49-F238E27FC236}">
                <a16:creationId xmlns:a16="http://schemas.microsoft.com/office/drawing/2014/main" id="{E52AB93C-AD79-495F-9FDD-E53B3ED2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63515" name="Rectangle 27">
            <a:extLst>
              <a:ext uri="{FF2B5EF4-FFF2-40B4-BE49-F238E27FC236}">
                <a16:creationId xmlns:a16="http://schemas.microsoft.com/office/drawing/2014/main" id="{F29195CF-687C-4F80-B4A3-C59C0B82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926013"/>
            <a:ext cx="1101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 u="sng"/>
              <a:t> $4,600 </a:t>
            </a:r>
            <a:endParaRPr lang="en-US" altLang="en-US" sz="2000"/>
          </a:p>
          <a:p>
            <a:pPr algn="ctr"/>
            <a:r>
              <a:rPr lang="en-US" altLang="en-US" sz="2000"/>
              <a:t> (1.10)</a:t>
            </a:r>
            <a:r>
              <a:rPr lang="en-US" altLang="en-US" sz="2000" baseline="30000"/>
              <a:t> 3</a:t>
            </a:r>
          </a:p>
        </p:txBody>
      </p:sp>
      <p:grpSp>
        <p:nvGrpSpPr>
          <p:cNvPr id="63522" name="Group 34">
            <a:extLst>
              <a:ext uri="{FF2B5EF4-FFF2-40B4-BE49-F238E27FC236}">
                <a16:creationId xmlns:a16="http://schemas.microsoft.com/office/drawing/2014/main" id="{090CC4D7-C7E3-47AE-B9E8-6B24F96E0F38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63516" name="Rectangle 28">
              <a:extLst>
                <a:ext uri="{FF2B5EF4-FFF2-40B4-BE49-F238E27FC236}">
                  <a16:creationId xmlns:a16="http://schemas.microsoft.com/office/drawing/2014/main" id="{20AD5BC2-AA23-4569-BB61-DD68C4FB3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517" name="Rectangle 29">
              <a:extLst>
                <a:ext uri="{FF2B5EF4-FFF2-40B4-BE49-F238E27FC236}">
                  <a16:creationId xmlns:a16="http://schemas.microsoft.com/office/drawing/2014/main" id="{C14E0A4B-AB92-4FC5-AB76-3DC8FC12E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518" name="Line 30">
              <a:extLst>
                <a:ext uri="{FF2B5EF4-FFF2-40B4-BE49-F238E27FC236}">
                  <a16:creationId xmlns:a16="http://schemas.microsoft.com/office/drawing/2014/main" id="{B01E6A78-26DB-4FEA-B761-C027B2837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519" name="Rectangle 31">
              <a:extLst>
                <a:ext uri="{FF2B5EF4-FFF2-40B4-BE49-F238E27FC236}">
                  <a16:creationId xmlns:a16="http://schemas.microsoft.com/office/drawing/2014/main" id="{52802998-9811-4315-B545-A83115F11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63520" name="Freeform 32">
              <a:extLst>
                <a:ext uri="{FF2B5EF4-FFF2-40B4-BE49-F238E27FC236}">
                  <a16:creationId xmlns:a16="http://schemas.microsoft.com/office/drawing/2014/main" id="{54E3C1A4-4515-4585-8575-9B4FBF74E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521" name="Rectangle 33">
              <a:extLst>
                <a:ext uri="{FF2B5EF4-FFF2-40B4-BE49-F238E27FC236}">
                  <a16:creationId xmlns:a16="http://schemas.microsoft.com/office/drawing/2014/main" id="{7E3A0FE0-F71A-4806-93E1-8CF430A2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D3C8573-60D7-41E1-A843-E292D8890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4E25780-4F4F-4691-AB7E-86A2EBAA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FC9BDB1A-576A-41BC-A19D-A753CE113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3ADF891A-3B53-4C98-A2ED-5B253C557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D3DB30B7-7C0A-4773-B713-BBCB4B726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3" name="Line 7">
            <a:extLst>
              <a:ext uri="{FF2B5EF4-FFF2-40B4-BE49-F238E27FC236}">
                <a16:creationId xmlns:a16="http://schemas.microsoft.com/office/drawing/2014/main" id="{A9C39597-B132-4F3A-9CBF-B699733FE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4" name="Line 8">
            <a:extLst>
              <a:ext uri="{FF2B5EF4-FFF2-40B4-BE49-F238E27FC236}">
                <a16:creationId xmlns:a16="http://schemas.microsoft.com/office/drawing/2014/main" id="{743CD742-D839-476C-8C76-84F0F141C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5" name="Line 9">
            <a:extLst>
              <a:ext uri="{FF2B5EF4-FFF2-40B4-BE49-F238E27FC236}">
                <a16:creationId xmlns:a16="http://schemas.microsoft.com/office/drawing/2014/main" id="{40B2C451-5427-4F9A-A059-CE894B064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6" name="Line 10">
            <a:extLst>
              <a:ext uri="{FF2B5EF4-FFF2-40B4-BE49-F238E27FC236}">
                <a16:creationId xmlns:a16="http://schemas.microsoft.com/office/drawing/2014/main" id="{6E3915FB-8B2C-4894-B2B2-8E4C45669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90C29135-1709-4E63-88A5-2E5A238F1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8" name="Line 12">
            <a:extLst>
              <a:ext uri="{FF2B5EF4-FFF2-40B4-BE49-F238E27FC236}">
                <a16:creationId xmlns:a16="http://schemas.microsoft.com/office/drawing/2014/main" id="{75A5A156-C2BA-4233-91B4-BDBD05902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0FF1190A-549D-420D-B250-CF90C545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5550" name="Rectangle 14">
            <a:extLst>
              <a:ext uri="{FF2B5EF4-FFF2-40B4-BE49-F238E27FC236}">
                <a16:creationId xmlns:a16="http://schemas.microsoft.com/office/drawing/2014/main" id="{C7FACD59-654E-4ADC-9555-7D50C4A8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65551" name="Rectangle 15">
            <a:extLst>
              <a:ext uri="{FF2B5EF4-FFF2-40B4-BE49-F238E27FC236}">
                <a16:creationId xmlns:a16="http://schemas.microsoft.com/office/drawing/2014/main" id="{97127A8F-EE71-4844-BA6B-EAD30FA4C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5552" name="Rectangle 16">
            <a:extLst>
              <a:ext uri="{FF2B5EF4-FFF2-40B4-BE49-F238E27FC236}">
                <a16:creationId xmlns:a16="http://schemas.microsoft.com/office/drawing/2014/main" id="{21670DD9-7CEB-41E0-B5AB-62463330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5553" name="Rectangle 17">
            <a:extLst>
              <a:ext uri="{FF2B5EF4-FFF2-40B4-BE49-F238E27FC236}">
                <a16:creationId xmlns:a16="http://schemas.microsoft.com/office/drawing/2014/main" id="{3AFAA633-DA3F-4C46-AD46-F679AACEC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65554" name="Rectangle 18">
            <a:extLst>
              <a:ext uri="{FF2B5EF4-FFF2-40B4-BE49-F238E27FC236}">
                <a16:creationId xmlns:a16="http://schemas.microsoft.com/office/drawing/2014/main" id="{45D51516-C08C-4083-B129-CAAAF2DC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65555" name="Rectangle 19">
            <a:extLst>
              <a:ext uri="{FF2B5EF4-FFF2-40B4-BE49-F238E27FC236}">
                <a16:creationId xmlns:a16="http://schemas.microsoft.com/office/drawing/2014/main" id="{557E53D0-C515-44B0-B795-5879E3D7A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65556" name="Freeform 20">
            <a:extLst>
              <a:ext uri="{FF2B5EF4-FFF2-40B4-BE49-F238E27FC236}">
                <a16:creationId xmlns:a16="http://schemas.microsoft.com/office/drawing/2014/main" id="{FF4F5E14-A87E-4CBB-9F32-9BBE9625BACA}"/>
              </a:ext>
            </a:extLst>
          </p:cNvPr>
          <p:cNvSpPr>
            <a:spLocks/>
          </p:cNvSpPr>
          <p:nvPr/>
        </p:nvSpPr>
        <p:spPr bwMode="auto">
          <a:xfrm>
            <a:off x="2011363" y="4637088"/>
            <a:ext cx="1050925" cy="303212"/>
          </a:xfrm>
          <a:custGeom>
            <a:avLst/>
            <a:gdLst>
              <a:gd name="T0" fmla="*/ 661 w 662"/>
              <a:gd name="T1" fmla="*/ 0 h 191"/>
              <a:gd name="T2" fmla="*/ 661 w 662"/>
              <a:gd name="T3" fmla="*/ 190 h 191"/>
              <a:gd name="T4" fmla="*/ 0 w 662"/>
              <a:gd name="T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2" h="191">
                <a:moveTo>
                  <a:pt x="661" y="0"/>
                </a:moveTo>
                <a:lnTo>
                  <a:pt x="661" y="190"/>
                </a:lnTo>
                <a:lnTo>
                  <a:pt x="0" y="19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57" name="Rectangle 21">
            <a:extLst>
              <a:ext uri="{FF2B5EF4-FFF2-40B4-BE49-F238E27FC236}">
                <a16:creationId xmlns:a16="http://schemas.microsoft.com/office/drawing/2014/main" id="{393D16D3-6075-46AF-915B-93C24177F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65558" name="Freeform 22">
            <a:extLst>
              <a:ext uri="{FF2B5EF4-FFF2-40B4-BE49-F238E27FC236}">
                <a16:creationId xmlns:a16="http://schemas.microsoft.com/office/drawing/2014/main" id="{D237B132-DFC2-44B8-A21F-82125D6595DF}"/>
              </a:ext>
            </a:extLst>
          </p:cNvPr>
          <p:cNvSpPr>
            <a:spLocks/>
          </p:cNvSpPr>
          <p:nvPr/>
        </p:nvSpPr>
        <p:spPr bwMode="auto">
          <a:xfrm>
            <a:off x="2058988" y="4591050"/>
            <a:ext cx="2281237" cy="674688"/>
          </a:xfrm>
          <a:custGeom>
            <a:avLst/>
            <a:gdLst>
              <a:gd name="T0" fmla="*/ 1436 w 1437"/>
              <a:gd name="T1" fmla="*/ 0 h 425"/>
              <a:gd name="T2" fmla="*/ 1436 w 1437"/>
              <a:gd name="T3" fmla="*/ 424 h 425"/>
              <a:gd name="T4" fmla="*/ 0 w 1437"/>
              <a:gd name="T5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7" h="425">
                <a:moveTo>
                  <a:pt x="1436" y="0"/>
                </a:moveTo>
                <a:lnTo>
                  <a:pt x="1436" y="424"/>
                </a:lnTo>
                <a:lnTo>
                  <a:pt x="0" y="424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59" name="Freeform 23">
            <a:extLst>
              <a:ext uri="{FF2B5EF4-FFF2-40B4-BE49-F238E27FC236}">
                <a16:creationId xmlns:a16="http://schemas.microsoft.com/office/drawing/2014/main" id="{345AEA8E-BD89-4EA0-A11F-BBE0C10C807D}"/>
              </a:ext>
            </a:extLst>
          </p:cNvPr>
          <p:cNvSpPr>
            <a:spLocks/>
          </p:cNvSpPr>
          <p:nvPr/>
        </p:nvSpPr>
        <p:spPr bwMode="auto">
          <a:xfrm>
            <a:off x="2109788" y="4591050"/>
            <a:ext cx="3554412" cy="1000125"/>
          </a:xfrm>
          <a:custGeom>
            <a:avLst/>
            <a:gdLst>
              <a:gd name="T0" fmla="*/ 2238 w 2239"/>
              <a:gd name="T1" fmla="*/ 0 h 630"/>
              <a:gd name="T2" fmla="*/ 2238 w 2239"/>
              <a:gd name="T3" fmla="*/ 629 h 630"/>
              <a:gd name="T4" fmla="*/ 0 w 2239"/>
              <a:gd name="T5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39" h="630">
                <a:moveTo>
                  <a:pt x="2238" y="0"/>
                </a:moveTo>
                <a:lnTo>
                  <a:pt x="2238" y="629"/>
                </a:lnTo>
                <a:lnTo>
                  <a:pt x="0" y="629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60" name="Freeform 24">
            <a:extLst>
              <a:ext uri="{FF2B5EF4-FFF2-40B4-BE49-F238E27FC236}">
                <a16:creationId xmlns:a16="http://schemas.microsoft.com/office/drawing/2014/main" id="{2765495C-3206-4405-B824-6F42A5AD3599}"/>
              </a:ext>
            </a:extLst>
          </p:cNvPr>
          <p:cNvSpPr>
            <a:spLocks/>
          </p:cNvSpPr>
          <p:nvPr/>
        </p:nvSpPr>
        <p:spPr bwMode="auto">
          <a:xfrm>
            <a:off x="2163763" y="4613275"/>
            <a:ext cx="4918075" cy="1327150"/>
          </a:xfrm>
          <a:custGeom>
            <a:avLst/>
            <a:gdLst>
              <a:gd name="T0" fmla="*/ 3097 w 3098"/>
              <a:gd name="T1" fmla="*/ 0 h 836"/>
              <a:gd name="T2" fmla="*/ 3097 w 3098"/>
              <a:gd name="T3" fmla="*/ 835 h 836"/>
              <a:gd name="T4" fmla="*/ 0 w 3098"/>
              <a:gd name="T5" fmla="*/ 835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98" h="836">
                <a:moveTo>
                  <a:pt x="3097" y="0"/>
                </a:moveTo>
                <a:lnTo>
                  <a:pt x="3097" y="835"/>
                </a:lnTo>
                <a:lnTo>
                  <a:pt x="0" y="835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61" name="Rectangle 25">
            <a:extLst>
              <a:ext uri="{FF2B5EF4-FFF2-40B4-BE49-F238E27FC236}">
                <a16:creationId xmlns:a16="http://schemas.microsoft.com/office/drawing/2014/main" id="{FA94BF87-BE01-4862-8388-2B53E64CD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7546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6,830</a:t>
            </a:r>
          </a:p>
        </p:txBody>
      </p:sp>
      <p:sp>
        <p:nvSpPr>
          <p:cNvPr id="65562" name="Rectangle 26">
            <a:extLst>
              <a:ext uri="{FF2B5EF4-FFF2-40B4-BE49-F238E27FC236}">
                <a16:creationId xmlns:a16="http://schemas.microsoft.com/office/drawing/2014/main" id="{915D9F58-C7F7-46B6-93F0-55B8F947E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507365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413</a:t>
            </a:r>
          </a:p>
        </p:txBody>
      </p:sp>
      <p:sp>
        <p:nvSpPr>
          <p:cNvPr id="65563" name="Rectangle 27">
            <a:extLst>
              <a:ext uri="{FF2B5EF4-FFF2-40B4-BE49-F238E27FC236}">
                <a16:creationId xmlns:a16="http://schemas.microsoft.com/office/drawing/2014/main" id="{FD65F032-8759-4172-9702-A9E7DB0B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4244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3,456</a:t>
            </a:r>
          </a:p>
        </p:txBody>
      </p:sp>
      <p:sp>
        <p:nvSpPr>
          <p:cNvPr id="65564" name="Rectangle 28">
            <a:extLst>
              <a:ext uri="{FF2B5EF4-FFF2-40B4-BE49-F238E27FC236}">
                <a16:creationId xmlns:a16="http://schemas.microsoft.com/office/drawing/2014/main" id="{72E2FC27-A50A-49AF-A19E-9DD3A2120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65565" name="Rectangle 29">
            <a:extLst>
              <a:ext uri="{FF2B5EF4-FFF2-40B4-BE49-F238E27FC236}">
                <a16:creationId xmlns:a16="http://schemas.microsoft.com/office/drawing/2014/main" id="{2168759E-42BB-4F90-A382-BF9BD05A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275263"/>
            <a:ext cx="124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 u="sng"/>
              <a:t> $10,000 </a:t>
            </a:r>
            <a:endParaRPr lang="en-US" altLang="en-US" sz="2000"/>
          </a:p>
          <a:p>
            <a:pPr algn="ctr"/>
            <a:r>
              <a:rPr lang="en-US" altLang="en-US" sz="2000"/>
              <a:t> (1.10)</a:t>
            </a:r>
            <a:r>
              <a:rPr lang="en-US" altLang="en-US" sz="2000" baseline="30000"/>
              <a:t> 4</a:t>
            </a:r>
          </a:p>
        </p:txBody>
      </p:sp>
      <p:grpSp>
        <p:nvGrpSpPr>
          <p:cNvPr id="65572" name="Group 36">
            <a:extLst>
              <a:ext uri="{FF2B5EF4-FFF2-40B4-BE49-F238E27FC236}">
                <a16:creationId xmlns:a16="http://schemas.microsoft.com/office/drawing/2014/main" id="{D518F800-8EDC-4112-A75A-68118256E38A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65566" name="Rectangle 30">
              <a:extLst>
                <a:ext uri="{FF2B5EF4-FFF2-40B4-BE49-F238E27FC236}">
                  <a16:creationId xmlns:a16="http://schemas.microsoft.com/office/drawing/2014/main" id="{60FACFBC-B0EA-4288-89B4-1D003312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67" name="Rectangle 31">
              <a:extLst>
                <a:ext uri="{FF2B5EF4-FFF2-40B4-BE49-F238E27FC236}">
                  <a16:creationId xmlns:a16="http://schemas.microsoft.com/office/drawing/2014/main" id="{85D2D132-BEA7-4AD5-B406-58B53FAB3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68" name="Line 32">
              <a:extLst>
                <a:ext uri="{FF2B5EF4-FFF2-40B4-BE49-F238E27FC236}">
                  <a16:creationId xmlns:a16="http://schemas.microsoft.com/office/drawing/2014/main" id="{A93DC724-C2F8-42EE-9C39-1632BB379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569" name="Rectangle 33">
              <a:extLst>
                <a:ext uri="{FF2B5EF4-FFF2-40B4-BE49-F238E27FC236}">
                  <a16:creationId xmlns:a16="http://schemas.microsoft.com/office/drawing/2014/main" id="{5A4623A2-FD56-4E5E-86A0-472FB8EA2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65570" name="Freeform 34">
              <a:extLst>
                <a:ext uri="{FF2B5EF4-FFF2-40B4-BE49-F238E27FC236}">
                  <a16:creationId xmlns:a16="http://schemas.microsoft.com/office/drawing/2014/main" id="{CDC37AE7-A05E-4053-AE35-5B276F7A7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571" name="Rectangle 35">
              <a:extLst>
                <a:ext uri="{FF2B5EF4-FFF2-40B4-BE49-F238E27FC236}">
                  <a16:creationId xmlns:a16="http://schemas.microsoft.com/office/drawing/2014/main" id="{EE7C78CE-9030-48FB-990C-B17A1A559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6CC76EF-C726-45EC-90F9-7159C0A68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F55427D3-476C-486B-B90D-2CA0F99C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A90B8705-49EE-4C8C-B5DF-460739D9C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FCF6EBC8-9F8B-492F-930B-C0DA11584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B9B2412E-F5FC-48FA-98BD-E8729043F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1" name="Line 7">
            <a:extLst>
              <a:ext uri="{FF2B5EF4-FFF2-40B4-BE49-F238E27FC236}">
                <a16:creationId xmlns:a16="http://schemas.microsoft.com/office/drawing/2014/main" id="{3836AEE7-9107-4AB0-9873-EC35929C7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2" name="Line 8">
            <a:extLst>
              <a:ext uri="{FF2B5EF4-FFF2-40B4-BE49-F238E27FC236}">
                <a16:creationId xmlns:a16="http://schemas.microsoft.com/office/drawing/2014/main" id="{1D88C67C-A4B8-4226-8278-B955235E1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3" name="Line 9">
            <a:extLst>
              <a:ext uri="{FF2B5EF4-FFF2-40B4-BE49-F238E27FC236}">
                <a16:creationId xmlns:a16="http://schemas.microsoft.com/office/drawing/2014/main" id="{C68FD666-9FCE-46A1-BBE8-035993480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4" name="Line 10">
            <a:extLst>
              <a:ext uri="{FF2B5EF4-FFF2-40B4-BE49-F238E27FC236}">
                <a16:creationId xmlns:a16="http://schemas.microsoft.com/office/drawing/2014/main" id="{93B02E65-01FA-47AB-8F68-837A7FCF1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EC4C7265-3BCF-4AF2-AFA4-269E83B56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6" name="Line 12">
            <a:extLst>
              <a:ext uri="{FF2B5EF4-FFF2-40B4-BE49-F238E27FC236}">
                <a16:creationId xmlns:a16="http://schemas.microsoft.com/office/drawing/2014/main" id="{CCD03106-013A-4DBA-ACF0-229F1B8B2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7" name="AutoShape 13">
            <a:extLst>
              <a:ext uri="{FF2B5EF4-FFF2-40B4-BE49-F238E27FC236}">
                <a16:creationId xmlns:a16="http://schemas.microsoft.com/office/drawing/2014/main" id="{C02E5A4C-D9A7-42B2-A1C1-5BB193F3B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7598" name="Rectangle 14">
            <a:extLst>
              <a:ext uri="{FF2B5EF4-FFF2-40B4-BE49-F238E27FC236}">
                <a16:creationId xmlns:a16="http://schemas.microsoft.com/office/drawing/2014/main" id="{59190DA5-F5C7-4606-BD93-3B4B9AF2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67599" name="Rectangle 15">
            <a:extLst>
              <a:ext uri="{FF2B5EF4-FFF2-40B4-BE49-F238E27FC236}">
                <a16:creationId xmlns:a16="http://schemas.microsoft.com/office/drawing/2014/main" id="{766177EF-E4E7-483C-97AF-3FF3C990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7600" name="Rectangle 16">
            <a:extLst>
              <a:ext uri="{FF2B5EF4-FFF2-40B4-BE49-F238E27FC236}">
                <a16:creationId xmlns:a16="http://schemas.microsoft.com/office/drawing/2014/main" id="{3E050985-65C4-4326-A5D5-7D1DC060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7601" name="Rectangle 17">
            <a:extLst>
              <a:ext uri="{FF2B5EF4-FFF2-40B4-BE49-F238E27FC236}">
                <a16:creationId xmlns:a16="http://schemas.microsoft.com/office/drawing/2014/main" id="{15F4222F-83DF-48F7-8B72-EF502FC3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67602" name="Rectangle 18">
            <a:extLst>
              <a:ext uri="{FF2B5EF4-FFF2-40B4-BE49-F238E27FC236}">
                <a16:creationId xmlns:a16="http://schemas.microsoft.com/office/drawing/2014/main" id="{0130A4EF-11D1-43E8-82F9-1893C2DF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67603" name="Rectangle 19">
            <a:extLst>
              <a:ext uri="{FF2B5EF4-FFF2-40B4-BE49-F238E27FC236}">
                <a16:creationId xmlns:a16="http://schemas.microsoft.com/office/drawing/2014/main" id="{2D5318F8-67FB-4863-81FE-473BBEDA2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67604" name="Rectangle 20">
            <a:extLst>
              <a:ext uri="{FF2B5EF4-FFF2-40B4-BE49-F238E27FC236}">
                <a16:creationId xmlns:a16="http://schemas.microsoft.com/office/drawing/2014/main" id="{6746D760-F07C-4A41-A5CD-19FCE9EE6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67605" name="Rectangle 21">
            <a:extLst>
              <a:ext uri="{FF2B5EF4-FFF2-40B4-BE49-F238E27FC236}">
                <a16:creationId xmlns:a16="http://schemas.microsoft.com/office/drawing/2014/main" id="{DE52CDBA-6AE1-46DE-A34C-8ECAD9107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6076950"/>
            <a:ext cx="110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$11,154</a:t>
            </a:r>
          </a:p>
        </p:txBody>
      </p:sp>
      <p:sp>
        <p:nvSpPr>
          <p:cNvPr id="67606" name="Rectangle 22">
            <a:extLst>
              <a:ext uri="{FF2B5EF4-FFF2-40B4-BE49-F238E27FC236}">
                <a16:creationId xmlns:a16="http://schemas.microsoft.com/office/drawing/2014/main" id="{D16800E9-0890-469D-BE02-60F9BEE6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7546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6,830</a:t>
            </a:r>
          </a:p>
        </p:txBody>
      </p:sp>
      <p:sp>
        <p:nvSpPr>
          <p:cNvPr id="67607" name="Rectangle 23">
            <a:extLst>
              <a:ext uri="{FF2B5EF4-FFF2-40B4-BE49-F238E27FC236}">
                <a16:creationId xmlns:a16="http://schemas.microsoft.com/office/drawing/2014/main" id="{DB38BE79-B597-4108-AF9C-0930B444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507365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413</a:t>
            </a:r>
          </a:p>
        </p:txBody>
      </p:sp>
      <p:sp>
        <p:nvSpPr>
          <p:cNvPr id="67608" name="Rectangle 24">
            <a:extLst>
              <a:ext uri="{FF2B5EF4-FFF2-40B4-BE49-F238E27FC236}">
                <a16:creationId xmlns:a16="http://schemas.microsoft.com/office/drawing/2014/main" id="{3B8B866C-E36A-427C-A32F-A29D26357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4244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3,456</a:t>
            </a:r>
          </a:p>
        </p:txBody>
      </p:sp>
      <p:sp>
        <p:nvSpPr>
          <p:cNvPr id="67609" name="Rectangle 25">
            <a:extLst>
              <a:ext uri="{FF2B5EF4-FFF2-40B4-BE49-F238E27FC236}">
                <a16:creationId xmlns:a16="http://schemas.microsoft.com/office/drawing/2014/main" id="{E05746F4-D154-4BB2-93B8-4DB412CE4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grpSp>
        <p:nvGrpSpPr>
          <p:cNvPr id="67616" name="Group 32">
            <a:extLst>
              <a:ext uri="{FF2B5EF4-FFF2-40B4-BE49-F238E27FC236}">
                <a16:creationId xmlns:a16="http://schemas.microsoft.com/office/drawing/2014/main" id="{3E2657C5-5DD6-4B60-AB53-39C396BD8926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67610" name="Rectangle 26">
              <a:extLst>
                <a:ext uri="{FF2B5EF4-FFF2-40B4-BE49-F238E27FC236}">
                  <a16:creationId xmlns:a16="http://schemas.microsoft.com/office/drawing/2014/main" id="{5049E176-B572-4FC4-8B2F-2BA6B8BE5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11" name="Rectangle 27">
              <a:extLst>
                <a:ext uri="{FF2B5EF4-FFF2-40B4-BE49-F238E27FC236}">
                  <a16:creationId xmlns:a16="http://schemas.microsoft.com/office/drawing/2014/main" id="{1A201C85-5F3E-4FB6-A9F4-A9663FE4C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12" name="Line 28">
              <a:extLst>
                <a:ext uri="{FF2B5EF4-FFF2-40B4-BE49-F238E27FC236}">
                  <a16:creationId xmlns:a16="http://schemas.microsoft.com/office/drawing/2014/main" id="{6F0DDD33-1769-43C9-BD72-62BB0F203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613" name="Rectangle 29">
              <a:extLst>
                <a:ext uri="{FF2B5EF4-FFF2-40B4-BE49-F238E27FC236}">
                  <a16:creationId xmlns:a16="http://schemas.microsoft.com/office/drawing/2014/main" id="{F0604432-B59C-47F3-A47F-4B09B17F6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67614" name="Freeform 30">
              <a:extLst>
                <a:ext uri="{FF2B5EF4-FFF2-40B4-BE49-F238E27FC236}">
                  <a16:creationId xmlns:a16="http://schemas.microsoft.com/office/drawing/2014/main" id="{062C9238-FDFD-46A7-A026-9FB4D7D13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15" name="Rectangle 31">
              <a:extLst>
                <a:ext uri="{FF2B5EF4-FFF2-40B4-BE49-F238E27FC236}">
                  <a16:creationId xmlns:a16="http://schemas.microsoft.com/office/drawing/2014/main" id="{A54CD2D5-21CE-45D9-BB06-254151FE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F42A938-52B7-4F0A-8842-BB8DBD631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35F2C24-49AA-4F71-9D6F-01F55F54F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59A022D2-66A0-4C87-ADE3-F14206C5C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04681505-0102-464C-A87A-B8E9DA8BA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F669C897-1675-45D8-BE3E-2388DC795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3F490433-EA84-4962-B70A-838522E18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D79F895E-6DE9-4B98-BF5E-836059494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1" name="Line 9">
            <a:extLst>
              <a:ext uri="{FF2B5EF4-FFF2-40B4-BE49-F238E27FC236}">
                <a16:creationId xmlns:a16="http://schemas.microsoft.com/office/drawing/2014/main" id="{42865A1D-7F12-45FC-9117-5303EBD8F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2" name="Line 10">
            <a:extLst>
              <a:ext uri="{FF2B5EF4-FFF2-40B4-BE49-F238E27FC236}">
                <a16:creationId xmlns:a16="http://schemas.microsoft.com/office/drawing/2014/main" id="{6195182F-DCDC-46FF-A566-9CA45F8BA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BFD1DE95-814F-49AB-9E87-3E4B6905D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C34E6650-3CF2-48DD-A94C-F1FF109EF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5" name="AutoShape 13">
            <a:extLst>
              <a:ext uri="{FF2B5EF4-FFF2-40B4-BE49-F238E27FC236}">
                <a16:creationId xmlns:a16="http://schemas.microsoft.com/office/drawing/2014/main" id="{ABA5D74A-6E3A-4FBF-8DDA-07B35CB8C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6" name="Rectangle 14">
            <a:extLst>
              <a:ext uri="{FF2B5EF4-FFF2-40B4-BE49-F238E27FC236}">
                <a16:creationId xmlns:a16="http://schemas.microsoft.com/office/drawing/2014/main" id="{4EDCE44C-A936-47FD-92D6-6CFB74FB6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69647" name="Rectangle 15">
            <a:extLst>
              <a:ext uri="{FF2B5EF4-FFF2-40B4-BE49-F238E27FC236}">
                <a16:creationId xmlns:a16="http://schemas.microsoft.com/office/drawing/2014/main" id="{8B20766B-A861-4964-A387-7C16F6007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9648" name="Rectangle 16">
            <a:extLst>
              <a:ext uri="{FF2B5EF4-FFF2-40B4-BE49-F238E27FC236}">
                <a16:creationId xmlns:a16="http://schemas.microsoft.com/office/drawing/2014/main" id="{C7296DAA-2C60-4ED1-A996-C1C175230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69649" name="Rectangle 17">
            <a:extLst>
              <a:ext uri="{FF2B5EF4-FFF2-40B4-BE49-F238E27FC236}">
                <a16:creationId xmlns:a16="http://schemas.microsoft.com/office/drawing/2014/main" id="{D16A306B-8B8F-4E42-A297-2B3B5F376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69650" name="Rectangle 18">
            <a:extLst>
              <a:ext uri="{FF2B5EF4-FFF2-40B4-BE49-F238E27FC236}">
                <a16:creationId xmlns:a16="http://schemas.microsoft.com/office/drawing/2014/main" id="{346277E5-289C-4E08-A97D-77E266AD1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69651" name="Rectangle 19">
            <a:extLst>
              <a:ext uri="{FF2B5EF4-FFF2-40B4-BE49-F238E27FC236}">
                <a16:creationId xmlns:a16="http://schemas.microsoft.com/office/drawing/2014/main" id="{69FC1F45-8B34-4764-9131-49C041BCE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69652" name="Rectangle 20">
            <a:extLst>
              <a:ext uri="{FF2B5EF4-FFF2-40B4-BE49-F238E27FC236}">
                <a16:creationId xmlns:a16="http://schemas.microsoft.com/office/drawing/2014/main" id="{1B836C54-F9F7-4153-8C1E-350BF22C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69653" name="Rectangle 21">
            <a:extLst>
              <a:ext uri="{FF2B5EF4-FFF2-40B4-BE49-F238E27FC236}">
                <a16:creationId xmlns:a16="http://schemas.microsoft.com/office/drawing/2014/main" id="{AA96A3A8-0F81-4743-9C17-6D51497D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7546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6,830</a:t>
            </a:r>
          </a:p>
        </p:txBody>
      </p:sp>
      <p:sp>
        <p:nvSpPr>
          <p:cNvPr id="69654" name="Rectangle 22">
            <a:extLst>
              <a:ext uri="{FF2B5EF4-FFF2-40B4-BE49-F238E27FC236}">
                <a16:creationId xmlns:a16="http://schemas.microsoft.com/office/drawing/2014/main" id="{FD8A1CEF-4CBB-446B-8446-293C71B4D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507365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413</a:t>
            </a:r>
          </a:p>
        </p:txBody>
      </p:sp>
      <p:sp>
        <p:nvSpPr>
          <p:cNvPr id="69655" name="Rectangle 23">
            <a:extLst>
              <a:ext uri="{FF2B5EF4-FFF2-40B4-BE49-F238E27FC236}">
                <a16:creationId xmlns:a16="http://schemas.microsoft.com/office/drawing/2014/main" id="{304C9EFA-A461-409E-BCFD-E5C1F5FC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4244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3,456</a:t>
            </a:r>
          </a:p>
        </p:txBody>
      </p:sp>
      <p:sp>
        <p:nvSpPr>
          <p:cNvPr id="69656" name="Rectangle 24">
            <a:extLst>
              <a:ext uri="{FF2B5EF4-FFF2-40B4-BE49-F238E27FC236}">
                <a16:creationId xmlns:a16="http://schemas.microsoft.com/office/drawing/2014/main" id="{379B92E6-FE75-460D-9E4F-E75564B1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69657" name="Rectangle 25">
            <a:extLst>
              <a:ext uri="{FF2B5EF4-FFF2-40B4-BE49-F238E27FC236}">
                <a16:creationId xmlns:a16="http://schemas.microsoft.com/office/drawing/2014/main" id="{42CCB075-5178-4F76-8519-A8AF402A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4943475"/>
            <a:ext cx="347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PV Benefits &gt; PV Costs </a:t>
            </a:r>
          </a:p>
        </p:txBody>
      </p:sp>
      <p:grpSp>
        <p:nvGrpSpPr>
          <p:cNvPr id="69664" name="Group 32">
            <a:extLst>
              <a:ext uri="{FF2B5EF4-FFF2-40B4-BE49-F238E27FC236}">
                <a16:creationId xmlns:a16="http://schemas.microsoft.com/office/drawing/2014/main" id="{D5DE43E2-32C9-490C-AC4E-7C541E928A73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69658" name="Rectangle 26">
              <a:extLst>
                <a:ext uri="{FF2B5EF4-FFF2-40B4-BE49-F238E27FC236}">
                  <a16:creationId xmlns:a16="http://schemas.microsoft.com/office/drawing/2014/main" id="{B2EC736A-E570-47E6-AAAC-1DF52B20D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59" name="Rectangle 27">
              <a:extLst>
                <a:ext uri="{FF2B5EF4-FFF2-40B4-BE49-F238E27FC236}">
                  <a16:creationId xmlns:a16="http://schemas.microsoft.com/office/drawing/2014/main" id="{22ED4CD1-0B82-4873-8694-474D0FE7F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60" name="Line 28">
              <a:extLst>
                <a:ext uri="{FF2B5EF4-FFF2-40B4-BE49-F238E27FC236}">
                  <a16:creationId xmlns:a16="http://schemas.microsoft.com/office/drawing/2014/main" id="{0BCD7CC4-0189-495F-A3C3-11CFD81B3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61" name="Rectangle 29">
              <a:extLst>
                <a:ext uri="{FF2B5EF4-FFF2-40B4-BE49-F238E27FC236}">
                  <a16:creationId xmlns:a16="http://schemas.microsoft.com/office/drawing/2014/main" id="{8B1C5716-47E7-488F-91C8-1413CABBC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69662" name="Freeform 30">
              <a:extLst>
                <a:ext uri="{FF2B5EF4-FFF2-40B4-BE49-F238E27FC236}">
                  <a16:creationId xmlns:a16="http://schemas.microsoft.com/office/drawing/2014/main" id="{AF72F505-E5FA-4F98-9552-C89B4ECE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63" name="Rectangle 31">
              <a:extLst>
                <a:ext uri="{FF2B5EF4-FFF2-40B4-BE49-F238E27FC236}">
                  <a16:creationId xmlns:a16="http://schemas.microsoft.com/office/drawing/2014/main" id="{FDBD2301-D1FD-40E4-BE94-822887FF3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69665" name="Rectangle 33">
            <a:extLst>
              <a:ext uri="{FF2B5EF4-FFF2-40B4-BE49-F238E27FC236}">
                <a16:creationId xmlns:a16="http://schemas.microsoft.com/office/drawing/2014/main" id="{F8C151B7-B3A1-4231-874B-B6E210503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52847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$11,154 &gt; $ 10,000</a:t>
            </a:r>
          </a:p>
        </p:txBody>
      </p:sp>
      <p:sp>
        <p:nvSpPr>
          <p:cNvPr id="69666" name="Rectangle 34">
            <a:extLst>
              <a:ext uri="{FF2B5EF4-FFF2-40B4-BE49-F238E27FC236}">
                <a16:creationId xmlns:a16="http://schemas.microsoft.com/office/drawing/2014/main" id="{EEC52F18-B6B7-4B92-B1C3-20122DFDC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6076950"/>
            <a:ext cx="110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$11,154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9887F82-B218-4225-943B-57C12B70A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A7DA05A-C717-455F-9ABD-9DE5CD508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D0F4A7D8-2E18-446A-9276-980478F1F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F186C55B-CFE9-47C6-8BB9-127004B23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984C28C3-CDF7-42E0-AE01-7C09E8A7E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D289046D-A468-4EBA-AA61-206ECB78D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88" name="Line 8">
            <a:extLst>
              <a:ext uri="{FF2B5EF4-FFF2-40B4-BE49-F238E27FC236}">
                <a16:creationId xmlns:a16="http://schemas.microsoft.com/office/drawing/2014/main" id="{BE6E9A5A-ACF1-450A-8CD3-12579D75D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89" name="Line 9">
            <a:extLst>
              <a:ext uri="{FF2B5EF4-FFF2-40B4-BE49-F238E27FC236}">
                <a16:creationId xmlns:a16="http://schemas.microsoft.com/office/drawing/2014/main" id="{07543658-AD56-4555-B449-D73F9E9CC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A5BF25C1-4A44-4DE3-A0E4-5A0B58BE9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1" name="Line 11">
            <a:extLst>
              <a:ext uri="{FF2B5EF4-FFF2-40B4-BE49-F238E27FC236}">
                <a16:creationId xmlns:a16="http://schemas.microsoft.com/office/drawing/2014/main" id="{51B1478D-2A51-43E4-A6F9-73187513A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2" name="Line 12">
            <a:extLst>
              <a:ext uri="{FF2B5EF4-FFF2-40B4-BE49-F238E27FC236}">
                <a16:creationId xmlns:a16="http://schemas.microsoft.com/office/drawing/2014/main" id="{624758CF-099A-4361-AD4F-17E2C21BD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3" name="AutoShape 13">
            <a:extLst>
              <a:ext uri="{FF2B5EF4-FFF2-40B4-BE49-F238E27FC236}">
                <a16:creationId xmlns:a16="http://schemas.microsoft.com/office/drawing/2014/main" id="{C544F257-4238-4AA4-BBA2-F42CAFB03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4" name="Rectangle 14">
            <a:extLst>
              <a:ext uri="{FF2B5EF4-FFF2-40B4-BE49-F238E27FC236}">
                <a16:creationId xmlns:a16="http://schemas.microsoft.com/office/drawing/2014/main" id="{B73D8817-B596-4996-A4B1-70146EA2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71695" name="Rectangle 15">
            <a:extLst>
              <a:ext uri="{FF2B5EF4-FFF2-40B4-BE49-F238E27FC236}">
                <a16:creationId xmlns:a16="http://schemas.microsoft.com/office/drawing/2014/main" id="{3375A7B5-1670-4C55-AE17-B5E4F219E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28307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71696" name="Rectangle 16">
            <a:extLst>
              <a:ext uri="{FF2B5EF4-FFF2-40B4-BE49-F238E27FC236}">
                <a16:creationId xmlns:a16="http://schemas.microsoft.com/office/drawing/2014/main" id="{6FB0570F-A7BB-4ABB-858C-1B4AC973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75" y="428307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500</a:t>
            </a:r>
          </a:p>
        </p:txBody>
      </p:sp>
      <p:sp>
        <p:nvSpPr>
          <p:cNvPr id="71697" name="Rectangle 17">
            <a:extLst>
              <a:ext uri="{FF2B5EF4-FFF2-40B4-BE49-F238E27FC236}">
                <a16:creationId xmlns:a16="http://schemas.microsoft.com/office/drawing/2014/main" id="{A9C0B0AF-28E8-4A00-A879-FC2C4245B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4,600</a:t>
            </a:r>
          </a:p>
        </p:txBody>
      </p:sp>
      <p:sp>
        <p:nvSpPr>
          <p:cNvPr id="71698" name="Rectangle 18">
            <a:extLst>
              <a:ext uri="{FF2B5EF4-FFF2-40B4-BE49-F238E27FC236}">
                <a16:creationId xmlns:a16="http://schemas.microsoft.com/office/drawing/2014/main" id="{DC8B7E16-4EF7-4B8F-B872-FCB3A54D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4283075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71699" name="Rectangle 19">
            <a:extLst>
              <a:ext uri="{FF2B5EF4-FFF2-40B4-BE49-F238E27FC236}">
                <a16:creationId xmlns:a16="http://schemas.microsoft.com/office/drawing/2014/main" id="{1045444F-C583-4B4D-B545-2D3DA7267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71700" name="Rectangle 20">
            <a:extLst>
              <a:ext uri="{FF2B5EF4-FFF2-40B4-BE49-F238E27FC236}">
                <a16:creationId xmlns:a16="http://schemas.microsoft.com/office/drawing/2014/main" id="{33E79F9A-8D86-41C3-B339-11FEE46B1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746625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455</a:t>
            </a:r>
          </a:p>
        </p:txBody>
      </p:sp>
      <p:sp>
        <p:nvSpPr>
          <p:cNvPr id="71701" name="Rectangle 21">
            <a:extLst>
              <a:ext uri="{FF2B5EF4-FFF2-40B4-BE49-F238E27FC236}">
                <a16:creationId xmlns:a16="http://schemas.microsoft.com/office/drawing/2014/main" id="{4FD1BDBC-A366-45A6-B314-3CF4DCC06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7546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6,830</a:t>
            </a:r>
          </a:p>
        </p:txBody>
      </p:sp>
      <p:sp>
        <p:nvSpPr>
          <p:cNvPr id="71702" name="Rectangle 22">
            <a:extLst>
              <a:ext uri="{FF2B5EF4-FFF2-40B4-BE49-F238E27FC236}">
                <a16:creationId xmlns:a16="http://schemas.microsoft.com/office/drawing/2014/main" id="{F134D69F-E0F7-43A8-A4B6-05F8A96A2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5073650"/>
            <a:ext cx="608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413</a:t>
            </a:r>
          </a:p>
        </p:txBody>
      </p:sp>
      <p:sp>
        <p:nvSpPr>
          <p:cNvPr id="71703" name="Rectangle 23">
            <a:extLst>
              <a:ext uri="{FF2B5EF4-FFF2-40B4-BE49-F238E27FC236}">
                <a16:creationId xmlns:a16="http://schemas.microsoft.com/office/drawing/2014/main" id="{A5EFE747-BCB7-4601-A906-8C56FF122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542448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3,456</a:t>
            </a:r>
          </a:p>
        </p:txBody>
      </p:sp>
      <p:sp>
        <p:nvSpPr>
          <p:cNvPr id="71704" name="Rectangle 24">
            <a:extLst>
              <a:ext uri="{FF2B5EF4-FFF2-40B4-BE49-F238E27FC236}">
                <a16:creationId xmlns:a16="http://schemas.microsoft.com/office/drawing/2014/main" id="{DC6B6248-2B22-4C07-9882-951971017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71705" name="Rectangle 25">
            <a:extLst>
              <a:ext uri="{FF2B5EF4-FFF2-40B4-BE49-F238E27FC236}">
                <a16:creationId xmlns:a16="http://schemas.microsoft.com/office/drawing/2014/main" id="{2EB38FAE-7152-4278-B6CA-4BFDACEA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4943475"/>
            <a:ext cx="339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PV Benefits &gt; PV Costs</a:t>
            </a:r>
          </a:p>
        </p:txBody>
      </p:sp>
      <p:grpSp>
        <p:nvGrpSpPr>
          <p:cNvPr id="71712" name="Group 32">
            <a:extLst>
              <a:ext uri="{FF2B5EF4-FFF2-40B4-BE49-F238E27FC236}">
                <a16:creationId xmlns:a16="http://schemas.microsoft.com/office/drawing/2014/main" id="{DA07E331-C346-45FD-B108-4454678E90CE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920750"/>
            <a:ext cx="3995738" cy="2346325"/>
            <a:chOff x="2236" y="580"/>
            <a:chExt cx="2517" cy="1478"/>
          </a:xfrm>
        </p:grpSpPr>
        <p:sp>
          <p:nvSpPr>
            <p:cNvPr id="71706" name="Rectangle 26">
              <a:extLst>
                <a:ext uri="{FF2B5EF4-FFF2-40B4-BE49-F238E27FC236}">
                  <a16:creationId xmlns:a16="http://schemas.microsoft.com/office/drawing/2014/main" id="{61120B03-F0A9-40A6-9C65-8D444CA4F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580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07" name="Rectangle 27">
              <a:extLst>
                <a:ext uri="{FF2B5EF4-FFF2-40B4-BE49-F238E27FC236}">
                  <a16:creationId xmlns:a16="http://schemas.microsoft.com/office/drawing/2014/main" id="{1E90BA15-915F-4F48-8BD4-259B2623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785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08" name="Line 28">
              <a:extLst>
                <a:ext uri="{FF2B5EF4-FFF2-40B4-BE49-F238E27FC236}">
                  <a16:creationId xmlns:a16="http://schemas.microsoft.com/office/drawing/2014/main" id="{F393D607-9123-479B-8E7F-4685B0C72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1933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709" name="Rectangle 29">
              <a:extLst>
                <a:ext uri="{FF2B5EF4-FFF2-40B4-BE49-F238E27FC236}">
                  <a16:creationId xmlns:a16="http://schemas.microsoft.com/office/drawing/2014/main" id="{D82D43BF-19EE-4F2D-98B5-86BD54587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590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71710" name="Freeform 30">
              <a:extLst>
                <a:ext uri="{FF2B5EF4-FFF2-40B4-BE49-F238E27FC236}">
                  <a16:creationId xmlns:a16="http://schemas.microsoft.com/office/drawing/2014/main" id="{968E45C6-5D75-47E4-9D1E-D4BB3C6C1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991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11" name="Rectangle 31">
              <a:extLst>
                <a:ext uri="{FF2B5EF4-FFF2-40B4-BE49-F238E27FC236}">
                  <a16:creationId xmlns:a16="http://schemas.microsoft.com/office/drawing/2014/main" id="{8C104904-834F-462A-BC7B-67D7984F6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786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71713" name="Rectangle 33">
            <a:extLst>
              <a:ext uri="{FF2B5EF4-FFF2-40B4-BE49-F238E27FC236}">
                <a16:creationId xmlns:a16="http://schemas.microsoft.com/office/drawing/2014/main" id="{C63E82B5-8852-4002-855E-CE63CAED8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528478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$11,154 &gt; $ 10,000</a:t>
            </a:r>
          </a:p>
        </p:txBody>
      </p:sp>
      <p:sp>
        <p:nvSpPr>
          <p:cNvPr id="71714" name="Rectangle 34">
            <a:extLst>
              <a:ext uri="{FF2B5EF4-FFF2-40B4-BE49-F238E27FC236}">
                <a16:creationId xmlns:a16="http://schemas.microsoft.com/office/drawing/2014/main" id="{63DD9F4F-8A19-4687-AB16-54A7E5798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4943475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NPV &gt; $0</a:t>
            </a:r>
          </a:p>
        </p:txBody>
      </p:sp>
      <p:sp>
        <p:nvSpPr>
          <p:cNvPr id="71715" name="Rectangle 35">
            <a:extLst>
              <a:ext uri="{FF2B5EF4-FFF2-40B4-BE49-F238E27FC236}">
                <a16:creationId xmlns:a16="http://schemas.microsoft.com/office/drawing/2014/main" id="{B5B23222-A8EB-400B-9388-70A85D31A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5284788"/>
            <a:ext cx="180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$1,154 &gt; $0</a:t>
            </a:r>
          </a:p>
        </p:txBody>
      </p:sp>
      <p:sp>
        <p:nvSpPr>
          <p:cNvPr id="71716" name="Rectangle 36">
            <a:extLst>
              <a:ext uri="{FF2B5EF4-FFF2-40B4-BE49-F238E27FC236}">
                <a16:creationId xmlns:a16="http://schemas.microsoft.com/office/drawing/2014/main" id="{F68846A2-704F-4483-94A1-0F0212EC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6076950"/>
            <a:ext cx="110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$11,154</a:t>
            </a:r>
          </a:p>
        </p:txBody>
      </p:sp>
      <p:sp>
        <p:nvSpPr>
          <p:cNvPr id="71717" name="Line 37">
            <a:extLst>
              <a:ext uri="{FF2B5EF4-FFF2-40B4-BE49-F238E27FC236}">
                <a16:creationId xmlns:a16="http://schemas.microsoft.com/office/drawing/2014/main" id="{7E58DCEC-FE14-4F9F-89E1-832DE57E2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4113" y="6426200"/>
            <a:ext cx="1068387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18" name="Rectangle 38">
            <a:extLst>
              <a:ext uri="{FF2B5EF4-FFF2-40B4-BE49-F238E27FC236}">
                <a16:creationId xmlns:a16="http://schemas.microsoft.com/office/drawing/2014/main" id="{8C5D2661-7897-4524-9522-6E63ADA3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6453188"/>
            <a:ext cx="177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$1,154 = NPV</a:t>
            </a:r>
          </a:p>
        </p:txBody>
      </p:sp>
      <p:sp>
        <p:nvSpPr>
          <p:cNvPr id="71719" name="AutoShape 39">
            <a:extLst>
              <a:ext uri="{FF2B5EF4-FFF2-40B4-BE49-F238E27FC236}">
                <a16:creationId xmlns:a16="http://schemas.microsoft.com/office/drawing/2014/main" id="{DB7C837B-1354-4227-8A8B-C4BE03346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5029200"/>
            <a:ext cx="495300" cy="5715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A18F771-DC01-4CB5-AAE7-E03DA4CEB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5F82A44-8D86-4C14-969B-8EF322AF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BBB0700F-9603-4BE0-AB16-EE650C01F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07A4F80E-043D-4785-B93B-6C48EE6AA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BB827C0E-39F9-4DC2-B7A0-1B43F7E6A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E4F883DA-B8B4-43C3-87D7-3FD146326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0FE9F20B-C179-401D-B522-59159E24F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D26BFBDF-47E7-474F-BDA1-1BFC1BF39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D9D32B3A-2904-442F-A5F4-6C6D926B8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39" name="Line 11">
            <a:extLst>
              <a:ext uri="{FF2B5EF4-FFF2-40B4-BE49-F238E27FC236}">
                <a16:creationId xmlns:a16="http://schemas.microsoft.com/office/drawing/2014/main" id="{D263A6A8-9511-406A-B406-C2798FACC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39F12A58-A389-49BF-94A1-5EE9B36FE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41" name="AutoShape 13">
            <a:extLst>
              <a:ext uri="{FF2B5EF4-FFF2-40B4-BE49-F238E27FC236}">
                <a16:creationId xmlns:a16="http://schemas.microsoft.com/office/drawing/2014/main" id="{F9E2952A-E094-4450-89BC-A1C16777A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3742" name="Rectangle 14">
            <a:extLst>
              <a:ext uri="{FF2B5EF4-FFF2-40B4-BE49-F238E27FC236}">
                <a16:creationId xmlns:a16="http://schemas.microsoft.com/office/drawing/2014/main" id="{F00C7454-9DAE-41EF-8119-A17581ED1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73743" name="Rectangle 15">
            <a:extLst>
              <a:ext uri="{FF2B5EF4-FFF2-40B4-BE49-F238E27FC236}">
                <a16:creationId xmlns:a16="http://schemas.microsoft.com/office/drawing/2014/main" id="{58B3D971-396A-4D06-8087-FBDE1A9B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3744" name="Rectangle 16">
            <a:extLst>
              <a:ext uri="{FF2B5EF4-FFF2-40B4-BE49-F238E27FC236}">
                <a16:creationId xmlns:a16="http://schemas.microsoft.com/office/drawing/2014/main" id="{3F5BA981-7F2F-463B-959B-8A5B0A83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73745" name="Rectangle 17">
            <a:extLst>
              <a:ext uri="{FF2B5EF4-FFF2-40B4-BE49-F238E27FC236}">
                <a16:creationId xmlns:a16="http://schemas.microsoft.com/office/drawing/2014/main" id="{1A9A3DC7-650A-4F13-B06B-DCB205E5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73746" name="Rectangle 18">
            <a:extLst>
              <a:ext uri="{FF2B5EF4-FFF2-40B4-BE49-F238E27FC236}">
                <a16:creationId xmlns:a16="http://schemas.microsoft.com/office/drawing/2014/main" id="{9AEBE387-EADB-49EF-8CA4-7AAE40CB3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3747" name="Rectangle 19">
            <a:extLst>
              <a:ext uri="{FF2B5EF4-FFF2-40B4-BE49-F238E27FC236}">
                <a16:creationId xmlns:a16="http://schemas.microsoft.com/office/drawing/2014/main" id="{C72F6F93-B8E1-4C29-9480-CE81DD97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3748" name="Rectangle 20">
            <a:extLst>
              <a:ext uri="{FF2B5EF4-FFF2-40B4-BE49-F238E27FC236}">
                <a16:creationId xmlns:a16="http://schemas.microsoft.com/office/drawing/2014/main" id="{9BF54867-9F04-4A4A-86C2-F85593CE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grpSp>
        <p:nvGrpSpPr>
          <p:cNvPr id="73755" name="Group 27">
            <a:extLst>
              <a:ext uri="{FF2B5EF4-FFF2-40B4-BE49-F238E27FC236}">
                <a16:creationId xmlns:a16="http://schemas.microsoft.com/office/drawing/2014/main" id="{CCA295F3-DF30-4E4E-8BA9-67E63BB3C996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014413"/>
            <a:ext cx="3995738" cy="2346325"/>
            <a:chOff x="3144" y="639"/>
            <a:chExt cx="2517" cy="1478"/>
          </a:xfrm>
        </p:grpSpPr>
        <p:sp>
          <p:nvSpPr>
            <p:cNvPr id="73749" name="Rectangle 21">
              <a:extLst>
                <a:ext uri="{FF2B5EF4-FFF2-40B4-BE49-F238E27FC236}">
                  <a16:creationId xmlns:a16="http://schemas.microsoft.com/office/drawing/2014/main" id="{E8C84BD2-1336-492E-A0AC-2C543C2E6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639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750" name="Rectangle 22">
              <a:extLst>
                <a:ext uri="{FF2B5EF4-FFF2-40B4-BE49-F238E27FC236}">
                  <a16:creationId xmlns:a16="http://schemas.microsoft.com/office/drawing/2014/main" id="{7B643556-F918-4C78-9495-C75F5FF7D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844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751" name="Line 23">
              <a:extLst>
                <a:ext uri="{FF2B5EF4-FFF2-40B4-BE49-F238E27FC236}">
                  <a16:creationId xmlns:a16="http://schemas.microsoft.com/office/drawing/2014/main" id="{25684C6A-13BA-4A43-BC17-6533124CE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1992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752" name="Rectangle 24">
              <a:extLst>
                <a:ext uri="{FF2B5EF4-FFF2-40B4-BE49-F238E27FC236}">
                  <a16:creationId xmlns:a16="http://schemas.microsoft.com/office/drawing/2014/main" id="{61CA4152-D746-44B1-A551-1E0A64B5D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649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73753" name="Freeform 25">
              <a:extLst>
                <a:ext uri="{FF2B5EF4-FFF2-40B4-BE49-F238E27FC236}">
                  <a16:creationId xmlns:a16="http://schemas.microsoft.com/office/drawing/2014/main" id="{8D5DB806-F51F-4A30-8EB7-6B837656C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050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754" name="Rectangle 26">
              <a:extLst>
                <a:ext uri="{FF2B5EF4-FFF2-40B4-BE49-F238E27FC236}">
                  <a16:creationId xmlns:a16="http://schemas.microsoft.com/office/drawing/2014/main" id="{6B14F29A-1F53-454D-8E30-CAF5B0464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845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31CEDCA-FC6A-4047-A7E0-8D966FBEF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8FF801E-176E-4D3B-B5B9-6EB9E92BF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95FFA491-3E61-46F8-BA14-30F1747F9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1" name="Line 5">
            <a:extLst>
              <a:ext uri="{FF2B5EF4-FFF2-40B4-BE49-F238E27FC236}">
                <a16:creationId xmlns:a16="http://schemas.microsoft.com/office/drawing/2014/main" id="{235182B9-4723-423F-9A1C-33B543477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2" name="Line 6">
            <a:extLst>
              <a:ext uri="{FF2B5EF4-FFF2-40B4-BE49-F238E27FC236}">
                <a16:creationId xmlns:a16="http://schemas.microsoft.com/office/drawing/2014/main" id="{154CEBC5-D5CD-407B-B61F-849001375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3" name="Line 7">
            <a:extLst>
              <a:ext uri="{FF2B5EF4-FFF2-40B4-BE49-F238E27FC236}">
                <a16:creationId xmlns:a16="http://schemas.microsoft.com/office/drawing/2014/main" id="{ECABD697-B908-4796-BAA9-BD574D4E3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AC754111-0D49-4C17-ABAD-1C64DD083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9CB9B0DB-2480-4BD4-96B7-E48622DB8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DB2FBD1F-52C1-4984-A75B-4677E2F2E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7" name="Line 11">
            <a:extLst>
              <a:ext uri="{FF2B5EF4-FFF2-40B4-BE49-F238E27FC236}">
                <a16:creationId xmlns:a16="http://schemas.microsoft.com/office/drawing/2014/main" id="{87D658DE-E5D1-4E2E-A4AF-4535C9B20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8" name="Line 12">
            <a:extLst>
              <a:ext uri="{FF2B5EF4-FFF2-40B4-BE49-F238E27FC236}">
                <a16:creationId xmlns:a16="http://schemas.microsoft.com/office/drawing/2014/main" id="{D006F1EC-FB3E-4BAA-998E-B51B40049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89" name="AutoShape 13">
            <a:extLst>
              <a:ext uri="{FF2B5EF4-FFF2-40B4-BE49-F238E27FC236}">
                <a16:creationId xmlns:a16="http://schemas.microsoft.com/office/drawing/2014/main" id="{5A1398F0-3491-4250-9A50-B7E262D5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5790" name="Rectangle 14">
            <a:extLst>
              <a:ext uri="{FF2B5EF4-FFF2-40B4-BE49-F238E27FC236}">
                <a16:creationId xmlns:a16="http://schemas.microsoft.com/office/drawing/2014/main" id="{BAA86B96-E84D-4FA3-AF22-E9C74362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75791" name="Rectangle 15">
            <a:extLst>
              <a:ext uri="{FF2B5EF4-FFF2-40B4-BE49-F238E27FC236}">
                <a16:creationId xmlns:a16="http://schemas.microsoft.com/office/drawing/2014/main" id="{44412EDD-07BF-4983-BDCA-DE304B9C1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5792" name="Rectangle 16">
            <a:extLst>
              <a:ext uri="{FF2B5EF4-FFF2-40B4-BE49-F238E27FC236}">
                <a16:creationId xmlns:a16="http://schemas.microsoft.com/office/drawing/2014/main" id="{758DF06C-B2C4-4C27-8F3A-AC7CFB06D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75793" name="Rectangle 17">
            <a:extLst>
              <a:ext uri="{FF2B5EF4-FFF2-40B4-BE49-F238E27FC236}">
                <a16:creationId xmlns:a16="http://schemas.microsoft.com/office/drawing/2014/main" id="{6E00997D-DB14-4B29-AFC2-17A1ABB49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75794" name="Rectangle 18">
            <a:extLst>
              <a:ext uri="{FF2B5EF4-FFF2-40B4-BE49-F238E27FC236}">
                <a16:creationId xmlns:a16="http://schemas.microsoft.com/office/drawing/2014/main" id="{F1C522EB-31F8-4803-895E-AEE740B5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5795" name="Rectangle 19">
            <a:extLst>
              <a:ext uri="{FF2B5EF4-FFF2-40B4-BE49-F238E27FC236}">
                <a16:creationId xmlns:a16="http://schemas.microsoft.com/office/drawing/2014/main" id="{48A8EDAE-626D-46FD-8375-293DA71D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5796" name="Rectangle 20">
            <a:extLst>
              <a:ext uri="{FF2B5EF4-FFF2-40B4-BE49-F238E27FC236}">
                <a16:creationId xmlns:a16="http://schemas.microsoft.com/office/drawing/2014/main" id="{7FECE5AB-A752-4D78-9D39-D51188DC8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5797" name="Rectangle 21">
            <a:extLst>
              <a:ext uri="{FF2B5EF4-FFF2-40B4-BE49-F238E27FC236}">
                <a16:creationId xmlns:a16="http://schemas.microsoft.com/office/drawing/2014/main" id="{DD8F9B84-F9F0-49DD-AA3B-811FE4D96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849813"/>
            <a:ext cx="8818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NPV</a:t>
            </a:r>
            <a:r>
              <a:rPr lang="en-US" altLang="en-US" sz="3200" baseline="-25000"/>
              <a:t> </a:t>
            </a:r>
            <a:r>
              <a:rPr lang="en-US" altLang="en-US" sz="3200"/>
              <a:t> =            +            +          +           – 10,000</a:t>
            </a:r>
          </a:p>
        </p:txBody>
      </p:sp>
      <p:sp>
        <p:nvSpPr>
          <p:cNvPr id="75798" name="Rectangle 22">
            <a:extLst>
              <a:ext uri="{FF2B5EF4-FFF2-40B4-BE49-F238E27FC236}">
                <a16:creationId xmlns:a16="http://schemas.microsoft.com/office/drawing/2014/main" id="{BECA53C2-71A9-4A83-BE13-48BA3E498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732338"/>
            <a:ext cx="1130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75799" name="Rectangle 23">
            <a:extLst>
              <a:ext uri="{FF2B5EF4-FFF2-40B4-BE49-F238E27FC236}">
                <a16:creationId xmlns:a16="http://schemas.microsoft.com/office/drawing/2014/main" id="{0B579999-67D1-48E9-8BAB-405C0433F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732338"/>
            <a:ext cx="1185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.1)</a:t>
            </a:r>
            <a:r>
              <a:rPr lang="en-US" altLang="en-US" sz="2400" baseline="30000"/>
              <a:t>2</a:t>
            </a:r>
          </a:p>
        </p:txBody>
      </p:sp>
      <p:sp>
        <p:nvSpPr>
          <p:cNvPr id="75800" name="Rectangle 24">
            <a:extLst>
              <a:ext uri="{FF2B5EF4-FFF2-40B4-BE49-F238E27FC236}">
                <a16:creationId xmlns:a16="http://schemas.microsoft.com/office/drawing/2014/main" id="{81D41325-E8E9-4843-B05A-8CF0DBC4E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4778375"/>
            <a:ext cx="1243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3</a:t>
            </a:r>
          </a:p>
        </p:txBody>
      </p:sp>
      <p:sp>
        <p:nvSpPr>
          <p:cNvPr id="75801" name="Rectangle 25">
            <a:extLst>
              <a:ext uri="{FF2B5EF4-FFF2-40B4-BE49-F238E27FC236}">
                <a16:creationId xmlns:a16="http://schemas.microsoft.com/office/drawing/2014/main" id="{824825C2-E70B-4044-9B75-2380A2C4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4778375"/>
            <a:ext cx="1243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4</a:t>
            </a:r>
          </a:p>
        </p:txBody>
      </p:sp>
      <p:grpSp>
        <p:nvGrpSpPr>
          <p:cNvPr id="75808" name="Group 32">
            <a:extLst>
              <a:ext uri="{FF2B5EF4-FFF2-40B4-BE49-F238E27FC236}">
                <a16:creationId xmlns:a16="http://schemas.microsoft.com/office/drawing/2014/main" id="{B2777AA5-BD48-499F-9C59-DB65112E9FE4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014413"/>
            <a:ext cx="3995738" cy="2346325"/>
            <a:chOff x="3144" y="639"/>
            <a:chExt cx="2517" cy="1478"/>
          </a:xfrm>
        </p:grpSpPr>
        <p:sp>
          <p:nvSpPr>
            <p:cNvPr id="75802" name="Rectangle 26">
              <a:extLst>
                <a:ext uri="{FF2B5EF4-FFF2-40B4-BE49-F238E27FC236}">
                  <a16:creationId xmlns:a16="http://schemas.microsoft.com/office/drawing/2014/main" id="{87FBFB00-663E-4D58-AF05-27DEBD56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639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803" name="Rectangle 27">
              <a:extLst>
                <a:ext uri="{FF2B5EF4-FFF2-40B4-BE49-F238E27FC236}">
                  <a16:creationId xmlns:a16="http://schemas.microsoft.com/office/drawing/2014/main" id="{9C1B199C-4A23-487B-B40F-0B7319EFB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844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804" name="Line 28">
              <a:extLst>
                <a:ext uri="{FF2B5EF4-FFF2-40B4-BE49-F238E27FC236}">
                  <a16:creationId xmlns:a16="http://schemas.microsoft.com/office/drawing/2014/main" id="{3DFFCE1D-2F72-4043-8440-16095FBF6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1992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805" name="Rectangle 29">
              <a:extLst>
                <a:ext uri="{FF2B5EF4-FFF2-40B4-BE49-F238E27FC236}">
                  <a16:creationId xmlns:a16="http://schemas.microsoft.com/office/drawing/2014/main" id="{49B3D210-9F15-4EF1-BB00-74B7DC04D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649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75806" name="Freeform 30">
              <a:extLst>
                <a:ext uri="{FF2B5EF4-FFF2-40B4-BE49-F238E27FC236}">
                  <a16:creationId xmlns:a16="http://schemas.microsoft.com/office/drawing/2014/main" id="{BEE8751E-B561-468F-BC81-57F985EB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050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807" name="Rectangle 31">
              <a:extLst>
                <a:ext uri="{FF2B5EF4-FFF2-40B4-BE49-F238E27FC236}">
                  <a16:creationId xmlns:a16="http://schemas.microsoft.com/office/drawing/2014/main" id="{843E8897-68DF-4A3D-A199-1CBEC0942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845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0FEA89B-A952-4B70-AFFF-5C6515892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4683125"/>
            <a:ext cx="5529263" cy="8826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EB41AE3-1EA3-453F-ADFD-5E3F06066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013906F2-558C-4D82-848C-38351679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6B4245A5-397B-45F4-862E-6CB73349B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0" name="Line 6">
            <a:extLst>
              <a:ext uri="{FF2B5EF4-FFF2-40B4-BE49-F238E27FC236}">
                <a16:creationId xmlns:a16="http://schemas.microsoft.com/office/drawing/2014/main" id="{0A7CC766-872C-4D5A-89FA-369C6734E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1" name="Line 7">
            <a:extLst>
              <a:ext uri="{FF2B5EF4-FFF2-40B4-BE49-F238E27FC236}">
                <a16:creationId xmlns:a16="http://schemas.microsoft.com/office/drawing/2014/main" id="{9D36C349-0B50-4823-B9BB-F3A0192DD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2" name="Line 8">
            <a:extLst>
              <a:ext uri="{FF2B5EF4-FFF2-40B4-BE49-F238E27FC236}">
                <a16:creationId xmlns:a16="http://schemas.microsoft.com/office/drawing/2014/main" id="{8E31AE48-F123-4FA9-9BF7-B701EBD5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3" name="Line 9">
            <a:extLst>
              <a:ext uri="{FF2B5EF4-FFF2-40B4-BE49-F238E27FC236}">
                <a16:creationId xmlns:a16="http://schemas.microsoft.com/office/drawing/2014/main" id="{2D5A722B-A25D-4D1E-B66D-E4067D431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1D3056FE-623C-44E8-B67A-0B142E816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5" name="Line 11">
            <a:extLst>
              <a:ext uri="{FF2B5EF4-FFF2-40B4-BE49-F238E27FC236}">
                <a16:creationId xmlns:a16="http://schemas.microsoft.com/office/drawing/2014/main" id="{8E18032C-312A-4374-B920-F66A062A2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75716C6C-540B-467C-9509-E2FE4CAD8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7" name="Line 13">
            <a:extLst>
              <a:ext uri="{FF2B5EF4-FFF2-40B4-BE49-F238E27FC236}">
                <a16:creationId xmlns:a16="http://schemas.microsoft.com/office/drawing/2014/main" id="{838DDE71-D8E3-4782-B0BE-224D3A522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8" name="AutoShape 14">
            <a:extLst>
              <a:ext uri="{FF2B5EF4-FFF2-40B4-BE49-F238E27FC236}">
                <a16:creationId xmlns:a16="http://schemas.microsoft.com/office/drawing/2014/main" id="{959E88C3-D8F6-403E-9FE6-834CB2963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7839" name="Rectangle 15">
            <a:extLst>
              <a:ext uri="{FF2B5EF4-FFF2-40B4-BE49-F238E27FC236}">
                <a16:creationId xmlns:a16="http://schemas.microsoft.com/office/drawing/2014/main" id="{1231A601-8661-48E3-8639-5701B6E9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77840" name="Rectangle 16">
            <a:extLst>
              <a:ext uri="{FF2B5EF4-FFF2-40B4-BE49-F238E27FC236}">
                <a16:creationId xmlns:a16="http://schemas.microsoft.com/office/drawing/2014/main" id="{F2912063-C9FB-4596-9DEF-AD96FBB19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7841" name="Rectangle 17">
            <a:extLst>
              <a:ext uri="{FF2B5EF4-FFF2-40B4-BE49-F238E27FC236}">
                <a16:creationId xmlns:a16="http://schemas.microsoft.com/office/drawing/2014/main" id="{6B6F6CD6-F749-444F-A163-687195A7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77842" name="Rectangle 18">
            <a:extLst>
              <a:ext uri="{FF2B5EF4-FFF2-40B4-BE49-F238E27FC236}">
                <a16:creationId xmlns:a16="http://schemas.microsoft.com/office/drawing/2014/main" id="{07BB7164-6069-4160-BD52-12613082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77843" name="Rectangle 19">
            <a:extLst>
              <a:ext uri="{FF2B5EF4-FFF2-40B4-BE49-F238E27FC236}">
                <a16:creationId xmlns:a16="http://schemas.microsoft.com/office/drawing/2014/main" id="{3FDFE2CA-66DD-4901-A32A-D487F0E41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7844" name="Rectangle 20">
            <a:extLst>
              <a:ext uri="{FF2B5EF4-FFF2-40B4-BE49-F238E27FC236}">
                <a16:creationId xmlns:a16="http://schemas.microsoft.com/office/drawing/2014/main" id="{70F6EBC7-42FB-42C6-86CA-D45BD2FC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7845" name="Rectangle 21">
            <a:extLst>
              <a:ext uri="{FF2B5EF4-FFF2-40B4-BE49-F238E27FC236}">
                <a16:creationId xmlns:a16="http://schemas.microsoft.com/office/drawing/2014/main" id="{38AFB800-574E-4A33-99D8-F5B2D4335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7846" name="Rectangle 22">
            <a:extLst>
              <a:ext uri="{FF2B5EF4-FFF2-40B4-BE49-F238E27FC236}">
                <a16:creationId xmlns:a16="http://schemas.microsoft.com/office/drawing/2014/main" id="{1F4832A1-A366-42C4-AA3D-65FD948B2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849813"/>
            <a:ext cx="8818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NPV</a:t>
            </a:r>
            <a:r>
              <a:rPr lang="en-US" altLang="en-US" sz="3200" baseline="-25000"/>
              <a:t> </a:t>
            </a:r>
            <a:r>
              <a:rPr lang="en-US" altLang="en-US" sz="3200"/>
              <a:t> =            +            +          +           – 10,000</a:t>
            </a:r>
          </a:p>
        </p:txBody>
      </p:sp>
      <p:sp>
        <p:nvSpPr>
          <p:cNvPr id="77847" name="Rectangle 23">
            <a:extLst>
              <a:ext uri="{FF2B5EF4-FFF2-40B4-BE49-F238E27FC236}">
                <a16:creationId xmlns:a16="http://schemas.microsoft.com/office/drawing/2014/main" id="{82E0D80E-A4D5-48A2-B1B9-0B0F48C46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732338"/>
            <a:ext cx="1130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77848" name="Rectangle 24">
            <a:extLst>
              <a:ext uri="{FF2B5EF4-FFF2-40B4-BE49-F238E27FC236}">
                <a16:creationId xmlns:a16="http://schemas.microsoft.com/office/drawing/2014/main" id="{9DAE0329-B48D-45DE-8EBC-E54F83D6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732338"/>
            <a:ext cx="1185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.1)</a:t>
            </a:r>
            <a:r>
              <a:rPr lang="en-US" altLang="en-US" sz="2400" baseline="30000"/>
              <a:t>2</a:t>
            </a:r>
          </a:p>
        </p:txBody>
      </p:sp>
      <p:sp>
        <p:nvSpPr>
          <p:cNvPr id="77849" name="Rectangle 25">
            <a:extLst>
              <a:ext uri="{FF2B5EF4-FFF2-40B4-BE49-F238E27FC236}">
                <a16:creationId xmlns:a16="http://schemas.microsoft.com/office/drawing/2014/main" id="{DD1D1768-37F0-4849-BBDD-D5F334870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4778375"/>
            <a:ext cx="1243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3</a:t>
            </a:r>
          </a:p>
        </p:txBody>
      </p:sp>
      <p:sp>
        <p:nvSpPr>
          <p:cNvPr id="77850" name="Rectangle 26">
            <a:extLst>
              <a:ext uri="{FF2B5EF4-FFF2-40B4-BE49-F238E27FC236}">
                <a16:creationId xmlns:a16="http://schemas.microsoft.com/office/drawing/2014/main" id="{CA3A2AD3-1CE9-4A62-8CCA-8DE9D520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4778375"/>
            <a:ext cx="1243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4</a:t>
            </a:r>
          </a:p>
        </p:txBody>
      </p:sp>
      <p:sp>
        <p:nvSpPr>
          <p:cNvPr id="77851" name="Rectangle 27">
            <a:extLst>
              <a:ext uri="{FF2B5EF4-FFF2-40B4-BE49-F238E27FC236}">
                <a16:creationId xmlns:a16="http://schemas.microsoft.com/office/drawing/2014/main" id="{0FC4B00E-ED92-4067-A1FB-D5420155A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6127750"/>
            <a:ext cx="552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PV of 3,500 Annuity for 4 years at 10% </a:t>
            </a:r>
          </a:p>
        </p:txBody>
      </p:sp>
      <p:sp>
        <p:nvSpPr>
          <p:cNvPr id="77852" name="Freeform 28">
            <a:extLst>
              <a:ext uri="{FF2B5EF4-FFF2-40B4-BE49-F238E27FC236}">
                <a16:creationId xmlns:a16="http://schemas.microsoft.com/office/drawing/2014/main" id="{02FA19E3-1580-40F0-A8AC-36F480FFD01D}"/>
              </a:ext>
            </a:extLst>
          </p:cNvPr>
          <p:cNvSpPr>
            <a:spLocks/>
          </p:cNvSpPr>
          <p:nvPr/>
        </p:nvSpPr>
        <p:spPr bwMode="auto">
          <a:xfrm>
            <a:off x="6151563" y="5635625"/>
            <a:ext cx="954087" cy="676275"/>
          </a:xfrm>
          <a:custGeom>
            <a:avLst/>
            <a:gdLst>
              <a:gd name="T0" fmla="*/ 410 w 601"/>
              <a:gd name="T1" fmla="*/ 425 h 426"/>
              <a:gd name="T2" fmla="*/ 600 w 601"/>
              <a:gd name="T3" fmla="*/ 425 h 426"/>
              <a:gd name="T4" fmla="*/ 0 w 601"/>
              <a:gd name="T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1" h="426">
                <a:moveTo>
                  <a:pt x="410" y="425"/>
                </a:moveTo>
                <a:lnTo>
                  <a:pt x="600" y="425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7859" name="Group 35">
            <a:extLst>
              <a:ext uri="{FF2B5EF4-FFF2-40B4-BE49-F238E27FC236}">
                <a16:creationId xmlns:a16="http://schemas.microsoft.com/office/drawing/2014/main" id="{B5D32365-2FEB-4079-B59D-2A5943857625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014413"/>
            <a:ext cx="3995738" cy="2346325"/>
            <a:chOff x="3144" y="639"/>
            <a:chExt cx="2517" cy="1478"/>
          </a:xfrm>
        </p:grpSpPr>
        <p:sp>
          <p:nvSpPr>
            <p:cNvPr id="77853" name="Rectangle 29">
              <a:extLst>
                <a:ext uri="{FF2B5EF4-FFF2-40B4-BE49-F238E27FC236}">
                  <a16:creationId xmlns:a16="http://schemas.microsoft.com/office/drawing/2014/main" id="{D76FF113-A6C5-424C-8CAD-B017A7B9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639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854" name="Rectangle 30">
              <a:extLst>
                <a:ext uri="{FF2B5EF4-FFF2-40B4-BE49-F238E27FC236}">
                  <a16:creationId xmlns:a16="http://schemas.microsoft.com/office/drawing/2014/main" id="{31C1BB11-8DA7-4145-AEA3-4405E2032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844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855" name="Line 31">
              <a:extLst>
                <a:ext uri="{FF2B5EF4-FFF2-40B4-BE49-F238E27FC236}">
                  <a16:creationId xmlns:a16="http://schemas.microsoft.com/office/drawing/2014/main" id="{608C1B56-8248-44EA-B845-AC7B1F1E1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1992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856" name="Rectangle 32">
              <a:extLst>
                <a:ext uri="{FF2B5EF4-FFF2-40B4-BE49-F238E27FC236}">
                  <a16:creationId xmlns:a16="http://schemas.microsoft.com/office/drawing/2014/main" id="{0A86D135-3821-4A04-A04D-EACB9DB3B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649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77857" name="Freeform 33">
              <a:extLst>
                <a:ext uri="{FF2B5EF4-FFF2-40B4-BE49-F238E27FC236}">
                  <a16:creationId xmlns:a16="http://schemas.microsoft.com/office/drawing/2014/main" id="{684296F3-F8E7-4530-909C-A991B1A1A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050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858" name="Rectangle 34">
              <a:extLst>
                <a:ext uri="{FF2B5EF4-FFF2-40B4-BE49-F238E27FC236}">
                  <a16:creationId xmlns:a16="http://schemas.microsoft.com/office/drawing/2014/main" id="{087D79E2-3C97-4672-AEDB-951139E60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845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87ED697-F306-4A48-A34C-D9ABD6C6F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Concepts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613A63B-7661-4951-99B2-C01FD5D00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Initial Cash Outlay - amount of capital spent to get project going.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If spend $10 million to build new plant then the Initial Outlay (IO) = $10 million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BF4338EE-1D91-43DE-BFE3-EB280A635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Cash Flows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677B02A-6F32-4AD3-8170-F6B632C6A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2897188"/>
            <a:ext cx="6070600" cy="519112"/>
          </a:xfrm>
          <a:prstGeom prst="rect">
            <a:avLst/>
          </a:prstGeom>
          <a:solidFill>
            <a:srgbClr val="00B7A5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 CF</a:t>
            </a:r>
            <a:r>
              <a:rPr lang="en-US" altLang="en-US" sz="2800" baseline="-25000"/>
              <a:t>0</a:t>
            </a:r>
            <a:r>
              <a:rPr lang="en-US" altLang="en-US" sz="2800"/>
              <a:t> = Cash Flow time 0 = -10 million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EEAC7B33-C099-46A7-B0EC-3A4F6E9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4683125"/>
            <a:ext cx="5529263" cy="8826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BD6770-6B74-48A4-AC89-8389D96A7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2AA5426E-71C6-4223-96A7-5D7F930E9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7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Net Present Value</a:t>
            </a:r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24287F1C-7DA7-4C89-9197-EA085409A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78" name="Line 6">
            <a:extLst>
              <a:ext uri="{FF2B5EF4-FFF2-40B4-BE49-F238E27FC236}">
                <a16:creationId xmlns:a16="http://schemas.microsoft.com/office/drawing/2014/main" id="{3AE9E3E6-91AB-4EC9-BE3F-E1153C755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79" name="Line 7">
            <a:extLst>
              <a:ext uri="{FF2B5EF4-FFF2-40B4-BE49-F238E27FC236}">
                <a16:creationId xmlns:a16="http://schemas.microsoft.com/office/drawing/2014/main" id="{F6B25E45-283B-4B80-947A-D05196AF7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0" name="Line 8">
            <a:extLst>
              <a:ext uri="{FF2B5EF4-FFF2-40B4-BE49-F238E27FC236}">
                <a16:creationId xmlns:a16="http://schemas.microsoft.com/office/drawing/2014/main" id="{472D6D44-B1A2-4852-B7CE-B44CAC6EE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62902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0DCEC845-0C96-4FE3-B9D1-127101462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92C8087C-44DD-4D22-A482-22BB00C58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3" name="Line 11">
            <a:extLst>
              <a:ext uri="{FF2B5EF4-FFF2-40B4-BE49-F238E27FC236}">
                <a16:creationId xmlns:a16="http://schemas.microsoft.com/office/drawing/2014/main" id="{5BB1BD0E-90B0-4D34-95D4-D207F5945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4" name="Line 12">
            <a:extLst>
              <a:ext uri="{FF2B5EF4-FFF2-40B4-BE49-F238E27FC236}">
                <a16:creationId xmlns:a16="http://schemas.microsoft.com/office/drawing/2014/main" id="{7CA4541D-E733-4558-84B3-C2B8D7043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5" name="Line 13">
            <a:extLst>
              <a:ext uri="{FF2B5EF4-FFF2-40B4-BE49-F238E27FC236}">
                <a16:creationId xmlns:a16="http://schemas.microsoft.com/office/drawing/2014/main" id="{C00D124A-593E-4DC6-B30D-949FCC456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58298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6" name="AutoShape 14">
            <a:extLst>
              <a:ext uri="{FF2B5EF4-FFF2-40B4-BE49-F238E27FC236}">
                <a16:creationId xmlns:a16="http://schemas.microsoft.com/office/drawing/2014/main" id="{9C18488F-4AD2-4E9A-97E5-FF88271B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81400"/>
            <a:ext cx="6202362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7" name="Rectangle 15">
            <a:extLst>
              <a:ext uri="{FF2B5EF4-FFF2-40B4-BE49-F238E27FC236}">
                <a16:creationId xmlns:a16="http://schemas.microsoft.com/office/drawing/2014/main" id="{916E65C4-AA5E-4588-B0BD-7295145C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3698875"/>
            <a:ext cx="564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79888" name="Rectangle 16">
            <a:extLst>
              <a:ext uri="{FF2B5EF4-FFF2-40B4-BE49-F238E27FC236}">
                <a16:creationId xmlns:a16="http://schemas.microsoft.com/office/drawing/2014/main" id="{0DA62382-57E0-4DF5-81FD-B0AE9207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9889" name="Rectangle 17">
            <a:extLst>
              <a:ext uri="{FF2B5EF4-FFF2-40B4-BE49-F238E27FC236}">
                <a16:creationId xmlns:a16="http://schemas.microsoft.com/office/drawing/2014/main" id="{9EFEA763-FE71-4EC1-9EF0-5A0118268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42830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79890" name="Rectangle 18">
            <a:extLst>
              <a:ext uri="{FF2B5EF4-FFF2-40B4-BE49-F238E27FC236}">
                <a16:creationId xmlns:a16="http://schemas.microsoft.com/office/drawing/2014/main" id="{07462881-1F6F-4EBD-A344-B2D85E55E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294063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k=10%</a:t>
            </a:r>
          </a:p>
        </p:txBody>
      </p:sp>
      <p:sp>
        <p:nvSpPr>
          <p:cNvPr id="79891" name="Rectangle 19">
            <a:extLst>
              <a:ext uri="{FF2B5EF4-FFF2-40B4-BE49-F238E27FC236}">
                <a16:creationId xmlns:a16="http://schemas.microsoft.com/office/drawing/2014/main" id="{6D33BEC3-9AB9-4BF4-BAB6-913288A63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9892" name="Rectangle 20">
            <a:extLst>
              <a:ext uri="{FF2B5EF4-FFF2-40B4-BE49-F238E27FC236}">
                <a16:creationId xmlns:a16="http://schemas.microsoft.com/office/drawing/2014/main" id="{209F0BD1-091A-46AC-8827-7E3B13668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9893" name="Rectangle 21">
            <a:extLst>
              <a:ext uri="{FF2B5EF4-FFF2-40B4-BE49-F238E27FC236}">
                <a16:creationId xmlns:a16="http://schemas.microsoft.com/office/drawing/2014/main" id="{2BFF8E69-D9BD-4576-AAD6-0AAC53E0C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2830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79894" name="Rectangle 22">
            <a:extLst>
              <a:ext uri="{FF2B5EF4-FFF2-40B4-BE49-F238E27FC236}">
                <a16:creationId xmlns:a16="http://schemas.microsoft.com/office/drawing/2014/main" id="{D0172C4B-FE73-46B1-B6A6-8C48DDB6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849813"/>
            <a:ext cx="8818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NPV</a:t>
            </a:r>
            <a:r>
              <a:rPr lang="en-US" altLang="en-US" sz="3200" baseline="-25000"/>
              <a:t> </a:t>
            </a:r>
            <a:r>
              <a:rPr lang="en-US" altLang="en-US" sz="3200"/>
              <a:t> =            +            +          +           – 10,000</a:t>
            </a:r>
          </a:p>
        </p:txBody>
      </p:sp>
      <p:sp>
        <p:nvSpPr>
          <p:cNvPr id="79895" name="Rectangle 23">
            <a:extLst>
              <a:ext uri="{FF2B5EF4-FFF2-40B4-BE49-F238E27FC236}">
                <a16:creationId xmlns:a16="http://schemas.microsoft.com/office/drawing/2014/main" id="{0F2FA495-D6CE-4452-92F3-0C73AE16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732338"/>
            <a:ext cx="1130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79896" name="Rectangle 24">
            <a:extLst>
              <a:ext uri="{FF2B5EF4-FFF2-40B4-BE49-F238E27FC236}">
                <a16:creationId xmlns:a16="http://schemas.microsoft.com/office/drawing/2014/main" id="{3AAD911F-2932-41E1-A165-276BBFB58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732338"/>
            <a:ext cx="1185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.1)</a:t>
            </a:r>
            <a:r>
              <a:rPr lang="en-US" altLang="en-US" sz="2400" baseline="30000"/>
              <a:t>2</a:t>
            </a:r>
          </a:p>
        </p:txBody>
      </p:sp>
      <p:sp>
        <p:nvSpPr>
          <p:cNvPr id="79897" name="Rectangle 25">
            <a:extLst>
              <a:ext uri="{FF2B5EF4-FFF2-40B4-BE49-F238E27FC236}">
                <a16:creationId xmlns:a16="http://schemas.microsoft.com/office/drawing/2014/main" id="{40A448EF-DF04-4060-81DF-C54AD929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4778375"/>
            <a:ext cx="1243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3</a:t>
            </a:r>
          </a:p>
        </p:txBody>
      </p:sp>
      <p:sp>
        <p:nvSpPr>
          <p:cNvPr id="79898" name="Rectangle 26">
            <a:extLst>
              <a:ext uri="{FF2B5EF4-FFF2-40B4-BE49-F238E27FC236}">
                <a16:creationId xmlns:a16="http://schemas.microsoft.com/office/drawing/2014/main" id="{A56CC36A-076C-40DF-82C3-0B2730D42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4778375"/>
            <a:ext cx="1243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3,500 </a:t>
            </a:r>
            <a:endParaRPr lang="en-US" altLang="en-US" sz="2400"/>
          </a:p>
          <a:p>
            <a:r>
              <a:rPr lang="en-US" altLang="en-US" sz="2400"/>
              <a:t>(1+ .1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4</a:t>
            </a:r>
          </a:p>
        </p:txBody>
      </p:sp>
      <p:sp>
        <p:nvSpPr>
          <p:cNvPr id="79899" name="Rectangle 27">
            <a:extLst>
              <a:ext uri="{FF2B5EF4-FFF2-40B4-BE49-F238E27FC236}">
                <a16:creationId xmlns:a16="http://schemas.microsoft.com/office/drawing/2014/main" id="{BD4B315D-32A7-4B6D-B15C-11E291CC1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5641975"/>
            <a:ext cx="635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3200"/>
              <a:t>= 3,500 x PVIFA </a:t>
            </a:r>
            <a:r>
              <a:rPr lang="en-US" altLang="en-US" sz="3200" baseline="-25000"/>
              <a:t>4,.10</a:t>
            </a:r>
            <a:r>
              <a:rPr lang="en-US" altLang="en-US" sz="3200"/>
              <a:t> - 10,000</a:t>
            </a:r>
          </a:p>
        </p:txBody>
      </p:sp>
      <p:grpSp>
        <p:nvGrpSpPr>
          <p:cNvPr id="79906" name="Group 34">
            <a:extLst>
              <a:ext uri="{FF2B5EF4-FFF2-40B4-BE49-F238E27FC236}">
                <a16:creationId xmlns:a16="http://schemas.microsoft.com/office/drawing/2014/main" id="{89F94B2A-617E-4B99-969B-F5FE4437B413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014413"/>
            <a:ext cx="3995738" cy="2346325"/>
            <a:chOff x="3144" y="639"/>
            <a:chExt cx="2517" cy="1478"/>
          </a:xfrm>
        </p:grpSpPr>
        <p:sp>
          <p:nvSpPr>
            <p:cNvPr id="79900" name="Rectangle 28">
              <a:extLst>
                <a:ext uri="{FF2B5EF4-FFF2-40B4-BE49-F238E27FC236}">
                  <a16:creationId xmlns:a16="http://schemas.microsoft.com/office/drawing/2014/main" id="{8967B42E-E534-4E0A-9038-B17B0704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639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901" name="Rectangle 29">
              <a:extLst>
                <a:ext uri="{FF2B5EF4-FFF2-40B4-BE49-F238E27FC236}">
                  <a16:creationId xmlns:a16="http://schemas.microsoft.com/office/drawing/2014/main" id="{72008379-E211-456C-AE68-DE9D1D18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844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902" name="Line 30">
              <a:extLst>
                <a:ext uri="{FF2B5EF4-FFF2-40B4-BE49-F238E27FC236}">
                  <a16:creationId xmlns:a16="http://schemas.microsoft.com/office/drawing/2014/main" id="{84EAB019-7DBF-4FD8-A0A3-C9CEE1246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1992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903" name="Rectangle 31">
              <a:extLst>
                <a:ext uri="{FF2B5EF4-FFF2-40B4-BE49-F238E27FC236}">
                  <a16:creationId xmlns:a16="http://schemas.microsoft.com/office/drawing/2014/main" id="{36AC95E7-9463-4CB0-9D55-581CD4725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649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79904" name="Freeform 32">
              <a:extLst>
                <a:ext uri="{FF2B5EF4-FFF2-40B4-BE49-F238E27FC236}">
                  <a16:creationId xmlns:a16="http://schemas.microsoft.com/office/drawing/2014/main" id="{B173A9F0-A7FA-431F-B4D6-8E3448E21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050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905" name="Rectangle 33">
              <a:extLst>
                <a:ext uri="{FF2B5EF4-FFF2-40B4-BE49-F238E27FC236}">
                  <a16:creationId xmlns:a16="http://schemas.microsoft.com/office/drawing/2014/main" id="{DC5264C1-1FE1-4998-A5D6-4AF65A2F9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845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79907" name="Rectangle 35">
            <a:extLst>
              <a:ext uri="{FF2B5EF4-FFF2-40B4-BE49-F238E27FC236}">
                <a16:creationId xmlns:a16="http://schemas.microsoft.com/office/drawing/2014/main" id="{B53ACB5E-B569-41FD-B7EE-137BFBC22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6265863"/>
            <a:ext cx="5291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=  11,095 – 10,000 = </a:t>
            </a:r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$1,095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96A63C1-5297-4B97-8DBD-ACD482957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3984F92-0BEE-4E64-BA3E-DDB6607D8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5969000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If projects are independent then accept all projects with NPV </a:t>
            </a:r>
            <a:r>
              <a:rPr lang="en-US" altLang="en-US">
                <a:latin typeface="Symbol" panose="05050102010706020507" pitchFamily="18" charset="2"/>
              </a:rPr>
              <a:t>³ </a:t>
            </a:r>
            <a:r>
              <a:rPr lang="en-US" altLang="en-US"/>
              <a:t> 0.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12F0888D-AA63-4A0F-8D60-0DBEBD08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08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NPV Decision Rules</a:t>
            </a: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9BFC3FFD-1481-4024-9FD4-922E59FBB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1435100"/>
            <a:ext cx="228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ACCEPT A &amp; B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561D258-D2C8-4B3E-89BE-7B372DED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84FF2A8-BD0A-431D-B263-61E734C33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5969000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If projects are independent then accept all projects with NPV </a:t>
            </a:r>
            <a:r>
              <a:rPr lang="en-US" altLang="en-US">
                <a:solidFill>
                  <a:schemeClr val="folHlink"/>
                </a:solidFill>
                <a:latin typeface="Symbol" panose="05050102010706020507" pitchFamily="18" charset="2"/>
              </a:rPr>
              <a:t>³ </a:t>
            </a:r>
            <a:r>
              <a:rPr lang="en-US" altLang="en-US">
                <a:solidFill>
                  <a:schemeClr val="folHlink"/>
                </a:solidFill>
              </a:rPr>
              <a:t> 0.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If projects are mutually exclusive, accept projects with higher NPV.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A18CAB84-7F25-4412-8C59-40D0DF386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08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NPV Decision Rules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78273F8F-4F4C-4BA2-BEA3-55F2FD43E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1435100"/>
            <a:ext cx="228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ACCEPT A &amp; B</a:t>
            </a:r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018EA1E4-998A-42AA-B717-72C85833C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2154238"/>
            <a:ext cx="235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ACCEPT B only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38" name="Group 22">
            <a:extLst>
              <a:ext uri="{FF2B5EF4-FFF2-40B4-BE49-F238E27FC236}">
                <a16:creationId xmlns:a16="http://schemas.microsoft.com/office/drawing/2014/main" id="{85D6ECEE-40E4-46D0-860B-45E22F70BA7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86018" name="Rectangle 2">
              <a:extLst>
                <a:ext uri="{FF2B5EF4-FFF2-40B4-BE49-F238E27FC236}">
                  <a16:creationId xmlns:a16="http://schemas.microsoft.com/office/drawing/2014/main" id="{2CED48E3-51F7-4162-B920-BCBB26111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19" name="Rectangle 3">
              <a:extLst>
                <a:ext uri="{FF2B5EF4-FFF2-40B4-BE49-F238E27FC236}">
                  <a16:creationId xmlns:a16="http://schemas.microsoft.com/office/drawing/2014/main" id="{B3E8D706-E066-47A6-BC6A-5D2FF3F59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86020" name="Rectangle 4">
              <a:extLst>
                <a:ext uri="{FF2B5EF4-FFF2-40B4-BE49-F238E27FC236}">
                  <a16:creationId xmlns:a16="http://schemas.microsoft.com/office/drawing/2014/main" id="{F4FAD4BB-F69E-47A6-A962-8766C2BE4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86021" name="Rectangle 5">
              <a:extLst>
                <a:ext uri="{FF2B5EF4-FFF2-40B4-BE49-F238E27FC236}">
                  <a16:creationId xmlns:a16="http://schemas.microsoft.com/office/drawing/2014/main" id="{B4B008CE-F9D0-43E1-9553-562500B49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86022" name="Rectangle 6">
              <a:extLst>
                <a:ext uri="{FF2B5EF4-FFF2-40B4-BE49-F238E27FC236}">
                  <a16:creationId xmlns:a16="http://schemas.microsoft.com/office/drawing/2014/main" id="{27D8781C-F37C-4ED8-9C7B-7627A7CED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86023" name="Rectangle 7">
              <a:extLst>
                <a:ext uri="{FF2B5EF4-FFF2-40B4-BE49-F238E27FC236}">
                  <a16:creationId xmlns:a16="http://schemas.microsoft.com/office/drawing/2014/main" id="{98381E3A-960E-4283-A6E8-FCBF4F981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86024" name="Rectangle 8">
              <a:extLst>
                <a:ext uri="{FF2B5EF4-FFF2-40B4-BE49-F238E27FC236}">
                  <a16:creationId xmlns:a16="http://schemas.microsoft.com/office/drawing/2014/main" id="{15EF6124-C9D4-49E5-8621-5B3A820B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86025" name="Rectangle 9">
              <a:extLst>
                <a:ext uri="{FF2B5EF4-FFF2-40B4-BE49-F238E27FC236}">
                  <a16:creationId xmlns:a16="http://schemas.microsoft.com/office/drawing/2014/main" id="{8DCF45DD-CA7C-4149-BCAF-A54004A37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86026" name="Rectangle 10">
              <a:extLst>
                <a:ext uri="{FF2B5EF4-FFF2-40B4-BE49-F238E27FC236}">
                  <a16:creationId xmlns:a16="http://schemas.microsoft.com/office/drawing/2014/main" id="{D389C764-26C1-4455-8FD4-312846851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86035" name="Group 19">
              <a:extLst>
                <a:ext uri="{FF2B5EF4-FFF2-40B4-BE49-F238E27FC236}">
                  <a16:creationId xmlns:a16="http://schemas.microsoft.com/office/drawing/2014/main" id="{2E14B598-CFFD-4B9B-B77F-B47A14135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86031" name="Group 15">
                <a:extLst>
                  <a:ext uri="{FF2B5EF4-FFF2-40B4-BE49-F238E27FC236}">
                    <a16:creationId xmlns:a16="http://schemas.microsoft.com/office/drawing/2014/main" id="{B4A33D05-CF6F-46F7-ADB4-BE777C66A1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86027" name="Line 11">
                  <a:extLst>
                    <a:ext uri="{FF2B5EF4-FFF2-40B4-BE49-F238E27FC236}">
                      <a16:creationId xmlns:a16="http://schemas.microsoft.com/office/drawing/2014/main" id="{64F97218-9FD7-43B5-8343-740367070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028" name="Line 12">
                  <a:extLst>
                    <a:ext uri="{FF2B5EF4-FFF2-40B4-BE49-F238E27FC236}">
                      <a16:creationId xmlns:a16="http://schemas.microsoft.com/office/drawing/2014/main" id="{FD5506A7-501C-44C4-9DAC-026E2B988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029" name="Line 13">
                  <a:extLst>
                    <a:ext uri="{FF2B5EF4-FFF2-40B4-BE49-F238E27FC236}">
                      <a16:creationId xmlns:a16="http://schemas.microsoft.com/office/drawing/2014/main" id="{DF04D07B-B5B3-4585-91CB-185D0EF1BB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030" name="Line 14">
                  <a:extLst>
                    <a:ext uri="{FF2B5EF4-FFF2-40B4-BE49-F238E27FC236}">
                      <a16:creationId xmlns:a16="http://schemas.microsoft.com/office/drawing/2014/main" id="{AB62CC51-A2A2-4188-9837-530FF8CB68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6034" name="Group 18">
                <a:extLst>
                  <a:ext uri="{FF2B5EF4-FFF2-40B4-BE49-F238E27FC236}">
                    <a16:creationId xmlns:a16="http://schemas.microsoft.com/office/drawing/2014/main" id="{E261419A-04B7-4138-AB3B-811DB3F01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86032" name="Line 16">
                  <a:extLst>
                    <a:ext uri="{FF2B5EF4-FFF2-40B4-BE49-F238E27FC236}">
                      <a16:creationId xmlns:a16="http://schemas.microsoft.com/office/drawing/2014/main" id="{4BDB106B-1439-4F63-B78D-868E548CEF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033" name="Line 17">
                  <a:extLst>
                    <a:ext uri="{FF2B5EF4-FFF2-40B4-BE49-F238E27FC236}">
                      <a16:creationId xmlns:a16="http://schemas.microsoft.com/office/drawing/2014/main" id="{E9BA9307-BE5E-476D-A436-5F8AF6FC7D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86036" name="Rectangle 20">
              <a:extLst>
                <a:ext uri="{FF2B5EF4-FFF2-40B4-BE49-F238E27FC236}">
                  <a16:creationId xmlns:a16="http://schemas.microsoft.com/office/drawing/2014/main" id="{B34AA0F9-89F1-46A1-8887-AC89C491B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86037" name="Freeform 21">
              <a:extLst>
                <a:ext uri="{FF2B5EF4-FFF2-40B4-BE49-F238E27FC236}">
                  <a16:creationId xmlns:a16="http://schemas.microsoft.com/office/drawing/2014/main" id="{6CEF0BED-7FE0-400D-A9BF-89E8343C6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6039" name="Rectangle 23">
            <a:extLst>
              <a:ext uri="{FF2B5EF4-FFF2-40B4-BE49-F238E27FC236}">
                <a16:creationId xmlns:a16="http://schemas.microsoft.com/office/drawing/2014/main" id="{B7158DA5-EC38-4C8B-A3D3-AD929CA9C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86040" name="Rectangle 24">
            <a:extLst>
              <a:ext uri="{FF2B5EF4-FFF2-40B4-BE49-F238E27FC236}">
                <a16:creationId xmlns:a16="http://schemas.microsoft.com/office/drawing/2014/main" id="{C71EC880-E51C-4021-AF9D-F4A77E2F0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sp>
        <p:nvSpPr>
          <p:cNvPr id="86041" name="Rectangle 25">
            <a:extLst>
              <a:ext uri="{FF2B5EF4-FFF2-40B4-BE49-F238E27FC236}">
                <a16:creationId xmlns:a16="http://schemas.microsoft.com/office/drawing/2014/main" id="{8F5A6F19-E925-4233-AE88-274CF34DF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5776913"/>
            <a:ext cx="764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NPV(0%)</a:t>
            </a:r>
            <a:r>
              <a:rPr lang="en-US" altLang="en-US" sz="2400" baseline="-25000"/>
              <a:t> </a:t>
            </a:r>
            <a:r>
              <a:rPr lang="en-US" altLang="en-US" sz="2400"/>
              <a:t> =            +            +            +             – 10,000</a:t>
            </a:r>
          </a:p>
        </p:txBody>
      </p:sp>
      <p:sp>
        <p:nvSpPr>
          <p:cNvPr id="86042" name="Rectangle 26">
            <a:extLst>
              <a:ext uri="{FF2B5EF4-FFF2-40B4-BE49-F238E27FC236}">
                <a16:creationId xmlns:a16="http://schemas.microsoft.com/office/drawing/2014/main" id="{2C6C1A10-37C5-492C-9211-1EA54431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960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(1+ 0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86043" name="Rectangle 27">
            <a:extLst>
              <a:ext uri="{FF2B5EF4-FFF2-40B4-BE49-F238E27FC236}">
                <a16:creationId xmlns:a16="http://schemas.microsoft.com/office/drawing/2014/main" id="{EDDE8F90-3F32-458C-B2DC-E21699188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960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(1+ 0)</a:t>
            </a:r>
            <a:r>
              <a:rPr lang="en-US" altLang="en-US" sz="2000" baseline="30000"/>
              <a:t>2</a:t>
            </a:r>
          </a:p>
        </p:txBody>
      </p:sp>
      <p:sp>
        <p:nvSpPr>
          <p:cNvPr id="86044" name="Rectangle 28">
            <a:extLst>
              <a:ext uri="{FF2B5EF4-FFF2-40B4-BE49-F238E27FC236}">
                <a16:creationId xmlns:a16="http://schemas.microsoft.com/office/drawing/2014/main" id="{55CF0C18-6373-4F3E-9239-276893E3E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992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(1+ 0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86045" name="Rectangle 29">
            <a:extLst>
              <a:ext uri="{FF2B5EF4-FFF2-40B4-BE49-F238E27FC236}">
                <a16:creationId xmlns:a16="http://schemas.microsoft.com/office/drawing/2014/main" id="{62F28C44-5E8C-4709-A54A-B3E4C87B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960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(1+ 0)</a:t>
            </a:r>
            <a:r>
              <a:rPr lang="en-US" altLang="en-US" sz="2000" baseline="30000"/>
              <a:t>4</a:t>
            </a:r>
          </a:p>
        </p:txBody>
      </p:sp>
      <p:sp>
        <p:nvSpPr>
          <p:cNvPr id="86046" name="Rectangle 30">
            <a:extLst>
              <a:ext uri="{FF2B5EF4-FFF2-40B4-BE49-F238E27FC236}">
                <a16:creationId xmlns:a16="http://schemas.microsoft.com/office/drawing/2014/main" id="{31FE3C88-34E6-43C9-B876-89AF95FB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$4,000</a:t>
            </a:r>
          </a:p>
        </p:txBody>
      </p:sp>
      <p:grpSp>
        <p:nvGrpSpPr>
          <p:cNvPr id="86053" name="Group 37">
            <a:extLst>
              <a:ext uri="{FF2B5EF4-FFF2-40B4-BE49-F238E27FC236}">
                <a16:creationId xmlns:a16="http://schemas.microsoft.com/office/drawing/2014/main" id="{B56A13D7-2CD6-4384-809F-46C61D27E01B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86047" name="Rectangle 31">
              <a:extLst>
                <a:ext uri="{FF2B5EF4-FFF2-40B4-BE49-F238E27FC236}">
                  <a16:creationId xmlns:a16="http://schemas.microsoft.com/office/drawing/2014/main" id="{159AF8C9-49BC-4FC7-BDB3-16C37325C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48" name="Rectangle 32">
              <a:extLst>
                <a:ext uri="{FF2B5EF4-FFF2-40B4-BE49-F238E27FC236}">
                  <a16:creationId xmlns:a16="http://schemas.microsoft.com/office/drawing/2014/main" id="{611290FE-E758-44B4-AA37-552A4EEB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49" name="Line 33">
              <a:extLst>
                <a:ext uri="{FF2B5EF4-FFF2-40B4-BE49-F238E27FC236}">
                  <a16:creationId xmlns:a16="http://schemas.microsoft.com/office/drawing/2014/main" id="{95365A37-1621-4096-A094-63A1DE434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050" name="Rectangle 34">
              <a:extLst>
                <a:ext uri="{FF2B5EF4-FFF2-40B4-BE49-F238E27FC236}">
                  <a16:creationId xmlns:a16="http://schemas.microsoft.com/office/drawing/2014/main" id="{25C92490-A932-4F53-8654-5110DAC7E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86051" name="Freeform 35">
              <a:extLst>
                <a:ext uri="{FF2B5EF4-FFF2-40B4-BE49-F238E27FC236}">
                  <a16:creationId xmlns:a16="http://schemas.microsoft.com/office/drawing/2014/main" id="{B319C2B4-7734-4C26-99E7-A679D711B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052" name="Rectangle 36">
              <a:extLst>
                <a:ext uri="{FF2B5EF4-FFF2-40B4-BE49-F238E27FC236}">
                  <a16:creationId xmlns:a16="http://schemas.microsoft.com/office/drawing/2014/main" id="{06C8B97D-A48E-4B4D-BF54-F7A3DFB7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86054" name="Oval 38">
            <a:extLst>
              <a:ext uri="{FF2B5EF4-FFF2-40B4-BE49-F238E27FC236}">
                <a16:creationId xmlns:a16="http://schemas.microsoft.com/office/drawing/2014/main" id="{A3BF851B-8933-43B2-99D1-00F5C5632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198813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86" name="Group 22">
            <a:extLst>
              <a:ext uri="{FF2B5EF4-FFF2-40B4-BE49-F238E27FC236}">
                <a16:creationId xmlns:a16="http://schemas.microsoft.com/office/drawing/2014/main" id="{CD654E5C-18D4-44FA-BEB8-C3707B1CFF4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88066" name="Rectangle 2">
              <a:extLst>
                <a:ext uri="{FF2B5EF4-FFF2-40B4-BE49-F238E27FC236}">
                  <a16:creationId xmlns:a16="http://schemas.microsoft.com/office/drawing/2014/main" id="{E5B54DA9-59E8-4644-B64D-4E88DC0F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067" name="Rectangle 3">
              <a:extLst>
                <a:ext uri="{FF2B5EF4-FFF2-40B4-BE49-F238E27FC236}">
                  <a16:creationId xmlns:a16="http://schemas.microsoft.com/office/drawing/2014/main" id="{6B7D0838-98F8-4502-BC71-7FB3F4F0B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88068" name="Rectangle 4">
              <a:extLst>
                <a:ext uri="{FF2B5EF4-FFF2-40B4-BE49-F238E27FC236}">
                  <a16:creationId xmlns:a16="http://schemas.microsoft.com/office/drawing/2014/main" id="{2A3C7A00-0B5D-4CE7-9641-83618DDD1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88069" name="Rectangle 5">
              <a:extLst>
                <a:ext uri="{FF2B5EF4-FFF2-40B4-BE49-F238E27FC236}">
                  <a16:creationId xmlns:a16="http://schemas.microsoft.com/office/drawing/2014/main" id="{C19B1179-502F-4A6B-8291-EBF320842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88070" name="Rectangle 6">
              <a:extLst>
                <a:ext uri="{FF2B5EF4-FFF2-40B4-BE49-F238E27FC236}">
                  <a16:creationId xmlns:a16="http://schemas.microsoft.com/office/drawing/2014/main" id="{72A0909C-C091-456C-B35F-04212ACD3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88071" name="Rectangle 7">
              <a:extLst>
                <a:ext uri="{FF2B5EF4-FFF2-40B4-BE49-F238E27FC236}">
                  <a16:creationId xmlns:a16="http://schemas.microsoft.com/office/drawing/2014/main" id="{3ED4583B-957A-4142-8C3B-F13F7FF6A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88072" name="Rectangle 8">
              <a:extLst>
                <a:ext uri="{FF2B5EF4-FFF2-40B4-BE49-F238E27FC236}">
                  <a16:creationId xmlns:a16="http://schemas.microsoft.com/office/drawing/2014/main" id="{1087E1F6-560B-499A-8A8C-9EBA3596B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88073" name="Rectangle 9">
              <a:extLst>
                <a:ext uri="{FF2B5EF4-FFF2-40B4-BE49-F238E27FC236}">
                  <a16:creationId xmlns:a16="http://schemas.microsoft.com/office/drawing/2014/main" id="{093781CA-0155-427C-A868-07F9B0332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88074" name="Rectangle 10">
              <a:extLst>
                <a:ext uri="{FF2B5EF4-FFF2-40B4-BE49-F238E27FC236}">
                  <a16:creationId xmlns:a16="http://schemas.microsoft.com/office/drawing/2014/main" id="{E9FA795F-39B1-411A-814A-86E5E7A3B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88083" name="Group 19">
              <a:extLst>
                <a:ext uri="{FF2B5EF4-FFF2-40B4-BE49-F238E27FC236}">
                  <a16:creationId xmlns:a16="http://schemas.microsoft.com/office/drawing/2014/main" id="{4A22BABA-C5BA-492A-99E4-F4C066F69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88079" name="Group 15">
                <a:extLst>
                  <a:ext uri="{FF2B5EF4-FFF2-40B4-BE49-F238E27FC236}">
                    <a16:creationId xmlns:a16="http://schemas.microsoft.com/office/drawing/2014/main" id="{5A447FB7-77A9-45E3-B49C-C52C5FF12B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88075" name="Line 11">
                  <a:extLst>
                    <a:ext uri="{FF2B5EF4-FFF2-40B4-BE49-F238E27FC236}">
                      <a16:creationId xmlns:a16="http://schemas.microsoft.com/office/drawing/2014/main" id="{1E5C7F3D-41AC-449F-8102-BB5E7F4795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076" name="Line 12">
                  <a:extLst>
                    <a:ext uri="{FF2B5EF4-FFF2-40B4-BE49-F238E27FC236}">
                      <a16:creationId xmlns:a16="http://schemas.microsoft.com/office/drawing/2014/main" id="{CE37CBE7-844F-4F33-A199-EF5256A7B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077" name="Line 13">
                  <a:extLst>
                    <a:ext uri="{FF2B5EF4-FFF2-40B4-BE49-F238E27FC236}">
                      <a16:creationId xmlns:a16="http://schemas.microsoft.com/office/drawing/2014/main" id="{B29189FF-4A30-4779-B525-0354CD420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078" name="Line 14">
                  <a:extLst>
                    <a:ext uri="{FF2B5EF4-FFF2-40B4-BE49-F238E27FC236}">
                      <a16:creationId xmlns:a16="http://schemas.microsoft.com/office/drawing/2014/main" id="{96B66446-C0F9-4F1B-9A3A-196BE89EAC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8082" name="Group 18">
                <a:extLst>
                  <a:ext uri="{FF2B5EF4-FFF2-40B4-BE49-F238E27FC236}">
                    <a16:creationId xmlns:a16="http://schemas.microsoft.com/office/drawing/2014/main" id="{BEFE6BD2-A745-4536-B3BD-7C6A7B8D4B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88080" name="Line 16">
                  <a:extLst>
                    <a:ext uri="{FF2B5EF4-FFF2-40B4-BE49-F238E27FC236}">
                      <a16:creationId xmlns:a16="http://schemas.microsoft.com/office/drawing/2014/main" id="{FB24C85E-31C7-4457-8C93-CF3039C17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081" name="Line 17">
                  <a:extLst>
                    <a:ext uri="{FF2B5EF4-FFF2-40B4-BE49-F238E27FC236}">
                      <a16:creationId xmlns:a16="http://schemas.microsoft.com/office/drawing/2014/main" id="{B72A79D4-E2D9-48F5-8C3C-0D11DE34BF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88084" name="Rectangle 20">
              <a:extLst>
                <a:ext uri="{FF2B5EF4-FFF2-40B4-BE49-F238E27FC236}">
                  <a16:creationId xmlns:a16="http://schemas.microsoft.com/office/drawing/2014/main" id="{1B4157DC-0CD4-40B1-9FCF-CBCFE0B74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88085" name="Freeform 21">
              <a:extLst>
                <a:ext uri="{FF2B5EF4-FFF2-40B4-BE49-F238E27FC236}">
                  <a16:creationId xmlns:a16="http://schemas.microsoft.com/office/drawing/2014/main" id="{BDF133E8-9CE5-4050-BD00-7C28AE03F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8087" name="Rectangle 23">
            <a:extLst>
              <a:ext uri="{FF2B5EF4-FFF2-40B4-BE49-F238E27FC236}">
                <a16:creationId xmlns:a16="http://schemas.microsoft.com/office/drawing/2014/main" id="{7DB3499A-58C5-4D0E-BCCD-C8E3A826D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88088" name="Rectangle 24">
            <a:extLst>
              <a:ext uri="{FF2B5EF4-FFF2-40B4-BE49-F238E27FC236}">
                <a16:creationId xmlns:a16="http://schemas.microsoft.com/office/drawing/2014/main" id="{FD89AD65-B6D0-4EED-9140-C9297FC15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sp>
        <p:nvSpPr>
          <p:cNvPr id="88089" name="Rectangle 25">
            <a:extLst>
              <a:ext uri="{FF2B5EF4-FFF2-40B4-BE49-F238E27FC236}">
                <a16:creationId xmlns:a16="http://schemas.microsoft.com/office/drawing/2014/main" id="{D10C78A8-3F9B-461C-BCF7-7553E903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5753100"/>
            <a:ext cx="764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NPV(5%)</a:t>
            </a:r>
            <a:r>
              <a:rPr lang="en-US" altLang="en-US" sz="2400" baseline="-25000"/>
              <a:t> </a:t>
            </a:r>
            <a:r>
              <a:rPr lang="en-US" altLang="en-US" sz="2400"/>
              <a:t> =            +            +            +             – 10,000</a:t>
            </a:r>
          </a:p>
        </p:txBody>
      </p:sp>
      <p:sp>
        <p:nvSpPr>
          <p:cNvPr id="88090" name="Rectangle 26">
            <a:extLst>
              <a:ext uri="{FF2B5EF4-FFF2-40B4-BE49-F238E27FC236}">
                <a16:creationId xmlns:a16="http://schemas.microsoft.com/office/drawing/2014/main" id="{E8761D4B-165E-495F-9B79-85C796FD3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.05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88091" name="Rectangle 27">
            <a:extLst>
              <a:ext uri="{FF2B5EF4-FFF2-40B4-BE49-F238E27FC236}">
                <a16:creationId xmlns:a16="http://schemas.microsoft.com/office/drawing/2014/main" id="{DB96B1E9-2B1A-4AEB-9838-ACC65E640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.05)</a:t>
            </a:r>
            <a:r>
              <a:rPr lang="en-US" altLang="en-US" sz="2000" baseline="30000"/>
              <a:t>2</a:t>
            </a:r>
          </a:p>
        </p:txBody>
      </p:sp>
      <p:sp>
        <p:nvSpPr>
          <p:cNvPr id="88092" name="Rectangle 28">
            <a:extLst>
              <a:ext uri="{FF2B5EF4-FFF2-40B4-BE49-F238E27FC236}">
                <a16:creationId xmlns:a16="http://schemas.microsoft.com/office/drawing/2014/main" id="{1A89D73A-9C73-4538-9223-FC0C10614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204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.05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88093" name="Rectangle 29">
            <a:extLst>
              <a:ext uri="{FF2B5EF4-FFF2-40B4-BE49-F238E27FC236}">
                <a16:creationId xmlns:a16="http://schemas.microsoft.com/office/drawing/2014/main" id="{FC5D7DDC-5CF4-4004-8999-AE14F1F03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.05)</a:t>
            </a:r>
            <a:r>
              <a:rPr lang="en-US" altLang="en-US" sz="2000" baseline="30000"/>
              <a:t>4</a:t>
            </a:r>
          </a:p>
        </p:txBody>
      </p:sp>
      <p:sp>
        <p:nvSpPr>
          <p:cNvPr id="88094" name="Rectangle 30">
            <a:extLst>
              <a:ext uri="{FF2B5EF4-FFF2-40B4-BE49-F238E27FC236}">
                <a16:creationId xmlns:a16="http://schemas.microsoft.com/office/drawing/2014/main" id="{6CCF1F77-794C-4225-8374-B06FF1F9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$2,411</a:t>
            </a:r>
          </a:p>
        </p:txBody>
      </p:sp>
      <p:grpSp>
        <p:nvGrpSpPr>
          <p:cNvPr id="88101" name="Group 37">
            <a:extLst>
              <a:ext uri="{FF2B5EF4-FFF2-40B4-BE49-F238E27FC236}">
                <a16:creationId xmlns:a16="http://schemas.microsoft.com/office/drawing/2014/main" id="{6BD6563B-2D19-4777-8C6C-E99F8FD674C4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88095" name="Rectangle 31">
              <a:extLst>
                <a:ext uri="{FF2B5EF4-FFF2-40B4-BE49-F238E27FC236}">
                  <a16:creationId xmlns:a16="http://schemas.microsoft.com/office/drawing/2014/main" id="{7D9D122D-6DE0-43EC-B8F8-B1A59996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096" name="Rectangle 32">
              <a:extLst>
                <a:ext uri="{FF2B5EF4-FFF2-40B4-BE49-F238E27FC236}">
                  <a16:creationId xmlns:a16="http://schemas.microsoft.com/office/drawing/2014/main" id="{0FDBADAA-F1D3-42E4-BEFB-5DA6BC87C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097" name="Line 33">
              <a:extLst>
                <a:ext uri="{FF2B5EF4-FFF2-40B4-BE49-F238E27FC236}">
                  <a16:creationId xmlns:a16="http://schemas.microsoft.com/office/drawing/2014/main" id="{5E38AABD-0B15-426D-9611-75DDE1225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098" name="Rectangle 34">
              <a:extLst>
                <a:ext uri="{FF2B5EF4-FFF2-40B4-BE49-F238E27FC236}">
                  <a16:creationId xmlns:a16="http://schemas.microsoft.com/office/drawing/2014/main" id="{BB1909F8-5E0B-4877-B264-9ACF2CA4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88099" name="Freeform 35">
              <a:extLst>
                <a:ext uri="{FF2B5EF4-FFF2-40B4-BE49-F238E27FC236}">
                  <a16:creationId xmlns:a16="http://schemas.microsoft.com/office/drawing/2014/main" id="{40783DB9-D549-4344-ABBB-E0AEBE92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100" name="Rectangle 36">
              <a:extLst>
                <a:ext uri="{FF2B5EF4-FFF2-40B4-BE49-F238E27FC236}">
                  <a16:creationId xmlns:a16="http://schemas.microsoft.com/office/drawing/2014/main" id="{DB526548-7503-40C4-B978-D94CDAE9B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88102" name="Oval 38">
            <a:extLst>
              <a:ext uri="{FF2B5EF4-FFF2-40B4-BE49-F238E27FC236}">
                <a16:creationId xmlns:a16="http://schemas.microsoft.com/office/drawing/2014/main" id="{CC64FFB8-A1FF-47E7-AC69-F407479A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198813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8103" name="Freeform 39">
            <a:extLst>
              <a:ext uri="{FF2B5EF4-FFF2-40B4-BE49-F238E27FC236}">
                <a16:creationId xmlns:a16="http://schemas.microsoft.com/office/drawing/2014/main" id="{ED9EAE5C-DB0B-4E9A-A640-D07C788857D6}"/>
              </a:ext>
            </a:extLst>
          </p:cNvPr>
          <p:cNvSpPr>
            <a:spLocks/>
          </p:cNvSpPr>
          <p:nvPr/>
        </p:nvSpPr>
        <p:spPr bwMode="auto">
          <a:xfrm>
            <a:off x="1993900" y="3940175"/>
            <a:ext cx="465138" cy="1065213"/>
          </a:xfrm>
          <a:custGeom>
            <a:avLst/>
            <a:gdLst>
              <a:gd name="T0" fmla="*/ 0 w 293"/>
              <a:gd name="T1" fmla="*/ 0 h 671"/>
              <a:gd name="T2" fmla="*/ 292 w 293"/>
              <a:gd name="T3" fmla="*/ 0 h 671"/>
              <a:gd name="T4" fmla="*/ 292 w 293"/>
              <a:gd name="T5" fmla="*/ 670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3" h="671">
                <a:moveTo>
                  <a:pt x="0" y="0"/>
                </a:moveTo>
                <a:lnTo>
                  <a:pt x="292" y="0"/>
                </a:lnTo>
                <a:lnTo>
                  <a:pt x="292" y="67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104" name="Oval 40">
            <a:extLst>
              <a:ext uri="{FF2B5EF4-FFF2-40B4-BE49-F238E27FC236}">
                <a16:creationId xmlns:a16="http://schemas.microsoft.com/office/drawing/2014/main" id="{559819FE-2A54-4A8C-AA68-FC44A387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8989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34" name="Group 22">
            <a:extLst>
              <a:ext uri="{FF2B5EF4-FFF2-40B4-BE49-F238E27FC236}">
                <a16:creationId xmlns:a16="http://schemas.microsoft.com/office/drawing/2014/main" id="{944180DA-6371-4AFA-A18E-0AC24F5588C0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90114" name="Rectangle 2">
              <a:extLst>
                <a:ext uri="{FF2B5EF4-FFF2-40B4-BE49-F238E27FC236}">
                  <a16:creationId xmlns:a16="http://schemas.microsoft.com/office/drawing/2014/main" id="{CF09473E-F093-4D76-82A4-CC328347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0115" name="Rectangle 3">
              <a:extLst>
                <a:ext uri="{FF2B5EF4-FFF2-40B4-BE49-F238E27FC236}">
                  <a16:creationId xmlns:a16="http://schemas.microsoft.com/office/drawing/2014/main" id="{4DFD57FE-BC7E-4F2A-88B4-1AA4D51DB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90116" name="Rectangle 4">
              <a:extLst>
                <a:ext uri="{FF2B5EF4-FFF2-40B4-BE49-F238E27FC236}">
                  <a16:creationId xmlns:a16="http://schemas.microsoft.com/office/drawing/2014/main" id="{F0DEA1AB-8AF1-4F40-AC96-4250FEC3D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90117" name="Rectangle 5">
              <a:extLst>
                <a:ext uri="{FF2B5EF4-FFF2-40B4-BE49-F238E27FC236}">
                  <a16:creationId xmlns:a16="http://schemas.microsoft.com/office/drawing/2014/main" id="{345B621B-0625-4FE5-A4A5-B7AEDEF62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90118" name="Rectangle 6">
              <a:extLst>
                <a:ext uri="{FF2B5EF4-FFF2-40B4-BE49-F238E27FC236}">
                  <a16:creationId xmlns:a16="http://schemas.microsoft.com/office/drawing/2014/main" id="{812F9342-4F8C-4848-B74D-168FD5301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90119" name="Rectangle 7">
              <a:extLst>
                <a:ext uri="{FF2B5EF4-FFF2-40B4-BE49-F238E27FC236}">
                  <a16:creationId xmlns:a16="http://schemas.microsoft.com/office/drawing/2014/main" id="{911829BE-E7B9-4836-8C35-900B4A62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90120" name="Rectangle 8">
              <a:extLst>
                <a:ext uri="{FF2B5EF4-FFF2-40B4-BE49-F238E27FC236}">
                  <a16:creationId xmlns:a16="http://schemas.microsoft.com/office/drawing/2014/main" id="{1EBA445E-C4DE-4FF7-B025-D2F1AB494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90121" name="Rectangle 9">
              <a:extLst>
                <a:ext uri="{FF2B5EF4-FFF2-40B4-BE49-F238E27FC236}">
                  <a16:creationId xmlns:a16="http://schemas.microsoft.com/office/drawing/2014/main" id="{B1C8C2D9-A596-4447-BD84-4B74DD012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90122" name="Rectangle 10">
              <a:extLst>
                <a:ext uri="{FF2B5EF4-FFF2-40B4-BE49-F238E27FC236}">
                  <a16:creationId xmlns:a16="http://schemas.microsoft.com/office/drawing/2014/main" id="{E784B45F-631A-430B-A569-AD6B3F9EA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90131" name="Group 19">
              <a:extLst>
                <a:ext uri="{FF2B5EF4-FFF2-40B4-BE49-F238E27FC236}">
                  <a16:creationId xmlns:a16="http://schemas.microsoft.com/office/drawing/2014/main" id="{187254F5-765F-44E8-A97E-355373B50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90127" name="Group 15">
                <a:extLst>
                  <a:ext uri="{FF2B5EF4-FFF2-40B4-BE49-F238E27FC236}">
                    <a16:creationId xmlns:a16="http://schemas.microsoft.com/office/drawing/2014/main" id="{881FA9DF-3496-47F5-A2CD-CC2EF96803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90123" name="Line 11">
                  <a:extLst>
                    <a:ext uri="{FF2B5EF4-FFF2-40B4-BE49-F238E27FC236}">
                      <a16:creationId xmlns:a16="http://schemas.microsoft.com/office/drawing/2014/main" id="{190F2028-9E2F-4B6C-99EA-5564A9BFA3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0124" name="Line 12">
                  <a:extLst>
                    <a:ext uri="{FF2B5EF4-FFF2-40B4-BE49-F238E27FC236}">
                      <a16:creationId xmlns:a16="http://schemas.microsoft.com/office/drawing/2014/main" id="{DA8F76EC-09B2-499C-8BA2-1092683D4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0125" name="Line 13">
                  <a:extLst>
                    <a:ext uri="{FF2B5EF4-FFF2-40B4-BE49-F238E27FC236}">
                      <a16:creationId xmlns:a16="http://schemas.microsoft.com/office/drawing/2014/main" id="{DA53625C-0149-489B-B681-482F2C3F9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0126" name="Line 14">
                  <a:extLst>
                    <a:ext uri="{FF2B5EF4-FFF2-40B4-BE49-F238E27FC236}">
                      <a16:creationId xmlns:a16="http://schemas.microsoft.com/office/drawing/2014/main" id="{731C9E9A-A327-45DC-A977-CF050B6400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0130" name="Group 18">
                <a:extLst>
                  <a:ext uri="{FF2B5EF4-FFF2-40B4-BE49-F238E27FC236}">
                    <a16:creationId xmlns:a16="http://schemas.microsoft.com/office/drawing/2014/main" id="{36D7B749-5D03-4EA6-A8C0-A0C9A25891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90128" name="Line 16">
                  <a:extLst>
                    <a:ext uri="{FF2B5EF4-FFF2-40B4-BE49-F238E27FC236}">
                      <a16:creationId xmlns:a16="http://schemas.microsoft.com/office/drawing/2014/main" id="{D37A5925-AD2E-4048-B3AE-47863A159A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0129" name="Line 17">
                  <a:extLst>
                    <a:ext uri="{FF2B5EF4-FFF2-40B4-BE49-F238E27FC236}">
                      <a16:creationId xmlns:a16="http://schemas.microsoft.com/office/drawing/2014/main" id="{721515EF-60B1-45BD-B85F-E936B9F40C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90132" name="Rectangle 20">
              <a:extLst>
                <a:ext uri="{FF2B5EF4-FFF2-40B4-BE49-F238E27FC236}">
                  <a16:creationId xmlns:a16="http://schemas.microsoft.com/office/drawing/2014/main" id="{4F592238-7B6A-4F3C-A957-6F1312767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90133" name="Freeform 21">
              <a:extLst>
                <a:ext uri="{FF2B5EF4-FFF2-40B4-BE49-F238E27FC236}">
                  <a16:creationId xmlns:a16="http://schemas.microsoft.com/office/drawing/2014/main" id="{92B503E7-4CFB-4B6A-A10E-4E4BDA40F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0135" name="Rectangle 23">
            <a:extLst>
              <a:ext uri="{FF2B5EF4-FFF2-40B4-BE49-F238E27FC236}">
                <a16:creationId xmlns:a16="http://schemas.microsoft.com/office/drawing/2014/main" id="{9C851E25-C1B5-47B4-A697-0AB7B7912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90136" name="Rectangle 24">
            <a:extLst>
              <a:ext uri="{FF2B5EF4-FFF2-40B4-BE49-F238E27FC236}">
                <a16:creationId xmlns:a16="http://schemas.microsoft.com/office/drawing/2014/main" id="{EF79F7F1-1EB4-421A-A781-7FD5CAFDE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sp>
        <p:nvSpPr>
          <p:cNvPr id="90137" name="Rectangle 25">
            <a:extLst>
              <a:ext uri="{FF2B5EF4-FFF2-40B4-BE49-F238E27FC236}">
                <a16:creationId xmlns:a16="http://schemas.microsoft.com/office/drawing/2014/main" id="{44AD5D1C-A024-4E42-9E77-550B23CE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1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NPV(10%)</a:t>
            </a:r>
            <a:r>
              <a:rPr lang="en-US" altLang="en-US" sz="2400" baseline="-25000"/>
              <a:t> </a:t>
            </a:r>
            <a:r>
              <a:rPr lang="en-US" altLang="en-US" sz="2400"/>
              <a:t> =            +            +            +             – 10,000</a:t>
            </a:r>
          </a:p>
        </p:txBody>
      </p:sp>
      <p:sp>
        <p:nvSpPr>
          <p:cNvPr id="90138" name="Rectangle 26">
            <a:extLst>
              <a:ext uri="{FF2B5EF4-FFF2-40B4-BE49-F238E27FC236}">
                <a16:creationId xmlns:a16="http://schemas.microsoft.com/office/drawing/2014/main" id="{086E0E4C-A352-4F6E-A014-1ACBCE5A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.10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90139" name="Rectangle 27">
            <a:extLst>
              <a:ext uri="{FF2B5EF4-FFF2-40B4-BE49-F238E27FC236}">
                <a16:creationId xmlns:a16="http://schemas.microsoft.com/office/drawing/2014/main" id="{9E42264E-6377-4D5A-AE89-0A21DBA5E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.10)</a:t>
            </a:r>
            <a:r>
              <a:rPr lang="en-US" altLang="en-US" sz="2000" baseline="30000"/>
              <a:t>2</a:t>
            </a:r>
          </a:p>
        </p:txBody>
      </p:sp>
      <p:sp>
        <p:nvSpPr>
          <p:cNvPr id="90140" name="Rectangle 28">
            <a:extLst>
              <a:ext uri="{FF2B5EF4-FFF2-40B4-BE49-F238E27FC236}">
                <a16:creationId xmlns:a16="http://schemas.microsoft.com/office/drawing/2014/main" id="{981DD846-00D6-4F92-AC78-CAB47CB3D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204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.10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90141" name="Rectangle 29">
            <a:extLst>
              <a:ext uri="{FF2B5EF4-FFF2-40B4-BE49-F238E27FC236}">
                <a16:creationId xmlns:a16="http://schemas.microsoft.com/office/drawing/2014/main" id="{F0E1CAF6-E0A4-45C5-B0A4-BD776BB3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.10)</a:t>
            </a:r>
            <a:r>
              <a:rPr lang="en-US" altLang="en-US" sz="2000" baseline="30000"/>
              <a:t>4</a:t>
            </a:r>
          </a:p>
        </p:txBody>
      </p:sp>
      <p:sp>
        <p:nvSpPr>
          <p:cNvPr id="90142" name="Rectangle 30">
            <a:extLst>
              <a:ext uri="{FF2B5EF4-FFF2-40B4-BE49-F238E27FC236}">
                <a16:creationId xmlns:a16="http://schemas.microsoft.com/office/drawing/2014/main" id="{38B9889A-2607-4FB4-9977-C0503CCB1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$1,095</a:t>
            </a:r>
          </a:p>
        </p:txBody>
      </p:sp>
      <p:grpSp>
        <p:nvGrpSpPr>
          <p:cNvPr id="90149" name="Group 37">
            <a:extLst>
              <a:ext uri="{FF2B5EF4-FFF2-40B4-BE49-F238E27FC236}">
                <a16:creationId xmlns:a16="http://schemas.microsoft.com/office/drawing/2014/main" id="{83FD7359-02B8-4637-B578-C042EDE33660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90143" name="Rectangle 31">
              <a:extLst>
                <a:ext uri="{FF2B5EF4-FFF2-40B4-BE49-F238E27FC236}">
                  <a16:creationId xmlns:a16="http://schemas.microsoft.com/office/drawing/2014/main" id="{43D7F004-50F8-49C9-8819-79D5F7D1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0144" name="Rectangle 32">
              <a:extLst>
                <a:ext uri="{FF2B5EF4-FFF2-40B4-BE49-F238E27FC236}">
                  <a16:creationId xmlns:a16="http://schemas.microsoft.com/office/drawing/2014/main" id="{C22937DF-1B88-48A4-A21F-3DFA06525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0145" name="Line 33">
              <a:extLst>
                <a:ext uri="{FF2B5EF4-FFF2-40B4-BE49-F238E27FC236}">
                  <a16:creationId xmlns:a16="http://schemas.microsoft.com/office/drawing/2014/main" id="{1088BB90-D847-41E6-A0D7-A978D9BAF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0146" name="Rectangle 34">
              <a:extLst>
                <a:ext uri="{FF2B5EF4-FFF2-40B4-BE49-F238E27FC236}">
                  <a16:creationId xmlns:a16="http://schemas.microsoft.com/office/drawing/2014/main" id="{BBD55B37-297C-45EF-BED3-52E12623B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90147" name="Freeform 35">
              <a:extLst>
                <a:ext uri="{FF2B5EF4-FFF2-40B4-BE49-F238E27FC236}">
                  <a16:creationId xmlns:a16="http://schemas.microsoft.com/office/drawing/2014/main" id="{DC69ED88-0057-4125-913E-7AD4D484F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148" name="Rectangle 36">
              <a:extLst>
                <a:ext uri="{FF2B5EF4-FFF2-40B4-BE49-F238E27FC236}">
                  <a16:creationId xmlns:a16="http://schemas.microsoft.com/office/drawing/2014/main" id="{DF2181CB-3314-481F-9639-4188A32BA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90150" name="Oval 38">
            <a:extLst>
              <a:ext uri="{FF2B5EF4-FFF2-40B4-BE49-F238E27FC236}">
                <a16:creationId xmlns:a16="http://schemas.microsoft.com/office/drawing/2014/main" id="{9F4F7E42-EC7A-4A80-9869-2D9AA2A3D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198813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51" name="Freeform 39">
            <a:extLst>
              <a:ext uri="{FF2B5EF4-FFF2-40B4-BE49-F238E27FC236}">
                <a16:creationId xmlns:a16="http://schemas.microsoft.com/office/drawing/2014/main" id="{4498A422-485D-4B2C-92EE-628B712D5580}"/>
              </a:ext>
            </a:extLst>
          </p:cNvPr>
          <p:cNvSpPr>
            <a:spLocks/>
          </p:cNvSpPr>
          <p:nvPr/>
        </p:nvSpPr>
        <p:spPr bwMode="auto">
          <a:xfrm>
            <a:off x="1968500" y="4464050"/>
            <a:ext cx="1220788" cy="547688"/>
          </a:xfrm>
          <a:custGeom>
            <a:avLst/>
            <a:gdLst>
              <a:gd name="T0" fmla="*/ 0 w 769"/>
              <a:gd name="T1" fmla="*/ 0 h 345"/>
              <a:gd name="T2" fmla="*/ 768 w 769"/>
              <a:gd name="T3" fmla="*/ 0 h 345"/>
              <a:gd name="T4" fmla="*/ 768 w 769"/>
              <a:gd name="T5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9" h="345">
                <a:moveTo>
                  <a:pt x="0" y="0"/>
                </a:moveTo>
                <a:lnTo>
                  <a:pt x="768" y="0"/>
                </a:lnTo>
                <a:lnTo>
                  <a:pt x="768" y="34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0152" name="Oval 40">
            <a:extLst>
              <a:ext uri="{FF2B5EF4-FFF2-40B4-BE49-F238E27FC236}">
                <a16:creationId xmlns:a16="http://schemas.microsoft.com/office/drawing/2014/main" id="{B7CF7AC6-BBB9-4072-9069-EDFDD6F7D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4422775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53" name="Oval 41">
            <a:extLst>
              <a:ext uri="{FF2B5EF4-FFF2-40B4-BE49-F238E27FC236}">
                <a16:creationId xmlns:a16="http://schemas.microsoft.com/office/drawing/2014/main" id="{207CE094-013E-45B8-96A1-7281C5CA6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8989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2" name="Group 22">
            <a:extLst>
              <a:ext uri="{FF2B5EF4-FFF2-40B4-BE49-F238E27FC236}">
                <a16:creationId xmlns:a16="http://schemas.microsoft.com/office/drawing/2014/main" id="{EC80D741-9707-4D0B-8B76-BE64BC49D766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92162" name="Rectangle 2">
              <a:extLst>
                <a:ext uri="{FF2B5EF4-FFF2-40B4-BE49-F238E27FC236}">
                  <a16:creationId xmlns:a16="http://schemas.microsoft.com/office/drawing/2014/main" id="{3E9BE806-0D85-4759-B312-7F38202EC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63" name="Rectangle 3">
              <a:extLst>
                <a:ext uri="{FF2B5EF4-FFF2-40B4-BE49-F238E27FC236}">
                  <a16:creationId xmlns:a16="http://schemas.microsoft.com/office/drawing/2014/main" id="{D705BD35-150A-4C7F-BE5C-2426A5A9E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92164" name="Rectangle 4">
              <a:extLst>
                <a:ext uri="{FF2B5EF4-FFF2-40B4-BE49-F238E27FC236}">
                  <a16:creationId xmlns:a16="http://schemas.microsoft.com/office/drawing/2014/main" id="{B56CF1BB-1625-46FB-9973-E0575F38A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92165" name="Rectangle 5">
              <a:extLst>
                <a:ext uri="{FF2B5EF4-FFF2-40B4-BE49-F238E27FC236}">
                  <a16:creationId xmlns:a16="http://schemas.microsoft.com/office/drawing/2014/main" id="{480C6218-373E-466E-A558-73D33FA04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92166" name="Rectangle 6">
              <a:extLst>
                <a:ext uri="{FF2B5EF4-FFF2-40B4-BE49-F238E27FC236}">
                  <a16:creationId xmlns:a16="http://schemas.microsoft.com/office/drawing/2014/main" id="{23899002-9975-4146-9B55-E98DC682A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92167" name="Rectangle 7">
              <a:extLst>
                <a:ext uri="{FF2B5EF4-FFF2-40B4-BE49-F238E27FC236}">
                  <a16:creationId xmlns:a16="http://schemas.microsoft.com/office/drawing/2014/main" id="{D2BF9B66-1CC1-4120-A198-C5044F53F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92168" name="Rectangle 8">
              <a:extLst>
                <a:ext uri="{FF2B5EF4-FFF2-40B4-BE49-F238E27FC236}">
                  <a16:creationId xmlns:a16="http://schemas.microsoft.com/office/drawing/2014/main" id="{8ECA2559-494A-43F2-A1AE-AA9E747FD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92169" name="Rectangle 9">
              <a:extLst>
                <a:ext uri="{FF2B5EF4-FFF2-40B4-BE49-F238E27FC236}">
                  <a16:creationId xmlns:a16="http://schemas.microsoft.com/office/drawing/2014/main" id="{B77FAB54-34D1-49BF-AD1B-EDFF4201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92170" name="Rectangle 10">
              <a:extLst>
                <a:ext uri="{FF2B5EF4-FFF2-40B4-BE49-F238E27FC236}">
                  <a16:creationId xmlns:a16="http://schemas.microsoft.com/office/drawing/2014/main" id="{D3BDB90B-ECC6-46CA-BB8A-FC271EF48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92179" name="Group 19">
              <a:extLst>
                <a:ext uri="{FF2B5EF4-FFF2-40B4-BE49-F238E27FC236}">
                  <a16:creationId xmlns:a16="http://schemas.microsoft.com/office/drawing/2014/main" id="{32F64FE7-ACC2-49ED-BA08-8E9E2E538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92175" name="Group 15">
                <a:extLst>
                  <a:ext uri="{FF2B5EF4-FFF2-40B4-BE49-F238E27FC236}">
                    <a16:creationId xmlns:a16="http://schemas.microsoft.com/office/drawing/2014/main" id="{D78A5D8E-BD1F-4EF9-B521-933B8F4DA8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92171" name="Line 11">
                  <a:extLst>
                    <a:ext uri="{FF2B5EF4-FFF2-40B4-BE49-F238E27FC236}">
                      <a16:creationId xmlns:a16="http://schemas.microsoft.com/office/drawing/2014/main" id="{30D0346F-D0EF-4823-B6D0-7C10920BC9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172" name="Line 12">
                  <a:extLst>
                    <a:ext uri="{FF2B5EF4-FFF2-40B4-BE49-F238E27FC236}">
                      <a16:creationId xmlns:a16="http://schemas.microsoft.com/office/drawing/2014/main" id="{9414C8B5-86D7-482E-9AB4-7C4BBA3F6A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173" name="Line 13">
                  <a:extLst>
                    <a:ext uri="{FF2B5EF4-FFF2-40B4-BE49-F238E27FC236}">
                      <a16:creationId xmlns:a16="http://schemas.microsoft.com/office/drawing/2014/main" id="{47E48343-CF40-4054-A822-3862794E81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174" name="Line 14">
                  <a:extLst>
                    <a:ext uri="{FF2B5EF4-FFF2-40B4-BE49-F238E27FC236}">
                      <a16:creationId xmlns:a16="http://schemas.microsoft.com/office/drawing/2014/main" id="{F30DBA95-BE03-43B1-8E02-97EC5F645F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2178" name="Group 18">
                <a:extLst>
                  <a:ext uri="{FF2B5EF4-FFF2-40B4-BE49-F238E27FC236}">
                    <a16:creationId xmlns:a16="http://schemas.microsoft.com/office/drawing/2014/main" id="{913C677C-1D32-44EF-8172-BB40AE3909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92176" name="Line 16">
                  <a:extLst>
                    <a:ext uri="{FF2B5EF4-FFF2-40B4-BE49-F238E27FC236}">
                      <a16:creationId xmlns:a16="http://schemas.microsoft.com/office/drawing/2014/main" id="{F061C306-A28E-469D-9B66-3499CA28F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177" name="Line 17">
                  <a:extLst>
                    <a:ext uri="{FF2B5EF4-FFF2-40B4-BE49-F238E27FC236}">
                      <a16:creationId xmlns:a16="http://schemas.microsoft.com/office/drawing/2014/main" id="{88855E69-E464-48A8-AACA-0100E1720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92180" name="Rectangle 20">
              <a:extLst>
                <a:ext uri="{FF2B5EF4-FFF2-40B4-BE49-F238E27FC236}">
                  <a16:creationId xmlns:a16="http://schemas.microsoft.com/office/drawing/2014/main" id="{3192DE7D-BA1F-4434-8D02-F575C751E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92181" name="Freeform 21">
              <a:extLst>
                <a:ext uri="{FF2B5EF4-FFF2-40B4-BE49-F238E27FC236}">
                  <a16:creationId xmlns:a16="http://schemas.microsoft.com/office/drawing/2014/main" id="{9328FA3C-6897-4EEB-ADD5-0413376C1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2183" name="Rectangle 23">
            <a:extLst>
              <a:ext uri="{FF2B5EF4-FFF2-40B4-BE49-F238E27FC236}">
                <a16:creationId xmlns:a16="http://schemas.microsoft.com/office/drawing/2014/main" id="{9AF7D10B-832D-43F4-BD0A-1AA5E99EB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92184" name="Rectangle 24">
            <a:extLst>
              <a:ext uri="{FF2B5EF4-FFF2-40B4-BE49-F238E27FC236}">
                <a16:creationId xmlns:a16="http://schemas.microsoft.com/office/drawing/2014/main" id="{76270399-5BB9-4BB7-B1F8-D08361881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sp>
        <p:nvSpPr>
          <p:cNvPr id="92185" name="Rectangle 25">
            <a:extLst>
              <a:ext uri="{FF2B5EF4-FFF2-40B4-BE49-F238E27FC236}">
                <a16:creationId xmlns:a16="http://schemas.microsoft.com/office/drawing/2014/main" id="{576FD9D0-17F3-4A26-A645-7312236AE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1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NPV(15%)</a:t>
            </a:r>
            <a:r>
              <a:rPr lang="en-US" altLang="en-US" sz="2400" baseline="-25000"/>
              <a:t> </a:t>
            </a:r>
            <a:r>
              <a:rPr lang="en-US" altLang="en-US" sz="2400"/>
              <a:t> =            +            +            +             – 10,000</a:t>
            </a:r>
          </a:p>
        </p:txBody>
      </p:sp>
      <p:sp>
        <p:nvSpPr>
          <p:cNvPr id="92186" name="Rectangle 26">
            <a:extLst>
              <a:ext uri="{FF2B5EF4-FFF2-40B4-BE49-F238E27FC236}">
                <a16:creationId xmlns:a16="http://schemas.microsoft.com/office/drawing/2014/main" id="{D3B0C408-C160-407F-87A1-85D8DAB02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.15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92187" name="Rectangle 27">
            <a:extLst>
              <a:ext uri="{FF2B5EF4-FFF2-40B4-BE49-F238E27FC236}">
                <a16:creationId xmlns:a16="http://schemas.microsoft.com/office/drawing/2014/main" id="{B26145E4-78B5-4A74-9F19-4E5187A6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.15)</a:t>
            </a:r>
            <a:r>
              <a:rPr lang="en-US" altLang="en-US" sz="2000" baseline="30000"/>
              <a:t>2</a:t>
            </a:r>
          </a:p>
        </p:txBody>
      </p:sp>
      <p:sp>
        <p:nvSpPr>
          <p:cNvPr id="92188" name="Rectangle 28">
            <a:extLst>
              <a:ext uri="{FF2B5EF4-FFF2-40B4-BE49-F238E27FC236}">
                <a16:creationId xmlns:a16="http://schemas.microsoft.com/office/drawing/2014/main" id="{D81D54D3-A6E9-48BB-BCC1-6D13B1B0B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204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.15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92189" name="Rectangle 29">
            <a:extLst>
              <a:ext uri="{FF2B5EF4-FFF2-40B4-BE49-F238E27FC236}">
                <a16:creationId xmlns:a16="http://schemas.microsoft.com/office/drawing/2014/main" id="{AF9AB2BA-2E5A-4F72-AE96-0E5F7B4ED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.15)</a:t>
            </a:r>
            <a:r>
              <a:rPr lang="en-US" altLang="en-US" sz="2000" baseline="30000"/>
              <a:t>4</a:t>
            </a:r>
          </a:p>
        </p:txBody>
      </p:sp>
      <p:sp>
        <p:nvSpPr>
          <p:cNvPr id="92190" name="Rectangle 30">
            <a:extLst>
              <a:ext uri="{FF2B5EF4-FFF2-40B4-BE49-F238E27FC236}">
                <a16:creationId xmlns:a16="http://schemas.microsoft.com/office/drawing/2014/main" id="{AE506B03-AB44-4C65-BE4E-C488301CD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46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– $7.58</a:t>
            </a:r>
          </a:p>
        </p:txBody>
      </p:sp>
      <p:grpSp>
        <p:nvGrpSpPr>
          <p:cNvPr id="92197" name="Group 37">
            <a:extLst>
              <a:ext uri="{FF2B5EF4-FFF2-40B4-BE49-F238E27FC236}">
                <a16:creationId xmlns:a16="http://schemas.microsoft.com/office/drawing/2014/main" id="{936A6ABB-4F2A-471E-B924-28470074FD61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92191" name="Rectangle 31">
              <a:extLst>
                <a:ext uri="{FF2B5EF4-FFF2-40B4-BE49-F238E27FC236}">
                  <a16:creationId xmlns:a16="http://schemas.microsoft.com/office/drawing/2014/main" id="{20AC854F-15A6-42C1-98BD-B0ED95A17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92" name="Rectangle 32">
              <a:extLst>
                <a:ext uri="{FF2B5EF4-FFF2-40B4-BE49-F238E27FC236}">
                  <a16:creationId xmlns:a16="http://schemas.microsoft.com/office/drawing/2014/main" id="{A8ABE891-8BB7-4AB2-B259-260FAF535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93" name="Line 33">
              <a:extLst>
                <a:ext uri="{FF2B5EF4-FFF2-40B4-BE49-F238E27FC236}">
                  <a16:creationId xmlns:a16="http://schemas.microsoft.com/office/drawing/2014/main" id="{5F83CDDE-FB5C-4620-ACE5-7EDFF6A16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194" name="Rectangle 34">
              <a:extLst>
                <a:ext uri="{FF2B5EF4-FFF2-40B4-BE49-F238E27FC236}">
                  <a16:creationId xmlns:a16="http://schemas.microsoft.com/office/drawing/2014/main" id="{18011A23-EEAA-4BAA-93B4-99A378E58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92195" name="Freeform 35">
              <a:extLst>
                <a:ext uri="{FF2B5EF4-FFF2-40B4-BE49-F238E27FC236}">
                  <a16:creationId xmlns:a16="http://schemas.microsoft.com/office/drawing/2014/main" id="{4171A66A-46D4-4968-9462-A6B36B9C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196" name="Rectangle 36">
              <a:extLst>
                <a:ext uri="{FF2B5EF4-FFF2-40B4-BE49-F238E27FC236}">
                  <a16:creationId xmlns:a16="http://schemas.microsoft.com/office/drawing/2014/main" id="{E641F7EC-DC4D-4060-AF67-EDB433C14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92198" name="Oval 38">
            <a:extLst>
              <a:ext uri="{FF2B5EF4-FFF2-40B4-BE49-F238E27FC236}">
                <a16:creationId xmlns:a16="http://schemas.microsoft.com/office/drawing/2014/main" id="{C6FE1218-2A13-4ADB-9732-3C86464F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198813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199" name="Oval 39">
            <a:extLst>
              <a:ext uri="{FF2B5EF4-FFF2-40B4-BE49-F238E27FC236}">
                <a16:creationId xmlns:a16="http://schemas.microsoft.com/office/drawing/2014/main" id="{21A7AAEA-DB85-4002-93EA-B6409B04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4422775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00" name="Oval 40">
            <a:extLst>
              <a:ext uri="{FF2B5EF4-FFF2-40B4-BE49-F238E27FC236}">
                <a16:creationId xmlns:a16="http://schemas.microsoft.com/office/drawing/2014/main" id="{DCD3EA16-BF11-4CEE-80C9-2A63FFA21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8989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01" name="Oval 41">
            <a:extLst>
              <a:ext uri="{FF2B5EF4-FFF2-40B4-BE49-F238E27FC236}">
                <a16:creationId xmlns:a16="http://schemas.microsoft.com/office/drawing/2014/main" id="{9644B68B-1189-4C1E-BB0C-149E41193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027613"/>
            <a:ext cx="61913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30" name="Group 22">
            <a:extLst>
              <a:ext uri="{FF2B5EF4-FFF2-40B4-BE49-F238E27FC236}">
                <a16:creationId xmlns:a16="http://schemas.microsoft.com/office/drawing/2014/main" id="{FF39C84E-34E4-47FD-B404-79FD0F3A82A6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94210" name="Rectangle 2">
              <a:extLst>
                <a:ext uri="{FF2B5EF4-FFF2-40B4-BE49-F238E27FC236}">
                  <a16:creationId xmlns:a16="http://schemas.microsoft.com/office/drawing/2014/main" id="{3DE423A9-A905-4EAE-AAB0-164D039FB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11" name="Rectangle 3">
              <a:extLst>
                <a:ext uri="{FF2B5EF4-FFF2-40B4-BE49-F238E27FC236}">
                  <a16:creationId xmlns:a16="http://schemas.microsoft.com/office/drawing/2014/main" id="{35C8CC76-3689-4638-A73B-9296EF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94212" name="Rectangle 4">
              <a:extLst>
                <a:ext uri="{FF2B5EF4-FFF2-40B4-BE49-F238E27FC236}">
                  <a16:creationId xmlns:a16="http://schemas.microsoft.com/office/drawing/2014/main" id="{54F7BE85-D809-4452-8EB6-7551C2FF9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94213" name="Rectangle 5">
              <a:extLst>
                <a:ext uri="{FF2B5EF4-FFF2-40B4-BE49-F238E27FC236}">
                  <a16:creationId xmlns:a16="http://schemas.microsoft.com/office/drawing/2014/main" id="{3F5C8C91-AF34-4143-96BA-9B884F65B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94214" name="Rectangle 6">
              <a:extLst>
                <a:ext uri="{FF2B5EF4-FFF2-40B4-BE49-F238E27FC236}">
                  <a16:creationId xmlns:a16="http://schemas.microsoft.com/office/drawing/2014/main" id="{9F944698-D365-4D35-9BFE-59CDF0B9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94215" name="Rectangle 7">
              <a:extLst>
                <a:ext uri="{FF2B5EF4-FFF2-40B4-BE49-F238E27FC236}">
                  <a16:creationId xmlns:a16="http://schemas.microsoft.com/office/drawing/2014/main" id="{9E9A6184-3DC9-45BA-BCEE-22C7F663C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94216" name="Rectangle 8">
              <a:extLst>
                <a:ext uri="{FF2B5EF4-FFF2-40B4-BE49-F238E27FC236}">
                  <a16:creationId xmlns:a16="http://schemas.microsoft.com/office/drawing/2014/main" id="{02BE7571-F2CA-4AAB-B401-D5E7ECA2B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94217" name="Rectangle 9">
              <a:extLst>
                <a:ext uri="{FF2B5EF4-FFF2-40B4-BE49-F238E27FC236}">
                  <a16:creationId xmlns:a16="http://schemas.microsoft.com/office/drawing/2014/main" id="{69DBCF69-56A6-479E-89C7-5DAA3079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94218" name="Rectangle 10">
              <a:extLst>
                <a:ext uri="{FF2B5EF4-FFF2-40B4-BE49-F238E27FC236}">
                  <a16:creationId xmlns:a16="http://schemas.microsoft.com/office/drawing/2014/main" id="{094CE346-6D17-47E5-A29B-C9ECA388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94227" name="Group 19">
              <a:extLst>
                <a:ext uri="{FF2B5EF4-FFF2-40B4-BE49-F238E27FC236}">
                  <a16:creationId xmlns:a16="http://schemas.microsoft.com/office/drawing/2014/main" id="{04534365-F99B-4DC8-A2D0-F9A0C7071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94223" name="Group 15">
                <a:extLst>
                  <a:ext uri="{FF2B5EF4-FFF2-40B4-BE49-F238E27FC236}">
                    <a16:creationId xmlns:a16="http://schemas.microsoft.com/office/drawing/2014/main" id="{C8FFFB06-CC53-4E35-8DEB-2431698B3D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94219" name="Line 11">
                  <a:extLst>
                    <a:ext uri="{FF2B5EF4-FFF2-40B4-BE49-F238E27FC236}">
                      <a16:creationId xmlns:a16="http://schemas.microsoft.com/office/drawing/2014/main" id="{473BEF42-DA10-4250-8DFF-424DED7A3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220" name="Line 12">
                  <a:extLst>
                    <a:ext uri="{FF2B5EF4-FFF2-40B4-BE49-F238E27FC236}">
                      <a16:creationId xmlns:a16="http://schemas.microsoft.com/office/drawing/2014/main" id="{63F12257-AF82-47B6-815F-CA7D9CB342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221" name="Line 13">
                  <a:extLst>
                    <a:ext uri="{FF2B5EF4-FFF2-40B4-BE49-F238E27FC236}">
                      <a16:creationId xmlns:a16="http://schemas.microsoft.com/office/drawing/2014/main" id="{E40FC8A1-4158-4183-BF51-DF76177632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222" name="Line 14">
                  <a:extLst>
                    <a:ext uri="{FF2B5EF4-FFF2-40B4-BE49-F238E27FC236}">
                      <a16:creationId xmlns:a16="http://schemas.microsoft.com/office/drawing/2014/main" id="{08262A72-2C09-45EA-B830-CEA7EEBDDE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4226" name="Group 18">
                <a:extLst>
                  <a:ext uri="{FF2B5EF4-FFF2-40B4-BE49-F238E27FC236}">
                    <a16:creationId xmlns:a16="http://schemas.microsoft.com/office/drawing/2014/main" id="{331EDF47-8416-48B7-8315-B9F5818F2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94224" name="Line 16">
                  <a:extLst>
                    <a:ext uri="{FF2B5EF4-FFF2-40B4-BE49-F238E27FC236}">
                      <a16:creationId xmlns:a16="http://schemas.microsoft.com/office/drawing/2014/main" id="{C6469536-C1E1-4901-AB65-62686E9958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225" name="Line 17">
                  <a:extLst>
                    <a:ext uri="{FF2B5EF4-FFF2-40B4-BE49-F238E27FC236}">
                      <a16:creationId xmlns:a16="http://schemas.microsoft.com/office/drawing/2014/main" id="{44D5654D-D54C-4E07-87CC-214B0C2BA0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94228" name="Rectangle 20">
              <a:extLst>
                <a:ext uri="{FF2B5EF4-FFF2-40B4-BE49-F238E27FC236}">
                  <a16:creationId xmlns:a16="http://schemas.microsoft.com/office/drawing/2014/main" id="{0F903578-B718-4A28-8196-596533C11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94229" name="Freeform 21">
              <a:extLst>
                <a:ext uri="{FF2B5EF4-FFF2-40B4-BE49-F238E27FC236}">
                  <a16:creationId xmlns:a16="http://schemas.microsoft.com/office/drawing/2014/main" id="{1268E9CD-6AF8-4FEC-A787-4C5853DE5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4231" name="Rectangle 23">
            <a:extLst>
              <a:ext uri="{FF2B5EF4-FFF2-40B4-BE49-F238E27FC236}">
                <a16:creationId xmlns:a16="http://schemas.microsoft.com/office/drawing/2014/main" id="{D3CAFD5C-16A5-43C6-BB57-CDD392436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94232" name="Rectangle 24">
            <a:extLst>
              <a:ext uri="{FF2B5EF4-FFF2-40B4-BE49-F238E27FC236}">
                <a16:creationId xmlns:a16="http://schemas.microsoft.com/office/drawing/2014/main" id="{1C377806-031D-4C35-900D-1D430E550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sp>
        <p:nvSpPr>
          <p:cNvPr id="94233" name="Rectangle 25">
            <a:extLst>
              <a:ext uri="{FF2B5EF4-FFF2-40B4-BE49-F238E27FC236}">
                <a16:creationId xmlns:a16="http://schemas.microsoft.com/office/drawing/2014/main" id="{8F2DE6FD-B1F6-4B60-905C-A1C4C65D3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1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NPV(20%)</a:t>
            </a:r>
            <a:r>
              <a:rPr lang="en-US" altLang="en-US" sz="2400" baseline="-25000"/>
              <a:t> </a:t>
            </a:r>
            <a:r>
              <a:rPr lang="en-US" altLang="en-US" sz="2400"/>
              <a:t> =            +            +            +             – 10,000</a:t>
            </a:r>
          </a:p>
        </p:txBody>
      </p:sp>
      <p:sp>
        <p:nvSpPr>
          <p:cNvPr id="94234" name="Rectangle 26">
            <a:extLst>
              <a:ext uri="{FF2B5EF4-FFF2-40B4-BE49-F238E27FC236}">
                <a16:creationId xmlns:a16="http://schemas.microsoft.com/office/drawing/2014/main" id="{48B138EE-5E46-41A2-B6BA-D8FC94F62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.20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94235" name="Rectangle 27">
            <a:extLst>
              <a:ext uri="{FF2B5EF4-FFF2-40B4-BE49-F238E27FC236}">
                <a16:creationId xmlns:a16="http://schemas.microsoft.com/office/drawing/2014/main" id="{2D21279E-42DF-4E2B-A8AE-18A6F10B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.20)</a:t>
            </a:r>
            <a:r>
              <a:rPr lang="en-US" altLang="en-US" sz="2000" baseline="30000"/>
              <a:t>2</a:t>
            </a:r>
          </a:p>
        </p:txBody>
      </p:sp>
      <p:sp>
        <p:nvSpPr>
          <p:cNvPr id="94236" name="Rectangle 28">
            <a:extLst>
              <a:ext uri="{FF2B5EF4-FFF2-40B4-BE49-F238E27FC236}">
                <a16:creationId xmlns:a16="http://schemas.microsoft.com/office/drawing/2014/main" id="{2060D459-E2A6-48D8-AF3C-938D3AA7D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204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.20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94237" name="Rectangle 29">
            <a:extLst>
              <a:ext uri="{FF2B5EF4-FFF2-40B4-BE49-F238E27FC236}">
                <a16:creationId xmlns:a16="http://schemas.microsoft.com/office/drawing/2014/main" id="{64D539F8-B819-4A05-A0B3-E52E3BBC1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3,500 </a:t>
            </a:r>
            <a:endParaRPr lang="en-US" altLang="en-US" sz="2000"/>
          </a:p>
          <a:p>
            <a:r>
              <a:rPr lang="en-US" altLang="en-US" sz="2000"/>
              <a:t>(1+ .20)</a:t>
            </a:r>
            <a:r>
              <a:rPr lang="en-US" altLang="en-US" sz="2000" baseline="30000"/>
              <a:t>4</a:t>
            </a:r>
          </a:p>
        </p:txBody>
      </p:sp>
      <p:sp>
        <p:nvSpPr>
          <p:cNvPr id="94238" name="Rectangle 30">
            <a:extLst>
              <a:ext uri="{FF2B5EF4-FFF2-40B4-BE49-F238E27FC236}">
                <a16:creationId xmlns:a16="http://schemas.microsoft.com/office/drawing/2014/main" id="{6E99F9B5-A3C0-4D73-A184-CDA95AC3D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– $939</a:t>
            </a:r>
          </a:p>
        </p:txBody>
      </p:sp>
      <p:grpSp>
        <p:nvGrpSpPr>
          <p:cNvPr id="94245" name="Group 37">
            <a:extLst>
              <a:ext uri="{FF2B5EF4-FFF2-40B4-BE49-F238E27FC236}">
                <a16:creationId xmlns:a16="http://schemas.microsoft.com/office/drawing/2014/main" id="{3ACCA90E-74AE-472E-955E-BD76E8BA7674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94239" name="Rectangle 31">
              <a:extLst>
                <a:ext uri="{FF2B5EF4-FFF2-40B4-BE49-F238E27FC236}">
                  <a16:creationId xmlns:a16="http://schemas.microsoft.com/office/drawing/2014/main" id="{803DA235-6D02-426B-A375-C4BE768EA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40" name="Rectangle 32">
              <a:extLst>
                <a:ext uri="{FF2B5EF4-FFF2-40B4-BE49-F238E27FC236}">
                  <a16:creationId xmlns:a16="http://schemas.microsoft.com/office/drawing/2014/main" id="{42984C93-B8B1-4070-A7BC-5682026CA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41" name="Line 33">
              <a:extLst>
                <a:ext uri="{FF2B5EF4-FFF2-40B4-BE49-F238E27FC236}">
                  <a16:creationId xmlns:a16="http://schemas.microsoft.com/office/drawing/2014/main" id="{D3274018-9E53-4B71-A16A-372513994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42" name="Rectangle 34">
              <a:extLst>
                <a:ext uri="{FF2B5EF4-FFF2-40B4-BE49-F238E27FC236}">
                  <a16:creationId xmlns:a16="http://schemas.microsoft.com/office/drawing/2014/main" id="{65920003-88EC-4996-B3C5-59BE74805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94243" name="Freeform 35">
              <a:extLst>
                <a:ext uri="{FF2B5EF4-FFF2-40B4-BE49-F238E27FC236}">
                  <a16:creationId xmlns:a16="http://schemas.microsoft.com/office/drawing/2014/main" id="{52523E89-45B4-464E-A173-FB15D889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244" name="Rectangle 36">
              <a:extLst>
                <a:ext uri="{FF2B5EF4-FFF2-40B4-BE49-F238E27FC236}">
                  <a16:creationId xmlns:a16="http://schemas.microsoft.com/office/drawing/2014/main" id="{E5CFE175-1658-4852-9FEB-1A2512BD5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94246" name="Oval 38">
            <a:extLst>
              <a:ext uri="{FF2B5EF4-FFF2-40B4-BE49-F238E27FC236}">
                <a16:creationId xmlns:a16="http://schemas.microsoft.com/office/drawing/2014/main" id="{0DD4CC87-2F99-48E9-96FC-80F2E044C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198813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4247" name="Oval 39">
            <a:extLst>
              <a:ext uri="{FF2B5EF4-FFF2-40B4-BE49-F238E27FC236}">
                <a16:creationId xmlns:a16="http://schemas.microsoft.com/office/drawing/2014/main" id="{4C665280-5252-46B0-8D6B-0DA4057F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4422775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4248" name="Oval 40">
            <a:extLst>
              <a:ext uri="{FF2B5EF4-FFF2-40B4-BE49-F238E27FC236}">
                <a16:creationId xmlns:a16="http://schemas.microsoft.com/office/drawing/2014/main" id="{EFEC59EB-A8C4-480F-9A61-B023A7985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8989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4249" name="Oval 41">
            <a:extLst>
              <a:ext uri="{FF2B5EF4-FFF2-40B4-BE49-F238E27FC236}">
                <a16:creationId xmlns:a16="http://schemas.microsoft.com/office/drawing/2014/main" id="{9FB6C807-E996-4BA4-95D5-301D93E3C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027613"/>
            <a:ext cx="61913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4250" name="Oval 42">
            <a:extLst>
              <a:ext uri="{FF2B5EF4-FFF2-40B4-BE49-F238E27FC236}">
                <a16:creationId xmlns:a16="http://schemas.microsoft.com/office/drawing/2014/main" id="{83CDF9A8-C5A8-4751-B042-127BA3A31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5337175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78" name="Group 22">
            <a:extLst>
              <a:ext uri="{FF2B5EF4-FFF2-40B4-BE49-F238E27FC236}">
                <a16:creationId xmlns:a16="http://schemas.microsoft.com/office/drawing/2014/main" id="{BB42F874-E592-43A1-A623-CFF46E336061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96258" name="Rectangle 2">
              <a:extLst>
                <a:ext uri="{FF2B5EF4-FFF2-40B4-BE49-F238E27FC236}">
                  <a16:creationId xmlns:a16="http://schemas.microsoft.com/office/drawing/2014/main" id="{B542D9F0-2FAD-4FCD-B6F5-22DD3354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6259" name="Rectangle 3">
              <a:extLst>
                <a:ext uri="{FF2B5EF4-FFF2-40B4-BE49-F238E27FC236}">
                  <a16:creationId xmlns:a16="http://schemas.microsoft.com/office/drawing/2014/main" id="{F41B9CAC-D23A-4DD1-A26F-D2142ED3A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96260" name="Rectangle 4">
              <a:extLst>
                <a:ext uri="{FF2B5EF4-FFF2-40B4-BE49-F238E27FC236}">
                  <a16:creationId xmlns:a16="http://schemas.microsoft.com/office/drawing/2014/main" id="{C83CD353-FA58-4857-8342-964464F08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96261" name="Rectangle 5">
              <a:extLst>
                <a:ext uri="{FF2B5EF4-FFF2-40B4-BE49-F238E27FC236}">
                  <a16:creationId xmlns:a16="http://schemas.microsoft.com/office/drawing/2014/main" id="{8DE0D5C0-57CA-42CF-9661-7EFFEF71C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96262" name="Rectangle 6">
              <a:extLst>
                <a:ext uri="{FF2B5EF4-FFF2-40B4-BE49-F238E27FC236}">
                  <a16:creationId xmlns:a16="http://schemas.microsoft.com/office/drawing/2014/main" id="{57AC50FC-6EF3-484A-9372-0659B10C4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96263" name="Rectangle 7">
              <a:extLst>
                <a:ext uri="{FF2B5EF4-FFF2-40B4-BE49-F238E27FC236}">
                  <a16:creationId xmlns:a16="http://schemas.microsoft.com/office/drawing/2014/main" id="{FD279382-8430-41E7-B5BB-962D9395A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96264" name="Rectangle 8">
              <a:extLst>
                <a:ext uri="{FF2B5EF4-FFF2-40B4-BE49-F238E27FC236}">
                  <a16:creationId xmlns:a16="http://schemas.microsoft.com/office/drawing/2014/main" id="{4D54A62E-5B7E-4D63-827F-3B4CD477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96265" name="Rectangle 9">
              <a:extLst>
                <a:ext uri="{FF2B5EF4-FFF2-40B4-BE49-F238E27FC236}">
                  <a16:creationId xmlns:a16="http://schemas.microsoft.com/office/drawing/2014/main" id="{26AD2923-11BC-4E59-A5DD-7CA124779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96266" name="Rectangle 10">
              <a:extLst>
                <a:ext uri="{FF2B5EF4-FFF2-40B4-BE49-F238E27FC236}">
                  <a16:creationId xmlns:a16="http://schemas.microsoft.com/office/drawing/2014/main" id="{968A2324-F955-4589-AD0A-01C29E8F4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96275" name="Group 19">
              <a:extLst>
                <a:ext uri="{FF2B5EF4-FFF2-40B4-BE49-F238E27FC236}">
                  <a16:creationId xmlns:a16="http://schemas.microsoft.com/office/drawing/2014/main" id="{4D323BF1-B852-4278-B39A-9E506DC8A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96271" name="Group 15">
                <a:extLst>
                  <a:ext uri="{FF2B5EF4-FFF2-40B4-BE49-F238E27FC236}">
                    <a16:creationId xmlns:a16="http://schemas.microsoft.com/office/drawing/2014/main" id="{22969004-C98F-47E5-9D71-1F330A8953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96267" name="Line 11">
                  <a:extLst>
                    <a:ext uri="{FF2B5EF4-FFF2-40B4-BE49-F238E27FC236}">
                      <a16:creationId xmlns:a16="http://schemas.microsoft.com/office/drawing/2014/main" id="{3EF516EB-DFC9-44D8-BCE7-6F565B0BA9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268" name="Line 12">
                  <a:extLst>
                    <a:ext uri="{FF2B5EF4-FFF2-40B4-BE49-F238E27FC236}">
                      <a16:creationId xmlns:a16="http://schemas.microsoft.com/office/drawing/2014/main" id="{797A0B32-F622-4D99-A8DD-1087916BDC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269" name="Line 13">
                  <a:extLst>
                    <a:ext uri="{FF2B5EF4-FFF2-40B4-BE49-F238E27FC236}">
                      <a16:creationId xmlns:a16="http://schemas.microsoft.com/office/drawing/2014/main" id="{7257A286-A7D3-4FBD-A639-FDADD12F18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270" name="Line 14">
                  <a:extLst>
                    <a:ext uri="{FF2B5EF4-FFF2-40B4-BE49-F238E27FC236}">
                      <a16:creationId xmlns:a16="http://schemas.microsoft.com/office/drawing/2014/main" id="{178B122F-A6E1-47D3-97C4-070BF71C5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6274" name="Group 18">
                <a:extLst>
                  <a:ext uri="{FF2B5EF4-FFF2-40B4-BE49-F238E27FC236}">
                    <a16:creationId xmlns:a16="http://schemas.microsoft.com/office/drawing/2014/main" id="{BB037B2B-ABA8-4622-A453-5A893DC7FC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96272" name="Line 16">
                  <a:extLst>
                    <a:ext uri="{FF2B5EF4-FFF2-40B4-BE49-F238E27FC236}">
                      <a16:creationId xmlns:a16="http://schemas.microsoft.com/office/drawing/2014/main" id="{B3DFC3FF-42DC-4772-8D4D-80FADA30D7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273" name="Line 17">
                  <a:extLst>
                    <a:ext uri="{FF2B5EF4-FFF2-40B4-BE49-F238E27FC236}">
                      <a16:creationId xmlns:a16="http://schemas.microsoft.com/office/drawing/2014/main" id="{932C89D3-7DA2-4192-A509-49CBE8129B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96276" name="Rectangle 20">
              <a:extLst>
                <a:ext uri="{FF2B5EF4-FFF2-40B4-BE49-F238E27FC236}">
                  <a16:creationId xmlns:a16="http://schemas.microsoft.com/office/drawing/2014/main" id="{254371CA-A654-4E27-8766-32AC2F5A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96277" name="Freeform 21">
              <a:extLst>
                <a:ext uri="{FF2B5EF4-FFF2-40B4-BE49-F238E27FC236}">
                  <a16:creationId xmlns:a16="http://schemas.microsoft.com/office/drawing/2014/main" id="{DD40AC59-186D-4083-818E-651FDD07B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6279" name="Rectangle 23">
            <a:extLst>
              <a:ext uri="{FF2B5EF4-FFF2-40B4-BE49-F238E27FC236}">
                <a16:creationId xmlns:a16="http://schemas.microsoft.com/office/drawing/2014/main" id="{7F54AA8E-0AA7-4D7D-AC10-F48D93F1B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96280" name="Rectangle 24">
            <a:extLst>
              <a:ext uri="{FF2B5EF4-FFF2-40B4-BE49-F238E27FC236}">
                <a16:creationId xmlns:a16="http://schemas.microsoft.com/office/drawing/2014/main" id="{1AE1ACAE-1110-4E61-A396-C84CA47F9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sp>
        <p:nvSpPr>
          <p:cNvPr id="96281" name="Rectangle 25">
            <a:extLst>
              <a:ext uri="{FF2B5EF4-FFF2-40B4-BE49-F238E27FC236}">
                <a16:creationId xmlns:a16="http://schemas.microsoft.com/office/drawing/2014/main" id="{85609F0D-DEAD-4B3F-888F-31205B62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6100763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Connect the Points</a:t>
            </a:r>
          </a:p>
        </p:txBody>
      </p:sp>
      <p:grpSp>
        <p:nvGrpSpPr>
          <p:cNvPr id="96288" name="Group 32">
            <a:extLst>
              <a:ext uri="{FF2B5EF4-FFF2-40B4-BE49-F238E27FC236}">
                <a16:creationId xmlns:a16="http://schemas.microsoft.com/office/drawing/2014/main" id="{5D253FEC-BD4D-424D-A29D-96712453506D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96282" name="Rectangle 26">
              <a:extLst>
                <a:ext uri="{FF2B5EF4-FFF2-40B4-BE49-F238E27FC236}">
                  <a16:creationId xmlns:a16="http://schemas.microsoft.com/office/drawing/2014/main" id="{119E416A-BFAB-4D06-9C68-DE35C810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6283" name="Rectangle 27">
              <a:extLst>
                <a:ext uri="{FF2B5EF4-FFF2-40B4-BE49-F238E27FC236}">
                  <a16:creationId xmlns:a16="http://schemas.microsoft.com/office/drawing/2014/main" id="{3B16BB62-6ADE-4EEA-AF8F-10E5FCCBE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6284" name="Line 28">
              <a:extLst>
                <a:ext uri="{FF2B5EF4-FFF2-40B4-BE49-F238E27FC236}">
                  <a16:creationId xmlns:a16="http://schemas.microsoft.com/office/drawing/2014/main" id="{4C9C1B6C-4A20-4FDF-92D0-5F5BC2254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6285" name="Rectangle 29">
              <a:extLst>
                <a:ext uri="{FF2B5EF4-FFF2-40B4-BE49-F238E27FC236}">
                  <a16:creationId xmlns:a16="http://schemas.microsoft.com/office/drawing/2014/main" id="{9B27CAE2-0809-4D63-BF5F-CAA59FB8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96286" name="Freeform 30">
              <a:extLst>
                <a:ext uri="{FF2B5EF4-FFF2-40B4-BE49-F238E27FC236}">
                  <a16:creationId xmlns:a16="http://schemas.microsoft.com/office/drawing/2014/main" id="{31FFBD3E-7AB1-4891-9B47-71FF717CB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287" name="Rectangle 31">
              <a:extLst>
                <a:ext uri="{FF2B5EF4-FFF2-40B4-BE49-F238E27FC236}">
                  <a16:creationId xmlns:a16="http://schemas.microsoft.com/office/drawing/2014/main" id="{85F15507-19E7-4BE4-9C91-D5B177C24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96289" name="Freeform 33">
            <a:extLst>
              <a:ext uri="{FF2B5EF4-FFF2-40B4-BE49-F238E27FC236}">
                <a16:creationId xmlns:a16="http://schemas.microsoft.com/office/drawing/2014/main" id="{39646A55-1BC8-4352-84FC-162C8D04669A}"/>
              </a:ext>
            </a:extLst>
          </p:cNvPr>
          <p:cNvSpPr>
            <a:spLocks/>
          </p:cNvSpPr>
          <p:nvPr/>
        </p:nvSpPr>
        <p:spPr bwMode="auto">
          <a:xfrm>
            <a:off x="1970088" y="3227388"/>
            <a:ext cx="2701925" cy="2157412"/>
          </a:xfrm>
          <a:custGeom>
            <a:avLst/>
            <a:gdLst>
              <a:gd name="T0" fmla="*/ 0 w 1702"/>
              <a:gd name="T1" fmla="*/ 0 h 1359"/>
              <a:gd name="T2" fmla="*/ 302 w 1702"/>
              <a:gd name="T3" fmla="*/ 453 h 1359"/>
              <a:gd name="T4" fmla="*/ 765 w 1702"/>
              <a:gd name="T5" fmla="*/ 802 h 1359"/>
              <a:gd name="T6" fmla="*/ 1252 w 1702"/>
              <a:gd name="T7" fmla="*/ 1142 h 1359"/>
              <a:gd name="T8" fmla="*/ 1701 w 1702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" h="1359">
                <a:moveTo>
                  <a:pt x="0" y="0"/>
                </a:moveTo>
                <a:lnTo>
                  <a:pt x="302" y="453"/>
                </a:lnTo>
                <a:lnTo>
                  <a:pt x="765" y="802"/>
                </a:lnTo>
                <a:lnTo>
                  <a:pt x="1252" y="1142"/>
                </a:lnTo>
                <a:lnTo>
                  <a:pt x="1701" y="1358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90" name="Oval 34">
            <a:extLst>
              <a:ext uri="{FF2B5EF4-FFF2-40B4-BE49-F238E27FC236}">
                <a16:creationId xmlns:a16="http://schemas.microsoft.com/office/drawing/2014/main" id="{A19F242E-11D5-4E0D-B80E-22C45718A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3198813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6291" name="Oval 35">
            <a:extLst>
              <a:ext uri="{FF2B5EF4-FFF2-40B4-BE49-F238E27FC236}">
                <a16:creationId xmlns:a16="http://schemas.microsoft.com/office/drawing/2014/main" id="{470A9728-FAB8-4CD2-AAB4-A5E77CA4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4422775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6292" name="Oval 36">
            <a:extLst>
              <a:ext uri="{FF2B5EF4-FFF2-40B4-BE49-F238E27FC236}">
                <a16:creationId xmlns:a16="http://schemas.microsoft.com/office/drawing/2014/main" id="{DD2494F4-2365-431A-99B5-2C72DBCF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8989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6293" name="Oval 37">
            <a:extLst>
              <a:ext uri="{FF2B5EF4-FFF2-40B4-BE49-F238E27FC236}">
                <a16:creationId xmlns:a16="http://schemas.microsoft.com/office/drawing/2014/main" id="{666E4F8A-15D1-43BA-867C-D029C321D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650" y="5027613"/>
            <a:ext cx="61913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6294" name="Oval 38">
            <a:extLst>
              <a:ext uri="{FF2B5EF4-FFF2-40B4-BE49-F238E27FC236}">
                <a16:creationId xmlns:a16="http://schemas.microsoft.com/office/drawing/2014/main" id="{D6108DBB-64F9-490B-BB7D-25DAE9BD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5337175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4D5AB74F-2FB0-4E78-A685-A99E40AAC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1847850"/>
            <a:ext cx="5062537" cy="362585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87061AD-CA48-4578-B4E4-CC70C101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5027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8410B9E2-2E06-4193-8BED-DEECD83D5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5027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FB3D9C58-1DC2-497F-ACA5-ABEC8D98A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48196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62DF6ABD-959C-45BE-AC9F-A27075CAF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7520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16CA6EFC-D608-4E9C-8E94-7875676D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417763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98312" name="Rectangle 8">
            <a:extLst>
              <a:ext uri="{FF2B5EF4-FFF2-40B4-BE49-F238E27FC236}">
                <a16:creationId xmlns:a16="http://schemas.microsoft.com/office/drawing/2014/main" id="{75D72B15-810C-41B4-9310-424D9F152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2179638"/>
            <a:ext cx="1020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98313" name="Rectangle 9">
            <a:extLst>
              <a:ext uri="{FF2B5EF4-FFF2-40B4-BE49-F238E27FC236}">
                <a16:creationId xmlns:a16="http://schemas.microsoft.com/office/drawing/2014/main" id="{8D9D0EE7-0760-4168-9A36-4708D9586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3559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98314" name="Rectangle 10">
            <a:extLst>
              <a:ext uri="{FF2B5EF4-FFF2-40B4-BE49-F238E27FC236}">
                <a16:creationId xmlns:a16="http://schemas.microsoft.com/office/drawing/2014/main" id="{9791E39F-3338-4317-A3BB-E7CC9002B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98315" name="Freeform 11">
            <a:extLst>
              <a:ext uri="{FF2B5EF4-FFF2-40B4-BE49-F238E27FC236}">
                <a16:creationId xmlns:a16="http://schemas.microsoft.com/office/drawing/2014/main" id="{FBA8BA94-A7BE-4DB0-9248-9B82930C79B5}"/>
              </a:ext>
            </a:extLst>
          </p:cNvPr>
          <p:cNvSpPr>
            <a:spLocks/>
          </p:cNvSpPr>
          <p:nvPr/>
        </p:nvSpPr>
        <p:spPr bwMode="auto">
          <a:xfrm>
            <a:off x="1970088" y="3227388"/>
            <a:ext cx="2701925" cy="2157412"/>
          </a:xfrm>
          <a:custGeom>
            <a:avLst/>
            <a:gdLst>
              <a:gd name="T0" fmla="*/ 0 w 1702"/>
              <a:gd name="T1" fmla="*/ 0 h 1359"/>
              <a:gd name="T2" fmla="*/ 302 w 1702"/>
              <a:gd name="T3" fmla="*/ 453 h 1359"/>
              <a:gd name="T4" fmla="*/ 765 w 1702"/>
              <a:gd name="T5" fmla="*/ 802 h 1359"/>
              <a:gd name="T6" fmla="*/ 1252 w 1702"/>
              <a:gd name="T7" fmla="*/ 1142 h 1359"/>
              <a:gd name="T8" fmla="*/ 1701 w 1702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" h="1359">
                <a:moveTo>
                  <a:pt x="0" y="0"/>
                </a:moveTo>
                <a:lnTo>
                  <a:pt x="302" y="453"/>
                </a:lnTo>
                <a:lnTo>
                  <a:pt x="765" y="802"/>
                </a:lnTo>
                <a:lnTo>
                  <a:pt x="1252" y="1142"/>
                </a:lnTo>
                <a:lnTo>
                  <a:pt x="1701" y="1358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98324" name="Group 20">
            <a:extLst>
              <a:ext uri="{FF2B5EF4-FFF2-40B4-BE49-F238E27FC236}">
                <a16:creationId xmlns:a16="http://schemas.microsoft.com/office/drawing/2014/main" id="{C9C68BFA-3029-4877-B386-E323118CCBD6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2359025"/>
            <a:ext cx="115888" cy="2233613"/>
            <a:chOff x="1168" y="1486"/>
            <a:chExt cx="73" cy="1407"/>
          </a:xfrm>
        </p:grpSpPr>
        <p:grpSp>
          <p:nvGrpSpPr>
            <p:cNvPr id="98320" name="Group 16">
              <a:extLst>
                <a:ext uri="{FF2B5EF4-FFF2-40B4-BE49-F238E27FC236}">
                  <a16:creationId xmlns:a16="http://schemas.microsoft.com/office/drawing/2014/main" id="{8F8D521E-F32D-4532-8EED-B16EAD59C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2034"/>
              <a:ext cx="73" cy="859"/>
              <a:chOff x="1168" y="2034"/>
              <a:chExt cx="73" cy="859"/>
            </a:xfrm>
          </p:grpSpPr>
          <p:sp>
            <p:nvSpPr>
              <p:cNvPr id="98316" name="Line 12">
                <a:extLst>
                  <a:ext uri="{FF2B5EF4-FFF2-40B4-BE49-F238E27FC236}">
                    <a16:creationId xmlns:a16="http://schemas.microsoft.com/office/drawing/2014/main" id="{823A755D-0FB5-4620-8C88-DC7C61F69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203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8317" name="Line 13">
                <a:extLst>
                  <a:ext uri="{FF2B5EF4-FFF2-40B4-BE49-F238E27FC236}">
                    <a16:creationId xmlns:a16="http://schemas.microsoft.com/office/drawing/2014/main" id="{430ABD67-C9E1-4735-A2CE-270B05F56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615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8318" name="Line 14">
                <a:extLst>
                  <a:ext uri="{FF2B5EF4-FFF2-40B4-BE49-F238E27FC236}">
                    <a16:creationId xmlns:a16="http://schemas.microsoft.com/office/drawing/2014/main" id="{ACD3B616-490F-4608-8324-71711018E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34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8319" name="Line 15">
                <a:extLst>
                  <a:ext uri="{FF2B5EF4-FFF2-40B4-BE49-F238E27FC236}">
                    <a16:creationId xmlns:a16="http://schemas.microsoft.com/office/drawing/2014/main" id="{922C6D94-81D0-4DC7-B1BF-4D79266D1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893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8323" name="Group 19">
              <a:extLst>
                <a:ext uri="{FF2B5EF4-FFF2-40B4-BE49-F238E27FC236}">
                  <a16:creationId xmlns:a16="http://schemas.microsoft.com/office/drawing/2014/main" id="{570D1FA2-F066-4498-ABB7-CA44D7B1A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67" cy="278"/>
              <a:chOff x="1168" y="1486"/>
              <a:chExt cx="67" cy="278"/>
            </a:xfrm>
          </p:grpSpPr>
          <p:sp>
            <p:nvSpPr>
              <p:cNvPr id="98321" name="Line 17">
                <a:extLst>
                  <a:ext uri="{FF2B5EF4-FFF2-40B4-BE49-F238E27FC236}">
                    <a16:creationId xmlns:a16="http://schemas.microsoft.com/office/drawing/2014/main" id="{6F1A746F-794D-43D9-ADBE-9904FA5E3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48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8322" name="Line 18">
                <a:extLst>
                  <a:ext uri="{FF2B5EF4-FFF2-40B4-BE49-F238E27FC236}">
                    <a16:creationId xmlns:a16="http://schemas.microsoft.com/office/drawing/2014/main" id="{99829ACF-8B66-464F-8084-B49A37B06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76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98325" name="Rectangle 21">
            <a:extLst>
              <a:ext uri="{FF2B5EF4-FFF2-40B4-BE49-F238E27FC236}">
                <a16:creationId xmlns:a16="http://schemas.microsoft.com/office/drawing/2014/main" id="{8F836AF8-F16A-48DF-89CC-C58B1BA78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98326" name="Freeform 22">
            <a:extLst>
              <a:ext uri="{FF2B5EF4-FFF2-40B4-BE49-F238E27FC236}">
                <a16:creationId xmlns:a16="http://schemas.microsoft.com/office/drawing/2014/main" id="{1DF03C5C-93EE-47C5-B108-A43349DD82BE}"/>
              </a:ext>
            </a:extLst>
          </p:cNvPr>
          <p:cNvSpPr>
            <a:spLocks/>
          </p:cNvSpPr>
          <p:nvPr/>
        </p:nvSpPr>
        <p:spPr bwMode="auto">
          <a:xfrm>
            <a:off x="1970088" y="2127250"/>
            <a:ext cx="3556000" cy="2882900"/>
          </a:xfrm>
          <a:custGeom>
            <a:avLst/>
            <a:gdLst>
              <a:gd name="T0" fmla="*/ 0 w 2240"/>
              <a:gd name="T1" fmla="*/ 0 h 1816"/>
              <a:gd name="T2" fmla="*/ 0 w 2240"/>
              <a:gd name="T3" fmla="*/ 1815 h 1816"/>
              <a:gd name="T4" fmla="*/ 2239 w 2240"/>
              <a:gd name="T5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0" h="1816">
                <a:moveTo>
                  <a:pt x="0" y="0"/>
                </a:moveTo>
                <a:lnTo>
                  <a:pt x="0" y="1815"/>
                </a:lnTo>
                <a:lnTo>
                  <a:pt x="2239" y="18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327" name="Rectangle 23">
            <a:extLst>
              <a:ext uri="{FF2B5EF4-FFF2-40B4-BE49-F238E27FC236}">
                <a16:creationId xmlns:a16="http://schemas.microsoft.com/office/drawing/2014/main" id="{302E494B-5F5C-4494-8C7A-B012CB555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98328" name="Rectangle 24">
            <a:extLst>
              <a:ext uri="{FF2B5EF4-FFF2-40B4-BE49-F238E27FC236}">
                <a16:creationId xmlns:a16="http://schemas.microsoft.com/office/drawing/2014/main" id="{E8FCC561-04D8-4DD9-9E34-895B50208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grpSp>
        <p:nvGrpSpPr>
          <p:cNvPr id="98335" name="Group 31">
            <a:extLst>
              <a:ext uri="{FF2B5EF4-FFF2-40B4-BE49-F238E27FC236}">
                <a16:creationId xmlns:a16="http://schemas.microsoft.com/office/drawing/2014/main" id="{4996F333-97DE-417E-8E8B-0F6F6E771CCF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98329" name="Rectangle 25">
              <a:extLst>
                <a:ext uri="{FF2B5EF4-FFF2-40B4-BE49-F238E27FC236}">
                  <a16:creationId xmlns:a16="http://schemas.microsoft.com/office/drawing/2014/main" id="{3E81D7A4-E4C4-4896-A444-2F1ABB6B0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0" name="Rectangle 26">
              <a:extLst>
                <a:ext uri="{FF2B5EF4-FFF2-40B4-BE49-F238E27FC236}">
                  <a16:creationId xmlns:a16="http://schemas.microsoft.com/office/drawing/2014/main" id="{64C97539-E024-4368-AE07-218565E44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1" name="Line 27">
              <a:extLst>
                <a:ext uri="{FF2B5EF4-FFF2-40B4-BE49-F238E27FC236}">
                  <a16:creationId xmlns:a16="http://schemas.microsoft.com/office/drawing/2014/main" id="{BF8996A5-957A-4679-A533-80E69232F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332" name="Rectangle 28">
              <a:extLst>
                <a:ext uri="{FF2B5EF4-FFF2-40B4-BE49-F238E27FC236}">
                  <a16:creationId xmlns:a16="http://schemas.microsoft.com/office/drawing/2014/main" id="{B2E47565-C6CC-409D-9176-56EC98246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98333" name="Freeform 29">
              <a:extLst>
                <a:ext uri="{FF2B5EF4-FFF2-40B4-BE49-F238E27FC236}">
                  <a16:creationId xmlns:a16="http://schemas.microsoft.com/office/drawing/2014/main" id="{6FCA99CC-C4BE-472D-88CC-082B94E8A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334" name="Rectangle 30">
              <a:extLst>
                <a:ext uri="{FF2B5EF4-FFF2-40B4-BE49-F238E27FC236}">
                  <a16:creationId xmlns:a16="http://schemas.microsoft.com/office/drawing/2014/main" id="{D48CF0CA-2921-45CD-AD6B-7C8417B58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98336" name="Rectangle 32">
            <a:extLst>
              <a:ext uri="{FF2B5EF4-FFF2-40B4-BE49-F238E27FC236}">
                <a16:creationId xmlns:a16="http://schemas.microsoft.com/office/drawing/2014/main" id="{D8B5B3CE-157E-43FF-A7F9-A5BD42235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9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  NPV(0%)</a:t>
            </a:r>
            <a:r>
              <a:rPr lang="en-US" altLang="en-US" sz="2400" baseline="-25000"/>
              <a:t> </a:t>
            </a:r>
            <a:r>
              <a:rPr lang="en-US" altLang="en-US" sz="2400"/>
              <a:t> =            +            +            +             – 10,000</a:t>
            </a:r>
          </a:p>
        </p:txBody>
      </p:sp>
      <p:sp>
        <p:nvSpPr>
          <p:cNvPr id="98337" name="Rectangle 33">
            <a:extLst>
              <a:ext uri="{FF2B5EF4-FFF2-40B4-BE49-F238E27FC236}">
                <a16:creationId xmlns:a16="http://schemas.microsoft.com/office/drawing/2014/main" id="{F977D6D0-048A-4622-A47F-42975CB47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900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</a:t>
            </a:r>
            <a:endParaRPr lang="en-US" altLang="en-US" sz="2000"/>
          </a:p>
          <a:p>
            <a:r>
              <a:rPr lang="en-US" altLang="en-US" sz="2000"/>
              <a:t>(1+ 0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98338" name="Rectangle 34">
            <a:extLst>
              <a:ext uri="{FF2B5EF4-FFF2-40B4-BE49-F238E27FC236}">
                <a16:creationId xmlns:a16="http://schemas.microsoft.com/office/drawing/2014/main" id="{EE1548EF-918B-47C4-824D-64E1CDB5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960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500   </a:t>
            </a:r>
            <a:endParaRPr lang="en-US" altLang="en-US" sz="2000"/>
          </a:p>
          <a:p>
            <a:r>
              <a:rPr lang="en-US" altLang="en-US" sz="2000"/>
              <a:t>(1+ 0)</a:t>
            </a:r>
            <a:r>
              <a:rPr lang="en-US" altLang="en-US" sz="2000" baseline="30000"/>
              <a:t>2</a:t>
            </a:r>
          </a:p>
        </p:txBody>
      </p:sp>
      <p:sp>
        <p:nvSpPr>
          <p:cNvPr id="98339" name="Rectangle 35">
            <a:extLst>
              <a:ext uri="{FF2B5EF4-FFF2-40B4-BE49-F238E27FC236}">
                <a16:creationId xmlns:a16="http://schemas.microsoft.com/office/drawing/2014/main" id="{B8EDEE19-328D-4A77-AE85-ED6055B8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992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4,600 </a:t>
            </a:r>
            <a:endParaRPr lang="en-US" altLang="en-US" sz="2000"/>
          </a:p>
          <a:p>
            <a:r>
              <a:rPr lang="en-US" altLang="en-US" sz="2000"/>
              <a:t>(1+ 0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98340" name="Rectangle 36">
            <a:extLst>
              <a:ext uri="{FF2B5EF4-FFF2-40B4-BE49-F238E27FC236}">
                <a16:creationId xmlns:a16="http://schemas.microsoft.com/office/drawing/2014/main" id="{4345860C-31FD-44E1-924F-3A5666625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01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10,000 </a:t>
            </a:r>
            <a:endParaRPr lang="en-US" altLang="en-US" sz="2000"/>
          </a:p>
          <a:p>
            <a:r>
              <a:rPr lang="en-US" altLang="en-US" sz="2000"/>
              <a:t>(1+ 0)</a:t>
            </a:r>
            <a:r>
              <a:rPr lang="en-US" altLang="en-US" sz="2000" baseline="30000"/>
              <a:t>4</a:t>
            </a:r>
          </a:p>
        </p:txBody>
      </p:sp>
      <p:sp>
        <p:nvSpPr>
          <p:cNvPr id="98341" name="Rectangle 37">
            <a:extLst>
              <a:ext uri="{FF2B5EF4-FFF2-40B4-BE49-F238E27FC236}">
                <a16:creationId xmlns:a16="http://schemas.microsoft.com/office/drawing/2014/main" id="{FC05FB56-71B8-4CC3-98EF-17B4C353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$5,600</a:t>
            </a:r>
          </a:p>
        </p:txBody>
      </p:sp>
      <p:sp>
        <p:nvSpPr>
          <p:cNvPr id="98342" name="Oval 38">
            <a:extLst>
              <a:ext uri="{FF2B5EF4-FFF2-40B4-BE49-F238E27FC236}">
                <a16:creationId xmlns:a16="http://schemas.microsoft.com/office/drawing/2014/main" id="{481C5D56-E98D-4A3D-8DC7-43DBB3DC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50825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F3E1F03-4F92-4CB3-89DF-2CB1DB632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Concepts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C1DDA5F-6F60-45E3-9954-0C1831C1B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Initial Cash Outlay - amount of capital spent to get project going.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If spend $10 million to build new plant then the Initial Outlay (IO) = $10 million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AA5BFF5-4AE0-4AE9-B62C-0DA635A4C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Cash Flows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5E5EAB65-A0B3-4BED-8393-6047BF0B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618038"/>
            <a:ext cx="3411538" cy="519112"/>
          </a:xfrm>
          <a:prstGeom prst="rect">
            <a:avLst/>
          </a:prstGeom>
          <a:solidFill>
            <a:srgbClr val="00B7A5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 CF</a:t>
            </a:r>
            <a:r>
              <a:rPr lang="en-US" altLang="en-US" sz="2800" baseline="-25000"/>
              <a:t>n</a:t>
            </a:r>
            <a:r>
              <a:rPr lang="en-US" altLang="en-US" sz="2800"/>
              <a:t> = Sales - Costs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9D0E3AF6-BF0E-4DBB-A03A-B98455A7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3590925"/>
            <a:ext cx="58578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sz="2800" i="1">
                <a:effectLst>
                  <a:outerShdw blurRad="38100" dist="38100" dir="2700000" algn="tl">
                    <a:srgbClr val="000000"/>
                  </a:outerShdw>
                </a:effectLst>
              </a:rPr>
              <a:t>Annual Cash Inflows--after-tax CF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 sz="2600"/>
              <a:t>Cash inflows from the project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8828AA0-3B68-4EB1-8326-9DB3FCB41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2897188"/>
            <a:ext cx="6070600" cy="519112"/>
          </a:xfrm>
          <a:prstGeom prst="rect">
            <a:avLst/>
          </a:prstGeom>
          <a:solidFill>
            <a:srgbClr val="00B7A5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 CF</a:t>
            </a:r>
            <a:r>
              <a:rPr lang="en-US" altLang="en-US" sz="2800" baseline="-25000"/>
              <a:t>0</a:t>
            </a:r>
            <a:r>
              <a:rPr lang="en-US" altLang="en-US" sz="2800"/>
              <a:t> = Cash Flow time 0 = -10 million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C3FA1E5D-D9BD-490B-AA8A-9E495D1D9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5640388"/>
            <a:ext cx="2409825" cy="701675"/>
          </a:xfrm>
          <a:prstGeom prst="rect">
            <a:avLst/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We will determine these in Chapter 10</a:t>
            </a:r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A746A5FD-7C7E-494F-9FE4-BF16F6537E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0688" y="5078413"/>
            <a:ext cx="1138237" cy="581025"/>
          </a:xfrm>
          <a:prstGeom prst="line">
            <a:avLst/>
          </a:prstGeom>
          <a:noFill/>
          <a:ln w="50800">
            <a:solidFill>
              <a:srgbClr val="00279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8D366F0-90FF-4110-94B4-3C6F65949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1847850"/>
            <a:ext cx="5062537" cy="362585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B90CB59-34C3-4360-BA5C-4275D944D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5027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54E3054F-A300-4D98-BE97-493285CA0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5027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2218D5AD-11BB-48CC-92BA-2B17B01A0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48196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5229540E-A75A-4A69-9F1D-6193B025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7520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DE26A72F-AA86-4344-9063-2AAA5A7F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417763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D0721491-4286-4AA4-BF5A-2740FD966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2179638"/>
            <a:ext cx="1020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00361" name="Rectangle 9">
            <a:extLst>
              <a:ext uri="{FF2B5EF4-FFF2-40B4-BE49-F238E27FC236}">
                <a16:creationId xmlns:a16="http://schemas.microsoft.com/office/drawing/2014/main" id="{5A565A71-0DD9-41C7-8A2D-133501ACA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3559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00362" name="Rectangle 10">
            <a:extLst>
              <a:ext uri="{FF2B5EF4-FFF2-40B4-BE49-F238E27FC236}">
                <a16:creationId xmlns:a16="http://schemas.microsoft.com/office/drawing/2014/main" id="{5CEE6930-2D0B-44F4-85BC-2AF77DA0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00363" name="Freeform 11">
            <a:extLst>
              <a:ext uri="{FF2B5EF4-FFF2-40B4-BE49-F238E27FC236}">
                <a16:creationId xmlns:a16="http://schemas.microsoft.com/office/drawing/2014/main" id="{98738223-8C8C-49A9-9989-79F32C4974E6}"/>
              </a:ext>
            </a:extLst>
          </p:cNvPr>
          <p:cNvSpPr>
            <a:spLocks/>
          </p:cNvSpPr>
          <p:nvPr/>
        </p:nvSpPr>
        <p:spPr bwMode="auto">
          <a:xfrm>
            <a:off x="1970088" y="3227388"/>
            <a:ext cx="2701925" cy="2157412"/>
          </a:xfrm>
          <a:custGeom>
            <a:avLst/>
            <a:gdLst>
              <a:gd name="T0" fmla="*/ 0 w 1702"/>
              <a:gd name="T1" fmla="*/ 0 h 1359"/>
              <a:gd name="T2" fmla="*/ 302 w 1702"/>
              <a:gd name="T3" fmla="*/ 453 h 1359"/>
              <a:gd name="T4" fmla="*/ 765 w 1702"/>
              <a:gd name="T5" fmla="*/ 802 h 1359"/>
              <a:gd name="T6" fmla="*/ 1252 w 1702"/>
              <a:gd name="T7" fmla="*/ 1142 h 1359"/>
              <a:gd name="T8" fmla="*/ 1701 w 1702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" h="1359">
                <a:moveTo>
                  <a:pt x="0" y="0"/>
                </a:moveTo>
                <a:lnTo>
                  <a:pt x="302" y="453"/>
                </a:lnTo>
                <a:lnTo>
                  <a:pt x="765" y="802"/>
                </a:lnTo>
                <a:lnTo>
                  <a:pt x="1252" y="1142"/>
                </a:lnTo>
                <a:lnTo>
                  <a:pt x="1701" y="1358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0372" name="Group 20">
            <a:extLst>
              <a:ext uri="{FF2B5EF4-FFF2-40B4-BE49-F238E27FC236}">
                <a16:creationId xmlns:a16="http://schemas.microsoft.com/office/drawing/2014/main" id="{58F9B93E-9916-42D8-9D3D-FCA4EF7F8C00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2359025"/>
            <a:ext cx="115888" cy="2233613"/>
            <a:chOff x="1168" y="1486"/>
            <a:chExt cx="73" cy="1407"/>
          </a:xfrm>
        </p:grpSpPr>
        <p:grpSp>
          <p:nvGrpSpPr>
            <p:cNvPr id="100368" name="Group 16">
              <a:extLst>
                <a:ext uri="{FF2B5EF4-FFF2-40B4-BE49-F238E27FC236}">
                  <a16:creationId xmlns:a16="http://schemas.microsoft.com/office/drawing/2014/main" id="{9DD0446C-4C8B-42D5-9375-13AED3427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2034"/>
              <a:ext cx="73" cy="859"/>
              <a:chOff x="1168" y="2034"/>
              <a:chExt cx="73" cy="859"/>
            </a:xfrm>
          </p:grpSpPr>
          <p:sp>
            <p:nvSpPr>
              <p:cNvPr id="100364" name="Line 12">
                <a:extLst>
                  <a:ext uri="{FF2B5EF4-FFF2-40B4-BE49-F238E27FC236}">
                    <a16:creationId xmlns:a16="http://schemas.microsoft.com/office/drawing/2014/main" id="{23A320BD-A9D2-44E6-86BB-EF9F93ED9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203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0365" name="Line 13">
                <a:extLst>
                  <a:ext uri="{FF2B5EF4-FFF2-40B4-BE49-F238E27FC236}">
                    <a16:creationId xmlns:a16="http://schemas.microsoft.com/office/drawing/2014/main" id="{14D91E67-A9FB-4C32-B439-FBA4DBBA6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615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0366" name="Line 14">
                <a:extLst>
                  <a:ext uri="{FF2B5EF4-FFF2-40B4-BE49-F238E27FC236}">
                    <a16:creationId xmlns:a16="http://schemas.microsoft.com/office/drawing/2014/main" id="{D0C2AEE2-3CF5-4240-86C4-677EEBFD9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34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0367" name="Line 15">
                <a:extLst>
                  <a:ext uri="{FF2B5EF4-FFF2-40B4-BE49-F238E27FC236}">
                    <a16:creationId xmlns:a16="http://schemas.microsoft.com/office/drawing/2014/main" id="{C775370B-DC2E-40B7-BDBF-13CCC6E38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893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00371" name="Group 19">
              <a:extLst>
                <a:ext uri="{FF2B5EF4-FFF2-40B4-BE49-F238E27FC236}">
                  <a16:creationId xmlns:a16="http://schemas.microsoft.com/office/drawing/2014/main" id="{6F4F0D5D-E886-4398-BA85-A431E472F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67" cy="278"/>
              <a:chOff x="1168" y="1486"/>
              <a:chExt cx="67" cy="278"/>
            </a:xfrm>
          </p:grpSpPr>
          <p:sp>
            <p:nvSpPr>
              <p:cNvPr id="100369" name="Line 17">
                <a:extLst>
                  <a:ext uri="{FF2B5EF4-FFF2-40B4-BE49-F238E27FC236}">
                    <a16:creationId xmlns:a16="http://schemas.microsoft.com/office/drawing/2014/main" id="{12CCBEB3-7C8A-432D-BB08-839909AE3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48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0370" name="Line 18">
                <a:extLst>
                  <a:ext uri="{FF2B5EF4-FFF2-40B4-BE49-F238E27FC236}">
                    <a16:creationId xmlns:a16="http://schemas.microsoft.com/office/drawing/2014/main" id="{F585D624-B6F5-4675-BE5E-8E439177D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76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00373" name="Rectangle 21">
            <a:extLst>
              <a:ext uri="{FF2B5EF4-FFF2-40B4-BE49-F238E27FC236}">
                <a16:creationId xmlns:a16="http://schemas.microsoft.com/office/drawing/2014/main" id="{4303DBCB-352A-4C2A-BCB8-1F03E2434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00374" name="Freeform 22">
            <a:extLst>
              <a:ext uri="{FF2B5EF4-FFF2-40B4-BE49-F238E27FC236}">
                <a16:creationId xmlns:a16="http://schemas.microsoft.com/office/drawing/2014/main" id="{EB2B818F-8767-46E8-BAEA-114D08C90736}"/>
              </a:ext>
            </a:extLst>
          </p:cNvPr>
          <p:cNvSpPr>
            <a:spLocks/>
          </p:cNvSpPr>
          <p:nvPr/>
        </p:nvSpPr>
        <p:spPr bwMode="auto">
          <a:xfrm>
            <a:off x="1970088" y="2127250"/>
            <a:ext cx="3556000" cy="2882900"/>
          </a:xfrm>
          <a:custGeom>
            <a:avLst/>
            <a:gdLst>
              <a:gd name="T0" fmla="*/ 0 w 2240"/>
              <a:gd name="T1" fmla="*/ 0 h 1816"/>
              <a:gd name="T2" fmla="*/ 0 w 2240"/>
              <a:gd name="T3" fmla="*/ 1815 h 1816"/>
              <a:gd name="T4" fmla="*/ 2239 w 2240"/>
              <a:gd name="T5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0" h="1816">
                <a:moveTo>
                  <a:pt x="0" y="0"/>
                </a:moveTo>
                <a:lnTo>
                  <a:pt x="0" y="1815"/>
                </a:lnTo>
                <a:lnTo>
                  <a:pt x="2239" y="18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0375" name="Rectangle 23">
            <a:extLst>
              <a:ext uri="{FF2B5EF4-FFF2-40B4-BE49-F238E27FC236}">
                <a16:creationId xmlns:a16="http://schemas.microsoft.com/office/drawing/2014/main" id="{38076B45-8C7D-46B2-AB91-0EE30344C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00376" name="Rectangle 24">
            <a:extLst>
              <a:ext uri="{FF2B5EF4-FFF2-40B4-BE49-F238E27FC236}">
                <a16:creationId xmlns:a16="http://schemas.microsoft.com/office/drawing/2014/main" id="{41337A8A-B66D-4986-98AB-80FE4C42E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grpSp>
        <p:nvGrpSpPr>
          <p:cNvPr id="100383" name="Group 31">
            <a:extLst>
              <a:ext uri="{FF2B5EF4-FFF2-40B4-BE49-F238E27FC236}">
                <a16:creationId xmlns:a16="http://schemas.microsoft.com/office/drawing/2014/main" id="{11ADDD4C-C46C-4C51-9235-5CEF88B2D5E6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100377" name="Rectangle 25">
              <a:extLst>
                <a:ext uri="{FF2B5EF4-FFF2-40B4-BE49-F238E27FC236}">
                  <a16:creationId xmlns:a16="http://schemas.microsoft.com/office/drawing/2014/main" id="{E8CA1306-219D-4852-BEF8-93440F822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0378" name="Rectangle 26">
              <a:extLst>
                <a:ext uri="{FF2B5EF4-FFF2-40B4-BE49-F238E27FC236}">
                  <a16:creationId xmlns:a16="http://schemas.microsoft.com/office/drawing/2014/main" id="{91C8C18A-5AFB-4161-B996-7D9D8ACE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0379" name="Line 27">
              <a:extLst>
                <a:ext uri="{FF2B5EF4-FFF2-40B4-BE49-F238E27FC236}">
                  <a16:creationId xmlns:a16="http://schemas.microsoft.com/office/drawing/2014/main" id="{0B20E6F3-6FAC-446B-82EB-3E65792BA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0380" name="Rectangle 28">
              <a:extLst>
                <a:ext uri="{FF2B5EF4-FFF2-40B4-BE49-F238E27FC236}">
                  <a16:creationId xmlns:a16="http://schemas.microsoft.com/office/drawing/2014/main" id="{1548A649-652D-4C9A-BD85-6E3005FF2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00381" name="Freeform 29">
              <a:extLst>
                <a:ext uri="{FF2B5EF4-FFF2-40B4-BE49-F238E27FC236}">
                  <a16:creationId xmlns:a16="http://schemas.microsoft.com/office/drawing/2014/main" id="{FD37F3D7-FEE2-4917-ABC4-7D5BAA58C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382" name="Rectangle 30">
              <a:extLst>
                <a:ext uri="{FF2B5EF4-FFF2-40B4-BE49-F238E27FC236}">
                  <a16:creationId xmlns:a16="http://schemas.microsoft.com/office/drawing/2014/main" id="{AC9DD2FA-39F9-4F0B-8B5D-5BBEB3C50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100384" name="Oval 32">
            <a:extLst>
              <a:ext uri="{FF2B5EF4-FFF2-40B4-BE49-F238E27FC236}">
                <a16:creationId xmlns:a16="http://schemas.microsoft.com/office/drawing/2014/main" id="{7AD9077E-25BD-4589-9061-AD570F3F4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6322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0385" name="Oval 33">
            <a:extLst>
              <a:ext uri="{FF2B5EF4-FFF2-40B4-BE49-F238E27FC236}">
                <a16:creationId xmlns:a16="http://schemas.microsoft.com/office/drawing/2014/main" id="{E447C841-9101-420C-9C6F-FD5BE8429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50825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0386" name="Freeform 34">
            <a:extLst>
              <a:ext uri="{FF2B5EF4-FFF2-40B4-BE49-F238E27FC236}">
                <a16:creationId xmlns:a16="http://schemas.microsoft.com/office/drawing/2014/main" id="{06957379-BEAB-4CF0-B988-909530C49D98}"/>
              </a:ext>
            </a:extLst>
          </p:cNvPr>
          <p:cNvSpPr>
            <a:spLocks/>
          </p:cNvSpPr>
          <p:nvPr/>
        </p:nvSpPr>
        <p:spPr bwMode="auto">
          <a:xfrm>
            <a:off x="1981200" y="3619500"/>
            <a:ext cx="477838" cy="1373188"/>
          </a:xfrm>
          <a:custGeom>
            <a:avLst/>
            <a:gdLst>
              <a:gd name="T0" fmla="*/ 0 w 301"/>
              <a:gd name="T1" fmla="*/ 0 h 865"/>
              <a:gd name="T2" fmla="*/ 300 w 301"/>
              <a:gd name="T3" fmla="*/ 0 h 865"/>
              <a:gd name="T4" fmla="*/ 300 w 301"/>
              <a:gd name="T5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1" h="865">
                <a:moveTo>
                  <a:pt x="0" y="0"/>
                </a:moveTo>
                <a:lnTo>
                  <a:pt x="300" y="0"/>
                </a:lnTo>
                <a:lnTo>
                  <a:pt x="300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0387" name="Rectangle 35">
            <a:extLst>
              <a:ext uri="{FF2B5EF4-FFF2-40B4-BE49-F238E27FC236}">
                <a16:creationId xmlns:a16="http://schemas.microsoft.com/office/drawing/2014/main" id="{D3F4D83C-B9B8-4BCE-8AA5-6801BF234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9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  NPV(5%)</a:t>
            </a:r>
            <a:r>
              <a:rPr lang="en-US" altLang="en-US" sz="2400" baseline="-25000"/>
              <a:t> </a:t>
            </a:r>
            <a:r>
              <a:rPr lang="en-US" altLang="en-US" sz="2400"/>
              <a:t> =            +            +            +             – 10,000</a:t>
            </a:r>
          </a:p>
        </p:txBody>
      </p:sp>
      <p:sp>
        <p:nvSpPr>
          <p:cNvPr id="100388" name="Rectangle 36">
            <a:extLst>
              <a:ext uri="{FF2B5EF4-FFF2-40B4-BE49-F238E27FC236}">
                <a16:creationId xmlns:a16="http://schemas.microsoft.com/office/drawing/2014/main" id="{119D8B2D-63C2-4BB8-8FE5-419ED494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995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</a:t>
            </a:r>
            <a:endParaRPr lang="en-US" altLang="en-US" sz="2000"/>
          </a:p>
          <a:p>
            <a:r>
              <a:rPr lang="en-US" altLang="en-US" sz="2000"/>
              <a:t>(1+.05)</a:t>
            </a:r>
          </a:p>
        </p:txBody>
      </p:sp>
      <p:sp>
        <p:nvSpPr>
          <p:cNvPr id="100389" name="Rectangle 37">
            <a:extLst>
              <a:ext uri="{FF2B5EF4-FFF2-40B4-BE49-F238E27FC236}">
                <a16:creationId xmlns:a16="http://schemas.microsoft.com/office/drawing/2014/main" id="{ADEAE3BC-063A-4197-A65F-15CAADD9E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087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500   </a:t>
            </a:r>
            <a:endParaRPr lang="en-US" altLang="en-US" sz="2000"/>
          </a:p>
          <a:p>
            <a:r>
              <a:rPr lang="en-US" altLang="en-US" sz="2000"/>
              <a:t>(1+.05)</a:t>
            </a:r>
            <a:r>
              <a:rPr lang="en-US" altLang="en-US" sz="2000" baseline="30000"/>
              <a:t>2</a:t>
            </a:r>
          </a:p>
        </p:txBody>
      </p:sp>
      <p:sp>
        <p:nvSpPr>
          <p:cNvPr id="100390" name="Rectangle 38">
            <a:extLst>
              <a:ext uri="{FF2B5EF4-FFF2-40B4-BE49-F238E27FC236}">
                <a16:creationId xmlns:a16="http://schemas.microsoft.com/office/drawing/2014/main" id="{42F36E07-E6AD-4268-87B7-ED1A4D5C3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4,600 </a:t>
            </a:r>
            <a:endParaRPr lang="en-US" altLang="en-US" sz="2000"/>
          </a:p>
          <a:p>
            <a:r>
              <a:rPr lang="en-US" altLang="en-US" sz="2000"/>
              <a:t>(1+ .05)</a:t>
            </a:r>
            <a:r>
              <a:rPr lang="en-US" altLang="en-US" sz="2000" baseline="30000"/>
              <a:t>3</a:t>
            </a:r>
          </a:p>
        </p:txBody>
      </p:sp>
      <p:sp>
        <p:nvSpPr>
          <p:cNvPr id="100391" name="Rectangle 39">
            <a:extLst>
              <a:ext uri="{FF2B5EF4-FFF2-40B4-BE49-F238E27FC236}">
                <a16:creationId xmlns:a16="http://schemas.microsoft.com/office/drawing/2014/main" id="{AF512282-9832-4FE6-A983-14A7BD72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10,000 </a:t>
            </a:r>
            <a:endParaRPr lang="en-US" altLang="en-US" sz="2000"/>
          </a:p>
          <a:p>
            <a:r>
              <a:rPr lang="en-US" altLang="en-US" sz="2000"/>
              <a:t>(1+ .05)</a:t>
            </a:r>
            <a:r>
              <a:rPr lang="en-US" altLang="en-US" sz="2000" baseline="30000"/>
              <a:t>4</a:t>
            </a:r>
          </a:p>
        </p:txBody>
      </p:sp>
      <p:sp>
        <p:nvSpPr>
          <p:cNvPr id="100392" name="Rectangle 40">
            <a:extLst>
              <a:ext uri="{FF2B5EF4-FFF2-40B4-BE49-F238E27FC236}">
                <a16:creationId xmlns:a16="http://schemas.microsoft.com/office/drawing/2014/main" id="{7530F25A-5F23-4459-AD50-4644CFA02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$3,130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CB8E67D-224C-4D0E-A632-D3B42C2D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1847850"/>
            <a:ext cx="5062537" cy="362585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FE4A821C-C80C-4DE7-9EE7-31601B972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5027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DB743FF6-7133-49F5-9E11-24BB067E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5027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9354379E-0EDB-4692-A0A0-D08047444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48196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374B2177-2443-40B9-8DF6-5E6DD2EB7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7520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F63440CF-5C82-4B8C-B728-54537771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417763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02408" name="Rectangle 8">
            <a:extLst>
              <a:ext uri="{FF2B5EF4-FFF2-40B4-BE49-F238E27FC236}">
                <a16:creationId xmlns:a16="http://schemas.microsoft.com/office/drawing/2014/main" id="{5530D77B-6BA0-4BEB-B4CD-CD36AEB3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2179638"/>
            <a:ext cx="1020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02409" name="Rectangle 9">
            <a:extLst>
              <a:ext uri="{FF2B5EF4-FFF2-40B4-BE49-F238E27FC236}">
                <a16:creationId xmlns:a16="http://schemas.microsoft.com/office/drawing/2014/main" id="{CC4FA560-5F2E-44F1-A41C-351FD663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3559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02410" name="Rectangle 10">
            <a:extLst>
              <a:ext uri="{FF2B5EF4-FFF2-40B4-BE49-F238E27FC236}">
                <a16:creationId xmlns:a16="http://schemas.microsoft.com/office/drawing/2014/main" id="{FC74DAB6-F231-43FC-B031-423803B7B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02411" name="Freeform 11">
            <a:extLst>
              <a:ext uri="{FF2B5EF4-FFF2-40B4-BE49-F238E27FC236}">
                <a16:creationId xmlns:a16="http://schemas.microsoft.com/office/drawing/2014/main" id="{415F5177-6EE7-40B7-A59D-25E9CCCF192C}"/>
              </a:ext>
            </a:extLst>
          </p:cNvPr>
          <p:cNvSpPr>
            <a:spLocks/>
          </p:cNvSpPr>
          <p:nvPr/>
        </p:nvSpPr>
        <p:spPr bwMode="auto">
          <a:xfrm>
            <a:off x="1970088" y="3227388"/>
            <a:ext cx="2701925" cy="2157412"/>
          </a:xfrm>
          <a:custGeom>
            <a:avLst/>
            <a:gdLst>
              <a:gd name="T0" fmla="*/ 0 w 1702"/>
              <a:gd name="T1" fmla="*/ 0 h 1359"/>
              <a:gd name="T2" fmla="*/ 302 w 1702"/>
              <a:gd name="T3" fmla="*/ 453 h 1359"/>
              <a:gd name="T4" fmla="*/ 765 w 1702"/>
              <a:gd name="T5" fmla="*/ 802 h 1359"/>
              <a:gd name="T6" fmla="*/ 1252 w 1702"/>
              <a:gd name="T7" fmla="*/ 1142 h 1359"/>
              <a:gd name="T8" fmla="*/ 1701 w 1702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" h="1359">
                <a:moveTo>
                  <a:pt x="0" y="0"/>
                </a:moveTo>
                <a:lnTo>
                  <a:pt x="302" y="453"/>
                </a:lnTo>
                <a:lnTo>
                  <a:pt x="765" y="802"/>
                </a:lnTo>
                <a:lnTo>
                  <a:pt x="1252" y="1142"/>
                </a:lnTo>
                <a:lnTo>
                  <a:pt x="1701" y="1358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2420" name="Group 20">
            <a:extLst>
              <a:ext uri="{FF2B5EF4-FFF2-40B4-BE49-F238E27FC236}">
                <a16:creationId xmlns:a16="http://schemas.microsoft.com/office/drawing/2014/main" id="{842A59D3-D84D-4B78-AF58-3FA4D8AD69C8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2359025"/>
            <a:ext cx="115888" cy="2233613"/>
            <a:chOff x="1168" y="1486"/>
            <a:chExt cx="73" cy="1407"/>
          </a:xfrm>
        </p:grpSpPr>
        <p:grpSp>
          <p:nvGrpSpPr>
            <p:cNvPr id="102416" name="Group 16">
              <a:extLst>
                <a:ext uri="{FF2B5EF4-FFF2-40B4-BE49-F238E27FC236}">
                  <a16:creationId xmlns:a16="http://schemas.microsoft.com/office/drawing/2014/main" id="{7AD1A700-09B0-4AF3-851E-38EB75152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2034"/>
              <a:ext cx="73" cy="859"/>
              <a:chOff x="1168" y="2034"/>
              <a:chExt cx="73" cy="859"/>
            </a:xfrm>
          </p:grpSpPr>
          <p:sp>
            <p:nvSpPr>
              <p:cNvPr id="102412" name="Line 12">
                <a:extLst>
                  <a:ext uri="{FF2B5EF4-FFF2-40B4-BE49-F238E27FC236}">
                    <a16:creationId xmlns:a16="http://schemas.microsoft.com/office/drawing/2014/main" id="{07C743D1-8634-4105-9DE1-71E1065F9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203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413" name="Line 13">
                <a:extLst>
                  <a:ext uri="{FF2B5EF4-FFF2-40B4-BE49-F238E27FC236}">
                    <a16:creationId xmlns:a16="http://schemas.microsoft.com/office/drawing/2014/main" id="{585A546A-2B38-4868-8952-ECBE9C285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615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414" name="Line 14">
                <a:extLst>
                  <a:ext uri="{FF2B5EF4-FFF2-40B4-BE49-F238E27FC236}">
                    <a16:creationId xmlns:a16="http://schemas.microsoft.com/office/drawing/2014/main" id="{121B597C-0DDA-41D4-9D13-F1E801D98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34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415" name="Line 15">
                <a:extLst>
                  <a:ext uri="{FF2B5EF4-FFF2-40B4-BE49-F238E27FC236}">
                    <a16:creationId xmlns:a16="http://schemas.microsoft.com/office/drawing/2014/main" id="{07493422-A614-43EB-9A24-CFDE16A14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893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02419" name="Group 19">
              <a:extLst>
                <a:ext uri="{FF2B5EF4-FFF2-40B4-BE49-F238E27FC236}">
                  <a16:creationId xmlns:a16="http://schemas.microsoft.com/office/drawing/2014/main" id="{22CB22ED-C5E4-48D8-BA44-EB699BB60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67" cy="278"/>
              <a:chOff x="1168" y="1486"/>
              <a:chExt cx="67" cy="278"/>
            </a:xfrm>
          </p:grpSpPr>
          <p:sp>
            <p:nvSpPr>
              <p:cNvPr id="102417" name="Line 17">
                <a:extLst>
                  <a:ext uri="{FF2B5EF4-FFF2-40B4-BE49-F238E27FC236}">
                    <a16:creationId xmlns:a16="http://schemas.microsoft.com/office/drawing/2014/main" id="{E275813F-C36B-48E5-8127-29D849F7D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48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418" name="Line 18">
                <a:extLst>
                  <a:ext uri="{FF2B5EF4-FFF2-40B4-BE49-F238E27FC236}">
                    <a16:creationId xmlns:a16="http://schemas.microsoft.com/office/drawing/2014/main" id="{91C7E157-1872-4BAA-80D6-0DE8CD74E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76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02421" name="Rectangle 21">
            <a:extLst>
              <a:ext uri="{FF2B5EF4-FFF2-40B4-BE49-F238E27FC236}">
                <a16:creationId xmlns:a16="http://schemas.microsoft.com/office/drawing/2014/main" id="{937B12BA-2500-48C2-8AA9-0346D4693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02422" name="Freeform 22">
            <a:extLst>
              <a:ext uri="{FF2B5EF4-FFF2-40B4-BE49-F238E27FC236}">
                <a16:creationId xmlns:a16="http://schemas.microsoft.com/office/drawing/2014/main" id="{0A2480D2-31A2-450D-ADE6-56D648864404}"/>
              </a:ext>
            </a:extLst>
          </p:cNvPr>
          <p:cNvSpPr>
            <a:spLocks/>
          </p:cNvSpPr>
          <p:nvPr/>
        </p:nvSpPr>
        <p:spPr bwMode="auto">
          <a:xfrm>
            <a:off x="1970088" y="2127250"/>
            <a:ext cx="3556000" cy="2882900"/>
          </a:xfrm>
          <a:custGeom>
            <a:avLst/>
            <a:gdLst>
              <a:gd name="T0" fmla="*/ 0 w 2240"/>
              <a:gd name="T1" fmla="*/ 0 h 1816"/>
              <a:gd name="T2" fmla="*/ 0 w 2240"/>
              <a:gd name="T3" fmla="*/ 1815 h 1816"/>
              <a:gd name="T4" fmla="*/ 2239 w 2240"/>
              <a:gd name="T5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0" h="1816">
                <a:moveTo>
                  <a:pt x="0" y="0"/>
                </a:moveTo>
                <a:lnTo>
                  <a:pt x="0" y="1815"/>
                </a:lnTo>
                <a:lnTo>
                  <a:pt x="2239" y="18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23" name="Rectangle 23">
            <a:extLst>
              <a:ext uri="{FF2B5EF4-FFF2-40B4-BE49-F238E27FC236}">
                <a16:creationId xmlns:a16="http://schemas.microsoft.com/office/drawing/2014/main" id="{9BD8E038-409C-46FC-8CCC-23103ECC7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02424" name="Rectangle 24">
            <a:extLst>
              <a:ext uri="{FF2B5EF4-FFF2-40B4-BE49-F238E27FC236}">
                <a16:creationId xmlns:a16="http://schemas.microsoft.com/office/drawing/2014/main" id="{F4095CA1-950E-4A36-8112-6F7467A71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grpSp>
        <p:nvGrpSpPr>
          <p:cNvPr id="102431" name="Group 31">
            <a:extLst>
              <a:ext uri="{FF2B5EF4-FFF2-40B4-BE49-F238E27FC236}">
                <a16:creationId xmlns:a16="http://schemas.microsoft.com/office/drawing/2014/main" id="{C047086A-4578-4B42-8F9E-F93A10C32219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102425" name="Rectangle 25">
              <a:extLst>
                <a:ext uri="{FF2B5EF4-FFF2-40B4-BE49-F238E27FC236}">
                  <a16:creationId xmlns:a16="http://schemas.microsoft.com/office/drawing/2014/main" id="{84CBB08A-47D2-439D-B6EE-8668FF7D3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426" name="Rectangle 26">
              <a:extLst>
                <a:ext uri="{FF2B5EF4-FFF2-40B4-BE49-F238E27FC236}">
                  <a16:creationId xmlns:a16="http://schemas.microsoft.com/office/drawing/2014/main" id="{11D91B50-5A9F-4B11-9C84-9265A5B1F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427" name="Line 27">
              <a:extLst>
                <a:ext uri="{FF2B5EF4-FFF2-40B4-BE49-F238E27FC236}">
                  <a16:creationId xmlns:a16="http://schemas.microsoft.com/office/drawing/2014/main" id="{3D18E6BD-34A1-4473-874C-A4534D490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428" name="Rectangle 28">
              <a:extLst>
                <a:ext uri="{FF2B5EF4-FFF2-40B4-BE49-F238E27FC236}">
                  <a16:creationId xmlns:a16="http://schemas.microsoft.com/office/drawing/2014/main" id="{7C9E4A1B-F109-4257-8919-3252AB2A3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02429" name="Freeform 29">
              <a:extLst>
                <a:ext uri="{FF2B5EF4-FFF2-40B4-BE49-F238E27FC236}">
                  <a16:creationId xmlns:a16="http://schemas.microsoft.com/office/drawing/2014/main" id="{685349C2-A2F5-4E35-B618-A5F2465ED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30" name="Rectangle 30">
              <a:extLst>
                <a:ext uri="{FF2B5EF4-FFF2-40B4-BE49-F238E27FC236}">
                  <a16:creationId xmlns:a16="http://schemas.microsoft.com/office/drawing/2014/main" id="{072D09C5-D6E4-4226-84D9-63E859BBF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102432" name="Oval 32">
            <a:extLst>
              <a:ext uri="{FF2B5EF4-FFF2-40B4-BE49-F238E27FC236}">
                <a16:creationId xmlns:a16="http://schemas.microsoft.com/office/drawing/2014/main" id="{96ECE22D-2AD8-41DD-B2A1-E9A1CA5C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63220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33" name="Oval 33">
            <a:extLst>
              <a:ext uri="{FF2B5EF4-FFF2-40B4-BE49-F238E27FC236}">
                <a16:creationId xmlns:a16="http://schemas.microsoft.com/office/drawing/2014/main" id="{001BFAB9-506B-459E-9A08-676350C3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250825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434" name="Freeform 34">
            <a:extLst>
              <a:ext uri="{FF2B5EF4-FFF2-40B4-BE49-F238E27FC236}">
                <a16:creationId xmlns:a16="http://schemas.microsoft.com/office/drawing/2014/main" id="{648196CC-1457-425A-BC31-9D91241A23E0}"/>
              </a:ext>
            </a:extLst>
          </p:cNvPr>
          <p:cNvSpPr>
            <a:spLocks/>
          </p:cNvSpPr>
          <p:nvPr/>
        </p:nvSpPr>
        <p:spPr bwMode="auto">
          <a:xfrm>
            <a:off x="1981200" y="4438650"/>
            <a:ext cx="1201738" cy="554038"/>
          </a:xfrm>
          <a:custGeom>
            <a:avLst/>
            <a:gdLst>
              <a:gd name="T0" fmla="*/ 0 w 757"/>
              <a:gd name="T1" fmla="*/ 0 h 349"/>
              <a:gd name="T2" fmla="*/ 756 w 757"/>
              <a:gd name="T3" fmla="*/ 0 h 349"/>
              <a:gd name="T4" fmla="*/ 756 w 757"/>
              <a:gd name="T5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7" h="349">
                <a:moveTo>
                  <a:pt x="0" y="0"/>
                </a:moveTo>
                <a:lnTo>
                  <a:pt x="756" y="0"/>
                </a:lnTo>
                <a:lnTo>
                  <a:pt x="756" y="3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35" name="Rectangle 35">
            <a:extLst>
              <a:ext uri="{FF2B5EF4-FFF2-40B4-BE49-F238E27FC236}">
                <a16:creationId xmlns:a16="http://schemas.microsoft.com/office/drawing/2014/main" id="{5BB48638-14A0-4341-8BA1-79D0F4A65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9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NPV(10%)</a:t>
            </a:r>
            <a:r>
              <a:rPr lang="en-US" altLang="en-US" sz="2400" baseline="-25000"/>
              <a:t> </a:t>
            </a:r>
            <a:r>
              <a:rPr lang="en-US" altLang="en-US" sz="2400"/>
              <a:t> =            +            +            +             – 10,000</a:t>
            </a:r>
          </a:p>
        </p:txBody>
      </p:sp>
      <p:sp>
        <p:nvSpPr>
          <p:cNvPr id="102436" name="Rectangle 36">
            <a:extLst>
              <a:ext uri="{FF2B5EF4-FFF2-40B4-BE49-F238E27FC236}">
                <a16:creationId xmlns:a16="http://schemas.microsoft.com/office/drawing/2014/main" id="{CD533356-17AC-4C90-9470-31F5C21A0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995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</a:t>
            </a:r>
            <a:endParaRPr lang="en-US" altLang="en-US" sz="2000"/>
          </a:p>
          <a:p>
            <a:r>
              <a:rPr lang="en-US" altLang="en-US" sz="2000"/>
              <a:t>(1+.10)</a:t>
            </a:r>
          </a:p>
        </p:txBody>
      </p:sp>
      <p:sp>
        <p:nvSpPr>
          <p:cNvPr id="102437" name="Rectangle 37">
            <a:extLst>
              <a:ext uri="{FF2B5EF4-FFF2-40B4-BE49-F238E27FC236}">
                <a16:creationId xmlns:a16="http://schemas.microsoft.com/office/drawing/2014/main" id="{FA010F0E-D76E-4057-AEEA-48860ECE3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087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500   </a:t>
            </a:r>
            <a:endParaRPr lang="en-US" altLang="en-US" sz="2000"/>
          </a:p>
          <a:p>
            <a:r>
              <a:rPr lang="en-US" altLang="en-US" sz="2000"/>
              <a:t>(1+.10)</a:t>
            </a:r>
            <a:r>
              <a:rPr lang="en-US" altLang="en-US" sz="2000" baseline="30000"/>
              <a:t>2</a:t>
            </a:r>
          </a:p>
        </p:txBody>
      </p:sp>
      <p:sp>
        <p:nvSpPr>
          <p:cNvPr id="102438" name="Rectangle 38">
            <a:extLst>
              <a:ext uri="{FF2B5EF4-FFF2-40B4-BE49-F238E27FC236}">
                <a16:creationId xmlns:a16="http://schemas.microsoft.com/office/drawing/2014/main" id="{2A2C3EB8-BC1F-46DB-B32B-9226852AA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4,600 </a:t>
            </a:r>
            <a:endParaRPr lang="en-US" altLang="en-US" sz="2000"/>
          </a:p>
          <a:p>
            <a:r>
              <a:rPr lang="en-US" altLang="en-US" sz="2000"/>
              <a:t>(1+ .10)</a:t>
            </a:r>
            <a:r>
              <a:rPr lang="en-US" altLang="en-US" sz="2000" baseline="30000"/>
              <a:t>3</a:t>
            </a:r>
          </a:p>
        </p:txBody>
      </p:sp>
      <p:sp>
        <p:nvSpPr>
          <p:cNvPr id="102439" name="Rectangle 39">
            <a:extLst>
              <a:ext uri="{FF2B5EF4-FFF2-40B4-BE49-F238E27FC236}">
                <a16:creationId xmlns:a16="http://schemas.microsoft.com/office/drawing/2014/main" id="{7ECAFF2F-3CDD-491C-9AF8-5A00B869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10,000 </a:t>
            </a:r>
            <a:endParaRPr lang="en-US" altLang="en-US" sz="2000"/>
          </a:p>
          <a:p>
            <a:r>
              <a:rPr lang="en-US" altLang="en-US" sz="2000"/>
              <a:t>(1+ .10)</a:t>
            </a:r>
            <a:r>
              <a:rPr lang="en-US" altLang="en-US" sz="2000" baseline="30000"/>
              <a:t>4</a:t>
            </a:r>
          </a:p>
        </p:txBody>
      </p:sp>
      <p:sp>
        <p:nvSpPr>
          <p:cNvPr id="102440" name="Rectangle 40">
            <a:extLst>
              <a:ext uri="{FF2B5EF4-FFF2-40B4-BE49-F238E27FC236}">
                <a16:creationId xmlns:a16="http://schemas.microsoft.com/office/drawing/2014/main" id="{684DE205-78A5-4EC2-B1EC-DA05998B3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37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$1.154</a:t>
            </a:r>
          </a:p>
        </p:txBody>
      </p:sp>
      <p:sp>
        <p:nvSpPr>
          <p:cNvPr id="102441" name="Oval 41">
            <a:extLst>
              <a:ext uri="{FF2B5EF4-FFF2-40B4-BE49-F238E27FC236}">
                <a16:creationId xmlns:a16="http://schemas.microsoft.com/office/drawing/2014/main" id="{47908C8B-54FF-48E7-8664-745816975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4375150"/>
            <a:ext cx="61912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380FFF2-BEAF-48D0-B51B-7FB352D3A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1847850"/>
            <a:ext cx="5062537" cy="362585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17874344-44CE-43A9-8597-C7D66F9E5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5027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339B7CF5-0585-4973-9475-75542A095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5027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C1517F0D-3CB7-4B82-BE02-17202C0BF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48196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618F89ED-2884-4D1B-8F03-92DB2F573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477520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DC42406E-F091-446F-B23D-275A7B7B4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417763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F0CF92F8-4D92-40D8-9C36-63186CDB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63" y="2179638"/>
            <a:ext cx="1020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04457" name="Rectangle 9">
            <a:extLst>
              <a:ext uri="{FF2B5EF4-FFF2-40B4-BE49-F238E27FC236}">
                <a16:creationId xmlns:a16="http://schemas.microsoft.com/office/drawing/2014/main" id="{303620EB-E308-4EB7-8AA8-5A8FACC93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3559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04458" name="Rectangle 10">
            <a:extLst>
              <a:ext uri="{FF2B5EF4-FFF2-40B4-BE49-F238E27FC236}">
                <a16:creationId xmlns:a16="http://schemas.microsoft.com/office/drawing/2014/main" id="{28CCF708-F391-4172-945D-885D4F865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04459" name="Freeform 11">
            <a:extLst>
              <a:ext uri="{FF2B5EF4-FFF2-40B4-BE49-F238E27FC236}">
                <a16:creationId xmlns:a16="http://schemas.microsoft.com/office/drawing/2014/main" id="{1F525B9E-5966-49CA-984E-F66C0D49FCF9}"/>
              </a:ext>
            </a:extLst>
          </p:cNvPr>
          <p:cNvSpPr>
            <a:spLocks/>
          </p:cNvSpPr>
          <p:nvPr/>
        </p:nvSpPr>
        <p:spPr bwMode="auto">
          <a:xfrm>
            <a:off x="1970088" y="3227388"/>
            <a:ext cx="2701925" cy="2157412"/>
          </a:xfrm>
          <a:custGeom>
            <a:avLst/>
            <a:gdLst>
              <a:gd name="T0" fmla="*/ 0 w 1702"/>
              <a:gd name="T1" fmla="*/ 0 h 1359"/>
              <a:gd name="T2" fmla="*/ 302 w 1702"/>
              <a:gd name="T3" fmla="*/ 453 h 1359"/>
              <a:gd name="T4" fmla="*/ 765 w 1702"/>
              <a:gd name="T5" fmla="*/ 802 h 1359"/>
              <a:gd name="T6" fmla="*/ 1252 w 1702"/>
              <a:gd name="T7" fmla="*/ 1142 h 1359"/>
              <a:gd name="T8" fmla="*/ 1701 w 1702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" h="1359">
                <a:moveTo>
                  <a:pt x="0" y="0"/>
                </a:moveTo>
                <a:lnTo>
                  <a:pt x="302" y="453"/>
                </a:lnTo>
                <a:lnTo>
                  <a:pt x="765" y="802"/>
                </a:lnTo>
                <a:lnTo>
                  <a:pt x="1252" y="1142"/>
                </a:lnTo>
                <a:lnTo>
                  <a:pt x="1701" y="1358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4468" name="Group 20">
            <a:extLst>
              <a:ext uri="{FF2B5EF4-FFF2-40B4-BE49-F238E27FC236}">
                <a16:creationId xmlns:a16="http://schemas.microsoft.com/office/drawing/2014/main" id="{F13501D9-CD67-42F6-9D9E-453931AA4253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2359025"/>
            <a:ext cx="115888" cy="2233613"/>
            <a:chOff x="1168" y="1486"/>
            <a:chExt cx="73" cy="1407"/>
          </a:xfrm>
        </p:grpSpPr>
        <p:grpSp>
          <p:nvGrpSpPr>
            <p:cNvPr id="104464" name="Group 16">
              <a:extLst>
                <a:ext uri="{FF2B5EF4-FFF2-40B4-BE49-F238E27FC236}">
                  <a16:creationId xmlns:a16="http://schemas.microsoft.com/office/drawing/2014/main" id="{D2331907-1F4C-4940-BBB3-6F29DA97A3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2034"/>
              <a:ext cx="73" cy="859"/>
              <a:chOff x="1168" y="2034"/>
              <a:chExt cx="73" cy="859"/>
            </a:xfrm>
          </p:grpSpPr>
          <p:sp>
            <p:nvSpPr>
              <p:cNvPr id="104460" name="Line 12">
                <a:extLst>
                  <a:ext uri="{FF2B5EF4-FFF2-40B4-BE49-F238E27FC236}">
                    <a16:creationId xmlns:a16="http://schemas.microsoft.com/office/drawing/2014/main" id="{CE9D2C5C-C4B9-4B1A-B926-2AEC84E4F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4" y="203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4461" name="Line 13">
                <a:extLst>
                  <a:ext uri="{FF2B5EF4-FFF2-40B4-BE49-F238E27FC236}">
                    <a16:creationId xmlns:a16="http://schemas.microsoft.com/office/drawing/2014/main" id="{399EDD01-FDE9-4FB3-B7ED-4FABA473B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615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4462" name="Line 14">
                <a:extLst>
                  <a:ext uri="{FF2B5EF4-FFF2-40B4-BE49-F238E27FC236}">
                    <a16:creationId xmlns:a16="http://schemas.microsoft.com/office/drawing/2014/main" id="{B4788578-441E-4DF7-9A6A-BCC520413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34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4463" name="Line 15">
                <a:extLst>
                  <a:ext uri="{FF2B5EF4-FFF2-40B4-BE49-F238E27FC236}">
                    <a16:creationId xmlns:a16="http://schemas.microsoft.com/office/drawing/2014/main" id="{4DFAD2A2-420C-478F-A4FE-EB4F8300B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2893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04467" name="Group 19">
              <a:extLst>
                <a:ext uri="{FF2B5EF4-FFF2-40B4-BE49-F238E27FC236}">
                  <a16:creationId xmlns:a16="http://schemas.microsoft.com/office/drawing/2014/main" id="{71A6FE3A-D4C3-45BE-9557-7017AD77D9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67" cy="278"/>
              <a:chOff x="1168" y="1486"/>
              <a:chExt cx="67" cy="278"/>
            </a:xfrm>
          </p:grpSpPr>
          <p:sp>
            <p:nvSpPr>
              <p:cNvPr id="104465" name="Line 17">
                <a:extLst>
                  <a:ext uri="{FF2B5EF4-FFF2-40B4-BE49-F238E27FC236}">
                    <a16:creationId xmlns:a16="http://schemas.microsoft.com/office/drawing/2014/main" id="{66D1EFFF-B49E-4821-B429-96F07A473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486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4466" name="Line 18">
                <a:extLst>
                  <a:ext uri="{FF2B5EF4-FFF2-40B4-BE49-F238E27FC236}">
                    <a16:creationId xmlns:a16="http://schemas.microsoft.com/office/drawing/2014/main" id="{B9F6F0B9-720C-43FD-BA77-94A136952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" y="1764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04469" name="Rectangle 21">
            <a:extLst>
              <a:ext uri="{FF2B5EF4-FFF2-40B4-BE49-F238E27FC236}">
                <a16:creationId xmlns:a16="http://schemas.microsoft.com/office/drawing/2014/main" id="{3DF2264E-C56B-4D9F-AD1B-3E63F8A66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027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04470" name="Freeform 22">
            <a:extLst>
              <a:ext uri="{FF2B5EF4-FFF2-40B4-BE49-F238E27FC236}">
                <a16:creationId xmlns:a16="http://schemas.microsoft.com/office/drawing/2014/main" id="{A168F7FE-2BAC-495B-82B7-E39A67ED6BCC}"/>
              </a:ext>
            </a:extLst>
          </p:cNvPr>
          <p:cNvSpPr>
            <a:spLocks/>
          </p:cNvSpPr>
          <p:nvPr/>
        </p:nvSpPr>
        <p:spPr bwMode="auto">
          <a:xfrm>
            <a:off x="1970088" y="2127250"/>
            <a:ext cx="3556000" cy="2882900"/>
          </a:xfrm>
          <a:custGeom>
            <a:avLst/>
            <a:gdLst>
              <a:gd name="T0" fmla="*/ 0 w 2240"/>
              <a:gd name="T1" fmla="*/ 0 h 1816"/>
              <a:gd name="T2" fmla="*/ 0 w 2240"/>
              <a:gd name="T3" fmla="*/ 1815 h 1816"/>
              <a:gd name="T4" fmla="*/ 2239 w 2240"/>
              <a:gd name="T5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0" h="1816">
                <a:moveTo>
                  <a:pt x="0" y="0"/>
                </a:moveTo>
                <a:lnTo>
                  <a:pt x="0" y="1815"/>
                </a:lnTo>
                <a:lnTo>
                  <a:pt x="2239" y="18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471" name="Rectangle 23">
            <a:extLst>
              <a:ext uri="{FF2B5EF4-FFF2-40B4-BE49-F238E27FC236}">
                <a16:creationId xmlns:a16="http://schemas.microsoft.com/office/drawing/2014/main" id="{3CB00D63-C4B3-4CF8-AB3B-0CC8AE806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04472" name="Rectangle 24">
            <a:extLst>
              <a:ext uri="{FF2B5EF4-FFF2-40B4-BE49-F238E27FC236}">
                <a16:creationId xmlns:a16="http://schemas.microsoft.com/office/drawing/2014/main" id="{F8FA00B2-FC40-47DB-B5B8-BF0D49E35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grpSp>
        <p:nvGrpSpPr>
          <p:cNvPr id="104479" name="Group 31">
            <a:extLst>
              <a:ext uri="{FF2B5EF4-FFF2-40B4-BE49-F238E27FC236}">
                <a16:creationId xmlns:a16="http://schemas.microsoft.com/office/drawing/2014/main" id="{B9D1CAC3-3A5F-4947-965D-19FE6DC00E8C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104473" name="Rectangle 25">
              <a:extLst>
                <a:ext uri="{FF2B5EF4-FFF2-40B4-BE49-F238E27FC236}">
                  <a16:creationId xmlns:a16="http://schemas.microsoft.com/office/drawing/2014/main" id="{E692D779-8431-4673-84B9-CE6575470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474" name="Rectangle 26">
              <a:extLst>
                <a:ext uri="{FF2B5EF4-FFF2-40B4-BE49-F238E27FC236}">
                  <a16:creationId xmlns:a16="http://schemas.microsoft.com/office/drawing/2014/main" id="{44B077DA-0592-4119-B5D5-720CB481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475" name="Line 27">
              <a:extLst>
                <a:ext uri="{FF2B5EF4-FFF2-40B4-BE49-F238E27FC236}">
                  <a16:creationId xmlns:a16="http://schemas.microsoft.com/office/drawing/2014/main" id="{1BF88D62-E07E-4A18-ADE8-58B550528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476" name="Rectangle 28">
              <a:extLst>
                <a:ext uri="{FF2B5EF4-FFF2-40B4-BE49-F238E27FC236}">
                  <a16:creationId xmlns:a16="http://schemas.microsoft.com/office/drawing/2014/main" id="{F4E993E4-3ACC-4FCB-B000-E6A4E9564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04477" name="Freeform 29">
              <a:extLst>
                <a:ext uri="{FF2B5EF4-FFF2-40B4-BE49-F238E27FC236}">
                  <a16:creationId xmlns:a16="http://schemas.microsoft.com/office/drawing/2014/main" id="{CCE326C7-3353-4D0E-ADB1-6A24E5FC1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478" name="Rectangle 30">
              <a:extLst>
                <a:ext uri="{FF2B5EF4-FFF2-40B4-BE49-F238E27FC236}">
                  <a16:creationId xmlns:a16="http://schemas.microsoft.com/office/drawing/2014/main" id="{6738301A-994B-4A14-8A5A-A0817581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104480" name="Rectangle 32">
            <a:extLst>
              <a:ext uri="{FF2B5EF4-FFF2-40B4-BE49-F238E27FC236}">
                <a16:creationId xmlns:a16="http://schemas.microsoft.com/office/drawing/2014/main" id="{CD02A96D-8A00-4278-B1D6-05D33B5F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5753100"/>
            <a:ext cx="789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NPV(15%)</a:t>
            </a:r>
            <a:r>
              <a:rPr lang="en-US" altLang="en-US" sz="2400" baseline="-25000"/>
              <a:t> </a:t>
            </a:r>
            <a:r>
              <a:rPr lang="en-US" altLang="en-US" sz="2400"/>
              <a:t> =            +            +            +             – 10,000</a:t>
            </a:r>
          </a:p>
        </p:txBody>
      </p:sp>
      <p:sp>
        <p:nvSpPr>
          <p:cNvPr id="104481" name="Rectangle 33">
            <a:extLst>
              <a:ext uri="{FF2B5EF4-FFF2-40B4-BE49-F238E27FC236}">
                <a16:creationId xmlns:a16="http://schemas.microsoft.com/office/drawing/2014/main" id="{6723E0BE-F84A-4093-8430-F3DB7BD7F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5661025"/>
            <a:ext cx="995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</a:t>
            </a:r>
            <a:endParaRPr lang="en-US" altLang="en-US" sz="2000"/>
          </a:p>
          <a:p>
            <a:r>
              <a:rPr lang="en-US" altLang="en-US" sz="2000"/>
              <a:t>(1+.15)</a:t>
            </a:r>
          </a:p>
        </p:txBody>
      </p:sp>
      <p:sp>
        <p:nvSpPr>
          <p:cNvPr id="104482" name="Rectangle 34">
            <a:extLst>
              <a:ext uri="{FF2B5EF4-FFF2-40B4-BE49-F238E27FC236}">
                <a16:creationId xmlns:a16="http://schemas.microsoft.com/office/drawing/2014/main" id="{1E888223-4A19-401F-80EB-414796A19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5661025"/>
            <a:ext cx="1087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500   </a:t>
            </a:r>
            <a:endParaRPr lang="en-US" altLang="en-US" sz="2000"/>
          </a:p>
          <a:p>
            <a:r>
              <a:rPr lang="en-US" altLang="en-US" sz="2000"/>
              <a:t>(1+.15)</a:t>
            </a:r>
            <a:r>
              <a:rPr lang="en-US" altLang="en-US" sz="2000" baseline="30000"/>
              <a:t>2</a:t>
            </a:r>
          </a:p>
        </p:txBody>
      </p:sp>
      <p:sp>
        <p:nvSpPr>
          <p:cNvPr id="104483" name="Rectangle 35">
            <a:extLst>
              <a:ext uri="{FF2B5EF4-FFF2-40B4-BE49-F238E27FC236}">
                <a16:creationId xmlns:a16="http://schemas.microsoft.com/office/drawing/2014/main" id="{262F02E2-594C-451B-8522-FA71C2A3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4,600 </a:t>
            </a:r>
            <a:endParaRPr lang="en-US" altLang="en-US" sz="2000"/>
          </a:p>
          <a:p>
            <a:r>
              <a:rPr lang="en-US" altLang="en-US" sz="2000"/>
              <a:t>(1+ .15)</a:t>
            </a:r>
            <a:r>
              <a:rPr lang="en-US" altLang="en-US" sz="2000" baseline="30000"/>
              <a:t>3</a:t>
            </a:r>
          </a:p>
        </p:txBody>
      </p:sp>
      <p:sp>
        <p:nvSpPr>
          <p:cNvPr id="104484" name="Rectangle 36">
            <a:extLst>
              <a:ext uri="{FF2B5EF4-FFF2-40B4-BE49-F238E27FC236}">
                <a16:creationId xmlns:a16="http://schemas.microsoft.com/office/drawing/2014/main" id="{C5233F8A-2337-4B9F-9055-B5E1B332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5661025"/>
            <a:ext cx="1158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10,000 </a:t>
            </a:r>
            <a:endParaRPr lang="en-US" altLang="en-US" sz="2000"/>
          </a:p>
          <a:p>
            <a:r>
              <a:rPr lang="en-US" altLang="en-US" sz="2000"/>
              <a:t>(1+ .15)</a:t>
            </a:r>
            <a:r>
              <a:rPr lang="en-US" altLang="en-US" sz="2000" baseline="30000"/>
              <a:t>4</a:t>
            </a:r>
          </a:p>
        </p:txBody>
      </p:sp>
      <p:sp>
        <p:nvSpPr>
          <p:cNvPr id="104485" name="Rectangle 37">
            <a:extLst>
              <a:ext uri="{FF2B5EF4-FFF2-40B4-BE49-F238E27FC236}">
                <a16:creationId xmlns:a16="http://schemas.microsoft.com/office/drawing/2014/main" id="{8342DC50-5C6B-4E28-84FC-24ABDF923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64288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–$445</a:t>
            </a:r>
          </a:p>
        </p:txBody>
      </p:sp>
      <p:grpSp>
        <p:nvGrpSpPr>
          <p:cNvPr id="104490" name="Group 42">
            <a:extLst>
              <a:ext uri="{FF2B5EF4-FFF2-40B4-BE49-F238E27FC236}">
                <a16:creationId xmlns:a16="http://schemas.microsoft.com/office/drawing/2014/main" id="{7A32CF89-FCE1-4313-87EC-F7780E0C6136}"/>
              </a:ext>
            </a:extLst>
          </p:cNvPr>
          <p:cNvGrpSpPr>
            <a:grpSpLocks/>
          </p:cNvGrpSpPr>
          <p:nvPr/>
        </p:nvGrpSpPr>
        <p:grpSpPr bwMode="auto">
          <a:xfrm>
            <a:off x="1925638" y="2508250"/>
            <a:ext cx="1966912" cy="2809875"/>
            <a:chOff x="1213" y="1580"/>
            <a:chExt cx="1239" cy="1770"/>
          </a:xfrm>
        </p:grpSpPr>
        <p:sp>
          <p:nvSpPr>
            <p:cNvPr id="104486" name="Oval 38">
              <a:extLst>
                <a:ext uri="{FF2B5EF4-FFF2-40B4-BE49-F238E27FC236}">
                  <a16:creationId xmlns:a16="http://schemas.microsoft.com/office/drawing/2014/main" id="{579635D2-3A8F-4729-9413-03C2BA528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2288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487" name="Oval 39">
              <a:extLst>
                <a:ext uri="{FF2B5EF4-FFF2-40B4-BE49-F238E27FC236}">
                  <a16:creationId xmlns:a16="http://schemas.microsoft.com/office/drawing/2014/main" id="{31CDFD56-9280-4DA8-AA4C-224CBE49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580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488" name="Oval 40">
              <a:extLst>
                <a:ext uri="{FF2B5EF4-FFF2-40B4-BE49-F238E27FC236}">
                  <a16:creationId xmlns:a16="http://schemas.microsoft.com/office/drawing/2014/main" id="{90829DD8-EADA-40F9-B7FF-E22316AE1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756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489" name="Oval 41">
              <a:extLst>
                <a:ext uri="{FF2B5EF4-FFF2-40B4-BE49-F238E27FC236}">
                  <a16:creationId xmlns:a16="http://schemas.microsoft.com/office/drawing/2014/main" id="{B85A4331-6C7D-4DB8-926F-F66F6AD4B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308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21" name="Group 25">
            <a:extLst>
              <a:ext uri="{FF2B5EF4-FFF2-40B4-BE49-F238E27FC236}">
                <a16:creationId xmlns:a16="http://schemas.microsoft.com/office/drawing/2014/main" id="{0387E047-F574-4C26-A3AA-41140826E71E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106498" name="Rectangle 2">
              <a:extLst>
                <a:ext uri="{FF2B5EF4-FFF2-40B4-BE49-F238E27FC236}">
                  <a16:creationId xmlns:a16="http://schemas.microsoft.com/office/drawing/2014/main" id="{34DFEA55-922C-4151-A3C9-1D5A31C30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499" name="Rectangle 3">
              <a:extLst>
                <a:ext uri="{FF2B5EF4-FFF2-40B4-BE49-F238E27FC236}">
                  <a16:creationId xmlns:a16="http://schemas.microsoft.com/office/drawing/2014/main" id="{7781D778-A0C5-45B9-A296-D27DB83F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06500" name="Rectangle 4">
              <a:extLst>
                <a:ext uri="{FF2B5EF4-FFF2-40B4-BE49-F238E27FC236}">
                  <a16:creationId xmlns:a16="http://schemas.microsoft.com/office/drawing/2014/main" id="{2B587B11-79EC-43F7-94FB-9FCA057B4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06501" name="Rectangle 5">
              <a:extLst>
                <a:ext uri="{FF2B5EF4-FFF2-40B4-BE49-F238E27FC236}">
                  <a16:creationId xmlns:a16="http://schemas.microsoft.com/office/drawing/2014/main" id="{26DD5BA0-9495-4A41-B17C-07063E4A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06502" name="Rectangle 6">
              <a:extLst>
                <a:ext uri="{FF2B5EF4-FFF2-40B4-BE49-F238E27FC236}">
                  <a16:creationId xmlns:a16="http://schemas.microsoft.com/office/drawing/2014/main" id="{B778C21C-E590-4245-A45C-FB6E8571E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06503" name="Rectangle 7">
              <a:extLst>
                <a:ext uri="{FF2B5EF4-FFF2-40B4-BE49-F238E27FC236}">
                  <a16:creationId xmlns:a16="http://schemas.microsoft.com/office/drawing/2014/main" id="{E092DCA7-2693-4B0A-A140-058ACDABA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06504" name="Rectangle 8">
              <a:extLst>
                <a:ext uri="{FF2B5EF4-FFF2-40B4-BE49-F238E27FC236}">
                  <a16:creationId xmlns:a16="http://schemas.microsoft.com/office/drawing/2014/main" id="{0312D6C0-A27C-4C34-B94C-82370F381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06505" name="Rectangle 9">
              <a:extLst>
                <a:ext uri="{FF2B5EF4-FFF2-40B4-BE49-F238E27FC236}">
                  <a16:creationId xmlns:a16="http://schemas.microsoft.com/office/drawing/2014/main" id="{F5CE13D4-289A-438B-B220-067D09689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06506" name="Rectangle 10">
              <a:extLst>
                <a:ext uri="{FF2B5EF4-FFF2-40B4-BE49-F238E27FC236}">
                  <a16:creationId xmlns:a16="http://schemas.microsoft.com/office/drawing/2014/main" id="{3AC5CBED-BB1E-4E12-8DA3-4DD8EDDBF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sp>
          <p:nvSpPr>
            <p:cNvPr id="106507" name="Freeform 11">
              <a:extLst>
                <a:ext uri="{FF2B5EF4-FFF2-40B4-BE49-F238E27FC236}">
                  <a16:creationId xmlns:a16="http://schemas.microsoft.com/office/drawing/2014/main" id="{073075CC-6A54-4BE8-8C50-62395FA3D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2033"/>
              <a:ext cx="1702" cy="1359"/>
            </a:xfrm>
            <a:custGeom>
              <a:avLst/>
              <a:gdLst>
                <a:gd name="T0" fmla="*/ 0 w 1702"/>
                <a:gd name="T1" fmla="*/ 0 h 1359"/>
                <a:gd name="T2" fmla="*/ 302 w 1702"/>
                <a:gd name="T3" fmla="*/ 453 h 1359"/>
                <a:gd name="T4" fmla="*/ 765 w 1702"/>
                <a:gd name="T5" fmla="*/ 802 h 1359"/>
                <a:gd name="T6" fmla="*/ 1252 w 1702"/>
                <a:gd name="T7" fmla="*/ 1142 h 1359"/>
                <a:gd name="T8" fmla="*/ 1701 w 1702"/>
                <a:gd name="T9" fmla="*/ 1358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1359">
                  <a:moveTo>
                    <a:pt x="0" y="0"/>
                  </a:moveTo>
                  <a:lnTo>
                    <a:pt x="302" y="453"/>
                  </a:lnTo>
                  <a:lnTo>
                    <a:pt x="765" y="802"/>
                  </a:lnTo>
                  <a:lnTo>
                    <a:pt x="1252" y="1142"/>
                  </a:lnTo>
                  <a:lnTo>
                    <a:pt x="1701" y="1358"/>
                  </a:lnTo>
                </a:path>
              </a:pathLst>
            </a:custGeom>
            <a:noFill/>
            <a:ln w="25400" cap="rnd" cmpd="sng">
              <a:solidFill>
                <a:srgbClr val="00B7A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6516" name="Group 20">
              <a:extLst>
                <a:ext uri="{FF2B5EF4-FFF2-40B4-BE49-F238E27FC236}">
                  <a16:creationId xmlns:a16="http://schemas.microsoft.com/office/drawing/2014/main" id="{25A17E03-33C2-435A-986F-E0024C028B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106512" name="Group 16">
                <a:extLst>
                  <a:ext uri="{FF2B5EF4-FFF2-40B4-BE49-F238E27FC236}">
                    <a16:creationId xmlns:a16="http://schemas.microsoft.com/office/drawing/2014/main" id="{4A24FFBB-75AB-428E-B237-E30734796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106508" name="Line 12">
                  <a:extLst>
                    <a:ext uri="{FF2B5EF4-FFF2-40B4-BE49-F238E27FC236}">
                      <a16:creationId xmlns:a16="http://schemas.microsoft.com/office/drawing/2014/main" id="{43A36F85-7119-4363-818F-D5743752B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509" name="Line 13">
                  <a:extLst>
                    <a:ext uri="{FF2B5EF4-FFF2-40B4-BE49-F238E27FC236}">
                      <a16:creationId xmlns:a16="http://schemas.microsoft.com/office/drawing/2014/main" id="{5F7DEF38-D543-486F-A9A8-B5D7374C3F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510" name="Line 14">
                  <a:extLst>
                    <a:ext uri="{FF2B5EF4-FFF2-40B4-BE49-F238E27FC236}">
                      <a16:creationId xmlns:a16="http://schemas.microsoft.com/office/drawing/2014/main" id="{988DE016-5C7B-494F-91E7-EF7FEF5AA4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511" name="Line 15">
                  <a:extLst>
                    <a:ext uri="{FF2B5EF4-FFF2-40B4-BE49-F238E27FC236}">
                      <a16:creationId xmlns:a16="http://schemas.microsoft.com/office/drawing/2014/main" id="{BCF38D37-4644-4254-B466-82DB928E13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6515" name="Group 19">
                <a:extLst>
                  <a:ext uri="{FF2B5EF4-FFF2-40B4-BE49-F238E27FC236}">
                    <a16:creationId xmlns:a16="http://schemas.microsoft.com/office/drawing/2014/main" id="{7A46CA6B-BCB1-4221-A4D1-410048D4E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106513" name="Line 17">
                  <a:extLst>
                    <a:ext uri="{FF2B5EF4-FFF2-40B4-BE49-F238E27FC236}">
                      <a16:creationId xmlns:a16="http://schemas.microsoft.com/office/drawing/2014/main" id="{A16F9C41-E448-437B-B93C-8FD51E43F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514" name="Line 18">
                  <a:extLst>
                    <a:ext uri="{FF2B5EF4-FFF2-40B4-BE49-F238E27FC236}">
                      <a16:creationId xmlns:a16="http://schemas.microsoft.com/office/drawing/2014/main" id="{25A7B0E7-0C1D-469C-BF74-86184E846B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06517" name="Rectangle 21">
              <a:extLst>
                <a:ext uri="{FF2B5EF4-FFF2-40B4-BE49-F238E27FC236}">
                  <a16:creationId xmlns:a16="http://schemas.microsoft.com/office/drawing/2014/main" id="{45CC9EC1-68BA-4C0F-A86C-60AB6ADE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06518" name="Freeform 22">
              <a:extLst>
                <a:ext uri="{FF2B5EF4-FFF2-40B4-BE49-F238E27FC236}">
                  <a16:creationId xmlns:a16="http://schemas.microsoft.com/office/drawing/2014/main" id="{89981197-6FEC-4B3B-9078-1D4E98B2B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19" name="Freeform 23">
              <a:extLst>
                <a:ext uri="{FF2B5EF4-FFF2-40B4-BE49-F238E27FC236}">
                  <a16:creationId xmlns:a16="http://schemas.microsoft.com/office/drawing/2014/main" id="{D413598E-90AE-48EF-9299-55CA5E1DF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" y="1580"/>
              <a:ext cx="1264" cy="1721"/>
            </a:xfrm>
            <a:custGeom>
              <a:avLst/>
              <a:gdLst>
                <a:gd name="T0" fmla="*/ 0 w 1264"/>
                <a:gd name="T1" fmla="*/ 0 h 1721"/>
                <a:gd name="T2" fmla="*/ 299 w 1264"/>
                <a:gd name="T3" fmla="*/ 712 h 1721"/>
                <a:gd name="T4" fmla="*/ 776 w 1264"/>
                <a:gd name="T5" fmla="*/ 1236 h 1721"/>
                <a:gd name="T6" fmla="*/ 1263 w 1264"/>
                <a:gd name="T7" fmla="*/ 172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721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63" y="1720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20" name="Rectangle 24">
              <a:extLst>
                <a:ext uri="{FF2B5EF4-FFF2-40B4-BE49-F238E27FC236}">
                  <a16:creationId xmlns:a16="http://schemas.microsoft.com/office/drawing/2014/main" id="{C2F85783-D580-4AEF-B572-6E5FC8074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1548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</p:grpSp>
      <p:sp>
        <p:nvSpPr>
          <p:cNvPr id="106522" name="Rectangle 26">
            <a:extLst>
              <a:ext uri="{FF2B5EF4-FFF2-40B4-BE49-F238E27FC236}">
                <a16:creationId xmlns:a16="http://schemas.microsoft.com/office/drawing/2014/main" id="{A44DAD22-ADE1-4EC6-9D82-01342E416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06523" name="Rectangle 27">
            <a:extLst>
              <a:ext uri="{FF2B5EF4-FFF2-40B4-BE49-F238E27FC236}">
                <a16:creationId xmlns:a16="http://schemas.microsoft.com/office/drawing/2014/main" id="{69214301-5279-4E27-8E48-F604FD17F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grpSp>
        <p:nvGrpSpPr>
          <p:cNvPr id="106530" name="Group 34">
            <a:extLst>
              <a:ext uri="{FF2B5EF4-FFF2-40B4-BE49-F238E27FC236}">
                <a16:creationId xmlns:a16="http://schemas.microsoft.com/office/drawing/2014/main" id="{32C646B0-72DE-453B-A80C-F460532AF2C9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106524" name="Rectangle 28">
              <a:extLst>
                <a:ext uri="{FF2B5EF4-FFF2-40B4-BE49-F238E27FC236}">
                  <a16:creationId xmlns:a16="http://schemas.microsoft.com/office/drawing/2014/main" id="{51E83E53-EAF4-43A8-9D04-D3449D7A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25" name="Rectangle 29">
              <a:extLst>
                <a:ext uri="{FF2B5EF4-FFF2-40B4-BE49-F238E27FC236}">
                  <a16:creationId xmlns:a16="http://schemas.microsoft.com/office/drawing/2014/main" id="{BF9E5DA8-7452-4D30-BC5D-57B352A3C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26" name="Line 30">
              <a:extLst>
                <a:ext uri="{FF2B5EF4-FFF2-40B4-BE49-F238E27FC236}">
                  <a16:creationId xmlns:a16="http://schemas.microsoft.com/office/drawing/2014/main" id="{416AEF83-DEA7-42E7-AB89-FD5F1EBCC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27" name="Rectangle 31">
              <a:extLst>
                <a:ext uri="{FF2B5EF4-FFF2-40B4-BE49-F238E27FC236}">
                  <a16:creationId xmlns:a16="http://schemas.microsoft.com/office/drawing/2014/main" id="{8588B415-B3CE-4107-8759-F9351325C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06528" name="Freeform 32">
              <a:extLst>
                <a:ext uri="{FF2B5EF4-FFF2-40B4-BE49-F238E27FC236}">
                  <a16:creationId xmlns:a16="http://schemas.microsoft.com/office/drawing/2014/main" id="{50B3F9E7-8E86-4401-B3A8-0523CC6AC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529" name="Rectangle 33">
              <a:extLst>
                <a:ext uri="{FF2B5EF4-FFF2-40B4-BE49-F238E27FC236}">
                  <a16:creationId xmlns:a16="http://schemas.microsoft.com/office/drawing/2014/main" id="{4C7969FD-0929-4663-8D8C-931C4178D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sp>
        <p:nvSpPr>
          <p:cNvPr id="106531" name="Rectangle 35">
            <a:extLst>
              <a:ext uri="{FF2B5EF4-FFF2-40B4-BE49-F238E27FC236}">
                <a16:creationId xmlns:a16="http://schemas.microsoft.com/office/drawing/2014/main" id="{7AEF2E53-A575-4C7F-BC1D-3BE948C1B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6003925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Connect the Points</a:t>
            </a:r>
          </a:p>
        </p:txBody>
      </p:sp>
      <p:grpSp>
        <p:nvGrpSpPr>
          <p:cNvPr id="106536" name="Group 40">
            <a:extLst>
              <a:ext uri="{FF2B5EF4-FFF2-40B4-BE49-F238E27FC236}">
                <a16:creationId xmlns:a16="http://schemas.microsoft.com/office/drawing/2014/main" id="{2E562C46-8786-40C5-B7C9-92592F1A4650}"/>
              </a:ext>
            </a:extLst>
          </p:cNvPr>
          <p:cNvGrpSpPr>
            <a:grpSpLocks/>
          </p:cNvGrpSpPr>
          <p:nvPr/>
        </p:nvGrpSpPr>
        <p:grpSpPr bwMode="auto">
          <a:xfrm>
            <a:off x="1925638" y="2508250"/>
            <a:ext cx="1966912" cy="2809875"/>
            <a:chOff x="1213" y="1580"/>
            <a:chExt cx="1239" cy="1770"/>
          </a:xfrm>
        </p:grpSpPr>
        <p:sp>
          <p:nvSpPr>
            <p:cNvPr id="106532" name="Oval 36">
              <a:extLst>
                <a:ext uri="{FF2B5EF4-FFF2-40B4-BE49-F238E27FC236}">
                  <a16:creationId xmlns:a16="http://schemas.microsoft.com/office/drawing/2014/main" id="{E3A96FCB-AE1E-4EFD-8D40-E9CC63993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2288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33" name="Oval 37">
              <a:extLst>
                <a:ext uri="{FF2B5EF4-FFF2-40B4-BE49-F238E27FC236}">
                  <a16:creationId xmlns:a16="http://schemas.microsoft.com/office/drawing/2014/main" id="{58CBF343-C7AA-4165-84ED-4F10F43B2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580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34" name="Oval 38">
              <a:extLst>
                <a:ext uri="{FF2B5EF4-FFF2-40B4-BE49-F238E27FC236}">
                  <a16:creationId xmlns:a16="http://schemas.microsoft.com/office/drawing/2014/main" id="{D8EEB59A-528C-4FAA-8F74-A2254DC1C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756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535" name="Oval 39">
              <a:extLst>
                <a:ext uri="{FF2B5EF4-FFF2-40B4-BE49-F238E27FC236}">
                  <a16:creationId xmlns:a16="http://schemas.microsoft.com/office/drawing/2014/main" id="{1A1F55CF-673F-43C7-9AAF-A8778D21B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308"/>
              <a:ext cx="39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69" name="Group 25">
            <a:extLst>
              <a:ext uri="{FF2B5EF4-FFF2-40B4-BE49-F238E27FC236}">
                <a16:creationId xmlns:a16="http://schemas.microsoft.com/office/drawing/2014/main" id="{72DE7ECE-755A-4F25-9E5D-657B454E0B4D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847850"/>
            <a:ext cx="5172075" cy="3625850"/>
            <a:chOff x="608" y="1164"/>
            <a:chExt cx="3258" cy="2284"/>
          </a:xfrm>
        </p:grpSpPr>
        <p:sp>
          <p:nvSpPr>
            <p:cNvPr id="108546" name="Rectangle 2">
              <a:extLst>
                <a:ext uri="{FF2B5EF4-FFF2-40B4-BE49-F238E27FC236}">
                  <a16:creationId xmlns:a16="http://schemas.microsoft.com/office/drawing/2014/main" id="{7BFC905D-79A7-4DC9-AF9E-E1C312EA4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64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47" name="Rectangle 3">
              <a:extLst>
                <a:ext uri="{FF2B5EF4-FFF2-40B4-BE49-F238E27FC236}">
                  <a16:creationId xmlns:a16="http://schemas.microsoft.com/office/drawing/2014/main" id="{99DF52F2-1D04-41C4-A9C4-B193D9FD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67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08548" name="Rectangle 4">
              <a:extLst>
                <a:ext uri="{FF2B5EF4-FFF2-40B4-BE49-F238E27FC236}">
                  <a16:creationId xmlns:a16="http://schemas.microsoft.com/office/drawing/2014/main" id="{1C07292D-64C2-4C76-B001-12E34CA71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167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08549" name="Rectangle 5">
              <a:extLst>
                <a:ext uri="{FF2B5EF4-FFF2-40B4-BE49-F238E27FC236}">
                  <a16:creationId xmlns:a16="http://schemas.microsoft.com/office/drawing/2014/main" id="{1BD91EBC-B3E1-45D1-B52F-9AD817A46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30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08550" name="Rectangle 6">
              <a:extLst>
                <a:ext uri="{FF2B5EF4-FFF2-40B4-BE49-F238E27FC236}">
                  <a16:creationId xmlns:a16="http://schemas.microsoft.com/office/drawing/2014/main" id="{F08F71BA-FDD8-40E8-9ADD-252262BD7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08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08551" name="Rectangle 7">
              <a:extLst>
                <a:ext uri="{FF2B5EF4-FFF2-40B4-BE49-F238E27FC236}">
                  <a16:creationId xmlns:a16="http://schemas.microsoft.com/office/drawing/2014/main" id="{21663328-5B76-419D-8EC8-11CB8C6FF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523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08552" name="Rectangle 8">
              <a:extLst>
                <a:ext uri="{FF2B5EF4-FFF2-40B4-BE49-F238E27FC236}">
                  <a16:creationId xmlns:a16="http://schemas.microsoft.com/office/drawing/2014/main" id="{1A1837F5-E6BA-461D-90A5-6796F859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1373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08553" name="Rectangle 9">
              <a:extLst>
                <a:ext uri="{FF2B5EF4-FFF2-40B4-BE49-F238E27FC236}">
                  <a16:creationId xmlns:a16="http://schemas.microsoft.com/office/drawing/2014/main" id="{296DA99B-75E7-40CC-9745-D15E83A2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" y="2242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08554" name="Rectangle 10">
              <a:extLst>
                <a:ext uri="{FF2B5EF4-FFF2-40B4-BE49-F238E27FC236}">
                  <a16:creationId xmlns:a16="http://schemas.microsoft.com/office/drawing/2014/main" id="{1DAB56D4-98E8-4A75-8771-423C9CA0D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sp>
          <p:nvSpPr>
            <p:cNvPr id="108555" name="Freeform 11">
              <a:extLst>
                <a:ext uri="{FF2B5EF4-FFF2-40B4-BE49-F238E27FC236}">
                  <a16:creationId xmlns:a16="http://schemas.microsoft.com/office/drawing/2014/main" id="{070E2044-3EC6-4B55-96EF-52A4CA480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2033"/>
              <a:ext cx="1702" cy="1359"/>
            </a:xfrm>
            <a:custGeom>
              <a:avLst/>
              <a:gdLst>
                <a:gd name="T0" fmla="*/ 0 w 1702"/>
                <a:gd name="T1" fmla="*/ 0 h 1359"/>
                <a:gd name="T2" fmla="*/ 302 w 1702"/>
                <a:gd name="T3" fmla="*/ 453 h 1359"/>
                <a:gd name="T4" fmla="*/ 765 w 1702"/>
                <a:gd name="T5" fmla="*/ 802 h 1359"/>
                <a:gd name="T6" fmla="*/ 1252 w 1702"/>
                <a:gd name="T7" fmla="*/ 1142 h 1359"/>
                <a:gd name="T8" fmla="*/ 1701 w 1702"/>
                <a:gd name="T9" fmla="*/ 1358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1359">
                  <a:moveTo>
                    <a:pt x="0" y="0"/>
                  </a:moveTo>
                  <a:lnTo>
                    <a:pt x="302" y="453"/>
                  </a:lnTo>
                  <a:lnTo>
                    <a:pt x="765" y="802"/>
                  </a:lnTo>
                  <a:lnTo>
                    <a:pt x="1252" y="1142"/>
                  </a:lnTo>
                  <a:lnTo>
                    <a:pt x="1701" y="1358"/>
                  </a:lnTo>
                </a:path>
              </a:pathLst>
            </a:custGeom>
            <a:noFill/>
            <a:ln w="25400" cap="rnd" cmpd="sng">
              <a:solidFill>
                <a:srgbClr val="00B7A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8564" name="Group 20">
              <a:extLst>
                <a:ext uri="{FF2B5EF4-FFF2-40B4-BE49-F238E27FC236}">
                  <a16:creationId xmlns:a16="http://schemas.microsoft.com/office/drawing/2014/main" id="{869974F8-4C0C-4BF7-BE3C-33C44C8217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8" y="1486"/>
              <a:ext cx="73" cy="1407"/>
              <a:chOff x="1168" y="1486"/>
              <a:chExt cx="73" cy="1407"/>
            </a:xfrm>
          </p:grpSpPr>
          <p:grpSp>
            <p:nvGrpSpPr>
              <p:cNvPr id="108560" name="Group 16">
                <a:extLst>
                  <a:ext uri="{FF2B5EF4-FFF2-40B4-BE49-F238E27FC236}">
                    <a16:creationId xmlns:a16="http://schemas.microsoft.com/office/drawing/2014/main" id="{9DDF2459-98D3-4C14-A8D0-597763543B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2034"/>
                <a:ext cx="73" cy="859"/>
                <a:chOff x="1168" y="2034"/>
                <a:chExt cx="73" cy="859"/>
              </a:xfrm>
            </p:grpSpPr>
            <p:sp>
              <p:nvSpPr>
                <p:cNvPr id="108556" name="Line 12">
                  <a:extLst>
                    <a:ext uri="{FF2B5EF4-FFF2-40B4-BE49-F238E27FC236}">
                      <a16:creationId xmlns:a16="http://schemas.microsoft.com/office/drawing/2014/main" id="{828230A1-0098-49E9-8F39-12888A3B3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4" y="203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557" name="Line 13">
                  <a:extLst>
                    <a:ext uri="{FF2B5EF4-FFF2-40B4-BE49-F238E27FC236}">
                      <a16:creationId xmlns:a16="http://schemas.microsoft.com/office/drawing/2014/main" id="{86997A39-74BD-45EC-8607-5AF15783A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615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558" name="Line 14">
                  <a:extLst>
                    <a:ext uri="{FF2B5EF4-FFF2-40B4-BE49-F238E27FC236}">
                      <a16:creationId xmlns:a16="http://schemas.microsoft.com/office/drawing/2014/main" id="{329F0E99-A638-4D3B-BB55-6EB4506DB4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34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559" name="Line 15">
                  <a:extLst>
                    <a:ext uri="{FF2B5EF4-FFF2-40B4-BE49-F238E27FC236}">
                      <a16:creationId xmlns:a16="http://schemas.microsoft.com/office/drawing/2014/main" id="{D60F534F-BBF7-4E33-B59A-331B5E1BA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28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8563" name="Group 19">
                <a:extLst>
                  <a:ext uri="{FF2B5EF4-FFF2-40B4-BE49-F238E27FC236}">
                    <a16:creationId xmlns:a16="http://schemas.microsoft.com/office/drawing/2014/main" id="{C4303A9B-B7E1-41A6-96E2-2246B09DBA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8" y="1486"/>
                <a:ext cx="67" cy="278"/>
                <a:chOff x="1168" y="1486"/>
                <a:chExt cx="67" cy="278"/>
              </a:xfrm>
            </p:grpSpPr>
            <p:sp>
              <p:nvSpPr>
                <p:cNvPr id="108561" name="Line 17">
                  <a:extLst>
                    <a:ext uri="{FF2B5EF4-FFF2-40B4-BE49-F238E27FC236}">
                      <a16:creationId xmlns:a16="http://schemas.microsoft.com/office/drawing/2014/main" id="{B801ED14-E1D8-4EE9-8E1D-5B38B4B7F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486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562" name="Line 18">
                  <a:extLst>
                    <a:ext uri="{FF2B5EF4-FFF2-40B4-BE49-F238E27FC236}">
                      <a16:creationId xmlns:a16="http://schemas.microsoft.com/office/drawing/2014/main" id="{1752CCE9-F9F7-4FB0-89D2-2DAA6A2B6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8" y="1764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08565" name="Rectangle 21">
              <a:extLst>
                <a:ext uri="{FF2B5EF4-FFF2-40B4-BE49-F238E27FC236}">
                  <a16:creationId xmlns:a16="http://schemas.microsoft.com/office/drawing/2014/main" id="{E8A414F6-EF61-40EE-8E63-5E6C155E6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167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08566" name="Freeform 22">
              <a:extLst>
                <a:ext uri="{FF2B5EF4-FFF2-40B4-BE49-F238E27FC236}">
                  <a16:creationId xmlns:a16="http://schemas.microsoft.com/office/drawing/2014/main" id="{5E416E2F-F674-47BF-BEDD-F6CAD0675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" y="1340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67" name="Freeform 23">
              <a:extLst>
                <a:ext uri="{FF2B5EF4-FFF2-40B4-BE49-F238E27FC236}">
                  <a16:creationId xmlns:a16="http://schemas.microsoft.com/office/drawing/2014/main" id="{8B8C479A-6790-48CE-9A4A-E4A8D7FA3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" y="1580"/>
              <a:ext cx="1264" cy="1721"/>
            </a:xfrm>
            <a:custGeom>
              <a:avLst/>
              <a:gdLst>
                <a:gd name="T0" fmla="*/ 0 w 1264"/>
                <a:gd name="T1" fmla="*/ 0 h 1721"/>
                <a:gd name="T2" fmla="*/ 299 w 1264"/>
                <a:gd name="T3" fmla="*/ 712 h 1721"/>
                <a:gd name="T4" fmla="*/ 776 w 1264"/>
                <a:gd name="T5" fmla="*/ 1236 h 1721"/>
                <a:gd name="T6" fmla="*/ 1263 w 1264"/>
                <a:gd name="T7" fmla="*/ 172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721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63" y="1720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68" name="Rectangle 24">
              <a:extLst>
                <a:ext uri="{FF2B5EF4-FFF2-40B4-BE49-F238E27FC236}">
                  <a16:creationId xmlns:a16="http://schemas.microsoft.com/office/drawing/2014/main" id="{D1F19A38-F36E-48C7-9D89-F9F6E037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1548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</p:grpSp>
      <p:sp>
        <p:nvSpPr>
          <p:cNvPr id="108570" name="Rectangle 26">
            <a:extLst>
              <a:ext uri="{FF2B5EF4-FFF2-40B4-BE49-F238E27FC236}">
                <a16:creationId xmlns:a16="http://schemas.microsoft.com/office/drawing/2014/main" id="{35814450-F773-4BB2-ADD0-209ACCDD2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08571" name="Rectangle 27">
            <a:extLst>
              <a:ext uri="{FF2B5EF4-FFF2-40B4-BE49-F238E27FC236}">
                <a16:creationId xmlns:a16="http://schemas.microsoft.com/office/drawing/2014/main" id="{AC772BE0-1D14-4EC9-B18D-CA9D5718C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Graphs the Net Present Value of the project with different required rates</a:t>
            </a:r>
          </a:p>
        </p:txBody>
      </p:sp>
      <p:grpSp>
        <p:nvGrpSpPr>
          <p:cNvPr id="108578" name="Group 34">
            <a:extLst>
              <a:ext uri="{FF2B5EF4-FFF2-40B4-BE49-F238E27FC236}">
                <a16:creationId xmlns:a16="http://schemas.microsoft.com/office/drawing/2014/main" id="{82CD0F67-7686-4F23-BEA7-95DC3FA9CAD1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1550988"/>
            <a:ext cx="3995738" cy="2346325"/>
            <a:chOff x="3144" y="977"/>
            <a:chExt cx="2517" cy="1478"/>
          </a:xfrm>
        </p:grpSpPr>
        <p:sp>
          <p:nvSpPr>
            <p:cNvPr id="108572" name="Rectangle 28">
              <a:extLst>
                <a:ext uri="{FF2B5EF4-FFF2-40B4-BE49-F238E27FC236}">
                  <a16:creationId xmlns:a16="http://schemas.microsoft.com/office/drawing/2014/main" id="{17A53F7F-1A8B-4659-9C87-0AAEC2567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97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73" name="Rectangle 29">
              <a:extLst>
                <a:ext uri="{FF2B5EF4-FFF2-40B4-BE49-F238E27FC236}">
                  <a16:creationId xmlns:a16="http://schemas.microsoft.com/office/drawing/2014/main" id="{F91EC438-4041-4019-92F7-7100CBF7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18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74" name="Line 30">
              <a:extLst>
                <a:ext uri="{FF2B5EF4-FFF2-40B4-BE49-F238E27FC236}">
                  <a16:creationId xmlns:a16="http://schemas.microsoft.com/office/drawing/2014/main" id="{C7BA5E3F-D592-4A57-B553-378EA619F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233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575" name="Rectangle 31">
              <a:extLst>
                <a:ext uri="{FF2B5EF4-FFF2-40B4-BE49-F238E27FC236}">
                  <a16:creationId xmlns:a16="http://schemas.microsoft.com/office/drawing/2014/main" id="{C6D1E3DD-366B-4525-934B-29FC4829A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98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08576" name="Freeform 32">
              <a:extLst>
                <a:ext uri="{FF2B5EF4-FFF2-40B4-BE49-F238E27FC236}">
                  <a16:creationId xmlns:a16="http://schemas.microsoft.com/office/drawing/2014/main" id="{6FB5440B-B0E0-46C1-B7C1-4F3FACA63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38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77" name="Rectangle 33">
              <a:extLst>
                <a:ext uri="{FF2B5EF4-FFF2-40B4-BE49-F238E27FC236}">
                  <a16:creationId xmlns:a16="http://schemas.microsoft.com/office/drawing/2014/main" id="{F550A93E-12E4-4954-A718-1D46B6D5E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8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7442425-650B-40C7-852D-9FF668636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A7F2AEF-831A-4C72-B726-FD885B940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Compare NPV of the two projects for different required rates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E5504DC4-D35E-41E7-98DF-0FAFD23A4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1847850"/>
            <a:ext cx="7351712" cy="4624388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8AD9C0AE-AA28-4118-9841-188327C1D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5916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DFFAEE7C-AEAA-42CC-88C9-664C6068A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916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FC14CD9E-47ED-4E8C-9FB9-F63CEFE2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6515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A6F572FC-CF70-45DE-8D4E-15F581CE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559435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10601" name="Rectangle 9">
            <a:extLst>
              <a:ext uri="{FF2B5EF4-FFF2-40B4-BE49-F238E27FC236}">
                <a16:creationId xmlns:a16="http://schemas.microsoft.com/office/drawing/2014/main" id="{4EBAD55B-E145-48B5-B4E1-5F235FF5B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587625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10602" name="Rectangle 10">
            <a:extLst>
              <a:ext uri="{FF2B5EF4-FFF2-40B4-BE49-F238E27FC236}">
                <a16:creationId xmlns:a16="http://schemas.microsoft.com/office/drawing/2014/main" id="{FC9F6315-FCC5-4BAA-B06D-2BF6495D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2330450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10603" name="Rectangle 11">
            <a:extLst>
              <a:ext uri="{FF2B5EF4-FFF2-40B4-BE49-F238E27FC236}">
                <a16:creationId xmlns:a16="http://schemas.microsoft.com/office/drawing/2014/main" id="{6E94DC0A-BDB6-4523-9E63-23D4E5367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4067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29F1223A-DD1F-4E63-92E7-93EF840B1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5916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10605" name="Freeform 13">
            <a:extLst>
              <a:ext uri="{FF2B5EF4-FFF2-40B4-BE49-F238E27FC236}">
                <a16:creationId xmlns:a16="http://schemas.microsoft.com/office/drawing/2014/main" id="{7104ACD5-A22F-4672-BD1D-999B0D338CFA}"/>
              </a:ext>
            </a:extLst>
          </p:cNvPr>
          <p:cNvSpPr>
            <a:spLocks/>
          </p:cNvSpPr>
          <p:nvPr/>
        </p:nvSpPr>
        <p:spPr bwMode="auto">
          <a:xfrm>
            <a:off x="2424113" y="3606800"/>
            <a:ext cx="3922712" cy="2751138"/>
          </a:xfrm>
          <a:custGeom>
            <a:avLst/>
            <a:gdLst>
              <a:gd name="T0" fmla="*/ 0 w 2471"/>
              <a:gd name="T1" fmla="*/ 0 h 1733"/>
              <a:gd name="T2" fmla="*/ 439 w 2471"/>
              <a:gd name="T3" fmla="*/ 578 h 1733"/>
              <a:gd name="T4" fmla="*/ 1111 w 2471"/>
              <a:gd name="T5" fmla="*/ 1023 h 1733"/>
              <a:gd name="T6" fmla="*/ 1818 w 2471"/>
              <a:gd name="T7" fmla="*/ 1457 h 1733"/>
              <a:gd name="T8" fmla="*/ 2470 w 2471"/>
              <a:gd name="T9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1" h="1733">
                <a:moveTo>
                  <a:pt x="0" y="0"/>
                </a:moveTo>
                <a:lnTo>
                  <a:pt x="439" y="578"/>
                </a:lnTo>
                <a:lnTo>
                  <a:pt x="1111" y="1023"/>
                </a:lnTo>
                <a:lnTo>
                  <a:pt x="1818" y="1457"/>
                </a:lnTo>
                <a:lnTo>
                  <a:pt x="2470" y="1732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10610" name="Group 18">
            <a:extLst>
              <a:ext uri="{FF2B5EF4-FFF2-40B4-BE49-F238E27FC236}">
                <a16:creationId xmlns:a16="http://schemas.microsoft.com/office/drawing/2014/main" id="{5AD839E8-5E9B-4A00-A2F5-293FADC46F1A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3609975"/>
            <a:ext cx="168275" cy="1738313"/>
            <a:chOff x="1421" y="2274"/>
            <a:chExt cx="106" cy="1095"/>
          </a:xfrm>
        </p:grpSpPr>
        <p:sp>
          <p:nvSpPr>
            <p:cNvPr id="110606" name="Line 14">
              <a:extLst>
                <a:ext uri="{FF2B5EF4-FFF2-40B4-BE49-F238E27FC236}">
                  <a16:creationId xmlns:a16="http://schemas.microsoft.com/office/drawing/2014/main" id="{031B84DA-A437-49AE-B049-9502297D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0" y="2274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07" name="Line 15">
              <a:extLst>
                <a:ext uri="{FF2B5EF4-FFF2-40B4-BE49-F238E27FC236}">
                  <a16:creationId xmlns:a16="http://schemas.microsoft.com/office/drawing/2014/main" id="{E93E13DF-7BC2-4A75-A714-02F60BAB3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015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08" name="Line 16">
              <a:extLst>
                <a:ext uri="{FF2B5EF4-FFF2-40B4-BE49-F238E27FC236}">
                  <a16:creationId xmlns:a16="http://schemas.microsoft.com/office/drawing/2014/main" id="{BCD43860-6E26-4C78-83EB-AD7F24BC5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672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09" name="Line 17">
              <a:extLst>
                <a:ext uri="{FF2B5EF4-FFF2-40B4-BE49-F238E27FC236}">
                  <a16:creationId xmlns:a16="http://schemas.microsoft.com/office/drawing/2014/main" id="{433B3B92-68FC-43C0-9EA3-64293B253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369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0613" name="Group 21">
            <a:extLst>
              <a:ext uri="{FF2B5EF4-FFF2-40B4-BE49-F238E27FC236}">
                <a16:creationId xmlns:a16="http://schemas.microsoft.com/office/drawing/2014/main" id="{DD1585CC-C976-477E-B271-556EE85A6F93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2500313"/>
            <a:ext cx="153987" cy="561975"/>
            <a:chOff x="1421" y="1575"/>
            <a:chExt cx="97" cy="354"/>
          </a:xfrm>
        </p:grpSpPr>
        <p:sp>
          <p:nvSpPr>
            <p:cNvPr id="110611" name="Line 19">
              <a:extLst>
                <a:ext uri="{FF2B5EF4-FFF2-40B4-BE49-F238E27FC236}">
                  <a16:creationId xmlns:a16="http://schemas.microsoft.com/office/drawing/2014/main" id="{9A617793-D43D-4EEB-B62B-193E21EB4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575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612" name="Line 20">
              <a:extLst>
                <a:ext uri="{FF2B5EF4-FFF2-40B4-BE49-F238E27FC236}">
                  <a16:creationId xmlns:a16="http://schemas.microsoft.com/office/drawing/2014/main" id="{902D0027-639D-4DD3-8FD9-6360867C8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929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0614" name="Rectangle 22">
            <a:extLst>
              <a:ext uri="{FF2B5EF4-FFF2-40B4-BE49-F238E27FC236}">
                <a16:creationId xmlns:a16="http://schemas.microsoft.com/office/drawing/2014/main" id="{129BFB8D-36C0-4B04-A6F1-4D759D8B5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5916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10615" name="Freeform 23">
            <a:extLst>
              <a:ext uri="{FF2B5EF4-FFF2-40B4-BE49-F238E27FC236}">
                <a16:creationId xmlns:a16="http://schemas.microsoft.com/office/drawing/2014/main" id="{77861F49-4C85-4396-A561-55DD731BD024}"/>
              </a:ext>
            </a:extLst>
          </p:cNvPr>
          <p:cNvSpPr>
            <a:spLocks/>
          </p:cNvSpPr>
          <p:nvPr/>
        </p:nvSpPr>
        <p:spPr bwMode="auto">
          <a:xfrm>
            <a:off x="2424113" y="2203450"/>
            <a:ext cx="5162550" cy="3676650"/>
          </a:xfrm>
          <a:custGeom>
            <a:avLst/>
            <a:gdLst>
              <a:gd name="T0" fmla="*/ 0 w 3252"/>
              <a:gd name="T1" fmla="*/ 0 h 2316"/>
              <a:gd name="T2" fmla="*/ 0 w 3252"/>
              <a:gd name="T3" fmla="*/ 2315 h 2316"/>
              <a:gd name="T4" fmla="*/ 3251 w 3252"/>
              <a:gd name="T5" fmla="*/ 2315 h 2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2" h="2316">
                <a:moveTo>
                  <a:pt x="0" y="0"/>
                </a:moveTo>
                <a:lnTo>
                  <a:pt x="0" y="2315"/>
                </a:lnTo>
                <a:lnTo>
                  <a:pt x="3251" y="23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616" name="Freeform 24">
            <a:extLst>
              <a:ext uri="{FF2B5EF4-FFF2-40B4-BE49-F238E27FC236}">
                <a16:creationId xmlns:a16="http://schemas.microsoft.com/office/drawing/2014/main" id="{8792D400-F68C-4158-8F14-AC4F57BD1FF6}"/>
              </a:ext>
            </a:extLst>
          </p:cNvPr>
          <p:cNvSpPr>
            <a:spLocks/>
          </p:cNvSpPr>
          <p:nvPr/>
        </p:nvSpPr>
        <p:spPr bwMode="auto">
          <a:xfrm>
            <a:off x="2413000" y="2690813"/>
            <a:ext cx="2913063" cy="3482975"/>
          </a:xfrm>
          <a:custGeom>
            <a:avLst/>
            <a:gdLst>
              <a:gd name="T0" fmla="*/ 0 w 1835"/>
              <a:gd name="T1" fmla="*/ 0 h 2194"/>
              <a:gd name="T2" fmla="*/ 435 w 1835"/>
              <a:gd name="T3" fmla="*/ 908 h 2194"/>
              <a:gd name="T4" fmla="*/ 1127 w 1835"/>
              <a:gd name="T5" fmla="*/ 1576 h 2194"/>
              <a:gd name="T6" fmla="*/ 1834 w 1835"/>
              <a:gd name="T7" fmla="*/ 2193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5" h="2194">
                <a:moveTo>
                  <a:pt x="0" y="0"/>
                </a:moveTo>
                <a:lnTo>
                  <a:pt x="435" y="908"/>
                </a:lnTo>
                <a:lnTo>
                  <a:pt x="1127" y="1576"/>
                </a:lnTo>
                <a:lnTo>
                  <a:pt x="1834" y="2193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617" name="Rectangle 25">
            <a:extLst>
              <a:ext uri="{FF2B5EF4-FFF2-40B4-BE49-F238E27FC236}">
                <a16:creationId xmlns:a16="http://schemas.microsoft.com/office/drawing/2014/main" id="{188CF71D-B2E5-44F8-8E61-BF1C150A8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2638425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Project B</a:t>
            </a:r>
          </a:p>
        </p:txBody>
      </p:sp>
      <p:sp>
        <p:nvSpPr>
          <p:cNvPr id="110618" name="Line 26">
            <a:extLst>
              <a:ext uri="{FF2B5EF4-FFF2-40B4-BE49-F238E27FC236}">
                <a16:creationId xmlns:a16="http://schemas.microsoft.com/office/drawing/2014/main" id="{60A90692-FAE6-4362-A530-EC86302140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0075" y="2546350"/>
            <a:ext cx="0" cy="3322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0619" name="Rectangle 27">
            <a:extLst>
              <a:ext uri="{FF2B5EF4-FFF2-40B4-BE49-F238E27FC236}">
                <a16:creationId xmlns:a16="http://schemas.microsoft.com/office/drawing/2014/main" id="{0244340E-2049-43A3-9C30-5C754EAAA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109788"/>
            <a:ext cx="2319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Crossover point</a:t>
            </a:r>
          </a:p>
        </p:txBody>
      </p:sp>
      <p:sp>
        <p:nvSpPr>
          <p:cNvPr id="110620" name="Rectangle 28">
            <a:extLst>
              <a:ext uri="{FF2B5EF4-FFF2-40B4-BE49-F238E27FC236}">
                <a16:creationId xmlns:a16="http://schemas.microsoft.com/office/drawing/2014/main" id="{0DF41878-FCA7-43BA-9959-34CA29FF6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146675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B7A5"/>
                </a:solidFill>
              </a:rPr>
              <a:t>Project A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4BAF2C8-B0F2-4D45-91CE-BD945A62A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3603CD3-8E2F-4EA0-8938-8A207CBC9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Compare NPV of the two projects for different required rates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41BEBC7E-F1BF-4827-BCE3-8C4A87E99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1847850"/>
            <a:ext cx="7351712" cy="4624388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A1A81702-AE23-4CF4-87C8-22F3C6F77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5916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5F9A07E7-A01E-44E4-A98F-36CF4E2EB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916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E7AD0385-0691-460F-9EF8-9D0390CAB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6515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2648" name="Rectangle 8">
            <a:extLst>
              <a:ext uri="{FF2B5EF4-FFF2-40B4-BE49-F238E27FC236}">
                <a16:creationId xmlns:a16="http://schemas.microsoft.com/office/drawing/2014/main" id="{B3A0AD37-BC27-45B3-A938-67859FEB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559435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12649" name="Rectangle 9">
            <a:extLst>
              <a:ext uri="{FF2B5EF4-FFF2-40B4-BE49-F238E27FC236}">
                <a16:creationId xmlns:a16="http://schemas.microsoft.com/office/drawing/2014/main" id="{4CEAD4AF-F28E-4212-92DC-6062B8CAD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587625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9F6A5633-FF46-4E2A-B835-1C110209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2330450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12651" name="Rectangle 11">
            <a:extLst>
              <a:ext uri="{FF2B5EF4-FFF2-40B4-BE49-F238E27FC236}">
                <a16:creationId xmlns:a16="http://schemas.microsoft.com/office/drawing/2014/main" id="{1DFF9BF4-36B0-4811-A117-559C9597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4067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12652" name="Rectangle 12">
            <a:extLst>
              <a:ext uri="{FF2B5EF4-FFF2-40B4-BE49-F238E27FC236}">
                <a16:creationId xmlns:a16="http://schemas.microsoft.com/office/drawing/2014/main" id="{2C1665DB-7EF2-4C25-AE52-EC466A126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5916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12653" name="Freeform 13">
            <a:extLst>
              <a:ext uri="{FF2B5EF4-FFF2-40B4-BE49-F238E27FC236}">
                <a16:creationId xmlns:a16="http://schemas.microsoft.com/office/drawing/2014/main" id="{4E9DD42C-F229-49F1-BF29-8EFB8E8CF215}"/>
              </a:ext>
            </a:extLst>
          </p:cNvPr>
          <p:cNvSpPr>
            <a:spLocks/>
          </p:cNvSpPr>
          <p:nvPr/>
        </p:nvSpPr>
        <p:spPr bwMode="auto">
          <a:xfrm>
            <a:off x="2424113" y="3606800"/>
            <a:ext cx="3922712" cy="2751138"/>
          </a:xfrm>
          <a:custGeom>
            <a:avLst/>
            <a:gdLst>
              <a:gd name="T0" fmla="*/ 0 w 2471"/>
              <a:gd name="T1" fmla="*/ 0 h 1733"/>
              <a:gd name="T2" fmla="*/ 439 w 2471"/>
              <a:gd name="T3" fmla="*/ 578 h 1733"/>
              <a:gd name="T4" fmla="*/ 1111 w 2471"/>
              <a:gd name="T5" fmla="*/ 1023 h 1733"/>
              <a:gd name="T6" fmla="*/ 1818 w 2471"/>
              <a:gd name="T7" fmla="*/ 1457 h 1733"/>
              <a:gd name="T8" fmla="*/ 2470 w 2471"/>
              <a:gd name="T9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1" h="1733">
                <a:moveTo>
                  <a:pt x="0" y="0"/>
                </a:moveTo>
                <a:lnTo>
                  <a:pt x="439" y="578"/>
                </a:lnTo>
                <a:lnTo>
                  <a:pt x="1111" y="1023"/>
                </a:lnTo>
                <a:lnTo>
                  <a:pt x="1818" y="1457"/>
                </a:lnTo>
                <a:lnTo>
                  <a:pt x="2470" y="1732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12658" name="Group 18">
            <a:extLst>
              <a:ext uri="{FF2B5EF4-FFF2-40B4-BE49-F238E27FC236}">
                <a16:creationId xmlns:a16="http://schemas.microsoft.com/office/drawing/2014/main" id="{76CEF36B-1FBB-4E11-89DF-90E2B47CDC67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3609975"/>
            <a:ext cx="168275" cy="1738313"/>
            <a:chOff x="1421" y="2274"/>
            <a:chExt cx="106" cy="1095"/>
          </a:xfrm>
        </p:grpSpPr>
        <p:sp>
          <p:nvSpPr>
            <p:cNvPr id="112654" name="Line 14">
              <a:extLst>
                <a:ext uri="{FF2B5EF4-FFF2-40B4-BE49-F238E27FC236}">
                  <a16:creationId xmlns:a16="http://schemas.microsoft.com/office/drawing/2014/main" id="{A866CA47-EE73-45B3-9188-4EBFA1181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0" y="2274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655" name="Line 15">
              <a:extLst>
                <a:ext uri="{FF2B5EF4-FFF2-40B4-BE49-F238E27FC236}">
                  <a16:creationId xmlns:a16="http://schemas.microsoft.com/office/drawing/2014/main" id="{EF43BC43-79DD-4356-96B1-8A821E2E8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015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656" name="Line 16">
              <a:extLst>
                <a:ext uri="{FF2B5EF4-FFF2-40B4-BE49-F238E27FC236}">
                  <a16:creationId xmlns:a16="http://schemas.microsoft.com/office/drawing/2014/main" id="{4C77C5AB-293A-4FDF-A86D-A3C2A404C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672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657" name="Line 17">
              <a:extLst>
                <a:ext uri="{FF2B5EF4-FFF2-40B4-BE49-F238E27FC236}">
                  <a16:creationId xmlns:a16="http://schemas.microsoft.com/office/drawing/2014/main" id="{E2968E92-CBC1-4842-A684-23EB6922B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369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2661" name="Group 21">
            <a:extLst>
              <a:ext uri="{FF2B5EF4-FFF2-40B4-BE49-F238E27FC236}">
                <a16:creationId xmlns:a16="http://schemas.microsoft.com/office/drawing/2014/main" id="{D67E1871-712C-4AED-82E0-623713811FF0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2500313"/>
            <a:ext cx="153987" cy="561975"/>
            <a:chOff x="1421" y="1575"/>
            <a:chExt cx="97" cy="354"/>
          </a:xfrm>
        </p:grpSpPr>
        <p:sp>
          <p:nvSpPr>
            <p:cNvPr id="112659" name="Line 19">
              <a:extLst>
                <a:ext uri="{FF2B5EF4-FFF2-40B4-BE49-F238E27FC236}">
                  <a16:creationId xmlns:a16="http://schemas.microsoft.com/office/drawing/2014/main" id="{6CDA7B0A-B8F6-4396-95B4-1D10B0689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575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660" name="Line 20">
              <a:extLst>
                <a:ext uri="{FF2B5EF4-FFF2-40B4-BE49-F238E27FC236}">
                  <a16:creationId xmlns:a16="http://schemas.microsoft.com/office/drawing/2014/main" id="{58EEC1D7-877F-451C-9868-158D1BE67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929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2662" name="Rectangle 22">
            <a:extLst>
              <a:ext uri="{FF2B5EF4-FFF2-40B4-BE49-F238E27FC236}">
                <a16:creationId xmlns:a16="http://schemas.microsoft.com/office/drawing/2014/main" id="{1593079B-EE84-43A0-9AF7-4DC38F033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5916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12663" name="Freeform 23">
            <a:extLst>
              <a:ext uri="{FF2B5EF4-FFF2-40B4-BE49-F238E27FC236}">
                <a16:creationId xmlns:a16="http://schemas.microsoft.com/office/drawing/2014/main" id="{2DA75A62-9AE8-4FEA-9D50-3AE68A2CA669}"/>
              </a:ext>
            </a:extLst>
          </p:cNvPr>
          <p:cNvSpPr>
            <a:spLocks/>
          </p:cNvSpPr>
          <p:nvPr/>
        </p:nvSpPr>
        <p:spPr bwMode="auto">
          <a:xfrm>
            <a:off x="2424113" y="2203450"/>
            <a:ext cx="5162550" cy="3676650"/>
          </a:xfrm>
          <a:custGeom>
            <a:avLst/>
            <a:gdLst>
              <a:gd name="T0" fmla="*/ 0 w 3252"/>
              <a:gd name="T1" fmla="*/ 0 h 2316"/>
              <a:gd name="T2" fmla="*/ 0 w 3252"/>
              <a:gd name="T3" fmla="*/ 2315 h 2316"/>
              <a:gd name="T4" fmla="*/ 3251 w 3252"/>
              <a:gd name="T5" fmla="*/ 2315 h 2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2" h="2316">
                <a:moveTo>
                  <a:pt x="0" y="0"/>
                </a:moveTo>
                <a:lnTo>
                  <a:pt x="0" y="2315"/>
                </a:lnTo>
                <a:lnTo>
                  <a:pt x="3251" y="23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64" name="Freeform 24">
            <a:extLst>
              <a:ext uri="{FF2B5EF4-FFF2-40B4-BE49-F238E27FC236}">
                <a16:creationId xmlns:a16="http://schemas.microsoft.com/office/drawing/2014/main" id="{A314E4B7-0667-4D51-9B71-17E83510386F}"/>
              </a:ext>
            </a:extLst>
          </p:cNvPr>
          <p:cNvSpPr>
            <a:spLocks/>
          </p:cNvSpPr>
          <p:nvPr/>
        </p:nvSpPr>
        <p:spPr bwMode="auto">
          <a:xfrm>
            <a:off x="2413000" y="2690813"/>
            <a:ext cx="2913063" cy="3482975"/>
          </a:xfrm>
          <a:custGeom>
            <a:avLst/>
            <a:gdLst>
              <a:gd name="T0" fmla="*/ 0 w 1835"/>
              <a:gd name="T1" fmla="*/ 0 h 2194"/>
              <a:gd name="T2" fmla="*/ 435 w 1835"/>
              <a:gd name="T3" fmla="*/ 908 h 2194"/>
              <a:gd name="T4" fmla="*/ 1127 w 1835"/>
              <a:gd name="T5" fmla="*/ 1576 h 2194"/>
              <a:gd name="T6" fmla="*/ 1834 w 1835"/>
              <a:gd name="T7" fmla="*/ 2193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5" h="2194">
                <a:moveTo>
                  <a:pt x="0" y="0"/>
                </a:moveTo>
                <a:lnTo>
                  <a:pt x="435" y="908"/>
                </a:lnTo>
                <a:lnTo>
                  <a:pt x="1127" y="1576"/>
                </a:lnTo>
                <a:lnTo>
                  <a:pt x="1834" y="2193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65" name="Rectangle 25">
            <a:extLst>
              <a:ext uri="{FF2B5EF4-FFF2-40B4-BE49-F238E27FC236}">
                <a16:creationId xmlns:a16="http://schemas.microsoft.com/office/drawing/2014/main" id="{DF0265F4-B9B9-48EE-ABF0-D67C2ED0B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2638425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Project B</a:t>
            </a:r>
          </a:p>
        </p:txBody>
      </p:sp>
      <p:sp>
        <p:nvSpPr>
          <p:cNvPr id="112666" name="Line 26">
            <a:extLst>
              <a:ext uri="{FF2B5EF4-FFF2-40B4-BE49-F238E27FC236}">
                <a16:creationId xmlns:a16="http://schemas.microsoft.com/office/drawing/2014/main" id="{17014FD4-7DC0-4FFB-813B-84DB5C613B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0075" y="2546350"/>
            <a:ext cx="0" cy="3322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667" name="Rectangle 27">
            <a:extLst>
              <a:ext uri="{FF2B5EF4-FFF2-40B4-BE49-F238E27FC236}">
                <a16:creationId xmlns:a16="http://schemas.microsoft.com/office/drawing/2014/main" id="{88A778E4-17AD-48FA-A15D-5A2739F7E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109788"/>
            <a:ext cx="2319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Crossover point</a:t>
            </a:r>
          </a:p>
        </p:txBody>
      </p:sp>
      <p:sp>
        <p:nvSpPr>
          <p:cNvPr id="112668" name="Rectangle 28">
            <a:extLst>
              <a:ext uri="{FF2B5EF4-FFF2-40B4-BE49-F238E27FC236}">
                <a16:creationId xmlns:a16="http://schemas.microsoft.com/office/drawing/2014/main" id="{A8FEA607-EA06-4C46-8131-2E8B6DBB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146675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B7A5"/>
                </a:solidFill>
              </a:rPr>
              <a:t>Project A</a:t>
            </a:r>
          </a:p>
        </p:txBody>
      </p:sp>
      <p:sp>
        <p:nvSpPr>
          <p:cNvPr id="112669" name="Rectangle 29">
            <a:extLst>
              <a:ext uri="{FF2B5EF4-FFF2-40B4-BE49-F238E27FC236}">
                <a16:creationId xmlns:a16="http://schemas.microsoft.com/office/drawing/2014/main" id="{226E076E-4B67-4E93-8F68-8E0292E2B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4962525"/>
            <a:ext cx="3414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For any discount rate &lt; crossover point  choose B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2624409-C5A4-40F9-B606-8046FF54B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Net Present Value Profile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479BB25-0E0F-46AA-93D7-AB5C5008A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Compare NPV of the two projects for different required rates</a:t>
            </a: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4AE4F9C5-4934-4A01-9C06-AA90D196D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1847850"/>
            <a:ext cx="7351712" cy="4624388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23CC4C10-A54E-4705-94A4-10AB3FDCC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59166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781C2B75-0688-49A2-9316-DBF67C082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9166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93486318-25EB-4877-9787-464DFEC6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565150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id="{5764D705-5407-4858-890B-C784F7A21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559435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14697" name="Rectangle 9">
            <a:extLst>
              <a:ext uri="{FF2B5EF4-FFF2-40B4-BE49-F238E27FC236}">
                <a16:creationId xmlns:a16="http://schemas.microsoft.com/office/drawing/2014/main" id="{E713FAEC-08B2-4E0C-91CC-CC71D4952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587625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14698" name="Rectangle 10">
            <a:extLst>
              <a:ext uri="{FF2B5EF4-FFF2-40B4-BE49-F238E27FC236}">
                <a16:creationId xmlns:a16="http://schemas.microsoft.com/office/drawing/2014/main" id="{C992836B-419C-4360-857B-3E4403C9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2330450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14699" name="Rectangle 11">
            <a:extLst>
              <a:ext uri="{FF2B5EF4-FFF2-40B4-BE49-F238E27FC236}">
                <a16:creationId xmlns:a16="http://schemas.microsoft.com/office/drawing/2014/main" id="{8ABAA791-819B-42A9-A491-EF895698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40671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E5525B97-6EE4-47B7-BBAE-C58CE479F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5916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14701" name="Freeform 13">
            <a:extLst>
              <a:ext uri="{FF2B5EF4-FFF2-40B4-BE49-F238E27FC236}">
                <a16:creationId xmlns:a16="http://schemas.microsoft.com/office/drawing/2014/main" id="{F2DD5836-D1A6-4817-B9D5-AF83F7FBA7E4}"/>
              </a:ext>
            </a:extLst>
          </p:cNvPr>
          <p:cNvSpPr>
            <a:spLocks/>
          </p:cNvSpPr>
          <p:nvPr/>
        </p:nvSpPr>
        <p:spPr bwMode="auto">
          <a:xfrm>
            <a:off x="2424113" y="3606800"/>
            <a:ext cx="3922712" cy="2751138"/>
          </a:xfrm>
          <a:custGeom>
            <a:avLst/>
            <a:gdLst>
              <a:gd name="T0" fmla="*/ 0 w 2471"/>
              <a:gd name="T1" fmla="*/ 0 h 1733"/>
              <a:gd name="T2" fmla="*/ 439 w 2471"/>
              <a:gd name="T3" fmla="*/ 578 h 1733"/>
              <a:gd name="T4" fmla="*/ 1111 w 2471"/>
              <a:gd name="T5" fmla="*/ 1023 h 1733"/>
              <a:gd name="T6" fmla="*/ 1818 w 2471"/>
              <a:gd name="T7" fmla="*/ 1457 h 1733"/>
              <a:gd name="T8" fmla="*/ 2470 w 2471"/>
              <a:gd name="T9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1" h="1733">
                <a:moveTo>
                  <a:pt x="0" y="0"/>
                </a:moveTo>
                <a:lnTo>
                  <a:pt x="439" y="578"/>
                </a:lnTo>
                <a:lnTo>
                  <a:pt x="1111" y="1023"/>
                </a:lnTo>
                <a:lnTo>
                  <a:pt x="1818" y="1457"/>
                </a:lnTo>
                <a:lnTo>
                  <a:pt x="2470" y="1732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14706" name="Group 18">
            <a:extLst>
              <a:ext uri="{FF2B5EF4-FFF2-40B4-BE49-F238E27FC236}">
                <a16:creationId xmlns:a16="http://schemas.microsoft.com/office/drawing/2014/main" id="{AA28E6D4-3A23-4F10-9239-0041BF7579DA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3609975"/>
            <a:ext cx="168275" cy="1738313"/>
            <a:chOff x="1421" y="2274"/>
            <a:chExt cx="106" cy="1095"/>
          </a:xfrm>
        </p:grpSpPr>
        <p:sp>
          <p:nvSpPr>
            <p:cNvPr id="114702" name="Line 14">
              <a:extLst>
                <a:ext uri="{FF2B5EF4-FFF2-40B4-BE49-F238E27FC236}">
                  <a16:creationId xmlns:a16="http://schemas.microsoft.com/office/drawing/2014/main" id="{488F56E9-382B-4443-B084-21B003BEB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0" y="2274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703" name="Line 15">
              <a:extLst>
                <a:ext uri="{FF2B5EF4-FFF2-40B4-BE49-F238E27FC236}">
                  <a16:creationId xmlns:a16="http://schemas.microsoft.com/office/drawing/2014/main" id="{C143D35C-2D07-41B7-8DE2-B35F461D7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015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704" name="Line 16">
              <a:extLst>
                <a:ext uri="{FF2B5EF4-FFF2-40B4-BE49-F238E27FC236}">
                  <a16:creationId xmlns:a16="http://schemas.microsoft.com/office/drawing/2014/main" id="{B751F4B1-B1FB-42BA-B5FC-43E0036E9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672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705" name="Line 17">
              <a:extLst>
                <a:ext uri="{FF2B5EF4-FFF2-40B4-BE49-F238E27FC236}">
                  <a16:creationId xmlns:a16="http://schemas.microsoft.com/office/drawing/2014/main" id="{04847DA6-A145-4E95-8C3E-5F9F7E904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3369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4709" name="Group 21">
            <a:extLst>
              <a:ext uri="{FF2B5EF4-FFF2-40B4-BE49-F238E27FC236}">
                <a16:creationId xmlns:a16="http://schemas.microsoft.com/office/drawing/2014/main" id="{643EE12F-3D7F-4DD5-9DFB-2AC74869BD57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2500313"/>
            <a:ext cx="153987" cy="561975"/>
            <a:chOff x="1421" y="1575"/>
            <a:chExt cx="97" cy="354"/>
          </a:xfrm>
        </p:grpSpPr>
        <p:sp>
          <p:nvSpPr>
            <p:cNvPr id="114707" name="Line 19">
              <a:extLst>
                <a:ext uri="{FF2B5EF4-FFF2-40B4-BE49-F238E27FC236}">
                  <a16:creationId xmlns:a16="http://schemas.microsoft.com/office/drawing/2014/main" id="{4169AF16-91BC-4950-90AE-F9A539547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575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708" name="Line 20">
              <a:extLst>
                <a:ext uri="{FF2B5EF4-FFF2-40B4-BE49-F238E27FC236}">
                  <a16:creationId xmlns:a16="http://schemas.microsoft.com/office/drawing/2014/main" id="{DAB4174A-1B1A-471B-B791-FB394181F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929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4710" name="Rectangle 22">
            <a:extLst>
              <a:ext uri="{FF2B5EF4-FFF2-40B4-BE49-F238E27FC236}">
                <a16:creationId xmlns:a16="http://schemas.microsoft.com/office/drawing/2014/main" id="{225E407A-F2D5-4ABF-93D4-EB914661E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59166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14711" name="Freeform 23">
            <a:extLst>
              <a:ext uri="{FF2B5EF4-FFF2-40B4-BE49-F238E27FC236}">
                <a16:creationId xmlns:a16="http://schemas.microsoft.com/office/drawing/2014/main" id="{09078C2C-9B1B-410B-805A-FD5D44DF4281}"/>
              </a:ext>
            </a:extLst>
          </p:cNvPr>
          <p:cNvSpPr>
            <a:spLocks/>
          </p:cNvSpPr>
          <p:nvPr/>
        </p:nvSpPr>
        <p:spPr bwMode="auto">
          <a:xfrm>
            <a:off x="2424113" y="2203450"/>
            <a:ext cx="5162550" cy="3676650"/>
          </a:xfrm>
          <a:custGeom>
            <a:avLst/>
            <a:gdLst>
              <a:gd name="T0" fmla="*/ 0 w 3252"/>
              <a:gd name="T1" fmla="*/ 0 h 2316"/>
              <a:gd name="T2" fmla="*/ 0 w 3252"/>
              <a:gd name="T3" fmla="*/ 2315 h 2316"/>
              <a:gd name="T4" fmla="*/ 3251 w 3252"/>
              <a:gd name="T5" fmla="*/ 2315 h 2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2" h="2316">
                <a:moveTo>
                  <a:pt x="0" y="0"/>
                </a:moveTo>
                <a:lnTo>
                  <a:pt x="0" y="2315"/>
                </a:lnTo>
                <a:lnTo>
                  <a:pt x="3251" y="23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712" name="Freeform 24">
            <a:extLst>
              <a:ext uri="{FF2B5EF4-FFF2-40B4-BE49-F238E27FC236}">
                <a16:creationId xmlns:a16="http://schemas.microsoft.com/office/drawing/2014/main" id="{850724DA-2632-4379-B876-5010BD2E1F0C}"/>
              </a:ext>
            </a:extLst>
          </p:cNvPr>
          <p:cNvSpPr>
            <a:spLocks/>
          </p:cNvSpPr>
          <p:nvPr/>
        </p:nvSpPr>
        <p:spPr bwMode="auto">
          <a:xfrm>
            <a:off x="2413000" y="2690813"/>
            <a:ext cx="2913063" cy="3482975"/>
          </a:xfrm>
          <a:custGeom>
            <a:avLst/>
            <a:gdLst>
              <a:gd name="T0" fmla="*/ 0 w 1835"/>
              <a:gd name="T1" fmla="*/ 0 h 2194"/>
              <a:gd name="T2" fmla="*/ 435 w 1835"/>
              <a:gd name="T3" fmla="*/ 908 h 2194"/>
              <a:gd name="T4" fmla="*/ 1127 w 1835"/>
              <a:gd name="T5" fmla="*/ 1576 h 2194"/>
              <a:gd name="T6" fmla="*/ 1834 w 1835"/>
              <a:gd name="T7" fmla="*/ 2193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5" h="2194">
                <a:moveTo>
                  <a:pt x="0" y="0"/>
                </a:moveTo>
                <a:lnTo>
                  <a:pt x="435" y="908"/>
                </a:lnTo>
                <a:lnTo>
                  <a:pt x="1127" y="1576"/>
                </a:lnTo>
                <a:lnTo>
                  <a:pt x="1834" y="2193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713" name="Rectangle 25">
            <a:extLst>
              <a:ext uri="{FF2B5EF4-FFF2-40B4-BE49-F238E27FC236}">
                <a16:creationId xmlns:a16="http://schemas.microsoft.com/office/drawing/2014/main" id="{D5895199-3725-46E5-9ABD-C62A19433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2638425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Project B</a:t>
            </a:r>
          </a:p>
        </p:txBody>
      </p:sp>
      <p:sp>
        <p:nvSpPr>
          <p:cNvPr id="114714" name="Line 26">
            <a:extLst>
              <a:ext uri="{FF2B5EF4-FFF2-40B4-BE49-F238E27FC236}">
                <a16:creationId xmlns:a16="http://schemas.microsoft.com/office/drawing/2014/main" id="{6122CEC6-2DAF-436E-8491-1F53C704F3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0075" y="2546350"/>
            <a:ext cx="0" cy="3322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4715" name="Rectangle 27">
            <a:extLst>
              <a:ext uri="{FF2B5EF4-FFF2-40B4-BE49-F238E27FC236}">
                <a16:creationId xmlns:a16="http://schemas.microsoft.com/office/drawing/2014/main" id="{04168DAB-8223-4335-8590-C8E2F9331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2109788"/>
            <a:ext cx="2319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Crossover point</a:t>
            </a:r>
          </a:p>
        </p:txBody>
      </p:sp>
      <p:sp>
        <p:nvSpPr>
          <p:cNvPr id="114716" name="Rectangle 28">
            <a:extLst>
              <a:ext uri="{FF2B5EF4-FFF2-40B4-BE49-F238E27FC236}">
                <a16:creationId xmlns:a16="http://schemas.microsoft.com/office/drawing/2014/main" id="{0EBCC7E8-E0A0-432B-860C-C08AD8AC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3754438"/>
            <a:ext cx="3414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For any discount rate &gt; crossover point  choose A</a:t>
            </a:r>
          </a:p>
        </p:txBody>
      </p:sp>
      <p:sp>
        <p:nvSpPr>
          <p:cNvPr id="114717" name="Rectangle 29">
            <a:extLst>
              <a:ext uri="{FF2B5EF4-FFF2-40B4-BE49-F238E27FC236}">
                <a16:creationId xmlns:a16="http://schemas.microsoft.com/office/drawing/2014/main" id="{C490E3AD-A7C1-4195-9D10-3398F875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146675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B7A5"/>
                </a:solidFill>
              </a:rPr>
              <a:t>Project A</a:t>
            </a:r>
          </a:p>
        </p:txBody>
      </p:sp>
      <p:sp>
        <p:nvSpPr>
          <p:cNvPr id="114718" name="Rectangle 30">
            <a:extLst>
              <a:ext uri="{FF2B5EF4-FFF2-40B4-BE49-F238E27FC236}">
                <a16:creationId xmlns:a16="http://schemas.microsoft.com/office/drawing/2014/main" id="{E44582AC-1643-49E3-BD07-8442BCB7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4962525"/>
            <a:ext cx="3414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00B7A5"/>
                </a:solidFill>
              </a:rPr>
              <a:t>For any discount rate &lt; crossover point  choose B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41" name="Group 5">
            <a:extLst>
              <a:ext uri="{FF2B5EF4-FFF2-40B4-BE49-F238E27FC236}">
                <a16:creationId xmlns:a16="http://schemas.microsoft.com/office/drawing/2014/main" id="{FA7FAC15-7E30-42FC-981F-F98D63387BC0}"/>
              </a:ext>
            </a:extLst>
          </p:cNvPr>
          <p:cNvGrpSpPr>
            <a:grpSpLocks/>
          </p:cNvGrpSpPr>
          <p:nvPr/>
        </p:nvGrpSpPr>
        <p:grpSpPr bwMode="auto">
          <a:xfrm>
            <a:off x="1570038" y="2362200"/>
            <a:ext cx="6602412" cy="1524000"/>
            <a:chOff x="989" y="1488"/>
            <a:chExt cx="4159" cy="960"/>
          </a:xfrm>
        </p:grpSpPr>
        <p:sp>
          <p:nvSpPr>
            <p:cNvPr id="116738" name="Rectangle 2">
              <a:extLst>
                <a:ext uri="{FF2B5EF4-FFF2-40B4-BE49-F238E27FC236}">
                  <a16:creationId xmlns:a16="http://schemas.microsoft.com/office/drawing/2014/main" id="{D73A767F-30F6-4F2F-8E62-346C666C8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497"/>
              <a:ext cx="4154" cy="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6739" name="Line 3">
              <a:extLst>
                <a:ext uri="{FF2B5EF4-FFF2-40B4-BE49-F238E27FC236}">
                  <a16:creationId xmlns:a16="http://schemas.microsoft.com/office/drawing/2014/main" id="{7D769898-46AB-45FD-9D48-48203404C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2439"/>
              <a:ext cx="4154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6740" name="Line 4">
              <a:extLst>
                <a:ext uri="{FF2B5EF4-FFF2-40B4-BE49-F238E27FC236}">
                  <a16:creationId xmlns:a16="http://schemas.microsoft.com/office/drawing/2014/main" id="{66D5F14C-75C1-49C5-B022-3D3F53501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1488"/>
              <a:ext cx="4154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BCCFB8A8-9AD9-4741-B623-05EFD15D6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24558FFD-9A96-451A-A7BE-BBE3CCD0A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  <p:sp>
        <p:nvSpPr>
          <p:cNvPr id="116744" name="Rectangle 8">
            <a:extLst>
              <a:ext uri="{FF2B5EF4-FFF2-40B4-BE49-F238E27FC236}">
                <a16:creationId xmlns:a16="http://schemas.microsoft.com/office/drawing/2014/main" id="{1329F687-C95D-48A9-BF28-92780285A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Measures the rate of return that will make the PV of future CF equal to the initial outlay.  </a:t>
            </a:r>
          </a:p>
        </p:txBody>
      </p:sp>
      <p:sp>
        <p:nvSpPr>
          <p:cNvPr id="116745" name="Rectangle 9">
            <a:extLst>
              <a:ext uri="{FF2B5EF4-FFF2-40B4-BE49-F238E27FC236}">
                <a16:creationId xmlns:a16="http://schemas.microsoft.com/office/drawing/2014/main" id="{5A076E22-C77D-4BE8-B556-6A019E686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2514600"/>
            <a:ext cx="63754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Definition:</a:t>
            </a:r>
          </a:p>
          <a:p>
            <a:r>
              <a:rPr lang="en-US" altLang="en-US" sz="2400" b="1">
                <a:solidFill>
                  <a:srgbClr val="000000"/>
                </a:solidFill>
              </a:rPr>
              <a:t>The IRR is that discount rate at which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</a:p>
          <a:p>
            <a:r>
              <a:rPr lang="en-US" altLang="en-US" sz="2400">
                <a:solidFill>
                  <a:srgbClr val="000000"/>
                </a:solidFill>
              </a:rPr>
              <a:t>  </a:t>
            </a:r>
            <a:r>
              <a:rPr lang="en-US" altLang="en-US" sz="2800">
                <a:solidFill>
                  <a:srgbClr val="000000"/>
                </a:solidFill>
              </a:rPr>
              <a:t>NPV = 0</a:t>
            </a:r>
          </a:p>
        </p:txBody>
      </p:sp>
      <p:sp>
        <p:nvSpPr>
          <p:cNvPr id="116746" name="Text Box 10">
            <a:extLst>
              <a:ext uri="{FF2B5EF4-FFF2-40B4-BE49-F238E27FC236}">
                <a16:creationId xmlns:a16="http://schemas.microsoft.com/office/drawing/2014/main" id="{E52E9434-4866-481C-A602-3E096641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655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IRR is like the YTM.  It is the same cocept but the term YTM is used only for bonds.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9" name="Group 5">
            <a:extLst>
              <a:ext uri="{FF2B5EF4-FFF2-40B4-BE49-F238E27FC236}">
                <a16:creationId xmlns:a16="http://schemas.microsoft.com/office/drawing/2014/main" id="{B7B80C16-4536-42BC-ACDE-42FFB9C0A8D6}"/>
              </a:ext>
            </a:extLst>
          </p:cNvPr>
          <p:cNvGrpSpPr>
            <a:grpSpLocks/>
          </p:cNvGrpSpPr>
          <p:nvPr/>
        </p:nvGrpSpPr>
        <p:grpSpPr bwMode="auto">
          <a:xfrm>
            <a:off x="1570038" y="2362200"/>
            <a:ext cx="6602412" cy="695325"/>
            <a:chOff x="989" y="1488"/>
            <a:chExt cx="4159" cy="438"/>
          </a:xfrm>
        </p:grpSpPr>
        <p:sp>
          <p:nvSpPr>
            <p:cNvPr id="118786" name="Rectangle 2">
              <a:extLst>
                <a:ext uri="{FF2B5EF4-FFF2-40B4-BE49-F238E27FC236}">
                  <a16:creationId xmlns:a16="http://schemas.microsoft.com/office/drawing/2014/main" id="{7F235071-4203-440E-9B8E-29A65B00B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492"/>
              <a:ext cx="4154" cy="4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87" name="Line 3">
              <a:extLst>
                <a:ext uri="{FF2B5EF4-FFF2-40B4-BE49-F238E27FC236}">
                  <a16:creationId xmlns:a16="http://schemas.microsoft.com/office/drawing/2014/main" id="{BFBED6C7-3EA5-4CC7-A76F-2572D6E74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1922"/>
              <a:ext cx="4154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88" name="Line 4">
              <a:extLst>
                <a:ext uri="{FF2B5EF4-FFF2-40B4-BE49-F238E27FC236}">
                  <a16:creationId xmlns:a16="http://schemas.microsoft.com/office/drawing/2014/main" id="{2D76A758-8132-4893-9A32-0C126E193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1488"/>
              <a:ext cx="4154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475529FD-CB21-43F7-AD0E-38E17A246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E8F51D6A-B155-44DE-8630-7D75DCD86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  <p:sp>
        <p:nvSpPr>
          <p:cNvPr id="118792" name="Rectangle 8">
            <a:extLst>
              <a:ext uri="{FF2B5EF4-FFF2-40B4-BE49-F238E27FC236}">
                <a16:creationId xmlns:a16="http://schemas.microsoft.com/office/drawing/2014/main" id="{EDF102EA-4BD0-4FE0-B9B3-7A1309BBA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Measures the rate of return that will make the PV of future CF equal to the initial outlay. </a:t>
            </a:r>
          </a:p>
        </p:txBody>
      </p:sp>
      <p:sp>
        <p:nvSpPr>
          <p:cNvPr id="118793" name="Rectangle 9">
            <a:extLst>
              <a:ext uri="{FF2B5EF4-FFF2-40B4-BE49-F238E27FC236}">
                <a16:creationId xmlns:a16="http://schemas.microsoft.com/office/drawing/2014/main" id="{4FCA7813-A556-4131-B78A-E21B1659C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2438400"/>
            <a:ext cx="678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The IRR is the discount rate at which NPV = 0</a:t>
            </a:r>
          </a:p>
        </p:txBody>
      </p:sp>
      <p:grpSp>
        <p:nvGrpSpPr>
          <p:cNvPr id="118817" name="Group 33">
            <a:extLst>
              <a:ext uri="{FF2B5EF4-FFF2-40B4-BE49-F238E27FC236}">
                <a16:creationId xmlns:a16="http://schemas.microsoft.com/office/drawing/2014/main" id="{1D3DE6FC-CEA6-44AC-A999-F052AD52D2F3}"/>
              </a:ext>
            </a:extLst>
          </p:cNvPr>
          <p:cNvGrpSpPr>
            <a:grpSpLocks/>
          </p:cNvGrpSpPr>
          <p:nvPr/>
        </p:nvGrpSpPr>
        <p:grpSpPr bwMode="auto">
          <a:xfrm>
            <a:off x="1778000" y="3219450"/>
            <a:ext cx="5172075" cy="3625850"/>
            <a:chOff x="1120" y="2028"/>
            <a:chExt cx="3258" cy="2284"/>
          </a:xfrm>
        </p:grpSpPr>
        <p:sp>
          <p:nvSpPr>
            <p:cNvPr id="118794" name="Rectangle 10">
              <a:extLst>
                <a:ext uri="{FF2B5EF4-FFF2-40B4-BE49-F238E27FC236}">
                  <a16:creationId xmlns:a16="http://schemas.microsoft.com/office/drawing/2014/main" id="{ADBFABC4-796D-4B3F-9703-A52F4ADA0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2028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795" name="Rectangle 11">
              <a:extLst>
                <a:ext uri="{FF2B5EF4-FFF2-40B4-BE49-F238E27FC236}">
                  <a16:creationId xmlns:a16="http://schemas.microsoft.com/office/drawing/2014/main" id="{566A5B98-1E14-4AD5-8F9E-902C94359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4031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18796" name="Rectangle 12">
              <a:extLst>
                <a:ext uri="{FF2B5EF4-FFF2-40B4-BE49-F238E27FC236}">
                  <a16:creationId xmlns:a16="http://schemas.microsoft.com/office/drawing/2014/main" id="{FC36DF28-AE3A-4A11-9D1E-9E5441D7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" y="4031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18797" name="Rectangle 13">
              <a:extLst>
                <a:ext uri="{FF2B5EF4-FFF2-40B4-BE49-F238E27FC236}">
                  <a16:creationId xmlns:a16="http://schemas.microsoft.com/office/drawing/2014/main" id="{2A02A337-6214-4A9B-82D7-6630718A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3900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18798" name="Rectangle 14">
              <a:extLst>
                <a:ext uri="{FF2B5EF4-FFF2-40B4-BE49-F238E27FC236}">
                  <a16:creationId xmlns:a16="http://schemas.microsoft.com/office/drawing/2014/main" id="{62D0337D-7F67-41EE-9EC8-85152156B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872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18799" name="Rectangle 15">
              <a:extLst>
                <a:ext uri="{FF2B5EF4-FFF2-40B4-BE49-F238E27FC236}">
                  <a16:creationId xmlns:a16="http://schemas.microsoft.com/office/drawing/2014/main" id="{13BD4E71-5CD0-42B1-871C-6087A5B3E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2387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18800" name="Rectangle 16">
              <a:extLst>
                <a:ext uri="{FF2B5EF4-FFF2-40B4-BE49-F238E27FC236}">
                  <a16:creationId xmlns:a16="http://schemas.microsoft.com/office/drawing/2014/main" id="{97D1A4F2-2576-4511-8484-EC6408F6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2237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18801" name="Rectangle 17">
              <a:extLst>
                <a:ext uri="{FF2B5EF4-FFF2-40B4-BE49-F238E27FC236}">
                  <a16:creationId xmlns:a16="http://schemas.microsoft.com/office/drawing/2014/main" id="{FB7A2648-809B-4C64-996B-FBC1E3675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" y="3106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18802" name="Rectangle 18">
              <a:extLst>
                <a:ext uri="{FF2B5EF4-FFF2-40B4-BE49-F238E27FC236}">
                  <a16:creationId xmlns:a16="http://schemas.microsoft.com/office/drawing/2014/main" id="{0F9B375F-CFBF-46B3-AEB8-E886EE4F8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4031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sp>
          <p:nvSpPr>
            <p:cNvPr id="118803" name="Freeform 19">
              <a:extLst>
                <a:ext uri="{FF2B5EF4-FFF2-40B4-BE49-F238E27FC236}">
                  <a16:creationId xmlns:a16="http://schemas.microsoft.com/office/drawing/2014/main" id="{AE7B79BA-288E-4F14-9B8C-4BB904309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897"/>
              <a:ext cx="1702" cy="1359"/>
            </a:xfrm>
            <a:custGeom>
              <a:avLst/>
              <a:gdLst>
                <a:gd name="T0" fmla="*/ 0 w 1702"/>
                <a:gd name="T1" fmla="*/ 0 h 1359"/>
                <a:gd name="T2" fmla="*/ 302 w 1702"/>
                <a:gd name="T3" fmla="*/ 453 h 1359"/>
                <a:gd name="T4" fmla="*/ 765 w 1702"/>
                <a:gd name="T5" fmla="*/ 802 h 1359"/>
                <a:gd name="T6" fmla="*/ 1252 w 1702"/>
                <a:gd name="T7" fmla="*/ 1142 h 1359"/>
                <a:gd name="T8" fmla="*/ 1701 w 1702"/>
                <a:gd name="T9" fmla="*/ 1358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2" h="1359">
                  <a:moveTo>
                    <a:pt x="0" y="0"/>
                  </a:moveTo>
                  <a:lnTo>
                    <a:pt x="302" y="453"/>
                  </a:lnTo>
                  <a:lnTo>
                    <a:pt x="765" y="802"/>
                  </a:lnTo>
                  <a:lnTo>
                    <a:pt x="1252" y="1142"/>
                  </a:lnTo>
                  <a:lnTo>
                    <a:pt x="1701" y="1358"/>
                  </a:lnTo>
                </a:path>
              </a:pathLst>
            </a:custGeom>
            <a:noFill/>
            <a:ln w="25400" cap="rnd" cmpd="sng">
              <a:solidFill>
                <a:srgbClr val="00B7A5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18812" name="Group 28">
              <a:extLst>
                <a:ext uri="{FF2B5EF4-FFF2-40B4-BE49-F238E27FC236}">
                  <a16:creationId xmlns:a16="http://schemas.microsoft.com/office/drawing/2014/main" id="{B4500C09-2AC4-4928-BD13-3BCC6C9123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350"/>
              <a:ext cx="73" cy="1407"/>
              <a:chOff x="1680" y="2350"/>
              <a:chExt cx="73" cy="1407"/>
            </a:xfrm>
          </p:grpSpPr>
          <p:grpSp>
            <p:nvGrpSpPr>
              <p:cNvPr id="118808" name="Group 24">
                <a:extLst>
                  <a:ext uri="{FF2B5EF4-FFF2-40B4-BE49-F238E27FC236}">
                    <a16:creationId xmlns:a16="http://schemas.microsoft.com/office/drawing/2014/main" id="{F4B334F7-83A7-4359-9192-DD8DAB598C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898"/>
                <a:ext cx="73" cy="859"/>
                <a:chOff x="1680" y="2898"/>
                <a:chExt cx="73" cy="859"/>
              </a:xfrm>
            </p:grpSpPr>
            <p:sp>
              <p:nvSpPr>
                <p:cNvPr id="118804" name="Line 20">
                  <a:extLst>
                    <a:ext uri="{FF2B5EF4-FFF2-40B4-BE49-F238E27FC236}">
                      <a16:creationId xmlns:a16="http://schemas.microsoft.com/office/drawing/2014/main" id="{B06CC5FA-6A19-44FC-99EA-01B2C7B8B3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6" y="2898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8805" name="Line 21">
                  <a:extLst>
                    <a:ext uri="{FF2B5EF4-FFF2-40B4-BE49-F238E27FC236}">
                      <a16:creationId xmlns:a16="http://schemas.microsoft.com/office/drawing/2014/main" id="{C0707024-15F9-46DF-BEF0-FCD73147A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3479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8806" name="Line 22">
                  <a:extLst>
                    <a:ext uri="{FF2B5EF4-FFF2-40B4-BE49-F238E27FC236}">
                      <a16:creationId xmlns:a16="http://schemas.microsoft.com/office/drawing/2014/main" id="{636CDECB-F536-445B-A0CB-781FF6B9C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321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8807" name="Line 23">
                  <a:extLst>
                    <a:ext uri="{FF2B5EF4-FFF2-40B4-BE49-F238E27FC236}">
                      <a16:creationId xmlns:a16="http://schemas.microsoft.com/office/drawing/2014/main" id="{83CC253E-9296-4007-A49F-3D1ABEE340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3757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8811" name="Group 27">
                <a:extLst>
                  <a:ext uri="{FF2B5EF4-FFF2-40B4-BE49-F238E27FC236}">
                    <a16:creationId xmlns:a16="http://schemas.microsoft.com/office/drawing/2014/main" id="{5AEAD7A9-6270-4ED6-A8C6-9E8F6A447F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350"/>
                <a:ext cx="67" cy="278"/>
                <a:chOff x="1680" y="2350"/>
                <a:chExt cx="67" cy="278"/>
              </a:xfrm>
            </p:grpSpPr>
            <p:sp>
              <p:nvSpPr>
                <p:cNvPr id="118809" name="Line 25">
                  <a:extLst>
                    <a:ext uri="{FF2B5EF4-FFF2-40B4-BE49-F238E27FC236}">
                      <a16:creationId xmlns:a16="http://schemas.microsoft.com/office/drawing/2014/main" id="{40DD40BB-AA4C-4AEE-9922-58C0D7D35A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35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8810" name="Line 26">
                  <a:extLst>
                    <a:ext uri="{FF2B5EF4-FFF2-40B4-BE49-F238E27FC236}">
                      <a16:creationId xmlns:a16="http://schemas.microsoft.com/office/drawing/2014/main" id="{012F99B7-72D9-4849-A11C-4DE08DD8F7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628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18813" name="Rectangle 29">
              <a:extLst>
                <a:ext uri="{FF2B5EF4-FFF2-40B4-BE49-F238E27FC236}">
                  <a16:creationId xmlns:a16="http://schemas.microsoft.com/office/drawing/2014/main" id="{9DE3782A-EE69-42EB-AB57-DF998842F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4031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18814" name="Freeform 30">
              <a:extLst>
                <a:ext uri="{FF2B5EF4-FFF2-40B4-BE49-F238E27FC236}">
                  <a16:creationId xmlns:a16="http://schemas.microsoft.com/office/drawing/2014/main" id="{E5D479CA-2347-405D-B56F-C224793B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204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815" name="Freeform 31">
              <a:extLst>
                <a:ext uri="{FF2B5EF4-FFF2-40B4-BE49-F238E27FC236}">
                  <a16:creationId xmlns:a16="http://schemas.microsoft.com/office/drawing/2014/main" id="{E7B51C7C-ABBE-4F79-824A-83BFA018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" y="2444"/>
              <a:ext cx="1264" cy="1721"/>
            </a:xfrm>
            <a:custGeom>
              <a:avLst/>
              <a:gdLst>
                <a:gd name="T0" fmla="*/ 0 w 1264"/>
                <a:gd name="T1" fmla="*/ 0 h 1721"/>
                <a:gd name="T2" fmla="*/ 299 w 1264"/>
                <a:gd name="T3" fmla="*/ 712 h 1721"/>
                <a:gd name="T4" fmla="*/ 776 w 1264"/>
                <a:gd name="T5" fmla="*/ 1236 h 1721"/>
                <a:gd name="T6" fmla="*/ 1263 w 1264"/>
                <a:gd name="T7" fmla="*/ 172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721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63" y="1720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816" name="Rectangle 32">
              <a:extLst>
                <a:ext uri="{FF2B5EF4-FFF2-40B4-BE49-F238E27FC236}">
                  <a16:creationId xmlns:a16="http://schemas.microsoft.com/office/drawing/2014/main" id="{A9F0EE3F-EB96-46B5-9A08-013380AA8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412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</p:grpSp>
      <p:sp>
        <p:nvSpPr>
          <p:cNvPr id="118818" name="Rectangle 34">
            <a:extLst>
              <a:ext uri="{FF2B5EF4-FFF2-40B4-BE49-F238E27FC236}">
                <a16:creationId xmlns:a16="http://schemas.microsoft.com/office/drawing/2014/main" id="{1A5A8C95-A766-4A28-B7EE-C2891DC6D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91138"/>
            <a:ext cx="1690688" cy="396875"/>
          </a:xfrm>
          <a:prstGeom prst="rect">
            <a:avLst/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NPV = $0</a:t>
            </a:r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A26FFF46-AE72-494C-BC24-6B19CE5DC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2575" y="5683250"/>
            <a:ext cx="765175" cy="627063"/>
          </a:xfrm>
          <a:prstGeom prst="line">
            <a:avLst/>
          </a:prstGeom>
          <a:noFill/>
          <a:ln w="50800">
            <a:solidFill>
              <a:srgbClr val="00279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814D19E-36C1-4715-95F4-AA9DB10A1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407F80B-22C0-44D8-AF7A-F5EAEA1E1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BA4F26F-F428-481F-92AB-E6CD1D47A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7" name="Group 5">
            <a:extLst>
              <a:ext uri="{FF2B5EF4-FFF2-40B4-BE49-F238E27FC236}">
                <a16:creationId xmlns:a16="http://schemas.microsoft.com/office/drawing/2014/main" id="{D4C8B4B4-21A2-4550-BA8E-4C95ED44286E}"/>
              </a:ext>
            </a:extLst>
          </p:cNvPr>
          <p:cNvGrpSpPr>
            <a:grpSpLocks/>
          </p:cNvGrpSpPr>
          <p:nvPr/>
        </p:nvGrpSpPr>
        <p:grpSpPr bwMode="auto">
          <a:xfrm>
            <a:off x="1570038" y="2286000"/>
            <a:ext cx="6602412" cy="914400"/>
            <a:chOff x="989" y="1440"/>
            <a:chExt cx="4159" cy="576"/>
          </a:xfrm>
        </p:grpSpPr>
        <p:sp>
          <p:nvSpPr>
            <p:cNvPr id="120834" name="Rectangle 2">
              <a:extLst>
                <a:ext uri="{FF2B5EF4-FFF2-40B4-BE49-F238E27FC236}">
                  <a16:creationId xmlns:a16="http://schemas.microsoft.com/office/drawing/2014/main" id="{21C7070F-47C6-42AA-B293-7C08B8477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445"/>
              <a:ext cx="4154" cy="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0835" name="Line 3">
              <a:extLst>
                <a:ext uri="{FF2B5EF4-FFF2-40B4-BE49-F238E27FC236}">
                  <a16:creationId xmlns:a16="http://schemas.microsoft.com/office/drawing/2014/main" id="{2243C754-D710-41E1-8BE9-5F077CA7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2011"/>
              <a:ext cx="4154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0836" name="Line 4">
              <a:extLst>
                <a:ext uri="{FF2B5EF4-FFF2-40B4-BE49-F238E27FC236}">
                  <a16:creationId xmlns:a16="http://schemas.microsoft.com/office/drawing/2014/main" id="{1EAEA673-BED3-4FB7-B8FE-EC8F2AF87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1440"/>
              <a:ext cx="4154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8D6C8945-0229-4C52-BE0A-5761AA848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EBF4B95E-722A-41BA-804B-2FD9B8AD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  <p:sp>
        <p:nvSpPr>
          <p:cNvPr id="120840" name="Rectangle 8">
            <a:extLst>
              <a:ext uri="{FF2B5EF4-FFF2-40B4-BE49-F238E27FC236}">
                <a16:creationId xmlns:a16="http://schemas.microsoft.com/office/drawing/2014/main" id="{F3AD6306-D1EB-44B4-B81D-6B1D2B980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Measures the rate of return that will make the PV of future CF equal to the initial outlay.</a:t>
            </a:r>
          </a:p>
        </p:txBody>
      </p:sp>
      <p:sp>
        <p:nvSpPr>
          <p:cNvPr id="120841" name="Rectangle 9">
            <a:extLst>
              <a:ext uri="{FF2B5EF4-FFF2-40B4-BE49-F238E27FC236}">
                <a16:creationId xmlns:a16="http://schemas.microsoft.com/office/drawing/2014/main" id="{136372A0-24EE-493B-AB7D-824279323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2362200"/>
            <a:ext cx="6783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Or, the IRR is the discount rate at which NPV = 0</a:t>
            </a:r>
          </a:p>
        </p:txBody>
      </p:sp>
      <p:sp>
        <p:nvSpPr>
          <p:cNvPr id="120842" name="Rectangle 10">
            <a:extLst>
              <a:ext uri="{FF2B5EF4-FFF2-40B4-BE49-F238E27FC236}">
                <a16:creationId xmlns:a16="http://schemas.microsoft.com/office/drawing/2014/main" id="{622FCF5A-CE40-4ED8-97A1-3CFD9768D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3219450"/>
            <a:ext cx="5062537" cy="3625850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0843" name="Rectangle 11">
            <a:extLst>
              <a:ext uri="{FF2B5EF4-FFF2-40B4-BE49-F238E27FC236}">
                <a16:creationId xmlns:a16="http://schemas.microsoft.com/office/drawing/2014/main" id="{04803B66-AD8A-45DB-AC84-B247DD23F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6399213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10%</a:t>
            </a:r>
          </a:p>
        </p:txBody>
      </p:sp>
      <p:sp>
        <p:nvSpPr>
          <p:cNvPr id="120844" name="Rectangle 12">
            <a:extLst>
              <a:ext uri="{FF2B5EF4-FFF2-40B4-BE49-F238E27FC236}">
                <a16:creationId xmlns:a16="http://schemas.microsoft.com/office/drawing/2014/main" id="{3C760BD9-1E07-4C78-974F-3814664F6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639921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5%</a:t>
            </a:r>
          </a:p>
        </p:txBody>
      </p:sp>
      <p:sp>
        <p:nvSpPr>
          <p:cNvPr id="120845" name="Rectangle 13">
            <a:extLst>
              <a:ext uri="{FF2B5EF4-FFF2-40B4-BE49-F238E27FC236}">
                <a16:creationId xmlns:a16="http://schemas.microsoft.com/office/drawing/2014/main" id="{0FE4DF12-EAFC-413C-B97A-CDCC27893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75" y="61912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20846" name="Rectangle 14">
            <a:extLst>
              <a:ext uri="{FF2B5EF4-FFF2-40B4-BE49-F238E27FC236}">
                <a16:creationId xmlns:a16="http://schemas.microsoft.com/office/drawing/2014/main" id="{CBD378AA-6309-44B5-BCC7-7160390B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6146800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Cost of Capital</a:t>
            </a:r>
          </a:p>
        </p:txBody>
      </p:sp>
      <p:sp>
        <p:nvSpPr>
          <p:cNvPr id="120847" name="Rectangle 15">
            <a:extLst>
              <a:ext uri="{FF2B5EF4-FFF2-40B4-BE49-F238E27FC236}">
                <a16:creationId xmlns:a16="http://schemas.microsoft.com/office/drawing/2014/main" id="{66F6154D-DB31-43AC-B5BC-6B7E4D22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3789363"/>
            <a:ext cx="3778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1600"/>
              <a:t>N</a:t>
            </a:r>
          </a:p>
          <a:p>
            <a:pPr algn="ctr"/>
            <a:r>
              <a:rPr lang="en-US" altLang="en-US" sz="1600"/>
              <a:t>P</a:t>
            </a:r>
          </a:p>
          <a:p>
            <a:pPr algn="ctr"/>
            <a:r>
              <a:rPr lang="en-US" altLang="en-US" sz="1600"/>
              <a:t>V</a:t>
            </a:r>
          </a:p>
        </p:txBody>
      </p:sp>
      <p:sp>
        <p:nvSpPr>
          <p:cNvPr id="120848" name="Rectangle 16">
            <a:extLst>
              <a:ext uri="{FF2B5EF4-FFF2-40B4-BE49-F238E27FC236}">
                <a16:creationId xmlns:a16="http://schemas.microsoft.com/office/drawing/2014/main" id="{7C407A10-324B-461D-A9B8-C73421E6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3551238"/>
            <a:ext cx="10207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6,000 </a:t>
            </a:r>
          </a:p>
        </p:txBody>
      </p:sp>
      <p:sp>
        <p:nvSpPr>
          <p:cNvPr id="120849" name="Rectangle 17">
            <a:extLst>
              <a:ext uri="{FF2B5EF4-FFF2-40B4-BE49-F238E27FC236}">
                <a16:creationId xmlns:a16="http://schemas.microsoft.com/office/drawing/2014/main" id="{81EADD63-83BD-4292-BDD5-6D6FA0BEA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8" y="4930775"/>
            <a:ext cx="1020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3,000 </a:t>
            </a:r>
          </a:p>
        </p:txBody>
      </p:sp>
      <p:sp>
        <p:nvSpPr>
          <p:cNvPr id="120850" name="Rectangle 18">
            <a:extLst>
              <a:ext uri="{FF2B5EF4-FFF2-40B4-BE49-F238E27FC236}">
                <a16:creationId xmlns:a16="http://schemas.microsoft.com/office/drawing/2014/main" id="{4FC8E467-585E-459C-8D2C-D751ED45D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63992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20%</a:t>
            </a:r>
          </a:p>
        </p:txBody>
      </p:sp>
      <p:sp>
        <p:nvSpPr>
          <p:cNvPr id="120851" name="Freeform 19">
            <a:extLst>
              <a:ext uri="{FF2B5EF4-FFF2-40B4-BE49-F238E27FC236}">
                <a16:creationId xmlns:a16="http://schemas.microsoft.com/office/drawing/2014/main" id="{2E202CD6-54C6-4E19-A8F4-6942FB1A87E4}"/>
              </a:ext>
            </a:extLst>
          </p:cNvPr>
          <p:cNvSpPr>
            <a:spLocks/>
          </p:cNvSpPr>
          <p:nvPr/>
        </p:nvSpPr>
        <p:spPr bwMode="auto">
          <a:xfrm>
            <a:off x="2782888" y="4598988"/>
            <a:ext cx="2701925" cy="2157412"/>
          </a:xfrm>
          <a:custGeom>
            <a:avLst/>
            <a:gdLst>
              <a:gd name="T0" fmla="*/ 0 w 1702"/>
              <a:gd name="T1" fmla="*/ 0 h 1359"/>
              <a:gd name="T2" fmla="*/ 302 w 1702"/>
              <a:gd name="T3" fmla="*/ 453 h 1359"/>
              <a:gd name="T4" fmla="*/ 765 w 1702"/>
              <a:gd name="T5" fmla="*/ 802 h 1359"/>
              <a:gd name="T6" fmla="*/ 1252 w 1702"/>
              <a:gd name="T7" fmla="*/ 1142 h 1359"/>
              <a:gd name="T8" fmla="*/ 1701 w 1702"/>
              <a:gd name="T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2" h="1359">
                <a:moveTo>
                  <a:pt x="0" y="0"/>
                </a:moveTo>
                <a:lnTo>
                  <a:pt x="302" y="453"/>
                </a:lnTo>
                <a:lnTo>
                  <a:pt x="765" y="802"/>
                </a:lnTo>
                <a:lnTo>
                  <a:pt x="1252" y="1142"/>
                </a:lnTo>
                <a:lnTo>
                  <a:pt x="1701" y="1358"/>
                </a:lnTo>
              </a:path>
            </a:pathLst>
          </a:custGeom>
          <a:noFill/>
          <a:ln w="25400" cap="rnd" cmpd="sng">
            <a:solidFill>
              <a:srgbClr val="00B7A5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20860" name="Group 28">
            <a:extLst>
              <a:ext uri="{FF2B5EF4-FFF2-40B4-BE49-F238E27FC236}">
                <a16:creationId xmlns:a16="http://schemas.microsoft.com/office/drawing/2014/main" id="{71FF9AFB-EF2B-41B8-AEC4-767F503A29D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730625"/>
            <a:ext cx="115888" cy="2233613"/>
            <a:chOff x="1680" y="2350"/>
            <a:chExt cx="73" cy="1407"/>
          </a:xfrm>
        </p:grpSpPr>
        <p:grpSp>
          <p:nvGrpSpPr>
            <p:cNvPr id="120856" name="Group 24">
              <a:extLst>
                <a:ext uri="{FF2B5EF4-FFF2-40B4-BE49-F238E27FC236}">
                  <a16:creationId xmlns:a16="http://schemas.microsoft.com/office/drawing/2014/main" id="{5FCB228E-0545-4B05-BAC9-8D0A40E74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898"/>
              <a:ext cx="73" cy="859"/>
              <a:chOff x="1680" y="2898"/>
              <a:chExt cx="73" cy="859"/>
            </a:xfrm>
          </p:grpSpPr>
          <p:sp>
            <p:nvSpPr>
              <p:cNvPr id="120852" name="Line 20">
                <a:extLst>
                  <a:ext uri="{FF2B5EF4-FFF2-40B4-BE49-F238E27FC236}">
                    <a16:creationId xmlns:a16="http://schemas.microsoft.com/office/drawing/2014/main" id="{6E068921-491C-4579-94F8-0A6A6A577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6" y="2898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0853" name="Line 21">
                <a:extLst>
                  <a:ext uri="{FF2B5EF4-FFF2-40B4-BE49-F238E27FC236}">
                    <a16:creationId xmlns:a16="http://schemas.microsoft.com/office/drawing/2014/main" id="{093368C1-F67F-4987-984C-90FF78180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479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0854" name="Line 22">
                <a:extLst>
                  <a:ext uri="{FF2B5EF4-FFF2-40B4-BE49-F238E27FC236}">
                    <a16:creationId xmlns:a16="http://schemas.microsoft.com/office/drawing/2014/main" id="{7C57AB1D-417B-45F0-A436-57E316AF1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0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0855" name="Line 23">
                <a:extLst>
                  <a:ext uri="{FF2B5EF4-FFF2-40B4-BE49-F238E27FC236}">
                    <a16:creationId xmlns:a16="http://schemas.microsoft.com/office/drawing/2014/main" id="{2A427EA9-12FC-41C3-A594-C7F7FE2EE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757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20859" name="Group 27">
              <a:extLst>
                <a:ext uri="{FF2B5EF4-FFF2-40B4-BE49-F238E27FC236}">
                  <a16:creationId xmlns:a16="http://schemas.microsoft.com/office/drawing/2014/main" id="{A4706CA8-434A-4C5A-A315-24C702FF1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350"/>
              <a:ext cx="67" cy="278"/>
              <a:chOff x="1680" y="2350"/>
              <a:chExt cx="67" cy="278"/>
            </a:xfrm>
          </p:grpSpPr>
          <p:sp>
            <p:nvSpPr>
              <p:cNvPr id="120857" name="Line 25">
                <a:extLst>
                  <a:ext uri="{FF2B5EF4-FFF2-40B4-BE49-F238E27FC236}">
                    <a16:creationId xmlns:a16="http://schemas.microsoft.com/office/drawing/2014/main" id="{EF33C704-9BD0-4E8E-A57C-B18609DB6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50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0858" name="Line 26">
                <a:extLst>
                  <a:ext uri="{FF2B5EF4-FFF2-40B4-BE49-F238E27FC236}">
                    <a16:creationId xmlns:a16="http://schemas.microsoft.com/office/drawing/2014/main" id="{BF739223-9F50-493A-8B32-3B9A43AEC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628"/>
                <a:ext cx="6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20861" name="Rectangle 29">
            <a:extLst>
              <a:ext uri="{FF2B5EF4-FFF2-40B4-BE49-F238E27FC236}">
                <a16:creationId xmlns:a16="http://schemas.microsoft.com/office/drawing/2014/main" id="{90E578E5-6601-4E2A-BF7B-98783223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5" y="6399213"/>
            <a:ext cx="752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15%</a:t>
            </a:r>
          </a:p>
        </p:txBody>
      </p:sp>
      <p:sp>
        <p:nvSpPr>
          <p:cNvPr id="120862" name="Freeform 30">
            <a:extLst>
              <a:ext uri="{FF2B5EF4-FFF2-40B4-BE49-F238E27FC236}">
                <a16:creationId xmlns:a16="http://schemas.microsoft.com/office/drawing/2014/main" id="{D4D1FCCB-44F4-4F5D-B102-6236AE75B373}"/>
              </a:ext>
            </a:extLst>
          </p:cNvPr>
          <p:cNvSpPr>
            <a:spLocks/>
          </p:cNvSpPr>
          <p:nvPr/>
        </p:nvSpPr>
        <p:spPr bwMode="auto">
          <a:xfrm>
            <a:off x="2782888" y="3498850"/>
            <a:ext cx="3556000" cy="2882900"/>
          </a:xfrm>
          <a:custGeom>
            <a:avLst/>
            <a:gdLst>
              <a:gd name="T0" fmla="*/ 0 w 2240"/>
              <a:gd name="T1" fmla="*/ 0 h 1816"/>
              <a:gd name="T2" fmla="*/ 0 w 2240"/>
              <a:gd name="T3" fmla="*/ 1815 h 1816"/>
              <a:gd name="T4" fmla="*/ 2239 w 2240"/>
              <a:gd name="T5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0" h="1816">
                <a:moveTo>
                  <a:pt x="0" y="0"/>
                </a:moveTo>
                <a:lnTo>
                  <a:pt x="0" y="1815"/>
                </a:lnTo>
                <a:lnTo>
                  <a:pt x="2239" y="18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63" name="Freeform 31">
            <a:extLst>
              <a:ext uri="{FF2B5EF4-FFF2-40B4-BE49-F238E27FC236}">
                <a16:creationId xmlns:a16="http://schemas.microsoft.com/office/drawing/2014/main" id="{3857D60B-4742-4F25-AE2D-1B51852331A6}"/>
              </a:ext>
            </a:extLst>
          </p:cNvPr>
          <p:cNvSpPr>
            <a:spLocks/>
          </p:cNvSpPr>
          <p:nvPr/>
        </p:nvSpPr>
        <p:spPr bwMode="auto">
          <a:xfrm>
            <a:off x="2774950" y="3879850"/>
            <a:ext cx="2006600" cy="2732088"/>
          </a:xfrm>
          <a:custGeom>
            <a:avLst/>
            <a:gdLst>
              <a:gd name="T0" fmla="*/ 0 w 1264"/>
              <a:gd name="T1" fmla="*/ 0 h 1721"/>
              <a:gd name="T2" fmla="*/ 299 w 1264"/>
              <a:gd name="T3" fmla="*/ 712 h 1721"/>
              <a:gd name="T4" fmla="*/ 776 w 1264"/>
              <a:gd name="T5" fmla="*/ 1236 h 1721"/>
              <a:gd name="T6" fmla="*/ 1263 w 1264"/>
              <a:gd name="T7" fmla="*/ 1720 h 1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64" h="1721">
                <a:moveTo>
                  <a:pt x="0" y="0"/>
                </a:moveTo>
                <a:lnTo>
                  <a:pt x="299" y="712"/>
                </a:lnTo>
                <a:lnTo>
                  <a:pt x="776" y="1236"/>
                </a:lnTo>
                <a:lnTo>
                  <a:pt x="1263" y="1720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64" name="Rectangle 32">
            <a:extLst>
              <a:ext uri="{FF2B5EF4-FFF2-40B4-BE49-F238E27FC236}">
                <a16:creationId xmlns:a16="http://schemas.microsoft.com/office/drawing/2014/main" id="{EF87937B-39E3-4896-8D7C-69D9A04D2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3829050"/>
            <a:ext cx="142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Project B</a:t>
            </a:r>
          </a:p>
        </p:txBody>
      </p:sp>
      <p:sp>
        <p:nvSpPr>
          <p:cNvPr id="120865" name="Rectangle 33">
            <a:extLst>
              <a:ext uri="{FF2B5EF4-FFF2-40B4-BE49-F238E27FC236}">
                <a16:creationId xmlns:a16="http://schemas.microsoft.com/office/drawing/2014/main" id="{92E296AA-C44B-47F5-9D66-35C987D7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91138"/>
            <a:ext cx="1690688" cy="396875"/>
          </a:xfrm>
          <a:prstGeom prst="rect">
            <a:avLst/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NPV = $0</a:t>
            </a:r>
          </a:p>
        </p:txBody>
      </p:sp>
      <p:sp>
        <p:nvSpPr>
          <p:cNvPr id="120866" name="Line 34">
            <a:extLst>
              <a:ext uri="{FF2B5EF4-FFF2-40B4-BE49-F238E27FC236}">
                <a16:creationId xmlns:a16="http://schemas.microsoft.com/office/drawing/2014/main" id="{FC530548-76ED-4D54-A7FB-3163E55E7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2575" y="5683250"/>
            <a:ext cx="765175" cy="627063"/>
          </a:xfrm>
          <a:prstGeom prst="line">
            <a:avLst/>
          </a:prstGeom>
          <a:noFill/>
          <a:ln w="50800">
            <a:solidFill>
              <a:srgbClr val="00279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0867" name="Line 35">
            <a:extLst>
              <a:ext uri="{FF2B5EF4-FFF2-40B4-BE49-F238E27FC236}">
                <a16:creationId xmlns:a16="http://schemas.microsoft.com/office/drawing/2014/main" id="{6A811B8F-BD79-4E20-B9AD-20EA1E78A8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7738" y="5495925"/>
            <a:ext cx="720725" cy="81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0868" name="Rectangle 36">
            <a:extLst>
              <a:ext uri="{FF2B5EF4-FFF2-40B4-BE49-F238E27FC236}">
                <a16:creationId xmlns:a16="http://schemas.microsoft.com/office/drawing/2014/main" id="{9D64237E-8022-4CAE-B5BB-49BD4EC07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5175250"/>
            <a:ext cx="195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/>
              <a:t>IRR</a:t>
            </a:r>
            <a:r>
              <a:rPr lang="en-US" altLang="en-US" sz="2000" baseline="-25000"/>
              <a:t>A </a:t>
            </a:r>
            <a:r>
              <a:rPr lang="en-US" altLang="en-US" sz="2000">
                <a:latin typeface="Symbol" panose="05050102010706020507" pitchFamily="18" charset="2"/>
              </a:rPr>
              <a:t>» </a:t>
            </a:r>
            <a:r>
              <a:rPr lang="en-US" altLang="en-US" sz="2000"/>
              <a:t>15%</a:t>
            </a:r>
          </a:p>
        </p:txBody>
      </p:sp>
      <p:sp>
        <p:nvSpPr>
          <p:cNvPr id="120869" name="Line 37">
            <a:extLst>
              <a:ext uri="{FF2B5EF4-FFF2-40B4-BE49-F238E27FC236}">
                <a16:creationId xmlns:a16="http://schemas.microsoft.com/office/drawing/2014/main" id="{B5F2700C-C783-450E-9D46-ABA718BD2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6030913"/>
            <a:ext cx="603250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0870" name="Rectangle 38">
            <a:extLst>
              <a:ext uri="{FF2B5EF4-FFF2-40B4-BE49-F238E27FC236}">
                <a16:creationId xmlns:a16="http://schemas.microsoft.com/office/drawing/2014/main" id="{82918099-0037-4647-BCE0-D39DE5F2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5778500"/>
            <a:ext cx="195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/>
              <a:t>IRR</a:t>
            </a:r>
            <a:r>
              <a:rPr lang="en-US" altLang="en-US" sz="2000" baseline="-25000"/>
              <a:t>B </a:t>
            </a:r>
            <a:r>
              <a:rPr lang="en-US" altLang="en-US" sz="2000">
                <a:latin typeface="Symbol" panose="05050102010706020507" pitchFamily="18" charset="2"/>
              </a:rPr>
              <a:t>» </a:t>
            </a:r>
            <a:r>
              <a:rPr lang="en-US" altLang="en-US" sz="2000"/>
              <a:t>14%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F6A2D431-1068-4CEB-BAEE-40F33EA97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5CA99537-9D41-4805-81C5-D9C5489E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F204A6C0-416B-4011-B00D-BD62BF1DE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Determine the mathematical solution for IRR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CDA95C2-E8A2-4B69-B395-5AEA4AA7B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40E37E76-2425-45BE-80CA-FB6909B11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6C1F714D-7482-42AE-808E-EA31CF9D9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Determine the mathematical solution for IRR</a:t>
            </a:r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2F9EA9AF-9740-491D-A6A8-AB58F22A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2292350"/>
            <a:ext cx="8183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0 = NPV</a:t>
            </a:r>
            <a:r>
              <a:rPr lang="en-US" altLang="en-US" sz="3200" baseline="-25000"/>
              <a:t> </a:t>
            </a:r>
            <a:r>
              <a:rPr lang="en-US" altLang="en-US" sz="3200"/>
              <a:t>=             +             +···+            – </a:t>
            </a:r>
            <a:r>
              <a:rPr lang="en-US" altLang="en-US" sz="3200">
                <a:latin typeface="Century Schoolbook" panose="02040604050505020304" pitchFamily="18" charset="0"/>
              </a:rPr>
              <a:t>IO</a:t>
            </a:r>
          </a:p>
        </p:txBody>
      </p:sp>
      <p:sp>
        <p:nvSpPr>
          <p:cNvPr id="124934" name="Rectangle 6">
            <a:extLst>
              <a:ext uri="{FF2B5EF4-FFF2-40B4-BE49-F238E27FC236}">
                <a16:creationId xmlns:a16="http://schemas.microsoft.com/office/drawing/2014/main" id="{009C9826-4C56-4795-8FFF-BF17FD586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2211388"/>
            <a:ext cx="1401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015A5C0C-47E3-40BB-AA72-FA9D3656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211388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124936" name="Rectangle 8">
            <a:extLst>
              <a:ext uri="{FF2B5EF4-FFF2-40B4-BE49-F238E27FC236}">
                <a16:creationId xmlns:a16="http://schemas.microsoft.com/office/drawing/2014/main" id="{F27FEF4F-4DF9-4CD7-9B44-B21EE3CFA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2211388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E177F306-6B09-4D2F-8043-11A75D47D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0E6D11CD-74DA-43C3-887B-E87239F8A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1CEF8645-CC91-45CA-AC71-6115E8F95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Determine the mathematical solution for IRR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B0366E19-2B7C-4BA1-91ED-7E28E647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2292350"/>
            <a:ext cx="8183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0 = NPV</a:t>
            </a:r>
            <a:r>
              <a:rPr lang="en-US" altLang="en-US" sz="3200" baseline="-25000"/>
              <a:t> </a:t>
            </a:r>
            <a:r>
              <a:rPr lang="en-US" altLang="en-US" sz="3200"/>
              <a:t>=             +             +···+            – </a:t>
            </a:r>
            <a:r>
              <a:rPr lang="en-US" altLang="en-US" sz="3200">
                <a:latin typeface="Century Schoolbook" panose="02040604050505020304" pitchFamily="18" charset="0"/>
              </a:rPr>
              <a:t>IO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3C148094-65E6-417A-B719-987107B8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2211388"/>
            <a:ext cx="1401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126983" name="Rectangle 7">
            <a:extLst>
              <a:ext uri="{FF2B5EF4-FFF2-40B4-BE49-F238E27FC236}">
                <a16:creationId xmlns:a16="http://schemas.microsoft.com/office/drawing/2014/main" id="{0827FD54-0728-46FC-8924-1EED050B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211388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126984" name="Rectangle 8">
            <a:extLst>
              <a:ext uri="{FF2B5EF4-FFF2-40B4-BE49-F238E27FC236}">
                <a16:creationId xmlns:a16="http://schemas.microsoft.com/office/drawing/2014/main" id="{8A01F20B-FBE0-4F40-8D09-15642FBAF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2211388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  <p:sp>
        <p:nvSpPr>
          <p:cNvPr id="126985" name="Rectangle 9">
            <a:extLst>
              <a:ext uri="{FF2B5EF4-FFF2-40B4-BE49-F238E27FC236}">
                <a16:creationId xmlns:a16="http://schemas.microsoft.com/office/drawing/2014/main" id="{F1D7142D-D2C4-4852-874E-77362CE4B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640138"/>
            <a:ext cx="5038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aseline="-25000"/>
              <a:t> </a:t>
            </a:r>
            <a:r>
              <a:rPr lang="en-US" altLang="en-US" sz="3200">
                <a:latin typeface="Century Schoolbook" panose="02040604050505020304" pitchFamily="18" charset="0"/>
              </a:rPr>
              <a:t>IO</a:t>
            </a:r>
            <a:r>
              <a:rPr lang="en-US" altLang="en-US" sz="3200" baseline="-25000"/>
              <a:t> </a:t>
            </a:r>
            <a:r>
              <a:rPr lang="en-US" altLang="en-US" sz="3200"/>
              <a:t>=             +             +···+</a:t>
            </a:r>
          </a:p>
        </p:txBody>
      </p:sp>
      <p:sp>
        <p:nvSpPr>
          <p:cNvPr id="126986" name="Rectangle 10">
            <a:extLst>
              <a:ext uri="{FF2B5EF4-FFF2-40B4-BE49-F238E27FC236}">
                <a16:creationId xmlns:a16="http://schemas.microsoft.com/office/drawing/2014/main" id="{B8788DAA-1B79-448E-ADCB-7DB145B9B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3559175"/>
            <a:ext cx="1401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126987" name="Rectangle 11">
            <a:extLst>
              <a:ext uri="{FF2B5EF4-FFF2-40B4-BE49-F238E27FC236}">
                <a16:creationId xmlns:a16="http://schemas.microsoft.com/office/drawing/2014/main" id="{E8BE32DA-BD61-4C6A-B2A6-8E5F783B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3559175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126988" name="Rectangle 12">
            <a:extLst>
              <a:ext uri="{FF2B5EF4-FFF2-40B4-BE49-F238E27FC236}">
                <a16:creationId xmlns:a16="http://schemas.microsoft.com/office/drawing/2014/main" id="{388D4B42-6ED4-43B1-9A4F-724B4E085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3559175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  <p:sp>
        <p:nvSpPr>
          <p:cNvPr id="126989" name="Rectangle 13">
            <a:extLst>
              <a:ext uri="{FF2B5EF4-FFF2-40B4-BE49-F238E27FC236}">
                <a16:creationId xmlns:a16="http://schemas.microsoft.com/office/drawing/2014/main" id="{A7FC0BBA-537E-43D3-BFEA-08D29397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4614863"/>
            <a:ext cx="387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Outflow = PV of Inflows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007D2132-4FBD-40F1-9B93-B8FF03217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2E1AEAE-9B3E-4AB8-8241-032EC2064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99E92CE4-2587-441A-913B-5CEF9AB96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454150"/>
            <a:ext cx="8901112" cy="650875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Determine the mathematical solution for IRR</a:t>
            </a:r>
          </a:p>
        </p:txBody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B2C6E22A-ED15-4764-8386-C8B5001C6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2292350"/>
            <a:ext cx="8183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0 = NPV</a:t>
            </a:r>
            <a:r>
              <a:rPr lang="en-US" altLang="en-US" sz="3200" baseline="-25000"/>
              <a:t> </a:t>
            </a:r>
            <a:r>
              <a:rPr lang="en-US" altLang="en-US" sz="3200"/>
              <a:t>=             +             +···+            – </a:t>
            </a:r>
            <a:r>
              <a:rPr lang="en-US" altLang="en-US" sz="3200">
                <a:latin typeface="Century Schoolbook" panose="02040604050505020304" pitchFamily="18" charset="0"/>
              </a:rPr>
              <a:t>IO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DCFD3991-22AF-46B4-9CDD-84D5DB98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2211388"/>
            <a:ext cx="1401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64503F97-95F5-41B4-8275-682466098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211388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129032" name="Rectangle 8">
            <a:extLst>
              <a:ext uri="{FF2B5EF4-FFF2-40B4-BE49-F238E27FC236}">
                <a16:creationId xmlns:a16="http://schemas.microsoft.com/office/drawing/2014/main" id="{CA53C7F4-0E06-4562-B225-BEBDDB76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2211388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  <p:sp>
        <p:nvSpPr>
          <p:cNvPr id="129033" name="Rectangle 9">
            <a:extLst>
              <a:ext uri="{FF2B5EF4-FFF2-40B4-BE49-F238E27FC236}">
                <a16:creationId xmlns:a16="http://schemas.microsoft.com/office/drawing/2014/main" id="{89CD64AF-2447-4591-AC35-EA5F6FCCF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640138"/>
            <a:ext cx="5038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aseline="-25000"/>
              <a:t> </a:t>
            </a:r>
            <a:r>
              <a:rPr lang="en-US" altLang="en-US" sz="3200">
                <a:latin typeface="Century Schoolbook" panose="02040604050505020304" pitchFamily="18" charset="0"/>
              </a:rPr>
              <a:t>IO</a:t>
            </a:r>
            <a:r>
              <a:rPr lang="en-US" altLang="en-US" sz="3200" baseline="-25000"/>
              <a:t> </a:t>
            </a:r>
            <a:r>
              <a:rPr lang="en-US" altLang="en-US" sz="3200"/>
              <a:t>=             +             +···+</a:t>
            </a:r>
          </a:p>
        </p:txBody>
      </p:sp>
      <p:sp>
        <p:nvSpPr>
          <p:cNvPr id="129034" name="Rectangle 10">
            <a:extLst>
              <a:ext uri="{FF2B5EF4-FFF2-40B4-BE49-F238E27FC236}">
                <a16:creationId xmlns:a16="http://schemas.microsoft.com/office/drawing/2014/main" id="{A665B36C-3B3F-4FBA-8E04-4E9F6B99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3559175"/>
            <a:ext cx="14017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129035" name="Rectangle 11">
            <a:extLst>
              <a:ext uri="{FF2B5EF4-FFF2-40B4-BE49-F238E27FC236}">
                <a16:creationId xmlns:a16="http://schemas.microsoft.com/office/drawing/2014/main" id="{07657205-9924-44CE-A0F9-BF1EFF17B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3559175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129036" name="Rectangle 12">
            <a:extLst>
              <a:ext uri="{FF2B5EF4-FFF2-40B4-BE49-F238E27FC236}">
                <a16:creationId xmlns:a16="http://schemas.microsoft.com/office/drawing/2014/main" id="{E5DB2B7F-665B-4351-9B2D-7FC428B1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3559175"/>
            <a:ext cx="151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 </a:t>
            </a:r>
            <a:endParaRPr lang="en-US" altLang="en-US" sz="2400"/>
          </a:p>
          <a:p>
            <a:r>
              <a:rPr lang="en-US" altLang="en-US" sz="2400"/>
              <a:t>(1+ IRR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  <p:sp>
        <p:nvSpPr>
          <p:cNvPr id="129037" name="Rectangle 13">
            <a:extLst>
              <a:ext uri="{FF2B5EF4-FFF2-40B4-BE49-F238E27FC236}">
                <a16:creationId xmlns:a16="http://schemas.microsoft.com/office/drawing/2014/main" id="{A169C6CE-E1DD-4B68-8776-A36B98D9D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4614863"/>
            <a:ext cx="387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Outflow = PV of Inflows</a:t>
            </a:r>
          </a:p>
        </p:txBody>
      </p:sp>
      <p:sp>
        <p:nvSpPr>
          <p:cNvPr id="129038" name="Rectangle 14">
            <a:extLst>
              <a:ext uri="{FF2B5EF4-FFF2-40B4-BE49-F238E27FC236}">
                <a16:creationId xmlns:a16="http://schemas.microsoft.com/office/drawing/2014/main" id="{6EBF9B89-2A28-47F9-B292-8F1D2FAA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5222875"/>
            <a:ext cx="353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Solve for Discount Rates</a:t>
            </a:r>
          </a:p>
        </p:txBody>
      </p:sp>
      <p:sp>
        <p:nvSpPr>
          <p:cNvPr id="129039" name="Line 15">
            <a:extLst>
              <a:ext uri="{FF2B5EF4-FFF2-40B4-BE49-F238E27FC236}">
                <a16:creationId xmlns:a16="http://schemas.microsoft.com/office/drawing/2014/main" id="{B81C64B0-40AB-4BB0-8016-CEA173A01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913" y="4335463"/>
            <a:ext cx="2114550" cy="928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40" name="Line 16">
            <a:extLst>
              <a:ext uri="{FF2B5EF4-FFF2-40B4-BE49-F238E27FC236}">
                <a16:creationId xmlns:a16="http://schemas.microsoft.com/office/drawing/2014/main" id="{1BEF9F54-0DC0-4CF4-AB21-83F441E40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4287838"/>
            <a:ext cx="998538" cy="976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9041" name="Line 17">
            <a:extLst>
              <a:ext uri="{FF2B5EF4-FFF2-40B4-BE49-F238E27FC236}">
                <a16:creationId xmlns:a16="http://schemas.microsoft.com/office/drawing/2014/main" id="{299B29B1-2DF2-4261-A3D4-C25D43C31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0688" y="4311650"/>
            <a:ext cx="1093787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59284F47-0910-4A4C-86F9-A6B4D144D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449DE164-BDAC-4CA5-9AA8-64AA9BA4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Project B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4FD0A15C-7167-4A91-893F-5C04D6923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016125"/>
            <a:ext cx="3605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Cannot solve for IRR</a:t>
            </a:r>
          </a:p>
          <a:p>
            <a:r>
              <a:rPr lang="en-US" altLang="en-US" sz="2400"/>
              <a:t>directly, must use Trial &amp; </a:t>
            </a:r>
          </a:p>
          <a:p>
            <a:r>
              <a:rPr lang="en-US" altLang="en-US" sz="2400"/>
              <a:t>Error</a:t>
            </a:r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B0B85AC7-58F6-4C15-A459-9E74D4154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627563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+               +               +</a:t>
            </a:r>
          </a:p>
        </p:txBody>
      </p:sp>
      <p:sp>
        <p:nvSpPr>
          <p:cNvPr id="131078" name="Rectangle 6">
            <a:extLst>
              <a:ext uri="{FF2B5EF4-FFF2-40B4-BE49-F238E27FC236}">
                <a16:creationId xmlns:a16="http://schemas.microsoft.com/office/drawing/2014/main" id="{B2AFE481-BECF-413D-835F-4BAE27C9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532313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1079" name="Rectangle 7">
            <a:extLst>
              <a:ext uri="{FF2B5EF4-FFF2-40B4-BE49-F238E27FC236}">
                <a16:creationId xmlns:a16="http://schemas.microsoft.com/office/drawing/2014/main" id="{853128F9-2CD0-4EC4-A2EE-115A41BEF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</a:p>
        </p:txBody>
      </p:sp>
      <p:sp>
        <p:nvSpPr>
          <p:cNvPr id="131080" name="Rectangle 8">
            <a:extLst>
              <a:ext uri="{FF2B5EF4-FFF2-40B4-BE49-F238E27FC236}">
                <a16:creationId xmlns:a16="http://schemas.microsoft.com/office/drawing/2014/main" id="{5B557A9E-41DA-443A-B185-6615D99ED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1081" name="Rectangle 9">
            <a:extLst>
              <a:ext uri="{FF2B5EF4-FFF2-40B4-BE49-F238E27FC236}">
                <a16:creationId xmlns:a16="http://schemas.microsoft.com/office/drawing/2014/main" id="{2757A8E9-9F09-4D48-95B1-7926BD63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559300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4,600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grpSp>
        <p:nvGrpSpPr>
          <p:cNvPr id="131106" name="Group 34">
            <a:extLst>
              <a:ext uri="{FF2B5EF4-FFF2-40B4-BE49-F238E27FC236}">
                <a16:creationId xmlns:a16="http://schemas.microsoft.com/office/drawing/2014/main" id="{5CD49DC4-2E0E-4988-8175-CABD9F0CE526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811213"/>
            <a:ext cx="5172075" cy="3625850"/>
            <a:chOff x="2419" y="511"/>
            <a:chExt cx="3258" cy="2284"/>
          </a:xfrm>
        </p:grpSpPr>
        <p:sp>
          <p:nvSpPr>
            <p:cNvPr id="131082" name="Rectangle 10">
              <a:extLst>
                <a:ext uri="{FF2B5EF4-FFF2-40B4-BE49-F238E27FC236}">
                  <a16:creationId xmlns:a16="http://schemas.microsoft.com/office/drawing/2014/main" id="{C0BBED86-3974-40A4-B5F9-C35F30D73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511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1083" name="Rectangle 11">
              <a:extLst>
                <a:ext uri="{FF2B5EF4-FFF2-40B4-BE49-F238E27FC236}">
                  <a16:creationId xmlns:a16="http://schemas.microsoft.com/office/drawing/2014/main" id="{BC259518-1FF2-4686-BE14-3202E27B9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514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31084" name="Rectangle 12">
              <a:extLst>
                <a:ext uri="{FF2B5EF4-FFF2-40B4-BE49-F238E27FC236}">
                  <a16:creationId xmlns:a16="http://schemas.microsoft.com/office/drawing/2014/main" id="{222EA80D-962A-4F2A-A429-70055BB5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51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31085" name="Rectangle 13">
              <a:extLst>
                <a:ext uri="{FF2B5EF4-FFF2-40B4-BE49-F238E27FC236}">
                  <a16:creationId xmlns:a16="http://schemas.microsoft.com/office/drawing/2014/main" id="{D2ACC509-2023-4717-9F5E-90FB94331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38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31086" name="Rectangle 14">
              <a:extLst>
                <a:ext uri="{FF2B5EF4-FFF2-40B4-BE49-F238E27FC236}">
                  <a16:creationId xmlns:a16="http://schemas.microsoft.com/office/drawing/2014/main" id="{E8B6F1E0-8B75-4583-9E57-59019CBB8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355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31087" name="Rectangle 15">
              <a:extLst>
                <a:ext uri="{FF2B5EF4-FFF2-40B4-BE49-F238E27FC236}">
                  <a16:creationId xmlns:a16="http://schemas.microsoft.com/office/drawing/2014/main" id="{D86A820F-AEA5-4BB3-A3B1-959C90F8C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870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31088" name="Rectangle 16">
              <a:extLst>
                <a:ext uri="{FF2B5EF4-FFF2-40B4-BE49-F238E27FC236}">
                  <a16:creationId xmlns:a16="http://schemas.microsoft.com/office/drawing/2014/main" id="{04F3A7A6-BF68-4353-A13D-E84537724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720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31089" name="Rectangle 17">
              <a:extLst>
                <a:ext uri="{FF2B5EF4-FFF2-40B4-BE49-F238E27FC236}">
                  <a16:creationId xmlns:a16="http://schemas.microsoft.com/office/drawing/2014/main" id="{770508C3-7EB6-44E0-8F20-DAE83B71E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89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31090" name="Rectangle 18">
              <a:extLst>
                <a:ext uri="{FF2B5EF4-FFF2-40B4-BE49-F238E27FC236}">
                  <a16:creationId xmlns:a16="http://schemas.microsoft.com/office/drawing/2014/main" id="{7D24676B-67DF-487E-ABE8-4CCEC932B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131099" name="Group 27">
              <a:extLst>
                <a:ext uri="{FF2B5EF4-FFF2-40B4-BE49-F238E27FC236}">
                  <a16:creationId xmlns:a16="http://schemas.microsoft.com/office/drawing/2014/main" id="{1F31F85D-7DCB-4080-A7CB-A3CD683E6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833"/>
              <a:ext cx="73" cy="1407"/>
              <a:chOff x="2979" y="833"/>
              <a:chExt cx="73" cy="1407"/>
            </a:xfrm>
          </p:grpSpPr>
          <p:grpSp>
            <p:nvGrpSpPr>
              <p:cNvPr id="131095" name="Group 23">
                <a:extLst>
                  <a:ext uri="{FF2B5EF4-FFF2-40B4-BE49-F238E27FC236}">
                    <a16:creationId xmlns:a16="http://schemas.microsoft.com/office/drawing/2014/main" id="{85D8FE42-3C08-401F-8BA2-F8DE555BB7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1381"/>
                <a:ext cx="73" cy="859"/>
                <a:chOff x="2979" y="1381"/>
                <a:chExt cx="73" cy="859"/>
              </a:xfrm>
            </p:grpSpPr>
            <p:sp>
              <p:nvSpPr>
                <p:cNvPr id="131091" name="Line 19">
                  <a:extLst>
                    <a:ext uri="{FF2B5EF4-FFF2-40B4-BE49-F238E27FC236}">
                      <a16:creationId xmlns:a16="http://schemas.microsoft.com/office/drawing/2014/main" id="{5A6F151F-2C98-4D3F-AF04-497BA02EDE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5" y="138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1092" name="Line 20">
                  <a:extLst>
                    <a:ext uri="{FF2B5EF4-FFF2-40B4-BE49-F238E27FC236}">
                      <a16:creationId xmlns:a16="http://schemas.microsoft.com/office/drawing/2014/main" id="{13A8E6AD-5989-462B-B884-89A37278F2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962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1093" name="Line 21">
                  <a:extLst>
                    <a:ext uri="{FF2B5EF4-FFF2-40B4-BE49-F238E27FC236}">
                      <a16:creationId xmlns:a16="http://schemas.microsoft.com/office/drawing/2014/main" id="{6772EA3C-043F-4055-8C77-7525B19B12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6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1094" name="Line 22">
                  <a:extLst>
                    <a:ext uri="{FF2B5EF4-FFF2-40B4-BE49-F238E27FC236}">
                      <a16:creationId xmlns:a16="http://schemas.microsoft.com/office/drawing/2014/main" id="{301C7D42-CE18-41EE-AAC7-B98B680C2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224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1098" name="Group 26">
                <a:extLst>
                  <a:ext uri="{FF2B5EF4-FFF2-40B4-BE49-F238E27FC236}">
                    <a16:creationId xmlns:a16="http://schemas.microsoft.com/office/drawing/2014/main" id="{1F6C2BE8-8E34-4708-9C52-5CD0CD6C7A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833"/>
                <a:ext cx="67" cy="278"/>
                <a:chOff x="2979" y="833"/>
                <a:chExt cx="67" cy="278"/>
              </a:xfrm>
            </p:grpSpPr>
            <p:sp>
              <p:nvSpPr>
                <p:cNvPr id="131096" name="Line 24">
                  <a:extLst>
                    <a:ext uri="{FF2B5EF4-FFF2-40B4-BE49-F238E27FC236}">
                      <a16:creationId xmlns:a16="http://schemas.microsoft.com/office/drawing/2014/main" id="{AE2E9ABB-B9EE-470B-A8B1-BC3D2C6A9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83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1097" name="Line 25">
                  <a:extLst>
                    <a:ext uri="{FF2B5EF4-FFF2-40B4-BE49-F238E27FC236}">
                      <a16:creationId xmlns:a16="http://schemas.microsoft.com/office/drawing/2014/main" id="{7A91E828-9AC0-4456-984A-7527BB8B0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11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31100" name="Rectangle 28">
              <a:extLst>
                <a:ext uri="{FF2B5EF4-FFF2-40B4-BE49-F238E27FC236}">
                  <a16:creationId xmlns:a16="http://schemas.microsoft.com/office/drawing/2014/main" id="{DC52A61C-9764-4B8C-84FC-5D880FE77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31101" name="Freeform 29">
              <a:extLst>
                <a:ext uri="{FF2B5EF4-FFF2-40B4-BE49-F238E27FC236}">
                  <a16:creationId xmlns:a16="http://schemas.microsoft.com/office/drawing/2014/main" id="{DBD37328-11C0-489A-9B9A-69CF65D04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687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1102" name="Freeform 30">
              <a:extLst>
                <a:ext uri="{FF2B5EF4-FFF2-40B4-BE49-F238E27FC236}">
                  <a16:creationId xmlns:a16="http://schemas.microsoft.com/office/drawing/2014/main" id="{9E12CC8D-2E7C-47A4-A021-C249468AF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896"/>
              <a:ext cx="1241" cy="1745"/>
            </a:xfrm>
            <a:custGeom>
              <a:avLst/>
              <a:gdLst>
                <a:gd name="T0" fmla="*/ 0 w 1241"/>
                <a:gd name="T1" fmla="*/ 0 h 1745"/>
                <a:gd name="T2" fmla="*/ 299 w 1241"/>
                <a:gd name="T3" fmla="*/ 712 h 1745"/>
                <a:gd name="T4" fmla="*/ 776 w 1241"/>
                <a:gd name="T5" fmla="*/ 1236 h 1745"/>
                <a:gd name="T6" fmla="*/ 1240 w 1241"/>
                <a:gd name="T7" fmla="*/ 174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1745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40" y="1744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1103" name="Rectangle 31">
              <a:extLst>
                <a:ext uri="{FF2B5EF4-FFF2-40B4-BE49-F238E27FC236}">
                  <a16:creationId xmlns:a16="http://schemas.microsoft.com/office/drawing/2014/main" id="{0D04C6BD-C490-422E-AD7F-CEA41940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864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  <p:sp>
          <p:nvSpPr>
            <p:cNvPr id="131104" name="Line 32">
              <a:extLst>
                <a:ext uri="{FF2B5EF4-FFF2-40B4-BE49-F238E27FC236}">
                  <a16:creationId xmlns:a16="http://schemas.microsoft.com/office/drawing/2014/main" id="{839E2E4B-F135-40EA-993A-330769B1B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251"/>
              <a:ext cx="38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1105" name="Rectangle 33">
              <a:extLst>
                <a:ext uri="{FF2B5EF4-FFF2-40B4-BE49-F238E27FC236}">
                  <a16:creationId xmlns:a16="http://schemas.microsoft.com/office/drawing/2014/main" id="{39891DB8-B9B0-49CA-85D7-2819C80BC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092"/>
              <a:ext cx="1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/>
                <a:t>IRR</a:t>
              </a:r>
              <a:r>
                <a:rPr lang="en-US" altLang="en-US" sz="2000" baseline="-25000"/>
                <a:t>B </a:t>
              </a:r>
              <a:r>
                <a:rPr lang="en-US" altLang="en-US" sz="2000">
                  <a:latin typeface="Symbol" panose="05050102010706020507" pitchFamily="18" charset="2"/>
                </a:rPr>
                <a:t>» </a:t>
              </a:r>
              <a:r>
                <a:rPr lang="en-US" altLang="en-US" sz="2000"/>
                <a:t>14%</a:t>
              </a:r>
            </a:p>
          </p:txBody>
        </p:sp>
      </p:grp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F05C5DA9-135F-4896-BF01-FC8055FCA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4A6124D0-C14B-49DF-A178-94E215007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Project B</a:t>
            </a:r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68A5B868-D773-44B9-AA17-0466B85A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016125"/>
            <a:ext cx="3605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Cannot solve for IRR</a:t>
            </a:r>
          </a:p>
          <a:p>
            <a:r>
              <a:rPr lang="en-US" altLang="en-US" sz="2400"/>
              <a:t>directly, must use Trial &amp; </a:t>
            </a:r>
          </a:p>
          <a:p>
            <a:r>
              <a:rPr lang="en-US" altLang="en-US" sz="2400"/>
              <a:t>Error</a:t>
            </a:r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1C27B5A9-3E3F-4666-A407-9401A7B9B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627563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+               +               +</a:t>
            </a:r>
          </a:p>
        </p:txBody>
      </p:sp>
      <p:sp>
        <p:nvSpPr>
          <p:cNvPr id="133126" name="Rectangle 6">
            <a:extLst>
              <a:ext uri="{FF2B5EF4-FFF2-40B4-BE49-F238E27FC236}">
                <a16:creationId xmlns:a16="http://schemas.microsoft.com/office/drawing/2014/main" id="{2A56A218-BAE8-4D69-9824-FF92C371F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532313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3127" name="Rectangle 7">
            <a:extLst>
              <a:ext uri="{FF2B5EF4-FFF2-40B4-BE49-F238E27FC236}">
                <a16:creationId xmlns:a16="http://schemas.microsoft.com/office/drawing/2014/main" id="{7ACFD85B-CDB7-4231-9EB7-F33816BCB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</a:p>
        </p:txBody>
      </p:sp>
      <p:sp>
        <p:nvSpPr>
          <p:cNvPr id="133128" name="Rectangle 8">
            <a:extLst>
              <a:ext uri="{FF2B5EF4-FFF2-40B4-BE49-F238E27FC236}">
                <a16:creationId xmlns:a16="http://schemas.microsoft.com/office/drawing/2014/main" id="{106B38B2-042B-43AC-A10D-48A8C1857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3129" name="Rectangle 9">
            <a:extLst>
              <a:ext uri="{FF2B5EF4-FFF2-40B4-BE49-F238E27FC236}">
                <a16:creationId xmlns:a16="http://schemas.microsoft.com/office/drawing/2014/main" id="{56BC1A50-47B7-4C3A-ACDF-D79606AA7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559300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4,600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3130" name="Rectangle 10">
            <a:extLst>
              <a:ext uri="{FF2B5EF4-FFF2-40B4-BE49-F238E27FC236}">
                <a16:creationId xmlns:a16="http://schemas.microsoft.com/office/drawing/2014/main" id="{C7F5E965-79B8-4C34-A753-0D6D54C35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506253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TRY 14%</a:t>
            </a:r>
          </a:p>
        </p:txBody>
      </p:sp>
      <p:sp>
        <p:nvSpPr>
          <p:cNvPr id="133131" name="Rectangle 11">
            <a:extLst>
              <a:ext uri="{FF2B5EF4-FFF2-40B4-BE49-F238E27FC236}">
                <a16:creationId xmlns:a16="http://schemas.microsoft.com/office/drawing/2014/main" id="{18E51E44-6280-445C-8E0F-A587BF123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5600700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 +             +             +</a:t>
            </a:r>
          </a:p>
        </p:txBody>
      </p:sp>
      <p:sp>
        <p:nvSpPr>
          <p:cNvPr id="133132" name="Rectangle 12">
            <a:extLst>
              <a:ext uri="{FF2B5EF4-FFF2-40B4-BE49-F238E27FC236}">
                <a16:creationId xmlns:a16="http://schemas.microsoft.com/office/drawing/2014/main" id="{7443238C-6659-4C70-9CCE-3BF0ECB98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0545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.14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3133" name="Rectangle 13">
            <a:extLst>
              <a:ext uri="{FF2B5EF4-FFF2-40B4-BE49-F238E27FC236}">
                <a16:creationId xmlns:a16="http://schemas.microsoft.com/office/drawing/2014/main" id="{00C69EBA-68E1-40ED-9237-C674089D9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505450"/>
            <a:ext cx="1173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.14)</a:t>
            </a:r>
            <a:r>
              <a:rPr lang="en-US" altLang="en-US" sz="2000" baseline="30000"/>
              <a:t>2</a:t>
            </a:r>
          </a:p>
        </p:txBody>
      </p:sp>
      <p:sp>
        <p:nvSpPr>
          <p:cNvPr id="133134" name="Rectangle 14">
            <a:extLst>
              <a:ext uri="{FF2B5EF4-FFF2-40B4-BE49-F238E27FC236}">
                <a16:creationId xmlns:a16="http://schemas.microsoft.com/office/drawing/2014/main" id="{60D90955-4729-414A-AFCF-342A672E8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5524500"/>
            <a:ext cx="124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.14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3135" name="Rectangle 15">
            <a:extLst>
              <a:ext uri="{FF2B5EF4-FFF2-40B4-BE49-F238E27FC236}">
                <a16:creationId xmlns:a16="http://schemas.microsoft.com/office/drawing/2014/main" id="{DE595AAB-3FEC-4575-8525-735ED4301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513388"/>
            <a:ext cx="120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4,600  </a:t>
            </a:r>
            <a:endParaRPr lang="en-US" altLang="en-US" sz="2000"/>
          </a:p>
          <a:p>
            <a:r>
              <a:rPr lang="en-US" altLang="en-US" sz="2000"/>
              <a:t>(1+ .14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3136" name="Rectangle 16">
            <a:extLst>
              <a:ext uri="{FF2B5EF4-FFF2-40B4-BE49-F238E27FC236}">
                <a16:creationId xmlns:a16="http://schemas.microsoft.com/office/drawing/2014/main" id="{6946C717-D92A-4B07-B2AB-04D39757D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4340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grpSp>
        <p:nvGrpSpPr>
          <p:cNvPr id="133161" name="Group 41">
            <a:extLst>
              <a:ext uri="{FF2B5EF4-FFF2-40B4-BE49-F238E27FC236}">
                <a16:creationId xmlns:a16="http://schemas.microsoft.com/office/drawing/2014/main" id="{900455FA-32A0-43BE-89D5-8937B7088C90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811213"/>
            <a:ext cx="5172075" cy="3625850"/>
            <a:chOff x="2419" y="511"/>
            <a:chExt cx="3258" cy="2284"/>
          </a:xfrm>
        </p:grpSpPr>
        <p:sp>
          <p:nvSpPr>
            <p:cNvPr id="133137" name="Rectangle 17">
              <a:extLst>
                <a:ext uri="{FF2B5EF4-FFF2-40B4-BE49-F238E27FC236}">
                  <a16:creationId xmlns:a16="http://schemas.microsoft.com/office/drawing/2014/main" id="{486B1FA6-99A6-4196-AED6-3A73A3925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511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138" name="Rectangle 18">
              <a:extLst>
                <a:ext uri="{FF2B5EF4-FFF2-40B4-BE49-F238E27FC236}">
                  <a16:creationId xmlns:a16="http://schemas.microsoft.com/office/drawing/2014/main" id="{4F7D7436-EA50-4288-B153-C5250D7C3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514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33139" name="Rectangle 19">
              <a:extLst>
                <a:ext uri="{FF2B5EF4-FFF2-40B4-BE49-F238E27FC236}">
                  <a16:creationId xmlns:a16="http://schemas.microsoft.com/office/drawing/2014/main" id="{41236FBD-B6F5-4E9A-8467-0883E94B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51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33140" name="Rectangle 20">
              <a:extLst>
                <a:ext uri="{FF2B5EF4-FFF2-40B4-BE49-F238E27FC236}">
                  <a16:creationId xmlns:a16="http://schemas.microsoft.com/office/drawing/2014/main" id="{BEF64D5C-C09E-4AF6-935B-3514F754C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38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33141" name="Rectangle 21">
              <a:extLst>
                <a:ext uri="{FF2B5EF4-FFF2-40B4-BE49-F238E27FC236}">
                  <a16:creationId xmlns:a16="http://schemas.microsoft.com/office/drawing/2014/main" id="{2F0C7F5C-DA4B-41FD-8514-EBF255339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355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33142" name="Rectangle 22">
              <a:extLst>
                <a:ext uri="{FF2B5EF4-FFF2-40B4-BE49-F238E27FC236}">
                  <a16:creationId xmlns:a16="http://schemas.microsoft.com/office/drawing/2014/main" id="{1A24968C-EB96-4593-B972-9B99DC3C5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870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33143" name="Rectangle 23">
              <a:extLst>
                <a:ext uri="{FF2B5EF4-FFF2-40B4-BE49-F238E27FC236}">
                  <a16:creationId xmlns:a16="http://schemas.microsoft.com/office/drawing/2014/main" id="{436A4868-DB2C-4A89-8418-9C542AF6C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720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33144" name="Rectangle 24">
              <a:extLst>
                <a:ext uri="{FF2B5EF4-FFF2-40B4-BE49-F238E27FC236}">
                  <a16:creationId xmlns:a16="http://schemas.microsoft.com/office/drawing/2014/main" id="{71C54B39-9DCF-4311-8F91-53D5408F1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89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33145" name="Rectangle 25">
              <a:extLst>
                <a:ext uri="{FF2B5EF4-FFF2-40B4-BE49-F238E27FC236}">
                  <a16:creationId xmlns:a16="http://schemas.microsoft.com/office/drawing/2014/main" id="{6FDE7909-94D1-47A0-9596-C596A7D48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133154" name="Group 34">
              <a:extLst>
                <a:ext uri="{FF2B5EF4-FFF2-40B4-BE49-F238E27FC236}">
                  <a16:creationId xmlns:a16="http://schemas.microsoft.com/office/drawing/2014/main" id="{2FD46BE3-1F49-4A49-A796-BEAAB8632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833"/>
              <a:ext cx="73" cy="1407"/>
              <a:chOff x="2979" y="833"/>
              <a:chExt cx="73" cy="1407"/>
            </a:xfrm>
          </p:grpSpPr>
          <p:grpSp>
            <p:nvGrpSpPr>
              <p:cNvPr id="133150" name="Group 30">
                <a:extLst>
                  <a:ext uri="{FF2B5EF4-FFF2-40B4-BE49-F238E27FC236}">
                    <a16:creationId xmlns:a16="http://schemas.microsoft.com/office/drawing/2014/main" id="{BED6248F-314F-48D2-8847-6EC4428C69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1381"/>
                <a:ext cx="73" cy="859"/>
                <a:chOff x="2979" y="1381"/>
                <a:chExt cx="73" cy="859"/>
              </a:xfrm>
            </p:grpSpPr>
            <p:sp>
              <p:nvSpPr>
                <p:cNvPr id="133146" name="Line 26">
                  <a:extLst>
                    <a:ext uri="{FF2B5EF4-FFF2-40B4-BE49-F238E27FC236}">
                      <a16:creationId xmlns:a16="http://schemas.microsoft.com/office/drawing/2014/main" id="{65BB3545-E5B9-41C1-9605-A2B7F7B243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5" y="138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147" name="Line 27">
                  <a:extLst>
                    <a:ext uri="{FF2B5EF4-FFF2-40B4-BE49-F238E27FC236}">
                      <a16:creationId xmlns:a16="http://schemas.microsoft.com/office/drawing/2014/main" id="{D83E5EFA-4BD1-490A-879E-5956D2DE4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962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148" name="Line 28">
                  <a:extLst>
                    <a:ext uri="{FF2B5EF4-FFF2-40B4-BE49-F238E27FC236}">
                      <a16:creationId xmlns:a16="http://schemas.microsoft.com/office/drawing/2014/main" id="{598F19E8-36AF-4ED5-8D63-BA6FBB4909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6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149" name="Line 29">
                  <a:extLst>
                    <a:ext uri="{FF2B5EF4-FFF2-40B4-BE49-F238E27FC236}">
                      <a16:creationId xmlns:a16="http://schemas.microsoft.com/office/drawing/2014/main" id="{6727FA83-8AF5-4C56-8E71-A6EC606C1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224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3153" name="Group 33">
                <a:extLst>
                  <a:ext uri="{FF2B5EF4-FFF2-40B4-BE49-F238E27FC236}">
                    <a16:creationId xmlns:a16="http://schemas.microsoft.com/office/drawing/2014/main" id="{E71369F3-127E-49AC-B02D-B5F7CB7FB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833"/>
                <a:ext cx="67" cy="278"/>
                <a:chOff x="2979" y="833"/>
                <a:chExt cx="67" cy="278"/>
              </a:xfrm>
            </p:grpSpPr>
            <p:sp>
              <p:nvSpPr>
                <p:cNvPr id="133151" name="Line 31">
                  <a:extLst>
                    <a:ext uri="{FF2B5EF4-FFF2-40B4-BE49-F238E27FC236}">
                      <a16:creationId xmlns:a16="http://schemas.microsoft.com/office/drawing/2014/main" id="{1DF677D4-5FA0-4A02-882A-958794CFC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83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152" name="Line 32">
                  <a:extLst>
                    <a:ext uri="{FF2B5EF4-FFF2-40B4-BE49-F238E27FC236}">
                      <a16:creationId xmlns:a16="http://schemas.microsoft.com/office/drawing/2014/main" id="{4CCB792B-950E-4AAB-988F-0B83B33F37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11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33155" name="Rectangle 35">
              <a:extLst>
                <a:ext uri="{FF2B5EF4-FFF2-40B4-BE49-F238E27FC236}">
                  <a16:creationId xmlns:a16="http://schemas.microsoft.com/office/drawing/2014/main" id="{B4948D2D-1CD6-45AA-9F45-4EA25473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33156" name="Freeform 36">
              <a:extLst>
                <a:ext uri="{FF2B5EF4-FFF2-40B4-BE49-F238E27FC236}">
                  <a16:creationId xmlns:a16="http://schemas.microsoft.com/office/drawing/2014/main" id="{C6751C8F-CD8E-4FB9-B693-8014B6297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687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157" name="Freeform 37">
              <a:extLst>
                <a:ext uri="{FF2B5EF4-FFF2-40B4-BE49-F238E27FC236}">
                  <a16:creationId xmlns:a16="http://schemas.microsoft.com/office/drawing/2014/main" id="{A05DAC32-B8CC-47D8-BEB5-005BDBCC0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896"/>
              <a:ext cx="1241" cy="1745"/>
            </a:xfrm>
            <a:custGeom>
              <a:avLst/>
              <a:gdLst>
                <a:gd name="T0" fmla="*/ 0 w 1241"/>
                <a:gd name="T1" fmla="*/ 0 h 1745"/>
                <a:gd name="T2" fmla="*/ 299 w 1241"/>
                <a:gd name="T3" fmla="*/ 712 h 1745"/>
                <a:gd name="T4" fmla="*/ 776 w 1241"/>
                <a:gd name="T5" fmla="*/ 1236 h 1745"/>
                <a:gd name="T6" fmla="*/ 1240 w 1241"/>
                <a:gd name="T7" fmla="*/ 174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1745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40" y="1744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158" name="Rectangle 38">
              <a:extLst>
                <a:ext uri="{FF2B5EF4-FFF2-40B4-BE49-F238E27FC236}">
                  <a16:creationId xmlns:a16="http://schemas.microsoft.com/office/drawing/2014/main" id="{93CAF5B9-48EE-4E80-8B23-0DB4474E7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864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  <p:sp>
          <p:nvSpPr>
            <p:cNvPr id="133159" name="Line 39">
              <a:extLst>
                <a:ext uri="{FF2B5EF4-FFF2-40B4-BE49-F238E27FC236}">
                  <a16:creationId xmlns:a16="http://schemas.microsoft.com/office/drawing/2014/main" id="{3A2FAD0A-925C-498F-81BF-0D1A94F7C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251"/>
              <a:ext cx="38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160" name="Rectangle 40">
              <a:extLst>
                <a:ext uri="{FF2B5EF4-FFF2-40B4-BE49-F238E27FC236}">
                  <a16:creationId xmlns:a16="http://schemas.microsoft.com/office/drawing/2014/main" id="{6C7B3135-CE6F-4D38-B1AD-08247A93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092"/>
              <a:ext cx="1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/>
                <a:t>IRR</a:t>
              </a:r>
              <a:r>
                <a:rPr lang="en-US" altLang="en-US" sz="2000" baseline="-25000"/>
                <a:t>B </a:t>
              </a:r>
              <a:r>
                <a:rPr lang="en-US" altLang="en-US" sz="2000">
                  <a:latin typeface="Symbol" panose="05050102010706020507" pitchFamily="18" charset="2"/>
                </a:rPr>
                <a:t>» </a:t>
              </a:r>
              <a:r>
                <a:rPr lang="en-US" altLang="en-US" sz="2000"/>
                <a:t>14%</a:t>
              </a:r>
            </a:p>
          </p:txBody>
        </p:sp>
      </p:grp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18EDE02B-0E93-4A70-9AB7-2DCC5EF98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F3B332FE-A8FC-4E47-BDC1-BCD6C2D08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Project B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3B024180-C9CE-4F70-907C-1268DDC94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016125"/>
            <a:ext cx="3605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Cannot solve for IRR</a:t>
            </a:r>
          </a:p>
          <a:p>
            <a:r>
              <a:rPr lang="en-US" altLang="en-US" sz="2400"/>
              <a:t>directly, must use Trial &amp; </a:t>
            </a:r>
          </a:p>
          <a:p>
            <a:r>
              <a:rPr lang="en-US" altLang="en-US" sz="2400"/>
              <a:t>Error</a:t>
            </a: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E7086B7D-9174-4202-A8FE-EB2B8A4B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627563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+               +               +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275706BF-3C2E-4AE5-8F0F-8E1FBB26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532313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02C52E26-573D-4C7C-B2A5-CFA016F28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</a:p>
        </p:txBody>
      </p:sp>
      <p:sp>
        <p:nvSpPr>
          <p:cNvPr id="135176" name="Rectangle 8">
            <a:extLst>
              <a:ext uri="{FF2B5EF4-FFF2-40B4-BE49-F238E27FC236}">
                <a16:creationId xmlns:a16="http://schemas.microsoft.com/office/drawing/2014/main" id="{335F82D4-B872-44BE-9D6F-5D312461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5177" name="Rectangle 9">
            <a:extLst>
              <a:ext uri="{FF2B5EF4-FFF2-40B4-BE49-F238E27FC236}">
                <a16:creationId xmlns:a16="http://schemas.microsoft.com/office/drawing/2014/main" id="{6317790F-B653-47B6-88A7-714CBA9E1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559300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4,600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5178" name="Rectangle 10">
            <a:extLst>
              <a:ext uri="{FF2B5EF4-FFF2-40B4-BE49-F238E27FC236}">
                <a16:creationId xmlns:a16="http://schemas.microsoft.com/office/drawing/2014/main" id="{CFCB6E6E-0FA5-44A9-BBDC-61780EB7D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506253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TRY 14%</a:t>
            </a:r>
          </a:p>
        </p:txBody>
      </p:sp>
      <p:sp>
        <p:nvSpPr>
          <p:cNvPr id="135179" name="Rectangle 11">
            <a:extLst>
              <a:ext uri="{FF2B5EF4-FFF2-40B4-BE49-F238E27FC236}">
                <a16:creationId xmlns:a16="http://schemas.microsoft.com/office/drawing/2014/main" id="{DB1EA85F-69F7-4244-AE26-6AA9A2F2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5600700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 +             +             +</a:t>
            </a:r>
          </a:p>
        </p:txBody>
      </p:sp>
      <p:sp>
        <p:nvSpPr>
          <p:cNvPr id="135180" name="Rectangle 12">
            <a:extLst>
              <a:ext uri="{FF2B5EF4-FFF2-40B4-BE49-F238E27FC236}">
                <a16:creationId xmlns:a16="http://schemas.microsoft.com/office/drawing/2014/main" id="{8BEB451C-5851-4074-9BEB-2566399B3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0545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.14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5181" name="Rectangle 13">
            <a:extLst>
              <a:ext uri="{FF2B5EF4-FFF2-40B4-BE49-F238E27FC236}">
                <a16:creationId xmlns:a16="http://schemas.microsoft.com/office/drawing/2014/main" id="{FAD7FA9D-A9A5-425F-BBAD-38823153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505450"/>
            <a:ext cx="1173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.14)</a:t>
            </a:r>
            <a:r>
              <a:rPr lang="en-US" altLang="en-US" sz="2000" baseline="30000"/>
              <a:t>2</a:t>
            </a:r>
          </a:p>
        </p:txBody>
      </p:sp>
      <p:sp>
        <p:nvSpPr>
          <p:cNvPr id="135182" name="Rectangle 14">
            <a:extLst>
              <a:ext uri="{FF2B5EF4-FFF2-40B4-BE49-F238E27FC236}">
                <a16:creationId xmlns:a16="http://schemas.microsoft.com/office/drawing/2014/main" id="{C105624E-A165-4B4E-A7FA-C9D98480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5524500"/>
            <a:ext cx="124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.14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5183" name="Rectangle 15">
            <a:extLst>
              <a:ext uri="{FF2B5EF4-FFF2-40B4-BE49-F238E27FC236}">
                <a16:creationId xmlns:a16="http://schemas.microsoft.com/office/drawing/2014/main" id="{7B5DA533-94C6-4200-9CBD-98C81C0DB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513388"/>
            <a:ext cx="120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4,600  </a:t>
            </a:r>
            <a:endParaRPr lang="en-US" altLang="en-US" sz="2000"/>
          </a:p>
          <a:p>
            <a:r>
              <a:rPr lang="en-US" altLang="en-US" sz="2000"/>
              <a:t>(1+ .14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5184" name="Rectangle 16">
            <a:extLst>
              <a:ext uri="{FF2B5EF4-FFF2-40B4-BE49-F238E27FC236}">
                <a16:creationId xmlns:a16="http://schemas.microsoft.com/office/drawing/2014/main" id="{554B7ABD-4BEB-4048-9DB8-86310B477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4340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sp>
        <p:nvSpPr>
          <p:cNvPr id="135185" name="Rectangle 17">
            <a:extLst>
              <a:ext uri="{FF2B5EF4-FFF2-40B4-BE49-F238E27FC236}">
                <a16:creationId xmlns:a16="http://schemas.microsoft.com/office/drawing/2014/main" id="{B8C34D73-0F83-4A1F-8DB6-FDCD3C33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6313488"/>
            <a:ext cx="2227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9,849</a:t>
            </a:r>
          </a:p>
        </p:txBody>
      </p:sp>
      <p:sp>
        <p:nvSpPr>
          <p:cNvPr id="135186" name="Rectangle 18">
            <a:extLst>
              <a:ext uri="{FF2B5EF4-FFF2-40B4-BE49-F238E27FC236}">
                <a16:creationId xmlns:a16="http://schemas.microsoft.com/office/drawing/2014/main" id="{3A8647C4-BA68-4C28-8EB1-A6885AC9C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613568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sp>
        <p:nvSpPr>
          <p:cNvPr id="135187" name="Rectangle 19">
            <a:extLst>
              <a:ext uri="{FF2B5EF4-FFF2-40B4-BE49-F238E27FC236}">
                <a16:creationId xmlns:a16="http://schemas.microsoft.com/office/drawing/2014/main" id="{8A49B79C-0E84-4C12-BF26-C6F9AA58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6415088"/>
            <a:ext cx="3754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PV of Inflows too low, try lower rate</a:t>
            </a:r>
          </a:p>
        </p:txBody>
      </p:sp>
      <p:grpSp>
        <p:nvGrpSpPr>
          <p:cNvPr id="135212" name="Group 44">
            <a:extLst>
              <a:ext uri="{FF2B5EF4-FFF2-40B4-BE49-F238E27FC236}">
                <a16:creationId xmlns:a16="http://schemas.microsoft.com/office/drawing/2014/main" id="{CD865920-5E88-4E88-9729-EF225CD2D3FE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811213"/>
            <a:ext cx="5172075" cy="3625850"/>
            <a:chOff x="2419" y="511"/>
            <a:chExt cx="3258" cy="2284"/>
          </a:xfrm>
        </p:grpSpPr>
        <p:sp>
          <p:nvSpPr>
            <p:cNvPr id="135188" name="Rectangle 20">
              <a:extLst>
                <a:ext uri="{FF2B5EF4-FFF2-40B4-BE49-F238E27FC236}">
                  <a16:creationId xmlns:a16="http://schemas.microsoft.com/office/drawing/2014/main" id="{593E9D35-52B8-470A-A8D6-FF3CD6198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511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5189" name="Rectangle 21">
              <a:extLst>
                <a:ext uri="{FF2B5EF4-FFF2-40B4-BE49-F238E27FC236}">
                  <a16:creationId xmlns:a16="http://schemas.microsoft.com/office/drawing/2014/main" id="{2E9788F0-B3A6-492F-875B-8B50CE6A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514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35190" name="Rectangle 22">
              <a:extLst>
                <a:ext uri="{FF2B5EF4-FFF2-40B4-BE49-F238E27FC236}">
                  <a16:creationId xmlns:a16="http://schemas.microsoft.com/office/drawing/2014/main" id="{0333C379-3BCB-420E-AB13-BBBDE26A1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51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35191" name="Rectangle 23">
              <a:extLst>
                <a:ext uri="{FF2B5EF4-FFF2-40B4-BE49-F238E27FC236}">
                  <a16:creationId xmlns:a16="http://schemas.microsoft.com/office/drawing/2014/main" id="{C9321DD8-E911-48D3-BB03-64AA5589A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38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35192" name="Rectangle 24">
              <a:extLst>
                <a:ext uri="{FF2B5EF4-FFF2-40B4-BE49-F238E27FC236}">
                  <a16:creationId xmlns:a16="http://schemas.microsoft.com/office/drawing/2014/main" id="{68907DB5-5F62-4073-AB3D-264225C67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355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35193" name="Rectangle 25">
              <a:extLst>
                <a:ext uri="{FF2B5EF4-FFF2-40B4-BE49-F238E27FC236}">
                  <a16:creationId xmlns:a16="http://schemas.microsoft.com/office/drawing/2014/main" id="{841AF872-DF23-47C1-A5F0-38CAECB34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870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35194" name="Rectangle 26">
              <a:extLst>
                <a:ext uri="{FF2B5EF4-FFF2-40B4-BE49-F238E27FC236}">
                  <a16:creationId xmlns:a16="http://schemas.microsoft.com/office/drawing/2014/main" id="{36891F0D-B20E-433C-ADB9-9B9554C14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720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35195" name="Rectangle 27">
              <a:extLst>
                <a:ext uri="{FF2B5EF4-FFF2-40B4-BE49-F238E27FC236}">
                  <a16:creationId xmlns:a16="http://schemas.microsoft.com/office/drawing/2014/main" id="{14ABA3E3-7662-40E8-96FB-6B916B1A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89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35196" name="Rectangle 28">
              <a:extLst>
                <a:ext uri="{FF2B5EF4-FFF2-40B4-BE49-F238E27FC236}">
                  <a16:creationId xmlns:a16="http://schemas.microsoft.com/office/drawing/2014/main" id="{32454CF5-9479-4514-8F5C-4885CE087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135205" name="Group 37">
              <a:extLst>
                <a:ext uri="{FF2B5EF4-FFF2-40B4-BE49-F238E27FC236}">
                  <a16:creationId xmlns:a16="http://schemas.microsoft.com/office/drawing/2014/main" id="{83E400F4-8F91-46E0-83B4-EB87AF6A86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833"/>
              <a:ext cx="73" cy="1407"/>
              <a:chOff x="2979" y="833"/>
              <a:chExt cx="73" cy="1407"/>
            </a:xfrm>
          </p:grpSpPr>
          <p:grpSp>
            <p:nvGrpSpPr>
              <p:cNvPr id="135201" name="Group 33">
                <a:extLst>
                  <a:ext uri="{FF2B5EF4-FFF2-40B4-BE49-F238E27FC236}">
                    <a16:creationId xmlns:a16="http://schemas.microsoft.com/office/drawing/2014/main" id="{5B5756EC-232D-4A8E-A8B9-8E0698AA29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1381"/>
                <a:ext cx="73" cy="859"/>
                <a:chOff x="2979" y="1381"/>
                <a:chExt cx="73" cy="859"/>
              </a:xfrm>
            </p:grpSpPr>
            <p:sp>
              <p:nvSpPr>
                <p:cNvPr id="135197" name="Line 29">
                  <a:extLst>
                    <a:ext uri="{FF2B5EF4-FFF2-40B4-BE49-F238E27FC236}">
                      <a16:creationId xmlns:a16="http://schemas.microsoft.com/office/drawing/2014/main" id="{CA09D9DE-9989-4DD8-A334-42CCEFBC78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5" y="138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5198" name="Line 30">
                  <a:extLst>
                    <a:ext uri="{FF2B5EF4-FFF2-40B4-BE49-F238E27FC236}">
                      <a16:creationId xmlns:a16="http://schemas.microsoft.com/office/drawing/2014/main" id="{D1BB8054-EDB0-4EC9-820B-822E95577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962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5199" name="Line 31">
                  <a:extLst>
                    <a:ext uri="{FF2B5EF4-FFF2-40B4-BE49-F238E27FC236}">
                      <a16:creationId xmlns:a16="http://schemas.microsoft.com/office/drawing/2014/main" id="{754F7A71-9FF7-4CEF-92D4-B2D58A0E2A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6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5200" name="Line 32">
                  <a:extLst>
                    <a:ext uri="{FF2B5EF4-FFF2-40B4-BE49-F238E27FC236}">
                      <a16:creationId xmlns:a16="http://schemas.microsoft.com/office/drawing/2014/main" id="{20CE3EF1-73FB-4FF3-8AC3-6CBF1581A9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224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5204" name="Group 36">
                <a:extLst>
                  <a:ext uri="{FF2B5EF4-FFF2-40B4-BE49-F238E27FC236}">
                    <a16:creationId xmlns:a16="http://schemas.microsoft.com/office/drawing/2014/main" id="{FFEAE6C8-3D1A-4F68-8229-3AD7FDBC46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833"/>
                <a:ext cx="67" cy="278"/>
                <a:chOff x="2979" y="833"/>
                <a:chExt cx="67" cy="278"/>
              </a:xfrm>
            </p:grpSpPr>
            <p:sp>
              <p:nvSpPr>
                <p:cNvPr id="135202" name="Line 34">
                  <a:extLst>
                    <a:ext uri="{FF2B5EF4-FFF2-40B4-BE49-F238E27FC236}">
                      <a16:creationId xmlns:a16="http://schemas.microsoft.com/office/drawing/2014/main" id="{B9F5ED68-DEF3-4B07-A8E9-0D4C20A1B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83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5203" name="Line 35">
                  <a:extLst>
                    <a:ext uri="{FF2B5EF4-FFF2-40B4-BE49-F238E27FC236}">
                      <a16:creationId xmlns:a16="http://schemas.microsoft.com/office/drawing/2014/main" id="{FDB468ED-FE51-4966-97EA-E8A25916F9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11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35206" name="Rectangle 38">
              <a:extLst>
                <a:ext uri="{FF2B5EF4-FFF2-40B4-BE49-F238E27FC236}">
                  <a16:creationId xmlns:a16="http://schemas.microsoft.com/office/drawing/2014/main" id="{F68ECAC0-9F32-4723-A57C-6907DB118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35207" name="Freeform 39">
              <a:extLst>
                <a:ext uri="{FF2B5EF4-FFF2-40B4-BE49-F238E27FC236}">
                  <a16:creationId xmlns:a16="http://schemas.microsoft.com/office/drawing/2014/main" id="{6DC48915-21C0-4D06-9756-E604E4C6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687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5208" name="Freeform 40">
              <a:extLst>
                <a:ext uri="{FF2B5EF4-FFF2-40B4-BE49-F238E27FC236}">
                  <a16:creationId xmlns:a16="http://schemas.microsoft.com/office/drawing/2014/main" id="{A6C88C10-1275-4076-8F63-54F81F4EA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896"/>
              <a:ext cx="1241" cy="1745"/>
            </a:xfrm>
            <a:custGeom>
              <a:avLst/>
              <a:gdLst>
                <a:gd name="T0" fmla="*/ 0 w 1241"/>
                <a:gd name="T1" fmla="*/ 0 h 1745"/>
                <a:gd name="T2" fmla="*/ 299 w 1241"/>
                <a:gd name="T3" fmla="*/ 712 h 1745"/>
                <a:gd name="T4" fmla="*/ 776 w 1241"/>
                <a:gd name="T5" fmla="*/ 1236 h 1745"/>
                <a:gd name="T6" fmla="*/ 1240 w 1241"/>
                <a:gd name="T7" fmla="*/ 174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1745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40" y="1744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5209" name="Rectangle 41">
              <a:extLst>
                <a:ext uri="{FF2B5EF4-FFF2-40B4-BE49-F238E27FC236}">
                  <a16:creationId xmlns:a16="http://schemas.microsoft.com/office/drawing/2014/main" id="{19F88952-BAC7-451F-B3A5-E33ED29DD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864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  <p:sp>
          <p:nvSpPr>
            <p:cNvPr id="135210" name="Line 42">
              <a:extLst>
                <a:ext uri="{FF2B5EF4-FFF2-40B4-BE49-F238E27FC236}">
                  <a16:creationId xmlns:a16="http://schemas.microsoft.com/office/drawing/2014/main" id="{3D54971F-FEB6-4B69-A92B-C2474208B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251"/>
              <a:ext cx="38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5211" name="Rectangle 43">
              <a:extLst>
                <a:ext uri="{FF2B5EF4-FFF2-40B4-BE49-F238E27FC236}">
                  <a16:creationId xmlns:a16="http://schemas.microsoft.com/office/drawing/2014/main" id="{AB7EAF09-96ED-431C-8B13-2E442A8A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092"/>
              <a:ext cx="1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/>
                <a:t>IRR</a:t>
              </a:r>
              <a:r>
                <a:rPr lang="en-US" altLang="en-US" sz="2000" baseline="-25000"/>
                <a:t>B </a:t>
              </a:r>
              <a:r>
                <a:rPr lang="en-US" altLang="en-US" sz="2000">
                  <a:latin typeface="Symbol" panose="05050102010706020507" pitchFamily="18" charset="2"/>
                </a:rPr>
                <a:t>» </a:t>
              </a:r>
              <a:r>
                <a:rPr lang="en-US" altLang="en-US" sz="2000"/>
                <a:t>14%</a:t>
              </a: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C171C082-F015-485C-991B-EAC8DC3F2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05076C90-8471-44E4-97DC-A95E2746B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Project B</a:t>
            </a:r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D132B0C4-72C6-4BF1-A90D-4D9C3EB7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016125"/>
            <a:ext cx="3605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Cannot solve for IRR</a:t>
            </a:r>
          </a:p>
          <a:p>
            <a:r>
              <a:rPr lang="en-US" altLang="en-US" sz="2400"/>
              <a:t>directly, must use Trial &amp; </a:t>
            </a:r>
          </a:p>
          <a:p>
            <a:r>
              <a:rPr lang="en-US" altLang="en-US" sz="2400"/>
              <a:t>Error</a:t>
            </a:r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1E5C7CB5-013A-49C7-81A8-F1805B02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627563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+               +               +</a:t>
            </a:r>
          </a:p>
        </p:txBody>
      </p:sp>
      <p:sp>
        <p:nvSpPr>
          <p:cNvPr id="137222" name="Rectangle 6">
            <a:extLst>
              <a:ext uri="{FF2B5EF4-FFF2-40B4-BE49-F238E27FC236}">
                <a16:creationId xmlns:a16="http://schemas.microsoft.com/office/drawing/2014/main" id="{6217FBE0-7DEF-48CA-9D53-7699D66D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532313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7223" name="Rectangle 7">
            <a:extLst>
              <a:ext uri="{FF2B5EF4-FFF2-40B4-BE49-F238E27FC236}">
                <a16:creationId xmlns:a16="http://schemas.microsoft.com/office/drawing/2014/main" id="{6B15AD61-B616-4E33-A7D4-4121B527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</a:p>
        </p:txBody>
      </p:sp>
      <p:sp>
        <p:nvSpPr>
          <p:cNvPr id="137224" name="Rectangle 8">
            <a:extLst>
              <a:ext uri="{FF2B5EF4-FFF2-40B4-BE49-F238E27FC236}">
                <a16:creationId xmlns:a16="http://schemas.microsoft.com/office/drawing/2014/main" id="{3E9B2F20-D27E-45F3-8AA8-6823ECC9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7225" name="Rectangle 9">
            <a:extLst>
              <a:ext uri="{FF2B5EF4-FFF2-40B4-BE49-F238E27FC236}">
                <a16:creationId xmlns:a16="http://schemas.microsoft.com/office/drawing/2014/main" id="{C6A0D92C-4339-4C53-8544-B9E76688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559300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4,600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7226" name="Rectangle 10">
            <a:extLst>
              <a:ext uri="{FF2B5EF4-FFF2-40B4-BE49-F238E27FC236}">
                <a16:creationId xmlns:a16="http://schemas.microsoft.com/office/drawing/2014/main" id="{08B6E5EB-40CE-43F4-A12F-761FEB3E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506253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TRY 13%</a:t>
            </a:r>
          </a:p>
        </p:txBody>
      </p:sp>
      <p:sp>
        <p:nvSpPr>
          <p:cNvPr id="137227" name="Rectangle 11">
            <a:extLst>
              <a:ext uri="{FF2B5EF4-FFF2-40B4-BE49-F238E27FC236}">
                <a16:creationId xmlns:a16="http://schemas.microsoft.com/office/drawing/2014/main" id="{5F6A79DA-6CE1-4B27-8080-3F949909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5600700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 +             +             +</a:t>
            </a:r>
          </a:p>
        </p:txBody>
      </p:sp>
      <p:sp>
        <p:nvSpPr>
          <p:cNvPr id="137228" name="Rectangle 12">
            <a:extLst>
              <a:ext uri="{FF2B5EF4-FFF2-40B4-BE49-F238E27FC236}">
                <a16:creationId xmlns:a16="http://schemas.microsoft.com/office/drawing/2014/main" id="{FE5BEE14-7491-4BA6-930B-8A2421048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0545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7229" name="Rectangle 13">
            <a:extLst>
              <a:ext uri="{FF2B5EF4-FFF2-40B4-BE49-F238E27FC236}">
                <a16:creationId xmlns:a16="http://schemas.microsoft.com/office/drawing/2014/main" id="{D09EBCA2-DAC7-43D3-AB38-5292C916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505450"/>
            <a:ext cx="1173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.13)</a:t>
            </a:r>
            <a:r>
              <a:rPr lang="en-US" altLang="en-US" sz="2000" baseline="30000"/>
              <a:t>2</a:t>
            </a:r>
          </a:p>
        </p:txBody>
      </p:sp>
      <p:sp>
        <p:nvSpPr>
          <p:cNvPr id="137230" name="Rectangle 14">
            <a:extLst>
              <a:ext uri="{FF2B5EF4-FFF2-40B4-BE49-F238E27FC236}">
                <a16:creationId xmlns:a16="http://schemas.microsoft.com/office/drawing/2014/main" id="{4B81EBBB-6BD2-46E0-8389-AE8E3FA2F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5524500"/>
            <a:ext cx="124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7231" name="Rectangle 15">
            <a:extLst>
              <a:ext uri="{FF2B5EF4-FFF2-40B4-BE49-F238E27FC236}">
                <a16:creationId xmlns:a16="http://schemas.microsoft.com/office/drawing/2014/main" id="{A7CD7955-C6C5-47D2-8628-559A03421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513388"/>
            <a:ext cx="120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4,600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7232" name="Rectangle 16">
            <a:extLst>
              <a:ext uri="{FF2B5EF4-FFF2-40B4-BE49-F238E27FC236}">
                <a16:creationId xmlns:a16="http://schemas.microsoft.com/office/drawing/2014/main" id="{A65230A6-CC05-452F-B8D5-7F33813FA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4340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grpSp>
        <p:nvGrpSpPr>
          <p:cNvPr id="137257" name="Group 41">
            <a:extLst>
              <a:ext uri="{FF2B5EF4-FFF2-40B4-BE49-F238E27FC236}">
                <a16:creationId xmlns:a16="http://schemas.microsoft.com/office/drawing/2014/main" id="{EDCB4DAA-301C-4AA4-BD1C-9B45935E23EB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811213"/>
            <a:ext cx="5172075" cy="3625850"/>
            <a:chOff x="2419" y="511"/>
            <a:chExt cx="3258" cy="2284"/>
          </a:xfrm>
        </p:grpSpPr>
        <p:sp>
          <p:nvSpPr>
            <p:cNvPr id="137233" name="Rectangle 17">
              <a:extLst>
                <a:ext uri="{FF2B5EF4-FFF2-40B4-BE49-F238E27FC236}">
                  <a16:creationId xmlns:a16="http://schemas.microsoft.com/office/drawing/2014/main" id="{781CDF0C-871C-4DA9-968F-ECE6AAEA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511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234" name="Rectangle 18">
              <a:extLst>
                <a:ext uri="{FF2B5EF4-FFF2-40B4-BE49-F238E27FC236}">
                  <a16:creationId xmlns:a16="http://schemas.microsoft.com/office/drawing/2014/main" id="{828B1917-3403-4A3B-B2A7-C3B77556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514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37235" name="Rectangle 19">
              <a:extLst>
                <a:ext uri="{FF2B5EF4-FFF2-40B4-BE49-F238E27FC236}">
                  <a16:creationId xmlns:a16="http://schemas.microsoft.com/office/drawing/2014/main" id="{149A69BD-DD8C-4D16-BEAE-F3D96584A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51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37236" name="Rectangle 20">
              <a:extLst>
                <a:ext uri="{FF2B5EF4-FFF2-40B4-BE49-F238E27FC236}">
                  <a16:creationId xmlns:a16="http://schemas.microsoft.com/office/drawing/2014/main" id="{7161F9FD-9F48-4197-B6A1-2FE8B0586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38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37237" name="Rectangle 21">
              <a:extLst>
                <a:ext uri="{FF2B5EF4-FFF2-40B4-BE49-F238E27FC236}">
                  <a16:creationId xmlns:a16="http://schemas.microsoft.com/office/drawing/2014/main" id="{57D5767B-003E-4D33-8E57-450894132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355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37238" name="Rectangle 22">
              <a:extLst>
                <a:ext uri="{FF2B5EF4-FFF2-40B4-BE49-F238E27FC236}">
                  <a16:creationId xmlns:a16="http://schemas.microsoft.com/office/drawing/2014/main" id="{BD4C1EE6-099C-4C0B-80B6-C61F96265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870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37239" name="Rectangle 23">
              <a:extLst>
                <a:ext uri="{FF2B5EF4-FFF2-40B4-BE49-F238E27FC236}">
                  <a16:creationId xmlns:a16="http://schemas.microsoft.com/office/drawing/2014/main" id="{44D514A8-3C11-43DB-A5D9-E1F7D0227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720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37240" name="Rectangle 24">
              <a:extLst>
                <a:ext uri="{FF2B5EF4-FFF2-40B4-BE49-F238E27FC236}">
                  <a16:creationId xmlns:a16="http://schemas.microsoft.com/office/drawing/2014/main" id="{CB05E3EF-9B4A-4C46-8E19-DAC377D44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89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37241" name="Rectangle 25">
              <a:extLst>
                <a:ext uri="{FF2B5EF4-FFF2-40B4-BE49-F238E27FC236}">
                  <a16:creationId xmlns:a16="http://schemas.microsoft.com/office/drawing/2014/main" id="{810128D3-B16B-4B39-B980-7513B33DD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137250" name="Group 34">
              <a:extLst>
                <a:ext uri="{FF2B5EF4-FFF2-40B4-BE49-F238E27FC236}">
                  <a16:creationId xmlns:a16="http://schemas.microsoft.com/office/drawing/2014/main" id="{8F6965CB-5A5B-4260-A5AD-DD1D1951A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833"/>
              <a:ext cx="73" cy="1407"/>
              <a:chOff x="2979" y="833"/>
              <a:chExt cx="73" cy="1407"/>
            </a:xfrm>
          </p:grpSpPr>
          <p:grpSp>
            <p:nvGrpSpPr>
              <p:cNvPr id="137246" name="Group 30">
                <a:extLst>
                  <a:ext uri="{FF2B5EF4-FFF2-40B4-BE49-F238E27FC236}">
                    <a16:creationId xmlns:a16="http://schemas.microsoft.com/office/drawing/2014/main" id="{4231FA7C-EC1F-44AE-8DA6-D912F3DE24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1381"/>
                <a:ext cx="73" cy="859"/>
                <a:chOff x="2979" y="1381"/>
                <a:chExt cx="73" cy="859"/>
              </a:xfrm>
            </p:grpSpPr>
            <p:sp>
              <p:nvSpPr>
                <p:cNvPr id="137242" name="Line 26">
                  <a:extLst>
                    <a:ext uri="{FF2B5EF4-FFF2-40B4-BE49-F238E27FC236}">
                      <a16:creationId xmlns:a16="http://schemas.microsoft.com/office/drawing/2014/main" id="{F242C663-0708-459A-976C-FC22F8CF44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5" y="138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7243" name="Line 27">
                  <a:extLst>
                    <a:ext uri="{FF2B5EF4-FFF2-40B4-BE49-F238E27FC236}">
                      <a16:creationId xmlns:a16="http://schemas.microsoft.com/office/drawing/2014/main" id="{433823CA-AD7C-47D5-B701-5DE3119BA5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962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7244" name="Line 28">
                  <a:extLst>
                    <a:ext uri="{FF2B5EF4-FFF2-40B4-BE49-F238E27FC236}">
                      <a16:creationId xmlns:a16="http://schemas.microsoft.com/office/drawing/2014/main" id="{17604602-6F7B-403C-850F-CC4641A591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6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7245" name="Line 29">
                  <a:extLst>
                    <a:ext uri="{FF2B5EF4-FFF2-40B4-BE49-F238E27FC236}">
                      <a16:creationId xmlns:a16="http://schemas.microsoft.com/office/drawing/2014/main" id="{549AF66C-65A6-44F6-ACF4-5EF911313E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224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7249" name="Group 33">
                <a:extLst>
                  <a:ext uri="{FF2B5EF4-FFF2-40B4-BE49-F238E27FC236}">
                    <a16:creationId xmlns:a16="http://schemas.microsoft.com/office/drawing/2014/main" id="{6B2135C3-E8CB-41C1-8F5F-330D39BB7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833"/>
                <a:ext cx="67" cy="278"/>
                <a:chOff x="2979" y="833"/>
                <a:chExt cx="67" cy="278"/>
              </a:xfrm>
            </p:grpSpPr>
            <p:sp>
              <p:nvSpPr>
                <p:cNvPr id="137247" name="Line 31">
                  <a:extLst>
                    <a:ext uri="{FF2B5EF4-FFF2-40B4-BE49-F238E27FC236}">
                      <a16:creationId xmlns:a16="http://schemas.microsoft.com/office/drawing/2014/main" id="{C8C66B48-14AE-485D-9AB7-527D843E65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83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7248" name="Line 32">
                  <a:extLst>
                    <a:ext uri="{FF2B5EF4-FFF2-40B4-BE49-F238E27FC236}">
                      <a16:creationId xmlns:a16="http://schemas.microsoft.com/office/drawing/2014/main" id="{AD442F73-DA46-48EC-B0FD-AF78244C2C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11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37251" name="Rectangle 35">
              <a:extLst>
                <a:ext uri="{FF2B5EF4-FFF2-40B4-BE49-F238E27FC236}">
                  <a16:creationId xmlns:a16="http://schemas.microsoft.com/office/drawing/2014/main" id="{F8AC9A36-98E7-4858-843E-97E628A0E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37252" name="Freeform 36">
              <a:extLst>
                <a:ext uri="{FF2B5EF4-FFF2-40B4-BE49-F238E27FC236}">
                  <a16:creationId xmlns:a16="http://schemas.microsoft.com/office/drawing/2014/main" id="{6E1D922F-7AF0-4BF5-8E8C-21BC01544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687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7253" name="Freeform 37">
              <a:extLst>
                <a:ext uri="{FF2B5EF4-FFF2-40B4-BE49-F238E27FC236}">
                  <a16:creationId xmlns:a16="http://schemas.microsoft.com/office/drawing/2014/main" id="{20CB4450-1AD4-4372-B0F2-E9ABC99F1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896"/>
              <a:ext cx="1241" cy="1745"/>
            </a:xfrm>
            <a:custGeom>
              <a:avLst/>
              <a:gdLst>
                <a:gd name="T0" fmla="*/ 0 w 1241"/>
                <a:gd name="T1" fmla="*/ 0 h 1745"/>
                <a:gd name="T2" fmla="*/ 299 w 1241"/>
                <a:gd name="T3" fmla="*/ 712 h 1745"/>
                <a:gd name="T4" fmla="*/ 776 w 1241"/>
                <a:gd name="T5" fmla="*/ 1236 h 1745"/>
                <a:gd name="T6" fmla="*/ 1240 w 1241"/>
                <a:gd name="T7" fmla="*/ 174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1745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40" y="1744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7254" name="Rectangle 38">
              <a:extLst>
                <a:ext uri="{FF2B5EF4-FFF2-40B4-BE49-F238E27FC236}">
                  <a16:creationId xmlns:a16="http://schemas.microsoft.com/office/drawing/2014/main" id="{E418A2BD-2AAD-4E45-852E-6AE321AD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864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  <p:sp>
          <p:nvSpPr>
            <p:cNvPr id="137255" name="Line 39">
              <a:extLst>
                <a:ext uri="{FF2B5EF4-FFF2-40B4-BE49-F238E27FC236}">
                  <a16:creationId xmlns:a16="http://schemas.microsoft.com/office/drawing/2014/main" id="{8CF6CEC9-6BDB-4134-9393-8718110F1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251"/>
              <a:ext cx="38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256" name="Rectangle 40">
              <a:extLst>
                <a:ext uri="{FF2B5EF4-FFF2-40B4-BE49-F238E27FC236}">
                  <a16:creationId xmlns:a16="http://schemas.microsoft.com/office/drawing/2014/main" id="{D1B87734-6B97-480F-8DE3-100976AFC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092"/>
              <a:ext cx="1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/>
                <a:t>IRR</a:t>
              </a:r>
              <a:r>
                <a:rPr lang="en-US" altLang="en-US" sz="2000" baseline="-25000"/>
                <a:t>B </a:t>
              </a:r>
              <a:r>
                <a:rPr lang="en-US" altLang="en-US" sz="2000">
                  <a:latin typeface="Symbol" panose="05050102010706020507" pitchFamily="18" charset="2"/>
                </a:rPr>
                <a:t>» </a:t>
              </a:r>
              <a:r>
                <a:rPr lang="en-US" altLang="en-US" sz="2000"/>
                <a:t>14%</a:t>
              </a:r>
            </a:p>
          </p:txBody>
        </p:sp>
      </p:grp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E1D07053-F3A5-4D6D-BF3B-788041E7F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F7C6365-8D53-488E-9D75-AFF21A2C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Project B</a:t>
            </a:r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1CE9A67C-A91B-4A43-8C68-D5FB4ECF3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016125"/>
            <a:ext cx="3605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Cannot solve for IRR</a:t>
            </a:r>
          </a:p>
          <a:p>
            <a:r>
              <a:rPr lang="en-US" altLang="en-US" sz="2400"/>
              <a:t>directly, must use Trial &amp; </a:t>
            </a:r>
          </a:p>
          <a:p>
            <a:r>
              <a:rPr lang="en-US" altLang="en-US" sz="2400"/>
              <a:t>Error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BDA47081-4095-4939-966B-2B0962D9F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627563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+               +               +</a:t>
            </a:r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163F25B7-60F9-454C-82F5-70D07E4C8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532313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CFC9CD26-59E8-42FB-A3D4-E7145B8A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</a:p>
        </p:txBody>
      </p: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BD7635CB-EF8F-45A0-ABB8-B4F971B46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9273" name="Rectangle 9">
            <a:extLst>
              <a:ext uri="{FF2B5EF4-FFF2-40B4-BE49-F238E27FC236}">
                <a16:creationId xmlns:a16="http://schemas.microsoft.com/office/drawing/2014/main" id="{BE076419-B883-4A5E-9FA2-21B3A5CE8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559300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4,600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9274" name="Rectangle 10">
            <a:extLst>
              <a:ext uri="{FF2B5EF4-FFF2-40B4-BE49-F238E27FC236}">
                <a16:creationId xmlns:a16="http://schemas.microsoft.com/office/drawing/2014/main" id="{35574F41-9202-4ACE-80C3-181B64C6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506253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TRY 13%</a:t>
            </a:r>
          </a:p>
        </p:txBody>
      </p:sp>
      <p:sp>
        <p:nvSpPr>
          <p:cNvPr id="139275" name="Rectangle 11">
            <a:extLst>
              <a:ext uri="{FF2B5EF4-FFF2-40B4-BE49-F238E27FC236}">
                <a16:creationId xmlns:a16="http://schemas.microsoft.com/office/drawing/2014/main" id="{27DC90E1-0292-47AD-A289-106EE488B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5600700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 +             +             +</a:t>
            </a:r>
          </a:p>
        </p:txBody>
      </p:sp>
      <p:sp>
        <p:nvSpPr>
          <p:cNvPr id="139276" name="Rectangle 12">
            <a:extLst>
              <a:ext uri="{FF2B5EF4-FFF2-40B4-BE49-F238E27FC236}">
                <a16:creationId xmlns:a16="http://schemas.microsoft.com/office/drawing/2014/main" id="{B97013D7-CB01-4C2C-9E2F-B31B80D22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0545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39277" name="Rectangle 13">
            <a:extLst>
              <a:ext uri="{FF2B5EF4-FFF2-40B4-BE49-F238E27FC236}">
                <a16:creationId xmlns:a16="http://schemas.microsoft.com/office/drawing/2014/main" id="{ECE5D68C-63BC-40D7-B393-1B3339D98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505450"/>
            <a:ext cx="1173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.13)</a:t>
            </a:r>
            <a:r>
              <a:rPr lang="en-US" altLang="en-US" sz="2000" baseline="30000"/>
              <a:t>2</a:t>
            </a:r>
          </a:p>
        </p:txBody>
      </p:sp>
      <p:sp>
        <p:nvSpPr>
          <p:cNvPr id="139278" name="Rectangle 14">
            <a:extLst>
              <a:ext uri="{FF2B5EF4-FFF2-40B4-BE49-F238E27FC236}">
                <a16:creationId xmlns:a16="http://schemas.microsoft.com/office/drawing/2014/main" id="{62FF48BE-42AF-420E-8CB9-AC6CB7B3A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5524500"/>
            <a:ext cx="124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39279" name="Rectangle 15">
            <a:extLst>
              <a:ext uri="{FF2B5EF4-FFF2-40B4-BE49-F238E27FC236}">
                <a16:creationId xmlns:a16="http://schemas.microsoft.com/office/drawing/2014/main" id="{AD987089-01B7-4A34-9B90-5670437FF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513388"/>
            <a:ext cx="120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4,600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39280" name="Rectangle 16">
            <a:extLst>
              <a:ext uri="{FF2B5EF4-FFF2-40B4-BE49-F238E27FC236}">
                <a16:creationId xmlns:a16="http://schemas.microsoft.com/office/drawing/2014/main" id="{EB63EB8A-4BDC-4CBE-84F0-D7355CB6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4340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sp>
        <p:nvSpPr>
          <p:cNvPr id="139281" name="Rectangle 17">
            <a:extLst>
              <a:ext uri="{FF2B5EF4-FFF2-40B4-BE49-F238E27FC236}">
                <a16:creationId xmlns:a16="http://schemas.microsoft.com/office/drawing/2014/main" id="{F0E078D5-1490-4CA1-BE03-2604475F5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6313488"/>
            <a:ext cx="239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10,155</a:t>
            </a:r>
          </a:p>
        </p:txBody>
      </p:sp>
      <p:sp>
        <p:nvSpPr>
          <p:cNvPr id="139282" name="Rectangle 18">
            <a:extLst>
              <a:ext uri="{FF2B5EF4-FFF2-40B4-BE49-F238E27FC236}">
                <a16:creationId xmlns:a16="http://schemas.microsoft.com/office/drawing/2014/main" id="{08E1A8FD-C8E7-4D6F-8B67-52DD24CE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613568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grpSp>
        <p:nvGrpSpPr>
          <p:cNvPr id="139307" name="Group 43">
            <a:extLst>
              <a:ext uri="{FF2B5EF4-FFF2-40B4-BE49-F238E27FC236}">
                <a16:creationId xmlns:a16="http://schemas.microsoft.com/office/drawing/2014/main" id="{37B9B7B6-432C-42E7-BCA7-099507C9501C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811213"/>
            <a:ext cx="5172075" cy="3625850"/>
            <a:chOff x="2419" y="511"/>
            <a:chExt cx="3258" cy="2284"/>
          </a:xfrm>
        </p:grpSpPr>
        <p:sp>
          <p:nvSpPr>
            <p:cNvPr id="139283" name="Rectangle 19">
              <a:extLst>
                <a:ext uri="{FF2B5EF4-FFF2-40B4-BE49-F238E27FC236}">
                  <a16:creationId xmlns:a16="http://schemas.microsoft.com/office/drawing/2014/main" id="{1A1DCDD2-3B45-4FD4-A34E-AF5708E6C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511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9284" name="Rectangle 20">
              <a:extLst>
                <a:ext uri="{FF2B5EF4-FFF2-40B4-BE49-F238E27FC236}">
                  <a16:creationId xmlns:a16="http://schemas.microsoft.com/office/drawing/2014/main" id="{4F8465D1-01D5-4B96-9C8B-8351C253B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514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39285" name="Rectangle 21">
              <a:extLst>
                <a:ext uri="{FF2B5EF4-FFF2-40B4-BE49-F238E27FC236}">
                  <a16:creationId xmlns:a16="http://schemas.microsoft.com/office/drawing/2014/main" id="{F1684BEA-4A02-4F1C-B624-BC5EF964B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51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39286" name="Rectangle 22">
              <a:extLst>
                <a:ext uri="{FF2B5EF4-FFF2-40B4-BE49-F238E27FC236}">
                  <a16:creationId xmlns:a16="http://schemas.microsoft.com/office/drawing/2014/main" id="{B68795AC-5055-41CD-8E98-0C23627D6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38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39287" name="Rectangle 23">
              <a:extLst>
                <a:ext uri="{FF2B5EF4-FFF2-40B4-BE49-F238E27FC236}">
                  <a16:creationId xmlns:a16="http://schemas.microsoft.com/office/drawing/2014/main" id="{F7255FF1-1C41-437A-BEA4-ADBC7DD73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355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39288" name="Rectangle 24">
              <a:extLst>
                <a:ext uri="{FF2B5EF4-FFF2-40B4-BE49-F238E27FC236}">
                  <a16:creationId xmlns:a16="http://schemas.microsoft.com/office/drawing/2014/main" id="{0838F0F0-C985-46E0-A79E-7BA4E7B6F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870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39289" name="Rectangle 25">
              <a:extLst>
                <a:ext uri="{FF2B5EF4-FFF2-40B4-BE49-F238E27FC236}">
                  <a16:creationId xmlns:a16="http://schemas.microsoft.com/office/drawing/2014/main" id="{9C161247-6EF7-478E-965F-8CB335A43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720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39290" name="Rectangle 26">
              <a:extLst>
                <a:ext uri="{FF2B5EF4-FFF2-40B4-BE49-F238E27FC236}">
                  <a16:creationId xmlns:a16="http://schemas.microsoft.com/office/drawing/2014/main" id="{9D2CF491-D7C0-4B8D-8BC9-EFBFDD1C9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89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39291" name="Rectangle 27">
              <a:extLst>
                <a:ext uri="{FF2B5EF4-FFF2-40B4-BE49-F238E27FC236}">
                  <a16:creationId xmlns:a16="http://schemas.microsoft.com/office/drawing/2014/main" id="{066384E1-9E90-4F44-89DA-5160F1013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139300" name="Group 36">
              <a:extLst>
                <a:ext uri="{FF2B5EF4-FFF2-40B4-BE49-F238E27FC236}">
                  <a16:creationId xmlns:a16="http://schemas.microsoft.com/office/drawing/2014/main" id="{0BC4B52B-7ADA-4EEE-BFB5-1C0DF9DB2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833"/>
              <a:ext cx="73" cy="1407"/>
              <a:chOff x="2979" y="833"/>
              <a:chExt cx="73" cy="1407"/>
            </a:xfrm>
          </p:grpSpPr>
          <p:grpSp>
            <p:nvGrpSpPr>
              <p:cNvPr id="139296" name="Group 32">
                <a:extLst>
                  <a:ext uri="{FF2B5EF4-FFF2-40B4-BE49-F238E27FC236}">
                    <a16:creationId xmlns:a16="http://schemas.microsoft.com/office/drawing/2014/main" id="{717EEC20-3C4A-4091-BFA4-C79554F212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1381"/>
                <a:ext cx="73" cy="859"/>
                <a:chOff x="2979" y="1381"/>
                <a:chExt cx="73" cy="859"/>
              </a:xfrm>
            </p:grpSpPr>
            <p:sp>
              <p:nvSpPr>
                <p:cNvPr id="139292" name="Line 28">
                  <a:extLst>
                    <a:ext uri="{FF2B5EF4-FFF2-40B4-BE49-F238E27FC236}">
                      <a16:creationId xmlns:a16="http://schemas.microsoft.com/office/drawing/2014/main" id="{8D984B7D-2430-48A7-B6CB-195DF05A72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5" y="138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9293" name="Line 29">
                  <a:extLst>
                    <a:ext uri="{FF2B5EF4-FFF2-40B4-BE49-F238E27FC236}">
                      <a16:creationId xmlns:a16="http://schemas.microsoft.com/office/drawing/2014/main" id="{1933E8D4-7DBF-4E51-AA6E-D855568D24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962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9294" name="Line 30">
                  <a:extLst>
                    <a:ext uri="{FF2B5EF4-FFF2-40B4-BE49-F238E27FC236}">
                      <a16:creationId xmlns:a16="http://schemas.microsoft.com/office/drawing/2014/main" id="{EC8D6E5D-637D-42FC-B2BC-4D161543BA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6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9295" name="Line 31">
                  <a:extLst>
                    <a:ext uri="{FF2B5EF4-FFF2-40B4-BE49-F238E27FC236}">
                      <a16:creationId xmlns:a16="http://schemas.microsoft.com/office/drawing/2014/main" id="{7FFF0A9C-89EF-4BD8-9617-812D908D5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224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9299" name="Group 35">
                <a:extLst>
                  <a:ext uri="{FF2B5EF4-FFF2-40B4-BE49-F238E27FC236}">
                    <a16:creationId xmlns:a16="http://schemas.microsoft.com/office/drawing/2014/main" id="{9DDBCA73-F4D4-4BD7-9425-56E730248B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833"/>
                <a:ext cx="67" cy="278"/>
                <a:chOff x="2979" y="833"/>
                <a:chExt cx="67" cy="278"/>
              </a:xfrm>
            </p:grpSpPr>
            <p:sp>
              <p:nvSpPr>
                <p:cNvPr id="139297" name="Line 33">
                  <a:extLst>
                    <a:ext uri="{FF2B5EF4-FFF2-40B4-BE49-F238E27FC236}">
                      <a16:creationId xmlns:a16="http://schemas.microsoft.com/office/drawing/2014/main" id="{3A187083-794B-45FC-AEEC-AB46AF8DC8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83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9298" name="Line 34">
                  <a:extLst>
                    <a:ext uri="{FF2B5EF4-FFF2-40B4-BE49-F238E27FC236}">
                      <a16:creationId xmlns:a16="http://schemas.microsoft.com/office/drawing/2014/main" id="{9A13E0AB-7233-44D7-9E43-EF3FD11F79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11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39301" name="Rectangle 37">
              <a:extLst>
                <a:ext uri="{FF2B5EF4-FFF2-40B4-BE49-F238E27FC236}">
                  <a16:creationId xmlns:a16="http://schemas.microsoft.com/office/drawing/2014/main" id="{9DBACD32-C55C-4003-8F6E-13A7EB0B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39302" name="Freeform 38">
              <a:extLst>
                <a:ext uri="{FF2B5EF4-FFF2-40B4-BE49-F238E27FC236}">
                  <a16:creationId xmlns:a16="http://schemas.microsoft.com/office/drawing/2014/main" id="{B98C1895-A1DC-46CE-AE29-681A1AEB6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687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9303" name="Freeform 39">
              <a:extLst>
                <a:ext uri="{FF2B5EF4-FFF2-40B4-BE49-F238E27FC236}">
                  <a16:creationId xmlns:a16="http://schemas.microsoft.com/office/drawing/2014/main" id="{E59E87F3-4F5B-4CB4-B56D-F6338687C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896"/>
              <a:ext cx="1241" cy="1745"/>
            </a:xfrm>
            <a:custGeom>
              <a:avLst/>
              <a:gdLst>
                <a:gd name="T0" fmla="*/ 0 w 1241"/>
                <a:gd name="T1" fmla="*/ 0 h 1745"/>
                <a:gd name="T2" fmla="*/ 299 w 1241"/>
                <a:gd name="T3" fmla="*/ 712 h 1745"/>
                <a:gd name="T4" fmla="*/ 776 w 1241"/>
                <a:gd name="T5" fmla="*/ 1236 h 1745"/>
                <a:gd name="T6" fmla="*/ 1240 w 1241"/>
                <a:gd name="T7" fmla="*/ 174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1745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40" y="1744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9304" name="Rectangle 40">
              <a:extLst>
                <a:ext uri="{FF2B5EF4-FFF2-40B4-BE49-F238E27FC236}">
                  <a16:creationId xmlns:a16="http://schemas.microsoft.com/office/drawing/2014/main" id="{5BC52783-CEDC-4416-9CC6-1C40DBD6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864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  <p:sp>
          <p:nvSpPr>
            <p:cNvPr id="139305" name="Line 41">
              <a:extLst>
                <a:ext uri="{FF2B5EF4-FFF2-40B4-BE49-F238E27FC236}">
                  <a16:creationId xmlns:a16="http://schemas.microsoft.com/office/drawing/2014/main" id="{B315F1AC-116F-4E95-BFA6-431594A91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251"/>
              <a:ext cx="38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9306" name="Rectangle 42">
              <a:extLst>
                <a:ext uri="{FF2B5EF4-FFF2-40B4-BE49-F238E27FC236}">
                  <a16:creationId xmlns:a16="http://schemas.microsoft.com/office/drawing/2014/main" id="{4A136849-A065-49AF-A723-B605CE9CB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092"/>
              <a:ext cx="1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/>
                <a:t>IRR</a:t>
              </a:r>
              <a:r>
                <a:rPr lang="en-US" altLang="en-US" sz="2000" baseline="-25000"/>
                <a:t>B </a:t>
              </a:r>
              <a:r>
                <a:rPr lang="en-US" altLang="en-US" sz="2000">
                  <a:latin typeface="Symbol" panose="05050102010706020507" pitchFamily="18" charset="2"/>
                </a:rPr>
                <a:t>» </a:t>
              </a:r>
              <a:r>
                <a:rPr lang="en-US" altLang="en-US" sz="2000"/>
                <a:t>14%</a:t>
              </a: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E128E3A-05B7-4B4C-8B1D-21F678DB5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E007BF3-35B8-464D-9316-D503B8E3F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A5DF56B5-8F3C-4E3C-A49B-67F754F17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03C1778-F1FD-4F36-80CF-0E18600EA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058988"/>
            <a:ext cx="3995738" cy="2346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D5EBAEE8-A2AB-4C3A-BA27-01750167D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113" y="4206875"/>
            <a:ext cx="358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17829ECB-4B35-4BF1-86AC-645C2A008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2074863"/>
            <a:ext cx="232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0438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P  R  O  J  E  C  T</a:t>
            </a:r>
          </a:p>
        </p:txBody>
      </p:sp>
      <p:sp>
        <p:nvSpPr>
          <p:cNvPr id="16392" name="Freeform 8">
            <a:extLst>
              <a:ext uri="{FF2B5EF4-FFF2-40B4-BE49-F238E27FC236}">
                <a16:creationId xmlns:a16="http://schemas.microsoft.com/office/drawing/2014/main" id="{C18E9662-3FD3-480A-96B9-EACEAF57588B}"/>
              </a:ext>
            </a:extLst>
          </p:cNvPr>
          <p:cNvSpPr>
            <a:spLocks/>
          </p:cNvSpPr>
          <p:nvPr/>
        </p:nvSpPr>
        <p:spPr bwMode="auto">
          <a:xfrm>
            <a:off x="1916113" y="2711450"/>
            <a:ext cx="3587750" cy="1489075"/>
          </a:xfrm>
          <a:custGeom>
            <a:avLst/>
            <a:gdLst>
              <a:gd name="T0" fmla="*/ 0 w 2260"/>
              <a:gd name="T1" fmla="*/ 937 h 938"/>
              <a:gd name="T2" fmla="*/ 0 w 2260"/>
              <a:gd name="T3" fmla="*/ 0 h 938"/>
              <a:gd name="T4" fmla="*/ 2259 w 2260"/>
              <a:gd name="T5" fmla="*/ 0 h 938"/>
              <a:gd name="T6" fmla="*/ 2259 w 2260"/>
              <a:gd name="T7" fmla="*/ 937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60" h="938">
                <a:moveTo>
                  <a:pt x="0" y="937"/>
                </a:moveTo>
                <a:lnTo>
                  <a:pt x="0" y="0"/>
                </a:lnTo>
                <a:lnTo>
                  <a:pt x="2259" y="0"/>
                </a:lnTo>
                <a:lnTo>
                  <a:pt x="2259" y="937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A042BAE2-860D-43C7-8F0F-15A1F825E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2386013"/>
            <a:ext cx="37179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35150" algn="dec"/>
                <a:tab pos="3136900" algn="dec"/>
                <a:tab pos="4460875" algn="dec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Time	A	B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0	(10,000.)	 (10,000.)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1	3,500	500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2	3,500	500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3	3,500	4,600</a:t>
            </a:r>
          </a:p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4	3,500	10,000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687AF47B-9D49-48CA-80C9-0E01F6779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C7D079D-538E-414A-A648-4A13EA4DD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Internal Rate of Return</a:t>
            </a:r>
          </a:p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For Project B</a:t>
            </a:r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A93BDB3C-08A5-497E-AA84-B4FD06C1D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016125"/>
            <a:ext cx="3605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Cannot solve for IRR</a:t>
            </a:r>
          </a:p>
          <a:p>
            <a:r>
              <a:rPr lang="en-US" altLang="en-US" sz="2400"/>
              <a:t>directly, must use Trial &amp; </a:t>
            </a:r>
          </a:p>
          <a:p>
            <a:r>
              <a:rPr lang="en-US" altLang="en-US" sz="2400"/>
              <a:t>Error</a:t>
            </a:r>
          </a:p>
        </p:txBody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7E0E3459-D29D-4034-9F42-6CD44FED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4627563"/>
            <a:ext cx="547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+               +               +</a:t>
            </a:r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CF64093B-AF00-4344-AD62-55978D5D3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4532313"/>
            <a:ext cx="1196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41319" name="Rectangle 7">
            <a:extLst>
              <a:ext uri="{FF2B5EF4-FFF2-40B4-BE49-F238E27FC236}">
                <a16:creationId xmlns:a16="http://schemas.microsoft.com/office/drawing/2014/main" id="{B4F79622-DFF6-4FDF-A42E-9F47C91D9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</a:p>
        </p:txBody>
      </p:sp>
      <p:sp>
        <p:nvSpPr>
          <p:cNvPr id="141320" name="Rectangle 8">
            <a:extLst>
              <a:ext uri="{FF2B5EF4-FFF2-40B4-BE49-F238E27FC236}">
                <a16:creationId xmlns:a16="http://schemas.microsoft.com/office/drawing/2014/main" id="{DE9D1E0F-F916-41F7-A02F-452C4AD8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532313"/>
            <a:ext cx="1289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41321" name="Rectangle 9">
            <a:extLst>
              <a:ext uri="{FF2B5EF4-FFF2-40B4-BE49-F238E27FC236}">
                <a16:creationId xmlns:a16="http://schemas.microsoft.com/office/drawing/2014/main" id="{E6D0433D-7F97-4DD7-AFF8-8765ABEA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559300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4,600   </a:t>
            </a:r>
            <a:endParaRPr lang="en-US" altLang="en-US" sz="2000"/>
          </a:p>
          <a:p>
            <a:r>
              <a:rPr lang="en-US" altLang="en-US" sz="2000"/>
              <a:t>(1+ IRR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41322" name="Rectangle 10">
            <a:extLst>
              <a:ext uri="{FF2B5EF4-FFF2-40B4-BE49-F238E27FC236}">
                <a16:creationId xmlns:a16="http://schemas.microsoft.com/office/drawing/2014/main" id="{2DBE9CD1-B5CF-4DAC-9211-41723268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506253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TRY 13%</a:t>
            </a:r>
          </a:p>
        </p:txBody>
      </p:sp>
      <p:sp>
        <p:nvSpPr>
          <p:cNvPr id="141323" name="Rectangle 11">
            <a:extLst>
              <a:ext uri="{FF2B5EF4-FFF2-40B4-BE49-F238E27FC236}">
                <a16:creationId xmlns:a16="http://schemas.microsoft.com/office/drawing/2014/main" id="{8193B054-62C5-4979-937A-F41F6CAF5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5600700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            +             +             +</a:t>
            </a:r>
          </a:p>
        </p:txBody>
      </p:sp>
      <p:sp>
        <p:nvSpPr>
          <p:cNvPr id="141324" name="Rectangle 12">
            <a:extLst>
              <a:ext uri="{FF2B5EF4-FFF2-40B4-BE49-F238E27FC236}">
                <a16:creationId xmlns:a16="http://schemas.microsoft.com/office/drawing/2014/main" id="{B0811AB3-E7A1-48AA-AF06-4ADF639E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50545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500  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</a:p>
        </p:txBody>
      </p:sp>
      <p:sp>
        <p:nvSpPr>
          <p:cNvPr id="141325" name="Rectangle 13">
            <a:extLst>
              <a:ext uri="{FF2B5EF4-FFF2-40B4-BE49-F238E27FC236}">
                <a16:creationId xmlns:a16="http://schemas.microsoft.com/office/drawing/2014/main" id="{140B2A47-E934-4922-A2BB-E42C0BC9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505450"/>
            <a:ext cx="1173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  500    </a:t>
            </a:r>
            <a:endParaRPr lang="en-US" altLang="en-US" sz="2000"/>
          </a:p>
          <a:p>
            <a:r>
              <a:rPr lang="en-US" altLang="en-US" sz="2000"/>
              <a:t>(1+ .13)</a:t>
            </a:r>
            <a:r>
              <a:rPr lang="en-US" altLang="en-US" sz="2000" baseline="30000"/>
              <a:t>2</a:t>
            </a:r>
          </a:p>
        </p:txBody>
      </p:sp>
      <p:sp>
        <p:nvSpPr>
          <p:cNvPr id="141326" name="Rectangle 14">
            <a:extLst>
              <a:ext uri="{FF2B5EF4-FFF2-40B4-BE49-F238E27FC236}">
                <a16:creationId xmlns:a16="http://schemas.microsoft.com/office/drawing/2014/main" id="{7A6FCAFD-14D6-4819-B532-5CB3730F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5524500"/>
            <a:ext cx="1243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10,000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4</a:t>
            </a:r>
          </a:p>
        </p:txBody>
      </p:sp>
      <p:sp>
        <p:nvSpPr>
          <p:cNvPr id="141327" name="Rectangle 15">
            <a:extLst>
              <a:ext uri="{FF2B5EF4-FFF2-40B4-BE49-F238E27FC236}">
                <a16:creationId xmlns:a16="http://schemas.microsoft.com/office/drawing/2014/main" id="{627FB08A-49C0-46BC-A7E5-F53B63E7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513388"/>
            <a:ext cx="1204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 u="sng"/>
              <a:t>  4,600  </a:t>
            </a:r>
            <a:endParaRPr lang="en-US" altLang="en-US" sz="2000"/>
          </a:p>
          <a:p>
            <a:r>
              <a:rPr lang="en-US" altLang="en-US" sz="2000"/>
              <a:t>(1+ .13</a:t>
            </a:r>
            <a:r>
              <a:rPr lang="en-US" altLang="en-US" sz="2000" baseline="-25000"/>
              <a:t> </a:t>
            </a:r>
            <a:r>
              <a:rPr lang="en-US" altLang="en-US" sz="2000"/>
              <a:t>)</a:t>
            </a:r>
            <a:r>
              <a:rPr lang="en-US" altLang="en-US" sz="2000" baseline="30000"/>
              <a:t>3</a:t>
            </a:r>
          </a:p>
        </p:txBody>
      </p:sp>
      <p:sp>
        <p:nvSpPr>
          <p:cNvPr id="141328" name="Rectangle 16">
            <a:extLst>
              <a:ext uri="{FF2B5EF4-FFF2-40B4-BE49-F238E27FC236}">
                <a16:creationId xmlns:a16="http://schemas.microsoft.com/office/drawing/2014/main" id="{F35AB8F0-002A-4AE2-B1CB-B22B48A96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4340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sp>
        <p:nvSpPr>
          <p:cNvPr id="141329" name="Rectangle 17">
            <a:extLst>
              <a:ext uri="{FF2B5EF4-FFF2-40B4-BE49-F238E27FC236}">
                <a16:creationId xmlns:a16="http://schemas.microsoft.com/office/drawing/2014/main" id="{D131A3F0-978A-4A03-B76B-A7F195663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6313488"/>
            <a:ext cx="239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 = 10,155</a:t>
            </a:r>
          </a:p>
        </p:txBody>
      </p:sp>
      <p:sp>
        <p:nvSpPr>
          <p:cNvPr id="141330" name="Rectangle 18">
            <a:extLst>
              <a:ext uri="{FF2B5EF4-FFF2-40B4-BE49-F238E27FC236}">
                <a16:creationId xmlns:a16="http://schemas.microsoft.com/office/drawing/2014/main" id="{72F33954-79A1-46F2-8297-6B589922D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613568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?</a:t>
            </a:r>
          </a:p>
        </p:txBody>
      </p:sp>
      <p:sp>
        <p:nvSpPr>
          <p:cNvPr id="141331" name="Rectangle 19">
            <a:extLst>
              <a:ext uri="{FF2B5EF4-FFF2-40B4-BE49-F238E27FC236}">
                <a16:creationId xmlns:a16="http://schemas.microsoft.com/office/drawing/2014/main" id="{8203C991-6F30-480A-B9CC-0A5838AD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6327775"/>
            <a:ext cx="262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13% &lt; IRR &lt; 14%</a:t>
            </a:r>
          </a:p>
        </p:txBody>
      </p:sp>
      <p:grpSp>
        <p:nvGrpSpPr>
          <p:cNvPr id="141356" name="Group 44">
            <a:extLst>
              <a:ext uri="{FF2B5EF4-FFF2-40B4-BE49-F238E27FC236}">
                <a16:creationId xmlns:a16="http://schemas.microsoft.com/office/drawing/2014/main" id="{9837CBF4-B02D-428C-A14A-C6A6D43D027A}"/>
              </a:ext>
            </a:extLst>
          </p:cNvPr>
          <p:cNvGrpSpPr>
            <a:grpSpLocks/>
          </p:cNvGrpSpPr>
          <p:nvPr/>
        </p:nvGrpSpPr>
        <p:grpSpPr bwMode="auto">
          <a:xfrm>
            <a:off x="3840163" y="811213"/>
            <a:ext cx="5172075" cy="3625850"/>
            <a:chOff x="2419" y="511"/>
            <a:chExt cx="3258" cy="2284"/>
          </a:xfrm>
        </p:grpSpPr>
        <p:sp>
          <p:nvSpPr>
            <p:cNvPr id="141332" name="Rectangle 20">
              <a:extLst>
                <a:ext uri="{FF2B5EF4-FFF2-40B4-BE49-F238E27FC236}">
                  <a16:creationId xmlns:a16="http://schemas.microsoft.com/office/drawing/2014/main" id="{FAB0B533-B848-4FD0-97EF-2E7E4B637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511"/>
              <a:ext cx="3189" cy="2284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dist="107763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1333" name="Rectangle 21">
              <a:extLst>
                <a:ext uri="{FF2B5EF4-FFF2-40B4-BE49-F238E27FC236}">
                  <a16:creationId xmlns:a16="http://schemas.microsoft.com/office/drawing/2014/main" id="{450AAE2C-EEA4-488C-B04D-56A6C3782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2514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10%</a:t>
              </a:r>
            </a:p>
          </p:txBody>
        </p:sp>
        <p:sp>
          <p:nvSpPr>
            <p:cNvPr id="141334" name="Rectangle 22">
              <a:extLst>
                <a:ext uri="{FF2B5EF4-FFF2-40B4-BE49-F238E27FC236}">
                  <a16:creationId xmlns:a16="http://schemas.microsoft.com/office/drawing/2014/main" id="{610979B6-39A0-4DE4-A91E-09451FE4E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" y="2514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5%</a:t>
              </a:r>
            </a:p>
          </p:txBody>
        </p:sp>
        <p:sp>
          <p:nvSpPr>
            <p:cNvPr id="141335" name="Rectangle 23">
              <a:extLst>
                <a:ext uri="{FF2B5EF4-FFF2-40B4-BE49-F238E27FC236}">
                  <a16:creationId xmlns:a16="http://schemas.microsoft.com/office/drawing/2014/main" id="{950F2695-6E5B-42E5-AB9B-783918A6A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38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141336" name="Rectangle 24">
              <a:extLst>
                <a:ext uri="{FF2B5EF4-FFF2-40B4-BE49-F238E27FC236}">
                  <a16:creationId xmlns:a16="http://schemas.microsoft.com/office/drawing/2014/main" id="{BBBB2A52-2DD1-49CF-8EDC-85E8F094D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355"/>
              <a:ext cx="9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Cost of Capital</a:t>
              </a:r>
            </a:p>
          </p:txBody>
        </p:sp>
        <p:sp>
          <p:nvSpPr>
            <p:cNvPr id="141337" name="Rectangle 25">
              <a:extLst>
                <a:ext uri="{FF2B5EF4-FFF2-40B4-BE49-F238E27FC236}">
                  <a16:creationId xmlns:a16="http://schemas.microsoft.com/office/drawing/2014/main" id="{36FFA07D-374F-4E3A-877A-CAE89F63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870"/>
              <a:ext cx="2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en-US" sz="1600"/>
                <a:t>N</a:t>
              </a:r>
            </a:p>
            <a:p>
              <a:pPr algn="ctr"/>
              <a:r>
                <a:rPr lang="en-US" altLang="en-US" sz="1600"/>
                <a:t>P</a:t>
              </a:r>
            </a:p>
            <a:p>
              <a:pPr algn="ctr"/>
              <a:r>
                <a:rPr lang="en-US" altLang="en-US" sz="1600"/>
                <a:t>V</a:t>
              </a:r>
            </a:p>
          </p:txBody>
        </p:sp>
        <p:sp>
          <p:nvSpPr>
            <p:cNvPr id="141338" name="Rectangle 26">
              <a:extLst>
                <a:ext uri="{FF2B5EF4-FFF2-40B4-BE49-F238E27FC236}">
                  <a16:creationId xmlns:a16="http://schemas.microsoft.com/office/drawing/2014/main" id="{387C0ECC-E660-4423-942E-33FDDC990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720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6,000 </a:t>
              </a:r>
            </a:p>
          </p:txBody>
        </p:sp>
        <p:sp>
          <p:nvSpPr>
            <p:cNvPr id="141339" name="Rectangle 27">
              <a:extLst>
                <a:ext uri="{FF2B5EF4-FFF2-40B4-BE49-F238E27FC236}">
                  <a16:creationId xmlns:a16="http://schemas.microsoft.com/office/drawing/2014/main" id="{DD5BC18D-33FA-4280-970D-A2EB75380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89"/>
              <a:ext cx="6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3,000 </a:t>
              </a:r>
            </a:p>
          </p:txBody>
        </p:sp>
        <p:sp>
          <p:nvSpPr>
            <p:cNvPr id="141340" name="Rectangle 28">
              <a:extLst>
                <a:ext uri="{FF2B5EF4-FFF2-40B4-BE49-F238E27FC236}">
                  <a16:creationId xmlns:a16="http://schemas.microsoft.com/office/drawing/2014/main" id="{020F37F7-7C19-41B0-B926-2DCA0DA32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20%</a:t>
              </a:r>
            </a:p>
          </p:txBody>
        </p:sp>
        <p:grpSp>
          <p:nvGrpSpPr>
            <p:cNvPr id="141349" name="Group 37">
              <a:extLst>
                <a:ext uri="{FF2B5EF4-FFF2-40B4-BE49-F238E27FC236}">
                  <a16:creationId xmlns:a16="http://schemas.microsoft.com/office/drawing/2014/main" id="{690EE01D-9652-448C-9232-62D4646F6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833"/>
              <a:ext cx="73" cy="1407"/>
              <a:chOff x="2979" y="833"/>
              <a:chExt cx="73" cy="1407"/>
            </a:xfrm>
          </p:grpSpPr>
          <p:grpSp>
            <p:nvGrpSpPr>
              <p:cNvPr id="141345" name="Group 33">
                <a:extLst>
                  <a:ext uri="{FF2B5EF4-FFF2-40B4-BE49-F238E27FC236}">
                    <a16:creationId xmlns:a16="http://schemas.microsoft.com/office/drawing/2014/main" id="{D4C954CB-E4F2-44EB-B788-B0F701F4DD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1381"/>
                <a:ext cx="73" cy="859"/>
                <a:chOff x="2979" y="1381"/>
                <a:chExt cx="73" cy="859"/>
              </a:xfrm>
            </p:grpSpPr>
            <p:sp>
              <p:nvSpPr>
                <p:cNvPr id="141341" name="Line 29">
                  <a:extLst>
                    <a:ext uri="{FF2B5EF4-FFF2-40B4-BE49-F238E27FC236}">
                      <a16:creationId xmlns:a16="http://schemas.microsoft.com/office/drawing/2014/main" id="{F57CBA67-9487-4327-8319-7A9E16D73B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5" y="138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1342" name="Line 30">
                  <a:extLst>
                    <a:ext uri="{FF2B5EF4-FFF2-40B4-BE49-F238E27FC236}">
                      <a16:creationId xmlns:a16="http://schemas.microsoft.com/office/drawing/2014/main" id="{367E03A1-4AC8-4913-A50C-D71D9206C3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962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1343" name="Line 31">
                  <a:extLst>
                    <a:ext uri="{FF2B5EF4-FFF2-40B4-BE49-F238E27FC236}">
                      <a16:creationId xmlns:a16="http://schemas.microsoft.com/office/drawing/2014/main" id="{350A8F79-6703-4D17-93EC-FC415F3C68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69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1344" name="Line 32">
                  <a:extLst>
                    <a:ext uri="{FF2B5EF4-FFF2-40B4-BE49-F238E27FC236}">
                      <a16:creationId xmlns:a16="http://schemas.microsoft.com/office/drawing/2014/main" id="{D635B8D3-B7E1-40A4-8D5A-FACA1438B8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2240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41348" name="Group 36">
                <a:extLst>
                  <a:ext uri="{FF2B5EF4-FFF2-40B4-BE49-F238E27FC236}">
                    <a16:creationId xmlns:a16="http://schemas.microsoft.com/office/drawing/2014/main" id="{2B25904D-1D5C-4CE5-9B4E-620257D5A2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833"/>
                <a:ext cx="67" cy="278"/>
                <a:chOff x="2979" y="833"/>
                <a:chExt cx="67" cy="278"/>
              </a:xfrm>
            </p:grpSpPr>
            <p:sp>
              <p:nvSpPr>
                <p:cNvPr id="141346" name="Line 34">
                  <a:extLst>
                    <a:ext uri="{FF2B5EF4-FFF2-40B4-BE49-F238E27FC236}">
                      <a16:creationId xmlns:a16="http://schemas.microsoft.com/office/drawing/2014/main" id="{452B2176-65DD-48D4-ADD3-A6DAE9A909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833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1347" name="Line 35">
                  <a:extLst>
                    <a:ext uri="{FF2B5EF4-FFF2-40B4-BE49-F238E27FC236}">
                      <a16:creationId xmlns:a16="http://schemas.microsoft.com/office/drawing/2014/main" id="{8E466F06-1488-4A01-84E8-7B24913911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9" y="1111"/>
                  <a:ext cx="6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41350" name="Rectangle 38">
              <a:extLst>
                <a:ext uri="{FF2B5EF4-FFF2-40B4-BE49-F238E27FC236}">
                  <a16:creationId xmlns:a16="http://schemas.microsoft.com/office/drawing/2014/main" id="{51098EE8-9CAF-4321-A862-D8638083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2514"/>
              <a:ext cx="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/>
                <a:t>15%</a:t>
              </a:r>
            </a:p>
          </p:txBody>
        </p:sp>
        <p:sp>
          <p:nvSpPr>
            <p:cNvPr id="141351" name="Freeform 39">
              <a:extLst>
                <a:ext uri="{FF2B5EF4-FFF2-40B4-BE49-F238E27FC236}">
                  <a16:creationId xmlns:a16="http://schemas.microsoft.com/office/drawing/2014/main" id="{4BA53B07-0A89-4FC3-9EC0-F5480E0DA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687"/>
              <a:ext cx="2240" cy="1816"/>
            </a:xfrm>
            <a:custGeom>
              <a:avLst/>
              <a:gdLst>
                <a:gd name="T0" fmla="*/ 0 w 2240"/>
                <a:gd name="T1" fmla="*/ 0 h 1816"/>
                <a:gd name="T2" fmla="*/ 0 w 2240"/>
                <a:gd name="T3" fmla="*/ 1815 h 1816"/>
                <a:gd name="T4" fmla="*/ 2239 w 2240"/>
                <a:gd name="T5" fmla="*/ 181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0" h="1816">
                  <a:moveTo>
                    <a:pt x="0" y="0"/>
                  </a:moveTo>
                  <a:lnTo>
                    <a:pt x="0" y="1815"/>
                  </a:lnTo>
                  <a:lnTo>
                    <a:pt x="2239" y="181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1352" name="Freeform 40">
              <a:extLst>
                <a:ext uri="{FF2B5EF4-FFF2-40B4-BE49-F238E27FC236}">
                  <a16:creationId xmlns:a16="http://schemas.microsoft.com/office/drawing/2014/main" id="{7960A75E-EA77-4BEF-8F5D-C7EF911CE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896"/>
              <a:ext cx="1241" cy="1745"/>
            </a:xfrm>
            <a:custGeom>
              <a:avLst/>
              <a:gdLst>
                <a:gd name="T0" fmla="*/ 0 w 1241"/>
                <a:gd name="T1" fmla="*/ 0 h 1745"/>
                <a:gd name="T2" fmla="*/ 299 w 1241"/>
                <a:gd name="T3" fmla="*/ 712 h 1745"/>
                <a:gd name="T4" fmla="*/ 776 w 1241"/>
                <a:gd name="T5" fmla="*/ 1236 h 1745"/>
                <a:gd name="T6" fmla="*/ 1240 w 1241"/>
                <a:gd name="T7" fmla="*/ 174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1" h="1745">
                  <a:moveTo>
                    <a:pt x="0" y="0"/>
                  </a:moveTo>
                  <a:lnTo>
                    <a:pt x="299" y="712"/>
                  </a:lnTo>
                  <a:lnTo>
                    <a:pt x="776" y="1236"/>
                  </a:lnTo>
                  <a:lnTo>
                    <a:pt x="1240" y="1744"/>
                  </a:lnTo>
                </a:path>
              </a:pathLst>
            </a:custGeom>
            <a:noFill/>
            <a:ln w="254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1353" name="Rectangle 41">
              <a:extLst>
                <a:ext uri="{FF2B5EF4-FFF2-40B4-BE49-F238E27FC236}">
                  <a16:creationId xmlns:a16="http://schemas.microsoft.com/office/drawing/2014/main" id="{AD9A58C8-6080-418C-B132-CF694FAD7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864"/>
              <a:ext cx="8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chemeClr val="folHlink"/>
                  </a:solidFill>
                </a:rPr>
                <a:t>Project B</a:t>
              </a:r>
            </a:p>
          </p:txBody>
        </p:sp>
        <p:sp>
          <p:nvSpPr>
            <p:cNvPr id="141354" name="Line 42">
              <a:extLst>
                <a:ext uri="{FF2B5EF4-FFF2-40B4-BE49-F238E27FC236}">
                  <a16:creationId xmlns:a16="http://schemas.microsoft.com/office/drawing/2014/main" id="{324C799A-C074-43C3-8928-5625183A6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6" y="2251"/>
              <a:ext cx="380" cy="2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1355" name="Rectangle 43">
              <a:extLst>
                <a:ext uri="{FF2B5EF4-FFF2-40B4-BE49-F238E27FC236}">
                  <a16:creationId xmlns:a16="http://schemas.microsoft.com/office/drawing/2014/main" id="{B33BBA93-26E6-48CE-BAC8-8FC3D7D30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092"/>
              <a:ext cx="12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000"/>
                <a:t>IRR</a:t>
              </a:r>
              <a:r>
                <a:rPr lang="en-US" altLang="en-US" sz="2000" baseline="-25000"/>
                <a:t>B </a:t>
              </a:r>
              <a:r>
                <a:rPr lang="en-US" altLang="en-US" sz="2000">
                  <a:latin typeface="Symbol" panose="05050102010706020507" pitchFamily="18" charset="2"/>
                </a:rPr>
                <a:t>» </a:t>
              </a:r>
              <a:r>
                <a:rPr lang="en-US" altLang="en-US" sz="2000"/>
                <a:t>14%</a:t>
              </a:r>
            </a:p>
          </p:txBody>
        </p:sp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568A14EB-E089-489E-8ED1-26D140C80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406F11F9-C9E5-46DB-A93F-8842AED31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790575"/>
            <a:ext cx="606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Decision Rule for Internal Rate of Return</a:t>
            </a:r>
          </a:p>
        </p:txBody>
      </p:sp>
      <p:grpSp>
        <p:nvGrpSpPr>
          <p:cNvPr id="143372" name="Group 12">
            <a:extLst>
              <a:ext uri="{FF2B5EF4-FFF2-40B4-BE49-F238E27FC236}">
                <a16:creationId xmlns:a16="http://schemas.microsoft.com/office/drawing/2014/main" id="{D29A573B-3CA9-47A3-8589-ECAC270F0070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1738313"/>
            <a:ext cx="5067300" cy="3282950"/>
            <a:chOff x="1224" y="1095"/>
            <a:chExt cx="3192" cy="2068"/>
          </a:xfrm>
        </p:grpSpPr>
        <p:sp>
          <p:nvSpPr>
            <p:cNvPr id="143364" name="Rectangle 4">
              <a:extLst>
                <a:ext uri="{FF2B5EF4-FFF2-40B4-BE49-F238E27FC236}">
                  <a16:creationId xmlns:a16="http://schemas.microsoft.com/office/drawing/2014/main" id="{6BBEC49D-4A76-4991-93C4-87E417C05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095"/>
              <a:ext cx="3192" cy="1917"/>
            </a:xfrm>
            <a:prstGeom prst="rect">
              <a:avLst/>
            </a:prstGeom>
            <a:solidFill>
              <a:srgbClr val="00B7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43367" name="Group 7">
              <a:extLst>
                <a:ext uri="{FF2B5EF4-FFF2-40B4-BE49-F238E27FC236}">
                  <a16:creationId xmlns:a16="http://schemas.microsoft.com/office/drawing/2014/main" id="{E0976631-70D2-4BAA-8950-B9F0D1B56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506"/>
              <a:ext cx="2968" cy="474"/>
              <a:chOff x="1329" y="1506"/>
              <a:chExt cx="2968" cy="474"/>
            </a:xfrm>
          </p:grpSpPr>
          <p:sp>
            <p:nvSpPr>
              <p:cNvPr id="143365" name="Line 5">
                <a:extLst>
                  <a:ext uri="{FF2B5EF4-FFF2-40B4-BE49-F238E27FC236}">
                    <a16:creationId xmlns:a16="http://schemas.microsoft.com/office/drawing/2014/main" id="{727BD6AF-52AE-4F8F-B490-3233533CC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9" y="1980"/>
                <a:ext cx="2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366" name="Freeform 6">
                <a:extLst>
                  <a:ext uri="{FF2B5EF4-FFF2-40B4-BE49-F238E27FC236}">
                    <a16:creationId xmlns:a16="http://schemas.microsoft.com/office/drawing/2014/main" id="{97FE7C8B-A5A8-4B40-AEFD-A7CBB6DFD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" y="1506"/>
                <a:ext cx="2968" cy="472"/>
              </a:xfrm>
              <a:custGeom>
                <a:avLst/>
                <a:gdLst>
                  <a:gd name="T0" fmla="*/ 0 w 2968"/>
                  <a:gd name="T1" fmla="*/ 471 h 472"/>
                  <a:gd name="T2" fmla="*/ 0 w 2968"/>
                  <a:gd name="T3" fmla="*/ 0 h 472"/>
                  <a:gd name="T4" fmla="*/ 2967 w 2968"/>
                  <a:gd name="T5" fmla="*/ 0 h 472"/>
                  <a:gd name="T6" fmla="*/ 2967 w 2968"/>
                  <a:gd name="T7" fmla="*/ 471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8" h="472">
                    <a:moveTo>
                      <a:pt x="0" y="471"/>
                    </a:moveTo>
                    <a:lnTo>
                      <a:pt x="0" y="0"/>
                    </a:lnTo>
                    <a:lnTo>
                      <a:pt x="2967" y="0"/>
                    </a:lnTo>
                    <a:lnTo>
                      <a:pt x="2967" y="47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368" name="Rectangle 8">
              <a:extLst>
                <a:ext uri="{FF2B5EF4-FFF2-40B4-BE49-F238E27FC236}">
                  <a16:creationId xmlns:a16="http://schemas.microsoft.com/office/drawing/2014/main" id="{0851CC3C-BA25-43C3-AF02-DA76C07A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1265"/>
              <a:ext cx="2976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Independent Projects</a:t>
              </a:r>
            </a:p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Accept Projects with </a:t>
              </a:r>
            </a:p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	       IRR </a:t>
              </a:r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³ </a:t>
              </a: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required rate</a:t>
              </a:r>
            </a:p>
            <a:p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Mutually Exclusive Projects</a:t>
              </a:r>
            </a:p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Accept project with highest</a:t>
              </a:r>
            </a:p>
            <a:p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       IRR </a:t>
              </a:r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³ </a:t>
              </a: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required rate</a:t>
              </a:r>
            </a:p>
            <a:p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43371" name="Group 11">
              <a:extLst>
                <a:ext uri="{FF2B5EF4-FFF2-40B4-BE49-F238E27FC236}">
                  <a16:creationId xmlns:a16="http://schemas.microsoft.com/office/drawing/2014/main" id="{016DFA2C-9181-402C-8FAC-487924A0B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2430"/>
              <a:ext cx="2968" cy="474"/>
              <a:chOff x="1329" y="2430"/>
              <a:chExt cx="2968" cy="474"/>
            </a:xfrm>
          </p:grpSpPr>
          <p:sp>
            <p:nvSpPr>
              <p:cNvPr id="143369" name="Line 9">
                <a:extLst>
                  <a:ext uri="{FF2B5EF4-FFF2-40B4-BE49-F238E27FC236}">
                    <a16:creationId xmlns:a16="http://schemas.microsoft.com/office/drawing/2014/main" id="{D888A406-2C94-4954-8BDF-D580F465A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9" y="2904"/>
                <a:ext cx="2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3370" name="Freeform 10">
                <a:extLst>
                  <a:ext uri="{FF2B5EF4-FFF2-40B4-BE49-F238E27FC236}">
                    <a16:creationId xmlns:a16="http://schemas.microsoft.com/office/drawing/2014/main" id="{F5ECC03E-7716-4DD9-8815-2D8631652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" y="2430"/>
                <a:ext cx="2968" cy="472"/>
              </a:xfrm>
              <a:custGeom>
                <a:avLst/>
                <a:gdLst>
                  <a:gd name="T0" fmla="*/ 0 w 2968"/>
                  <a:gd name="T1" fmla="*/ 471 h 472"/>
                  <a:gd name="T2" fmla="*/ 0 w 2968"/>
                  <a:gd name="T3" fmla="*/ 0 h 472"/>
                  <a:gd name="T4" fmla="*/ 2967 w 2968"/>
                  <a:gd name="T5" fmla="*/ 0 h 472"/>
                  <a:gd name="T6" fmla="*/ 2967 w 2968"/>
                  <a:gd name="T7" fmla="*/ 471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68" h="472">
                    <a:moveTo>
                      <a:pt x="0" y="471"/>
                    </a:moveTo>
                    <a:lnTo>
                      <a:pt x="0" y="0"/>
                    </a:lnTo>
                    <a:lnTo>
                      <a:pt x="2967" y="0"/>
                    </a:lnTo>
                    <a:lnTo>
                      <a:pt x="2967" y="47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36497297-560B-4061-A169-06D59FAC5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CAE7353B-19D3-4030-BF26-A7E41B56D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4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</a:t>
            </a:r>
          </a:p>
        </p:txBody>
      </p:sp>
      <p:grpSp>
        <p:nvGrpSpPr>
          <p:cNvPr id="145415" name="Group 7">
            <a:extLst>
              <a:ext uri="{FF2B5EF4-FFF2-40B4-BE49-F238E27FC236}">
                <a16:creationId xmlns:a16="http://schemas.microsoft.com/office/drawing/2014/main" id="{E90DB986-D004-440B-BB3D-DFF3709FCED7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2047875"/>
            <a:ext cx="4094162" cy="1055688"/>
            <a:chOff x="1311" y="1290"/>
            <a:chExt cx="2579" cy="665"/>
          </a:xfrm>
        </p:grpSpPr>
        <p:sp>
          <p:nvSpPr>
            <p:cNvPr id="145412" name="Rectangle 4">
              <a:extLst>
                <a:ext uri="{FF2B5EF4-FFF2-40B4-BE49-F238E27FC236}">
                  <a16:creationId xmlns:a16="http://schemas.microsoft.com/office/drawing/2014/main" id="{7A2D1A8D-1A2B-4C70-A6CA-444DAF68A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1296"/>
              <a:ext cx="2576" cy="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13" name="Line 5">
              <a:extLst>
                <a:ext uri="{FF2B5EF4-FFF2-40B4-BE49-F238E27FC236}">
                  <a16:creationId xmlns:a16="http://schemas.microsoft.com/office/drawing/2014/main" id="{FCCE15B4-7C55-45EA-953B-4CCE5E86C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949"/>
              <a:ext cx="2576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14" name="Line 6">
              <a:extLst>
                <a:ext uri="{FF2B5EF4-FFF2-40B4-BE49-F238E27FC236}">
                  <a16:creationId xmlns:a16="http://schemas.microsoft.com/office/drawing/2014/main" id="{1C54D645-5505-40B8-B3A8-C6478F3DB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290"/>
              <a:ext cx="2576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5416" name="Rectangle 8">
            <a:extLst>
              <a:ext uri="{FF2B5EF4-FFF2-40B4-BE49-F238E27FC236}">
                <a16:creationId xmlns:a16="http://schemas.microsoft.com/office/drawing/2014/main" id="{BB8F50FA-8596-4A1B-9ADA-4478E91F1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2319338"/>
            <a:ext cx="827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</a:rPr>
              <a:t>PI =</a:t>
            </a:r>
          </a:p>
        </p:txBody>
      </p:sp>
      <p:sp>
        <p:nvSpPr>
          <p:cNvPr id="145417" name="Rectangle 9">
            <a:extLst>
              <a:ext uri="{FF2B5EF4-FFF2-40B4-BE49-F238E27FC236}">
                <a16:creationId xmlns:a16="http://schemas.microsoft.com/office/drawing/2014/main" id="{161957DE-17F7-4D85-88E7-2479F5741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2246313"/>
            <a:ext cx="19637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solidFill>
                  <a:srgbClr val="000000"/>
                </a:solidFill>
              </a:rPr>
              <a:t>PV of Inflows</a:t>
            </a:r>
            <a:endParaRPr lang="en-US" altLang="en-US" sz="2400">
              <a:solidFill>
                <a:srgbClr val="000000"/>
              </a:solidFill>
            </a:endParaRPr>
          </a:p>
          <a:p>
            <a:r>
              <a:rPr lang="en-US" altLang="en-US" sz="2400">
                <a:solidFill>
                  <a:srgbClr val="000000"/>
                </a:solidFill>
              </a:rPr>
              <a:t>Initial Outlay</a:t>
            </a:r>
          </a:p>
        </p:txBody>
      </p:sp>
      <p:sp>
        <p:nvSpPr>
          <p:cNvPr id="145418" name="Rectangle 10">
            <a:extLst>
              <a:ext uri="{FF2B5EF4-FFF2-40B4-BE49-F238E27FC236}">
                <a16:creationId xmlns:a16="http://schemas.microsoft.com/office/drawing/2014/main" id="{C5A8F616-AA6E-44E8-B7EE-CD0076D49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1389063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Very Similar to Net Present Value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AD9F301-E291-4121-ADAF-8AD844ACA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CDDF15C-71A6-4099-9123-D53909B49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4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</a:t>
            </a:r>
          </a:p>
        </p:txBody>
      </p:sp>
      <p:grpSp>
        <p:nvGrpSpPr>
          <p:cNvPr id="147463" name="Group 7">
            <a:extLst>
              <a:ext uri="{FF2B5EF4-FFF2-40B4-BE49-F238E27FC236}">
                <a16:creationId xmlns:a16="http://schemas.microsoft.com/office/drawing/2014/main" id="{97277818-FE01-4B38-B324-232A608F3FB3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2047875"/>
            <a:ext cx="4094162" cy="1055688"/>
            <a:chOff x="1311" y="1290"/>
            <a:chExt cx="2579" cy="665"/>
          </a:xfrm>
        </p:grpSpPr>
        <p:sp>
          <p:nvSpPr>
            <p:cNvPr id="147460" name="Rectangle 4">
              <a:extLst>
                <a:ext uri="{FF2B5EF4-FFF2-40B4-BE49-F238E27FC236}">
                  <a16:creationId xmlns:a16="http://schemas.microsoft.com/office/drawing/2014/main" id="{02408C17-8FE9-4A53-A568-FFF87A415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1296"/>
              <a:ext cx="2576" cy="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461" name="Line 5">
              <a:extLst>
                <a:ext uri="{FF2B5EF4-FFF2-40B4-BE49-F238E27FC236}">
                  <a16:creationId xmlns:a16="http://schemas.microsoft.com/office/drawing/2014/main" id="{A9658848-F483-4FEF-B9EE-22C53C96F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949"/>
              <a:ext cx="2576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462" name="Line 6">
              <a:extLst>
                <a:ext uri="{FF2B5EF4-FFF2-40B4-BE49-F238E27FC236}">
                  <a16:creationId xmlns:a16="http://schemas.microsoft.com/office/drawing/2014/main" id="{A401F477-013F-46C0-8A59-DA7D293A2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290"/>
              <a:ext cx="2576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7464" name="Rectangle 8">
            <a:extLst>
              <a:ext uri="{FF2B5EF4-FFF2-40B4-BE49-F238E27FC236}">
                <a16:creationId xmlns:a16="http://schemas.microsoft.com/office/drawing/2014/main" id="{4E27868F-0C93-49E1-A541-1054A31F9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2319338"/>
            <a:ext cx="827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</a:rPr>
              <a:t>PI =</a:t>
            </a:r>
          </a:p>
        </p:txBody>
      </p:sp>
      <p:sp>
        <p:nvSpPr>
          <p:cNvPr id="147465" name="Rectangle 9">
            <a:extLst>
              <a:ext uri="{FF2B5EF4-FFF2-40B4-BE49-F238E27FC236}">
                <a16:creationId xmlns:a16="http://schemas.microsoft.com/office/drawing/2014/main" id="{AC133B10-B2E7-49D5-9569-4FA2FD58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2246313"/>
            <a:ext cx="19637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solidFill>
                  <a:srgbClr val="000000"/>
                </a:solidFill>
              </a:rPr>
              <a:t>PV of Inflows</a:t>
            </a:r>
            <a:endParaRPr lang="en-US" altLang="en-US" sz="2400">
              <a:solidFill>
                <a:srgbClr val="000000"/>
              </a:solidFill>
            </a:endParaRPr>
          </a:p>
          <a:p>
            <a:r>
              <a:rPr lang="en-US" altLang="en-US" sz="2400">
                <a:solidFill>
                  <a:srgbClr val="000000"/>
                </a:solidFill>
              </a:rPr>
              <a:t>Initial Outlay</a:t>
            </a:r>
          </a:p>
        </p:txBody>
      </p:sp>
      <p:sp>
        <p:nvSpPr>
          <p:cNvPr id="147466" name="Rectangle 10">
            <a:extLst>
              <a:ext uri="{FF2B5EF4-FFF2-40B4-BE49-F238E27FC236}">
                <a16:creationId xmlns:a16="http://schemas.microsoft.com/office/drawing/2014/main" id="{7FFBFAF2-7B08-4DE3-9860-FFFBE31BA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1389063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Very Similar to Net Present Value</a:t>
            </a:r>
          </a:p>
        </p:txBody>
      </p:sp>
      <p:sp>
        <p:nvSpPr>
          <p:cNvPr id="147467" name="Rectangle 11">
            <a:extLst>
              <a:ext uri="{FF2B5EF4-FFF2-40B4-BE49-F238E27FC236}">
                <a16:creationId xmlns:a16="http://schemas.microsoft.com/office/drawing/2014/main" id="{2AAA96AF-BFBB-4F84-9F05-AFB6214F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38513"/>
            <a:ext cx="71135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Instead of Subtracting the Initial Outlay from the PV</a:t>
            </a:r>
          </a:p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of Inflows, the Profitability Index is the ratio of Initial</a:t>
            </a:r>
          </a:p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Outlay to the PV of Inflows. 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11078472-91E0-4E58-85BA-686CAB1C8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83B53350-9D83-431C-B304-8173DAED8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74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</a:t>
            </a:r>
          </a:p>
        </p:txBody>
      </p:sp>
      <p:grpSp>
        <p:nvGrpSpPr>
          <p:cNvPr id="149511" name="Group 7">
            <a:extLst>
              <a:ext uri="{FF2B5EF4-FFF2-40B4-BE49-F238E27FC236}">
                <a16:creationId xmlns:a16="http://schemas.microsoft.com/office/drawing/2014/main" id="{42B2FEBE-4AC6-4C03-A963-D09A190CF9A7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2047875"/>
            <a:ext cx="4094162" cy="1055688"/>
            <a:chOff x="1311" y="1290"/>
            <a:chExt cx="2579" cy="665"/>
          </a:xfrm>
        </p:grpSpPr>
        <p:sp>
          <p:nvSpPr>
            <p:cNvPr id="149508" name="Rectangle 4">
              <a:extLst>
                <a:ext uri="{FF2B5EF4-FFF2-40B4-BE49-F238E27FC236}">
                  <a16:creationId xmlns:a16="http://schemas.microsoft.com/office/drawing/2014/main" id="{A5BECA8D-3B75-4B16-9493-EFE5B2510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1296"/>
              <a:ext cx="2576" cy="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9509" name="Line 5">
              <a:extLst>
                <a:ext uri="{FF2B5EF4-FFF2-40B4-BE49-F238E27FC236}">
                  <a16:creationId xmlns:a16="http://schemas.microsoft.com/office/drawing/2014/main" id="{EE82A1CF-2FD3-4DF1-B612-29BD4B1A3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949"/>
              <a:ext cx="2576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9510" name="Line 6">
              <a:extLst>
                <a:ext uri="{FF2B5EF4-FFF2-40B4-BE49-F238E27FC236}">
                  <a16:creationId xmlns:a16="http://schemas.microsoft.com/office/drawing/2014/main" id="{7C3431AE-647E-4598-A7C1-AEE87D6EC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1290"/>
              <a:ext cx="2576" cy="0"/>
            </a:xfrm>
            <a:prstGeom prst="line">
              <a:avLst/>
            </a:prstGeom>
            <a:noFill/>
            <a:ln w="76200">
              <a:solidFill>
                <a:srgbClr val="3365F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9512" name="Rectangle 8">
            <a:extLst>
              <a:ext uri="{FF2B5EF4-FFF2-40B4-BE49-F238E27FC236}">
                <a16:creationId xmlns:a16="http://schemas.microsoft.com/office/drawing/2014/main" id="{353CF4B3-44A3-447D-A2C0-8795268BE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2319338"/>
            <a:ext cx="827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</a:rPr>
              <a:t>PI =</a:t>
            </a:r>
          </a:p>
        </p:txBody>
      </p:sp>
      <p:sp>
        <p:nvSpPr>
          <p:cNvPr id="149513" name="Rectangle 9">
            <a:extLst>
              <a:ext uri="{FF2B5EF4-FFF2-40B4-BE49-F238E27FC236}">
                <a16:creationId xmlns:a16="http://schemas.microsoft.com/office/drawing/2014/main" id="{776F5FE7-2607-4206-B1DC-4C91C46E8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2246313"/>
            <a:ext cx="19637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solidFill>
                  <a:srgbClr val="000000"/>
                </a:solidFill>
              </a:rPr>
              <a:t>PV of Inflows</a:t>
            </a:r>
            <a:endParaRPr lang="en-US" altLang="en-US" sz="2400">
              <a:solidFill>
                <a:srgbClr val="000000"/>
              </a:solidFill>
            </a:endParaRPr>
          </a:p>
          <a:p>
            <a:r>
              <a:rPr lang="en-US" altLang="en-US" sz="2400">
                <a:solidFill>
                  <a:srgbClr val="000000"/>
                </a:solidFill>
              </a:rPr>
              <a:t>Initial Outlay</a:t>
            </a:r>
          </a:p>
        </p:txBody>
      </p:sp>
      <p:sp>
        <p:nvSpPr>
          <p:cNvPr id="149514" name="Rectangle 10">
            <a:extLst>
              <a:ext uri="{FF2B5EF4-FFF2-40B4-BE49-F238E27FC236}">
                <a16:creationId xmlns:a16="http://schemas.microsoft.com/office/drawing/2014/main" id="{EB9A9937-0D36-4C39-9191-F02859C5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1389063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Very Similar to Net Present Value</a:t>
            </a:r>
          </a:p>
        </p:txBody>
      </p:sp>
      <p:sp>
        <p:nvSpPr>
          <p:cNvPr id="149515" name="Rectangle 11">
            <a:extLst>
              <a:ext uri="{FF2B5EF4-FFF2-40B4-BE49-F238E27FC236}">
                <a16:creationId xmlns:a16="http://schemas.microsoft.com/office/drawing/2014/main" id="{D149FF41-8E58-4BBC-88E8-FC3E7487C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38513"/>
            <a:ext cx="71135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Instead of Subtracting the Initial Outlay from the PV</a:t>
            </a:r>
          </a:p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of Inflows, the Profitability Index is the ratio of Initial</a:t>
            </a:r>
          </a:p>
          <a:p>
            <a:r>
              <a:rPr lang="en-US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Outlay to the PV of Inflows. </a:t>
            </a:r>
          </a:p>
        </p:txBody>
      </p:sp>
      <p:sp>
        <p:nvSpPr>
          <p:cNvPr id="149516" name="Rectangle 12">
            <a:extLst>
              <a:ext uri="{FF2B5EF4-FFF2-40B4-BE49-F238E27FC236}">
                <a16:creationId xmlns:a16="http://schemas.microsoft.com/office/drawing/2014/main" id="{EA5C3C50-86A1-40CA-9845-3C38C63A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4803775"/>
            <a:ext cx="3956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/>
              <a:t>+            +          +···+</a:t>
            </a:r>
          </a:p>
        </p:txBody>
      </p:sp>
      <p:sp>
        <p:nvSpPr>
          <p:cNvPr id="149517" name="Rectangle 13">
            <a:extLst>
              <a:ext uri="{FF2B5EF4-FFF2-40B4-BE49-F238E27FC236}">
                <a16:creationId xmlns:a16="http://schemas.microsoft.com/office/drawing/2014/main" id="{5B159D54-E06A-4DC4-81E7-AF1C970E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4684713"/>
            <a:ext cx="1042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1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</a:p>
        </p:txBody>
      </p:sp>
      <p:sp>
        <p:nvSpPr>
          <p:cNvPr id="149518" name="Rectangle 14">
            <a:extLst>
              <a:ext uri="{FF2B5EF4-FFF2-40B4-BE49-F238E27FC236}">
                <a16:creationId xmlns:a16="http://schemas.microsoft.com/office/drawing/2014/main" id="{8252F49E-62DA-4BA1-AD54-3E887624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4684713"/>
            <a:ext cx="1141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2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2</a:t>
            </a:r>
          </a:p>
        </p:txBody>
      </p:sp>
      <p:sp>
        <p:nvSpPr>
          <p:cNvPr id="149519" name="Rectangle 15">
            <a:extLst>
              <a:ext uri="{FF2B5EF4-FFF2-40B4-BE49-F238E27FC236}">
                <a16:creationId xmlns:a16="http://schemas.microsoft.com/office/drawing/2014/main" id="{0553EE91-2EB3-492F-AEEB-0FB73A898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4730750"/>
            <a:ext cx="1141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3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3</a:t>
            </a:r>
          </a:p>
        </p:txBody>
      </p:sp>
      <p:sp>
        <p:nvSpPr>
          <p:cNvPr id="149520" name="Rectangle 16">
            <a:extLst>
              <a:ext uri="{FF2B5EF4-FFF2-40B4-BE49-F238E27FC236}">
                <a16:creationId xmlns:a16="http://schemas.microsoft.com/office/drawing/2014/main" id="{A228F90D-FA35-4939-82ED-49F4FC2F2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4730750"/>
            <a:ext cx="1141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  CF</a:t>
            </a:r>
            <a:r>
              <a:rPr lang="en-US" altLang="en-US" sz="2400" baseline="-25000"/>
              <a:t>n</a:t>
            </a:r>
            <a:r>
              <a:rPr lang="en-US" altLang="en-US" sz="2400" u="sng"/>
              <a:t>  </a:t>
            </a:r>
            <a:endParaRPr lang="en-US" altLang="en-US" sz="2400"/>
          </a:p>
          <a:p>
            <a:r>
              <a:rPr lang="en-US" altLang="en-US" sz="2400"/>
              <a:t>(1+ k</a:t>
            </a:r>
            <a:r>
              <a:rPr lang="en-US" altLang="en-US" sz="2400" baseline="-25000"/>
              <a:t> </a:t>
            </a:r>
            <a:r>
              <a:rPr lang="en-US" altLang="en-US" sz="2400"/>
              <a:t>)</a:t>
            </a:r>
            <a:r>
              <a:rPr lang="en-US" altLang="en-US" sz="2400" baseline="30000"/>
              <a:t>n</a:t>
            </a:r>
          </a:p>
        </p:txBody>
      </p:sp>
      <p:sp>
        <p:nvSpPr>
          <p:cNvPr id="149521" name="Rectangle 17">
            <a:extLst>
              <a:ext uri="{FF2B5EF4-FFF2-40B4-BE49-F238E27FC236}">
                <a16:creationId xmlns:a16="http://schemas.microsoft.com/office/drawing/2014/main" id="{87213D65-8CB2-4224-9CF6-4055DA36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5287963"/>
            <a:ext cx="1023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  PI =</a:t>
            </a:r>
          </a:p>
        </p:txBody>
      </p:sp>
      <p:sp>
        <p:nvSpPr>
          <p:cNvPr id="149522" name="Line 18">
            <a:extLst>
              <a:ext uri="{FF2B5EF4-FFF2-40B4-BE49-F238E27FC236}">
                <a16:creationId xmlns:a16="http://schemas.microsoft.com/office/drawing/2014/main" id="{5F5C9111-E27D-47BC-91AC-A0ACF0DE3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5495925"/>
            <a:ext cx="6272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9523" name="Rectangle 19">
            <a:extLst>
              <a:ext uri="{FF2B5EF4-FFF2-40B4-BE49-F238E27FC236}">
                <a16:creationId xmlns:a16="http://schemas.microsoft.com/office/drawing/2014/main" id="{55068073-076F-4EB6-8BCC-388B6DC9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5613400"/>
            <a:ext cx="604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latin typeface="Century Schoolbook" panose="02040604050505020304" pitchFamily="18" charset="0"/>
              </a:rPr>
              <a:t>IO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C75E096E-FA02-4500-9F03-D80426E0B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262F9A6A-055A-42A2-8B10-C096CE80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for Project B</a:t>
            </a:r>
          </a:p>
        </p:txBody>
      </p:sp>
      <p:grpSp>
        <p:nvGrpSpPr>
          <p:cNvPr id="151562" name="Group 10">
            <a:extLst>
              <a:ext uri="{FF2B5EF4-FFF2-40B4-BE49-F238E27FC236}">
                <a16:creationId xmlns:a16="http://schemas.microsoft.com/office/drawing/2014/main" id="{6ECAB7FC-5AF5-4BCA-B212-521E87E0EC3C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1082675"/>
            <a:ext cx="3995737" cy="2346325"/>
            <a:chOff x="3235" y="682"/>
            <a:chExt cx="2517" cy="1478"/>
          </a:xfrm>
        </p:grpSpPr>
        <p:sp>
          <p:nvSpPr>
            <p:cNvPr id="151556" name="Rectangle 4">
              <a:extLst>
                <a:ext uri="{FF2B5EF4-FFF2-40B4-BE49-F238E27FC236}">
                  <a16:creationId xmlns:a16="http://schemas.microsoft.com/office/drawing/2014/main" id="{D67AC874-3B0A-4726-B954-71EA035E7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682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57" name="Rectangle 5">
              <a:extLst>
                <a:ext uri="{FF2B5EF4-FFF2-40B4-BE49-F238E27FC236}">
                  <a16:creationId xmlns:a16="http://schemas.microsoft.com/office/drawing/2014/main" id="{F22612AD-8A01-49EC-9848-8CD05E91A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887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58" name="Line 6">
              <a:extLst>
                <a:ext uri="{FF2B5EF4-FFF2-40B4-BE49-F238E27FC236}">
                  <a16:creationId xmlns:a16="http://schemas.microsoft.com/office/drawing/2014/main" id="{3EBA327D-F5FE-491D-94E7-6D418CDC1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2035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559" name="Rectangle 7">
              <a:extLst>
                <a:ext uri="{FF2B5EF4-FFF2-40B4-BE49-F238E27FC236}">
                  <a16:creationId xmlns:a16="http://schemas.microsoft.com/office/drawing/2014/main" id="{F4BDA43F-4980-45F9-BA77-0A338E9F2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692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51560" name="Freeform 8">
              <a:extLst>
                <a:ext uri="{FF2B5EF4-FFF2-40B4-BE49-F238E27FC236}">
                  <a16:creationId xmlns:a16="http://schemas.microsoft.com/office/drawing/2014/main" id="{7111495C-29BA-4578-B048-C4DEE217A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" y="1093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1561" name="Rectangle 9">
              <a:extLst>
                <a:ext uri="{FF2B5EF4-FFF2-40B4-BE49-F238E27FC236}">
                  <a16:creationId xmlns:a16="http://schemas.microsoft.com/office/drawing/2014/main" id="{06BEFC40-EDAE-4B99-96F2-22B08CEAC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888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grpSp>
        <p:nvGrpSpPr>
          <p:cNvPr id="151568" name="Group 16">
            <a:extLst>
              <a:ext uri="{FF2B5EF4-FFF2-40B4-BE49-F238E27FC236}">
                <a16:creationId xmlns:a16="http://schemas.microsoft.com/office/drawing/2014/main" id="{4ECEF005-BF84-4786-B83A-7F3415445789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1570038"/>
            <a:ext cx="4254500" cy="725487"/>
            <a:chOff x="486" y="989"/>
            <a:chExt cx="2680" cy="457"/>
          </a:xfrm>
        </p:grpSpPr>
        <p:sp>
          <p:nvSpPr>
            <p:cNvPr id="151563" name="Rectangle 11">
              <a:extLst>
                <a:ext uri="{FF2B5EF4-FFF2-40B4-BE49-F238E27FC236}">
                  <a16:creationId xmlns:a16="http://schemas.microsoft.com/office/drawing/2014/main" id="{4BE8FE41-97C8-4724-9CB3-D163B85A3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028"/>
              <a:ext cx="1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+        +          +</a:t>
              </a:r>
            </a:p>
          </p:txBody>
        </p:sp>
        <p:sp>
          <p:nvSpPr>
            <p:cNvPr id="151564" name="Rectangle 12">
              <a:extLst>
                <a:ext uri="{FF2B5EF4-FFF2-40B4-BE49-F238E27FC236}">
                  <a16:creationId xmlns:a16="http://schemas.microsoft.com/office/drawing/2014/main" id="{20FB9F31-4007-427E-A1A4-929F7BF79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989"/>
              <a:ext cx="6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 500 </a:t>
              </a:r>
              <a:endParaRPr lang="en-US" altLang="en-US" sz="2000"/>
            </a:p>
            <a:p>
              <a:r>
                <a:rPr lang="en-US" altLang="en-US" sz="2000"/>
                <a:t>(1+ .1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)</a:t>
              </a:r>
            </a:p>
          </p:txBody>
        </p:sp>
        <p:sp>
          <p:nvSpPr>
            <p:cNvPr id="151565" name="Rectangle 13">
              <a:extLst>
                <a:ext uri="{FF2B5EF4-FFF2-40B4-BE49-F238E27FC236}">
                  <a16:creationId xmlns:a16="http://schemas.microsoft.com/office/drawing/2014/main" id="{DBDA84AD-0F91-4260-BA65-3911305FD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1004"/>
              <a:ext cx="64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  500 </a:t>
              </a:r>
              <a:endParaRPr lang="en-US" altLang="en-US" sz="2000"/>
            </a:p>
            <a:p>
              <a:r>
                <a:rPr lang="en-US" altLang="en-US" sz="2000"/>
                <a:t>(1+ .1)</a:t>
              </a:r>
              <a:r>
                <a:rPr lang="en-US" altLang="en-US" sz="2000" baseline="30000"/>
                <a:t>2</a:t>
              </a:r>
            </a:p>
          </p:txBody>
        </p:sp>
        <p:sp>
          <p:nvSpPr>
            <p:cNvPr id="151566" name="Rectangle 14">
              <a:extLst>
                <a:ext uri="{FF2B5EF4-FFF2-40B4-BE49-F238E27FC236}">
                  <a16:creationId xmlns:a16="http://schemas.microsoft.com/office/drawing/2014/main" id="{95480570-B1E3-49CD-A48E-0C6FA313F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989"/>
              <a:ext cx="67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4,600 </a:t>
              </a:r>
              <a:endParaRPr lang="en-US" altLang="en-US" sz="2000"/>
            </a:p>
            <a:p>
              <a:r>
                <a:rPr lang="en-US" altLang="en-US" sz="2000"/>
                <a:t>(1+ .1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)</a:t>
              </a:r>
              <a:r>
                <a:rPr lang="en-US" altLang="en-US" sz="2000" baseline="30000"/>
                <a:t>3</a:t>
              </a:r>
            </a:p>
          </p:txBody>
        </p:sp>
        <p:sp>
          <p:nvSpPr>
            <p:cNvPr id="151567" name="Rectangle 15">
              <a:extLst>
                <a:ext uri="{FF2B5EF4-FFF2-40B4-BE49-F238E27FC236}">
                  <a16:creationId xmlns:a16="http://schemas.microsoft.com/office/drawing/2014/main" id="{E62BA2DC-3ADA-4487-B144-765D99B58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989"/>
              <a:ext cx="6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10,000 </a:t>
              </a:r>
              <a:endParaRPr lang="en-US" altLang="en-US" sz="2000"/>
            </a:p>
            <a:p>
              <a:r>
                <a:rPr lang="en-US" altLang="en-US" sz="2000"/>
                <a:t>(1+ .1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)</a:t>
              </a:r>
              <a:r>
                <a:rPr lang="en-US" altLang="en-US" sz="2000" baseline="30000"/>
                <a:t>4</a:t>
              </a:r>
            </a:p>
          </p:txBody>
        </p:sp>
      </p:grpSp>
      <p:sp>
        <p:nvSpPr>
          <p:cNvPr id="151569" name="Line 17">
            <a:extLst>
              <a:ext uri="{FF2B5EF4-FFF2-40B4-BE49-F238E27FC236}">
                <a16:creationId xmlns:a16="http://schemas.microsoft.com/office/drawing/2014/main" id="{616224B9-40A6-4605-BFE6-40507D3A8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838" y="2290763"/>
            <a:ext cx="404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570" name="Rectangle 18">
            <a:extLst>
              <a:ext uri="{FF2B5EF4-FFF2-40B4-BE49-F238E27FC236}">
                <a16:creationId xmlns:a16="http://schemas.microsoft.com/office/drawing/2014/main" id="{1C1020D8-E233-4E59-A7CB-E6B171A2D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3653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</a:t>
            </a:r>
          </a:p>
        </p:txBody>
      </p:sp>
      <p:sp>
        <p:nvSpPr>
          <p:cNvPr id="151571" name="Rectangle 19">
            <a:extLst>
              <a:ext uri="{FF2B5EF4-FFF2-40B4-BE49-F238E27FC236}">
                <a16:creationId xmlns:a16="http://schemas.microsoft.com/office/drawing/2014/main" id="{C27BCE16-A977-4D59-8427-CADC1664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2087563"/>
            <a:ext cx="73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PI =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028C459-679A-4F51-A23E-9EABA1FA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60623B2F-31F2-4879-8A68-0871B9C70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for Project B</a:t>
            </a:r>
          </a:p>
        </p:txBody>
      </p:sp>
      <p:grpSp>
        <p:nvGrpSpPr>
          <p:cNvPr id="153610" name="Group 10">
            <a:extLst>
              <a:ext uri="{FF2B5EF4-FFF2-40B4-BE49-F238E27FC236}">
                <a16:creationId xmlns:a16="http://schemas.microsoft.com/office/drawing/2014/main" id="{EB0B9D0D-CEE1-4D7E-A4EA-08C3C345EAFC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1082675"/>
            <a:ext cx="3995737" cy="2346325"/>
            <a:chOff x="3235" y="682"/>
            <a:chExt cx="2517" cy="1478"/>
          </a:xfrm>
        </p:grpSpPr>
        <p:sp>
          <p:nvSpPr>
            <p:cNvPr id="153604" name="Rectangle 4">
              <a:extLst>
                <a:ext uri="{FF2B5EF4-FFF2-40B4-BE49-F238E27FC236}">
                  <a16:creationId xmlns:a16="http://schemas.microsoft.com/office/drawing/2014/main" id="{7A5C4635-4AE3-44B7-B763-6907B320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682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605" name="Rectangle 5">
              <a:extLst>
                <a:ext uri="{FF2B5EF4-FFF2-40B4-BE49-F238E27FC236}">
                  <a16:creationId xmlns:a16="http://schemas.microsoft.com/office/drawing/2014/main" id="{A7EDAEC6-5F17-409E-A856-A880DB56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887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606" name="Line 6">
              <a:extLst>
                <a:ext uri="{FF2B5EF4-FFF2-40B4-BE49-F238E27FC236}">
                  <a16:creationId xmlns:a16="http://schemas.microsoft.com/office/drawing/2014/main" id="{4733DF60-DC2D-45BA-8E59-3C58F9212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2035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607" name="Rectangle 7">
              <a:extLst>
                <a:ext uri="{FF2B5EF4-FFF2-40B4-BE49-F238E27FC236}">
                  <a16:creationId xmlns:a16="http://schemas.microsoft.com/office/drawing/2014/main" id="{A0208097-9AB3-4B9E-AE32-910663A3B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692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53608" name="Freeform 8">
              <a:extLst>
                <a:ext uri="{FF2B5EF4-FFF2-40B4-BE49-F238E27FC236}">
                  <a16:creationId xmlns:a16="http://schemas.microsoft.com/office/drawing/2014/main" id="{AD523E93-FAC1-4340-92DA-08E5EC2FD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" y="1093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609" name="Rectangle 9">
              <a:extLst>
                <a:ext uri="{FF2B5EF4-FFF2-40B4-BE49-F238E27FC236}">
                  <a16:creationId xmlns:a16="http://schemas.microsoft.com/office/drawing/2014/main" id="{C3912004-AE88-46CC-9A44-87B25CA4A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888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grpSp>
        <p:nvGrpSpPr>
          <p:cNvPr id="153616" name="Group 16">
            <a:extLst>
              <a:ext uri="{FF2B5EF4-FFF2-40B4-BE49-F238E27FC236}">
                <a16:creationId xmlns:a16="http://schemas.microsoft.com/office/drawing/2014/main" id="{FA047350-CB73-4E34-A02E-42266F75AABC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1570038"/>
            <a:ext cx="4254500" cy="725487"/>
            <a:chOff x="486" y="989"/>
            <a:chExt cx="2680" cy="457"/>
          </a:xfrm>
        </p:grpSpPr>
        <p:sp>
          <p:nvSpPr>
            <p:cNvPr id="153611" name="Rectangle 11">
              <a:extLst>
                <a:ext uri="{FF2B5EF4-FFF2-40B4-BE49-F238E27FC236}">
                  <a16:creationId xmlns:a16="http://schemas.microsoft.com/office/drawing/2014/main" id="{0F49D7A7-F477-4528-AF6F-8807E0ACF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028"/>
              <a:ext cx="1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+        +          +</a:t>
              </a:r>
            </a:p>
          </p:txBody>
        </p:sp>
        <p:sp>
          <p:nvSpPr>
            <p:cNvPr id="153612" name="Rectangle 12">
              <a:extLst>
                <a:ext uri="{FF2B5EF4-FFF2-40B4-BE49-F238E27FC236}">
                  <a16:creationId xmlns:a16="http://schemas.microsoft.com/office/drawing/2014/main" id="{A953D665-8C66-4DFB-8BFF-E13317993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989"/>
              <a:ext cx="6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 500 </a:t>
              </a:r>
              <a:endParaRPr lang="en-US" altLang="en-US" sz="2000"/>
            </a:p>
            <a:p>
              <a:r>
                <a:rPr lang="en-US" altLang="en-US" sz="2000"/>
                <a:t>(1+ .1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)</a:t>
              </a:r>
            </a:p>
          </p:txBody>
        </p:sp>
        <p:sp>
          <p:nvSpPr>
            <p:cNvPr id="153613" name="Rectangle 13">
              <a:extLst>
                <a:ext uri="{FF2B5EF4-FFF2-40B4-BE49-F238E27FC236}">
                  <a16:creationId xmlns:a16="http://schemas.microsoft.com/office/drawing/2014/main" id="{035B218D-F0F5-48D9-A014-0C7B7277C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1004"/>
              <a:ext cx="64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  500 </a:t>
              </a:r>
              <a:endParaRPr lang="en-US" altLang="en-US" sz="2000"/>
            </a:p>
            <a:p>
              <a:r>
                <a:rPr lang="en-US" altLang="en-US" sz="2000"/>
                <a:t>(1+ .1)</a:t>
              </a:r>
              <a:r>
                <a:rPr lang="en-US" altLang="en-US" sz="2000" baseline="30000"/>
                <a:t>2</a:t>
              </a:r>
            </a:p>
          </p:txBody>
        </p:sp>
        <p:sp>
          <p:nvSpPr>
            <p:cNvPr id="153614" name="Rectangle 14">
              <a:extLst>
                <a:ext uri="{FF2B5EF4-FFF2-40B4-BE49-F238E27FC236}">
                  <a16:creationId xmlns:a16="http://schemas.microsoft.com/office/drawing/2014/main" id="{39484680-C013-4E4D-A0EA-F2DA8B26D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989"/>
              <a:ext cx="67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4,600 </a:t>
              </a:r>
              <a:endParaRPr lang="en-US" altLang="en-US" sz="2000"/>
            </a:p>
            <a:p>
              <a:r>
                <a:rPr lang="en-US" altLang="en-US" sz="2000"/>
                <a:t>(1+ .1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)</a:t>
              </a:r>
              <a:r>
                <a:rPr lang="en-US" altLang="en-US" sz="2000" baseline="30000"/>
                <a:t>3</a:t>
              </a:r>
            </a:p>
          </p:txBody>
        </p:sp>
        <p:sp>
          <p:nvSpPr>
            <p:cNvPr id="153615" name="Rectangle 15">
              <a:extLst>
                <a:ext uri="{FF2B5EF4-FFF2-40B4-BE49-F238E27FC236}">
                  <a16:creationId xmlns:a16="http://schemas.microsoft.com/office/drawing/2014/main" id="{6276B59C-88DA-4173-B564-2AA1F52D8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989"/>
              <a:ext cx="6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/>
                <a:t> 10,000 </a:t>
              </a:r>
              <a:endParaRPr lang="en-US" altLang="en-US" sz="2000"/>
            </a:p>
            <a:p>
              <a:r>
                <a:rPr lang="en-US" altLang="en-US" sz="2000"/>
                <a:t>(1+ .1</a:t>
              </a:r>
              <a:r>
                <a:rPr lang="en-US" altLang="en-US" sz="2000" baseline="-25000"/>
                <a:t> </a:t>
              </a:r>
              <a:r>
                <a:rPr lang="en-US" altLang="en-US" sz="2000"/>
                <a:t>)</a:t>
              </a:r>
              <a:r>
                <a:rPr lang="en-US" altLang="en-US" sz="2000" baseline="30000"/>
                <a:t>4</a:t>
              </a:r>
            </a:p>
          </p:txBody>
        </p:sp>
      </p:grpSp>
      <p:sp>
        <p:nvSpPr>
          <p:cNvPr id="153617" name="Line 17">
            <a:extLst>
              <a:ext uri="{FF2B5EF4-FFF2-40B4-BE49-F238E27FC236}">
                <a16:creationId xmlns:a16="http://schemas.microsoft.com/office/drawing/2014/main" id="{67AA32BF-29E8-494F-A38E-19941DE3E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838" y="2290763"/>
            <a:ext cx="404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18" name="Rectangle 18">
            <a:extLst>
              <a:ext uri="{FF2B5EF4-FFF2-40B4-BE49-F238E27FC236}">
                <a16:creationId xmlns:a16="http://schemas.microsoft.com/office/drawing/2014/main" id="{E103B932-CF82-4F5D-8ECA-442BFF5FD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3653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</a:t>
            </a:r>
          </a:p>
        </p:txBody>
      </p:sp>
      <p:sp>
        <p:nvSpPr>
          <p:cNvPr id="153619" name="Rectangle 19">
            <a:extLst>
              <a:ext uri="{FF2B5EF4-FFF2-40B4-BE49-F238E27FC236}">
                <a16:creationId xmlns:a16="http://schemas.microsoft.com/office/drawing/2014/main" id="{694ACF13-D447-4058-AFA4-79A3E7301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2087563"/>
            <a:ext cx="73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PI =</a:t>
            </a:r>
          </a:p>
        </p:txBody>
      </p:sp>
      <p:sp>
        <p:nvSpPr>
          <p:cNvPr id="153620" name="Rectangle 20">
            <a:extLst>
              <a:ext uri="{FF2B5EF4-FFF2-40B4-BE49-F238E27FC236}">
                <a16:creationId xmlns:a16="http://schemas.microsoft.com/office/drawing/2014/main" id="{A80260DF-4997-4BEB-8A2F-48BB59F8E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2879725"/>
            <a:ext cx="73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PI =</a:t>
            </a:r>
          </a:p>
        </p:txBody>
      </p:sp>
      <p:sp>
        <p:nvSpPr>
          <p:cNvPr id="153621" name="Rectangle 21">
            <a:extLst>
              <a:ext uri="{FF2B5EF4-FFF2-40B4-BE49-F238E27FC236}">
                <a16:creationId xmlns:a16="http://schemas.microsoft.com/office/drawing/2014/main" id="{9CF00059-BAEE-41FB-B908-2E26E3559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13038"/>
            <a:ext cx="111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11,154</a:t>
            </a:r>
            <a:endParaRPr lang="en-US" altLang="en-US" sz="2400"/>
          </a:p>
          <a:p>
            <a:r>
              <a:rPr lang="en-US" altLang="en-US" sz="2400"/>
              <a:t>10,000</a:t>
            </a:r>
          </a:p>
        </p:txBody>
      </p:sp>
      <p:sp>
        <p:nvSpPr>
          <p:cNvPr id="153622" name="Rectangle 22">
            <a:extLst>
              <a:ext uri="{FF2B5EF4-FFF2-40B4-BE49-F238E27FC236}">
                <a16:creationId xmlns:a16="http://schemas.microsoft.com/office/drawing/2014/main" id="{3BF9D355-7659-4873-8270-2707B3E7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903538"/>
            <a:ext cx="1379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1.1154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D0A0703-42DC-48C6-AB80-AB745470D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2969660A-5264-423E-955F-9AA073988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for Project B</a:t>
            </a:r>
          </a:p>
        </p:txBody>
      </p:sp>
      <p:grpSp>
        <p:nvGrpSpPr>
          <p:cNvPr id="155658" name="Group 10">
            <a:extLst>
              <a:ext uri="{FF2B5EF4-FFF2-40B4-BE49-F238E27FC236}">
                <a16:creationId xmlns:a16="http://schemas.microsoft.com/office/drawing/2014/main" id="{8224E149-7FF7-43A6-B0F4-75B9E6FF2370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1082675"/>
            <a:ext cx="3995737" cy="2346325"/>
            <a:chOff x="3235" y="682"/>
            <a:chExt cx="2517" cy="1478"/>
          </a:xfrm>
        </p:grpSpPr>
        <p:sp>
          <p:nvSpPr>
            <p:cNvPr id="155652" name="Rectangle 4">
              <a:extLst>
                <a:ext uri="{FF2B5EF4-FFF2-40B4-BE49-F238E27FC236}">
                  <a16:creationId xmlns:a16="http://schemas.microsoft.com/office/drawing/2014/main" id="{17BABBE4-3749-455C-8C2E-F7E7DC767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682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5653" name="Rectangle 5">
              <a:extLst>
                <a:ext uri="{FF2B5EF4-FFF2-40B4-BE49-F238E27FC236}">
                  <a16:creationId xmlns:a16="http://schemas.microsoft.com/office/drawing/2014/main" id="{2BE44F22-6864-421B-9E85-9615C7FDB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887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5654" name="Line 6">
              <a:extLst>
                <a:ext uri="{FF2B5EF4-FFF2-40B4-BE49-F238E27FC236}">
                  <a16:creationId xmlns:a16="http://schemas.microsoft.com/office/drawing/2014/main" id="{9FEDD855-B03E-4012-879C-9FA6B46E2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2035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5655" name="Rectangle 7">
              <a:extLst>
                <a:ext uri="{FF2B5EF4-FFF2-40B4-BE49-F238E27FC236}">
                  <a16:creationId xmlns:a16="http://schemas.microsoft.com/office/drawing/2014/main" id="{D13A419B-0F42-4E7A-A929-CF92B47B5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692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55656" name="Freeform 8">
              <a:extLst>
                <a:ext uri="{FF2B5EF4-FFF2-40B4-BE49-F238E27FC236}">
                  <a16:creationId xmlns:a16="http://schemas.microsoft.com/office/drawing/2014/main" id="{665E7DCD-A012-4F74-80E9-F30B84BAE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" y="1093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5657" name="Rectangle 9">
              <a:extLst>
                <a:ext uri="{FF2B5EF4-FFF2-40B4-BE49-F238E27FC236}">
                  <a16:creationId xmlns:a16="http://schemas.microsoft.com/office/drawing/2014/main" id="{CA55767C-7F1A-407A-B80D-23A947D11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888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grpSp>
        <p:nvGrpSpPr>
          <p:cNvPr id="155664" name="Group 16">
            <a:extLst>
              <a:ext uri="{FF2B5EF4-FFF2-40B4-BE49-F238E27FC236}">
                <a16:creationId xmlns:a16="http://schemas.microsoft.com/office/drawing/2014/main" id="{DFB81133-C526-4CF7-AF15-9210D74C2A5C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1570038"/>
            <a:ext cx="4254500" cy="725487"/>
            <a:chOff x="486" y="989"/>
            <a:chExt cx="2680" cy="457"/>
          </a:xfrm>
        </p:grpSpPr>
        <p:sp>
          <p:nvSpPr>
            <p:cNvPr id="155659" name="Rectangle 11">
              <a:extLst>
                <a:ext uri="{FF2B5EF4-FFF2-40B4-BE49-F238E27FC236}">
                  <a16:creationId xmlns:a16="http://schemas.microsoft.com/office/drawing/2014/main" id="{9390363A-16B9-44E4-B754-14491EE91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028"/>
              <a:ext cx="1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>
                  <a:solidFill>
                    <a:schemeClr val="folHlink"/>
                  </a:solidFill>
                </a:rPr>
                <a:t>+        +          +</a:t>
              </a:r>
            </a:p>
          </p:txBody>
        </p:sp>
        <p:sp>
          <p:nvSpPr>
            <p:cNvPr id="155660" name="Rectangle 12">
              <a:extLst>
                <a:ext uri="{FF2B5EF4-FFF2-40B4-BE49-F238E27FC236}">
                  <a16:creationId xmlns:a16="http://schemas.microsoft.com/office/drawing/2014/main" id="{FEC45057-9E21-46BE-9ED4-F4F1AE340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989"/>
              <a:ext cx="6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 500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</a:t>
              </a:r>
              <a:r>
                <a:rPr lang="en-US" altLang="en-US" sz="2000" baseline="-25000">
                  <a:solidFill>
                    <a:schemeClr val="folHlink"/>
                  </a:solidFill>
                </a:rPr>
                <a:t> </a:t>
              </a:r>
              <a:r>
                <a:rPr lang="en-US" altLang="en-US" sz="2000">
                  <a:solidFill>
                    <a:schemeClr val="folHlink"/>
                  </a:solidFill>
                </a:rPr>
                <a:t>)</a:t>
              </a:r>
            </a:p>
          </p:txBody>
        </p:sp>
        <p:sp>
          <p:nvSpPr>
            <p:cNvPr id="155661" name="Rectangle 13">
              <a:extLst>
                <a:ext uri="{FF2B5EF4-FFF2-40B4-BE49-F238E27FC236}">
                  <a16:creationId xmlns:a16="http://schemas.microsoft.com/office/drawing/2014/main" id="{6F71923A-D941-4C1E-B464-72B394563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1004"/>
              <a:ext cx="64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  500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.1)</a:t>
              </a:r>
              <a:r>
                <a:rPr lang="en-US" altLang="en-US" sz="2000" baseline="30000">
                  <a:solidFill>
                    <a:schemeClr val="folHlink"/>
                  </a:solidFill>
                </a:rPr>
                <a:t>2</a:t>
              </a:r>
            </a:p>
          </p:txBody>
        </p:sp>
        <p:sp>
          <p:nvSpPr>
            <p:cNvPr id="155662" name="Rectangle 14">
              <a:extLst>
                <a:ext uri="{FF2B5EF4-FFF2-40B4-BE49-F238E27FC236}">
                  <a16:creationId xmlns:a16="http://schemas.microsoft.com/office/drawing/2014/main" id="{141032CF-9D91-4465-993C-306A7EF0A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989"/>
              <a:ext cx="67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4,600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</a:t>
              </a:r>
              <a:r>
                <a:rPr lang="en-US" altLang="en-US" sz="2000" baseline="-25000">
                  <a:solidFill>
                    <a:schemeClr val="folHlink"/>
                  </a:solidFill>
                </a:rPr>
                <a:t> </a:t>
              </a:r>
              <a:r>
                <a:rPr lang="en-US" altLang="en-US" sz="2000">
                  <a:solidFill>
                    <a:schemeClr val="folHlink"/>
                  </a:solidFill>
                </a:rPr>
                <a:t>)</a:t>
              </a:r>
              <a:r>
                <a:rPr lang="en-US" altLang="en-US" sz="2000" baseline="30000">
                  <a:solidFill>
                    <a:schemeClr val="folHlink"/>
                  </a:solidFill>
                </a:rPr>
                <a:t>3</a:t>
              </a:r>
            </a:p>
          </p:txBody>
        </p:sp>
        <p:sp>
          <p:nvSpPr>
            <p:cNvPr id="155663" name="Rectangle 15">
              <a:extLst>
                <a:ext uri="{FF2B5EF4-FFF2-40B4-BE49-F238E27FC236}">
                  <a16:creationId xmlns:a16="http://schemas.microsoft.com/office/drawing/2014/main" id="{F168F354-6770-4E20-94B1-3CA2FE533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989"/>
              <a:ext cx="6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10,000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</a:t>
              </a:r>
              <a:r>
                <a:rPr lang="en-US" altLang="en-US" sz="2000" baseline="-25000">
                  <a:solidFill>
                    <a:schemeClr val="folHlink"/>
                  </a:solidFill>
                </a:rPr>
                <a:t> </a:t>
              </a:r>
              <a:r>
                <a:rPr lang="en-US" altLang="en-US" sz="2000">
                  <a:solidFill>
                    <a:schemeClr val="folHlink"/>
                  </a:solidFill>
                </a:rPr>
                <a:t>)</a:t>
              </a:r>
              <a:r>
                <a:rPr lang="en-US" altLang="en-US" sz="2000" baseline="30000">
                  <a:solidFill>
                    <a:schemeClr val="folHlink"/>
                  </a:solidFill>
                </a:rPr>
                <a:t>4</a:t>
              </a:r>
            </a:p>
          </p:txBody>
        </p:sp>
      </p:grpSp>
      <p:sp>
        <p:nvSpPr>
          <p:cNvPr id="155665" name="Line 17">
            <a:extLst>
              <a:ext uri="{FF2B5EF4-FFF2-40B4-BE49-F238E27FC236}">
                <a16:creationId xmlns:a16="http://schemas.microsoft.com/office/drawing/2014/main" id="{CDD4CF75-9EDE-4EE5-B88E-999F2708E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838" y="2290763"/>
            <a:ext cx="404177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5666" name="Rectangle 18">
            <a:extLst>
              <a:ext uri="{FF2B5EF4-FFF2-40B4-BE49-F238E27FC236}">
                <a16:creationId xmlns:a16="http://schemas.microsoft.com/office/drawing/2014/main" id="{63677145-D6B2-47B3-A5A2-FF95EAD1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3653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10,000</a:t>
            </a:r>
          </a:p>
        </p:txBody>
      </p:sp>
      <p:sp>
        <p:nvSpPr>
          <p:cNvPr id="155667" name="Rectangle 19">
            <a:extLst>
              <a:ext uri="{FF2B5EF4-FFF2-40B4-BE49-F238E27FC236}">
                <a16:creationId xmlns:a16="http://schemas.microsoft.com/office/drawing/2014/main" id="{E4FDB108-4A07-4AAE-9116-27D79BAFF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2087563"/>
            <a:ext cx="73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PI =</a:t>
            </a:r>
          </a:p>
        </p:txBody>
      </p:sp>
      <p:sp>
        <p:nvSpPr>
          <p:cNvPr id="155668" name="Rectangle 20">
            <a:extLst>
              <a:ext uri="{FF2B5EF4-FFF2-40B4-BE49-F238E27FC236}">
                <a16:creationId xmlns:a16="http://schemas.microsoft.com/office/drawing/2014/main" id="{0F381843-81F3-461A-A1B4-0066F9270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2879725"/>
            <a:ext cx="73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PI =</a:t>
            </a:r>
          </a:p>
        </p:txBody>
      </p:sp>
      <p:sp>
        <p:nvSpPr>
          <p:cNvPr id="155669" name="Rectangle 21">
            <a:extLst>
              <a:ext uri="{FF2B5EF4-FFF2-40B4-BE49-F238E27FC236}">
                <a16:creationId xmlns:a16="http://schemas.microsoft.com/office/drawing/2014/main" id="{06B29AAA-62D0-42E0-B0BE-DFFB49C5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13038"/>
            <a:ext cx="111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solidFill>
                  <a:schemeClr val="folHlink"/>
                </a:solidFill>
              </a:rPr>
              <a:t>11,154</a:t>
            </a:r>
            <a:endParaRPr lang="en-US" altLang="en-US" sz="2400">
              <a:solidFill>
                <a:schemeClr val="folHlink"/>
              </a:solidFill>
            </a:endParaRPr>
          </a:p>
          <a:p>
            <a:r>
              <a:rPr lang="en-US" altLang="en-US" sz="2400">
                <a:solidFill>
                  <a:schemeClr val="folHlink"/>
                </a:solidFill>
              </a:rPr>
              <a:t>10,000</a:t>
            </a:r>
          </a:p>
        </p:txBody>
      </p:sp>
      <p:sp>
        <p:nvSpPr>
          <p:cNvPr id="155670" name="Rectangle 22">
            <a:extLst>
              <a:ext uri="{FF2B5EF4-FFF2-40B4-BE49-F238E27FC236}">
                <a16:creationId xmlns:a16="http://schemas.microsoft.com/office/drawing/2014/main" id="{DEA4923D-DB63-41EE-B41A-58DA2193E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903538"/>
            <a:ext cx="1379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= 1.1154</a:t>
            </a:r>
          </a:p>
        </p:txBody>
      </p:sp>
      <p:sp>
        <p:nvSpPr>
          <p:cNvPr id="155671" name="Rectangle 23">
            <a:extLst>
              <a:ext uri="{FF2B5EF4-FFF2-40B4-BE49-F238E27FC236}">
                <a16:creationId xmlns:a16="http://schemas.microsoft.com/office/drawing/2014/main" id="{5EA7B50F-01DA-450C-B13F-699D3282C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1575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for Project A</a:t>
            </a:r>
          </a:p>
        </p:txBody>
      </p:sp>
      <p:sp>
        <p:nvSpPr>
          <p:cNvPr id="155672" name="Line 24">
            <a:extLst>
              <a:ext uri="{FF2B5EF4-FFF2-40B4-BE49-F238E27FC236}">
                <a16:creationId xmlns:a16="http://schemas.microsoft.com/office/drawing/2014/main" id="{F72F3C69-7A72-4BA8-BD9C-37819BAD5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078413"/>
            <a:ext cx="404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5673" name="Rectangle 25">
            <a:extLst>
              <a:ext uri="{FF2B5EF4-FFF2-40B4-BE49-F238E27FC236}">
                <a16:creationId xmlns:a16="http://schemas.microsoft.com/office/drawing/2014/main" id="{CDD589D3-75FA-431C-A939-FF4F44377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515302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</a:t>
            </a:r>
          </a:p>
        </p:txBody>
      </p:sp>
      <p:sp>
        <p:nvSpPr>
          <p:cNvPr id="155674" name="Rectangle 26">
            <a:extLst>
              <a:ext uri="{FF2B5EF4-FFF2-40B4-BE49-F238E27FC236}">
                <a16:creationId xmlns:a16="http://schemas.microsoft.com/office/drawing/2014/main" id="{77234914-154C-4E1B-AC3C-201E4CCE0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4875213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PI = </a:t>
            </a:r>
          </a:p>
        </p:txBody>
      </p:sp>
      <p:sp>
        <p:nvSpPr>
          <p:cNvPr id="155675" name="Rectangle 27">
            <a:extLst>
              <a:ext uri="{FF2B5EF4-FFF2-40B4-BE49-F238E27FC236}">
                <a16:creationId xmlns:a16="http://schemas.microsoft.com/office/drawing/2014/main" id="{CF210625-1A3D-4E21-9384-47F8DD4D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450215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800"/>
              <a:t>3,500 x PVIFA </a:t>
            </a:r>
            <a:r>
              <a:rPr lang="en-US" altLang="en-US" sz="2800" baseline="-25000"/>
              <a:t>4, .10</a:t>
            </a:r>
          </a:p>
        </p:txBody>
      </p:sp>
      <p:sp>
        <p:nvSpPr>
          <p:cNvPr id="155676" name="Rectangle 28">
            <a:extLst>
              <a:ext uri="{FF2B5EF4-FFF2-40B4-BE49-F238E27FC236}">
                <a16:creationId xmlns:a16="http://schemas.microsoft.com/office/drawing/2014/main" id="{7D7422BD-C3F0-4983-8ABE-62211172F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4316413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/>
              <a:t> 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2444D92A-01B0-4CF5-A413-6F8522CB2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B3DF688E-C70F-4C78-B3CD-857D9C146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for Project B</a:t>
            </a:r>
          </a:p>
        </p:txBody>
      </p:sp>
      <p:grpSp>
        <p:nvGrpSpPr>
          <p:cNvPr id="157706" name="Group 10">
            <a:extLst>
              <a:ext uri="{FF2B5EF4-FFF2-40B4-BE49-F238E27FC236}">
                <a16:creationId xmlns:a16="http://schemas.microsoft.com/office/drawing/2014/main" id="{5225FE27-D5E3-4BE1-9C4B-0CBB8D2F4AE9}"/>
              </a:ext>
            </a:extLst>
          </p:cNvPr>
          <p:cNvGrpSpPr>
            <a:grpSpLocks/>
          </p:cNvGrpSpPr>
          <p:nvPr/>
        </p:nvGrpSpPr>
        <p:grpSpPr bwMode="auto">
          <a:xfrm>
            <a:off x="5135563" y="1082675"/>
            <a:ext cx="3995737" cy="2346325"/>
            <a:chOff x="3235" y="682"/>
            <a:chExt cx="2517" cy="1478"/>
          </a:xfrm>
        </p:grpSpPr>
        <p:sp>
          <p:nvSpPr>
            <p:cNvPr id="157700" name="Rectangle 4">
              <a:extLst>
                <a:ext uri="{FF2B5EF4-FFF2-40B4-BE49-F238E27FC236}">
                  <a16:creationId xmlns:a16="http://schemas.microsoft.com/office/drawing/2014/main" id="{E8A2FFDA-B2ED-4A9C-B13C-2F7CDF6F4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682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01" name="Rectangle 5">
              <a:extLst>
                <a:ext uri="{FF2B5EF4-FFF2-40B4-BE49-F238E27FC236}">
                  <a16:creationId xmlns:a16="http://schemas.microsoft.com/office/drawing/2014/main" id="{C7E07E25-C639-4CCD-8C1F-85BD9D2A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887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02" name="Line 6">
              <a:extLst>
                <a:ext uri="{FF2B5EF4-FFF2-40B4-BE49-F238E27FC236}">
                  <a16:creationId xmlns:a16="http://schemas.microsoft.com/office/drawing/2014/main" id="{C9F41DB9-C488-4611-8485-13DB24432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2035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7703" name="Rectangle 7">
              <a:extLst>
                <a:ext uri="{FF2B5EF4-FFF2-40B4-BE49-F238E27FC236}">
                  <a16:creationId xmlns:a16="http://schemas.microsoft.com/office/drawing/2014/main" id="{E9B48018-A451-49E7-BEDC-AB562E2FC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692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57704" name="Freeform 8">
              <a:extLst>
                <a:ext uri="{FF2B5EF4-FFF2-40B4-BE49-F238E27FC236}">
                  <a16:creationId xmlns:a16="http://schemas.microsoft.com/office/drawing/2014/main" id="{6FC78248-B942-42E8-B6D0-242386C72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" y="1093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7705" name="Rectangle 9">
              <a:extLst>
                <a:ext uri="{FF2B5EF4-FFF2-40B4-BE49-F238E27FC236}">
                  <a16:creationId xmlns:a16="http://schemas.microsoft.com/office/drawing/2014/main" id="{EC0E3593-3191-4426-9946-9B7C6C48D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888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  <p:grpSp>
        <p:nvGrpSpPr>
          <p:cNvPr id="157712" name="Group 16">
            <a:extLst>
              <a:ext uri="{FF2B5EF4-FFF2-40B4-BE49-F238E27FC236}">
                <a16:creationId xmlns:a16="http://schemas.microsoft.com/office/drawing/2014/main" id="{6DDF5095-F6DC-4863-AAD0-D071BF1B41AD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1570038"/>
            <a:ext cx="4254500" cy="725487"/>
            <a:chOff x="486" y="989"/>
            <a:chExt cx="2680" cy="457"/>
          </a:xfrm>
        </p:grpSpPr>
        <p:sp>
          <p:nvSpPr>
            <p:cNvPr id="157707" name="Rectangle 11">
              <a:extLst>
                <a:ext uri="{FF2B5EF4-FFF2-40B4-BE49-F238E27FC236}">
                  <a16:creationId xmlns:a16="http://schemas.microsoft.com/office/drawing/2014/main" id="{C19B83C9-32A7-434F-9E1D-EEC3C5B19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028"/>
              <a:ext cx="1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>
                  <a:solidFill>
                    <a:schemeClr val="folHlink"/>
                  </a:solidFill>
                </a:rPr>
                <a:t>+        +          +</a:t>
              </a:r>
            </a:p>
          </p:txBody>
        </p:sp>
        <p:sp>
          <p:nvSpPr>
            <p:cNvPr id="157708" name="Rectangle 12">
              <a:extLst>
                <a:ext uri="{FF2B5EF4-FFF2-40B4-BE49-F238E27FC236}">
                  <a16:creationId xmlns:a16="http://schemas.microsoft.com/office/drawing/2014/main" id="{305AE955-8B20-4668-89E9-9C393FB79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989"/>
              <a:ext cx="6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 500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</a:t>
              </a:r>
              <a:r>
                <a:rPr lang="en-US" altLang="en-US" sz="2000" baseline="-25000">
                  <a:solidFill>
                    <a:schemeClr val="folHlink"/>
                  </a:solidFill>
                </a:rPr>
                <a:t> </a:t>
              </a:r>
              <a:r>
                <a:rPr lang="en-US" altLang="en-US" sz="2000">
                  <a:solidFill>
                    <a:schemeClr val="folHlink"/>
                  </a:solidFill>
                </a:rPr>
                <a:t>)</a:t>
              </a:r>
            </a:p>
          </p:txBody>
        </p:sp>
        <p:sp>
          <p:nvSpPr>
            <p:cNvPr id="157709" name="Rectangle 13">
              <a:extLst>
                <a:ext uri="{FF2B5EF4-FFF2-40B4-BE49-F238E27FC236}">
                  <a16:creationId xmlns:a16="http://schemas.microsoft.com/office/drawing/2014/main" id="{A6A14B95-0DE2-496F-9571-9269ECB46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1004"/>
              <a:ext cx="64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  500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.1)</a:t>
              </a:r>
              <a:r>
                <a:rPr lang="en-US" altLang="en-US" sz="2000" baseline="30000">
                  <a:solidFill>
                    <a:schemeClr val="folHlink"/>
                  </a:solidFill>
                </a:rPr>
                <a:t>2</a:t>
              </a:r>
            </a:p>
          </p:txBody>
        </p:sp>
        <p:sp>
          <p:nvSpPr>
            <p:cNvPr id="157710" name="Rectangle 14">
              <a:extLst>
                <a:ext uri="{FF2B5EF4-FFF2-40B4-BE49-F238E27FC236}">
                  <a16:creationId xmlns:a16="http://schemas.microsoft.com/office/drawing/2014/main" id="{90AFFE68-B5E8-48CD-93EE-A25AE7416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989"/>
              <a:ext cx="67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4,600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</a:t>
              </a:r>
              <a:r>
                <a:rPr lang="en-US" altLang="en-US" sz="2000" baseline="-25000">
                  <a:solidFill>
                    <a:schemeClr val="folHlink"/>
                  </a:solidFill>
                </a:rPr>
                <a:t> </a:t>
              </a:r>
              <a:r>
                <a:rPr lang="en-US" altLang="en-US" sz="2000">
                  <a:solidFill>
                    <a:schemeClr val="folHlink"/>
                  </a:solidFill>
                </a:rPr>
                <a:t>)</a:t>
              </a:r>
              <a:r>
                <a:rPr lang="en-US" altLang="en-US" sz="2000" baseline="30000">
                  <a:solidFill>
                    <a:schemeClr val="folHlink"/>
                  </a:solidFill>
                </a:rPr>
                <a:t>3</a:t>
              </a:r>
            </a:p>
          </p:txBody>
        </p:sp>
        <p:sp>
          <p:nvSpPr>
            <p:cNvPr id="157711" name="Rectangle 15">
              <a:extLst>
                <a:ext uri="{FF2B5EF4-FFF2-40B4-BE49-F238E27FC236}">
                  <a16:creationId xmlns:a16="http://schemas.microsoft.com/office/drawing/2014/main" id="{5076DA0B-E8B8-4D17-9E48-BC9D7C11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989"/>
              <a:ext cx="69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 u="sng">
                  <a:solidFill>
                    <a:schemeClr val="folHlink"/>
                  </a:solidFill>
                </a:rPr>
                <a:t> 10,000 </a:t>
              </a:r>
              <a:endParaRPr lang="en-US" altLang="en-US" sz="2000">
                <a:solidFill>
                  <a:schemeClr val="folHlink"/>
                </a:solidFill>
              </a:endParaRPr>
            </a:p>
            <a:p>
              <a:r>
                <a:rPr lang="en-US" altLang="en-US" sz="2000">
                  <a:solidFill>
                    <a:schemeClr val="folHlink"/>
                  </a:solidFill>
                </a:rPr>
                <a:t>(1+ .1</a:t>
              </a:r>
              <a:r>
                <a:rPr lang="en-US" altLang="en-US" sz="2000" baseline="-25000">
                  <a:solidFill>
                    <a:schemeClr val="folHlink"/>
                  </a:solidFill>
                </a:rPr>
                <a:t> </a:t>
              </a:r>
              <a:r>
                <a:rPr lang="en-US" altLang="en-US" sz="2000">
                  <a:solidFill>
                    <a:schemeClr val="folHlink"/>
                  </a:solidFill>
                </a:rPr>
                <a:t>)</a:t>
              </a:r>
              <a:r>
                <a:rPr lang="en-US" altLang="en-US" sz="2000" baseline="30000">
                  <a:solidFill>
                    <a:schemeClr val="folHlink"/>
                  </a:solidFill>
                </a:rPr>
                <a:t>4</a:t>
              </a:r>
            </a:p>
          </p:txBody>
        </p:sp>
      </p:grpSp>
      <p:sp>
        <p:nvSpPr>
          <p:cNvPr id="157713" name="Line 17">
            <a:extLst>
              <a:ext uri="{FF2B5EF4-FFF2-40B4-BE49-F238E27FC236}">
                <a16:creationId xmlns:a16="http://schemas.microsoft.com/office/drawing/2014/main" id="{61E1E6C9-F6CC-4CC3-B7CA-675104E53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838" y="2290763"/>
            <a:ext cx="404177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7714" name="Rectangle 18">
            <a:extLst>
              <a:ext uri="{FF2B5EF4-FFF2-40B4-BE49-F238E27FC236}">
                <a16:creationId xmlns:a16="http://schemas.microsoft.com/office/drawing/2014/main" id="{D645564A-A71F-44C2-8C60-376BEA8A3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36537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10,000</a:t>
            </a:r>
          </a:p>
        </p:txBody>
      </p:sp>
      <p:sp>
        <p:nvSpPr>
          <p:cNvPr id="157715" name="Rectangle 19">
            <a:extLst>
              <a:ext uri="{FF2B5EF4-FFF2-40B4-BE49-F238E27FC236}">
                <a16:creationId xmlns:a16="http://schemas.microsoft.com/office/drawing/2014/main" id="{881E9403-B464-4BC7-BA34-EAD9B9B50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2087563"/>
            <a:ext cx="73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PI =</a:t>
            </a:r>
          </a:p>
        </p:txBody>
      </p:sp>
      <p:sp>
        <p:nvSpPr>
          <p:cNvPr id="157716" name="Rectangle 20">
            <a:extLst>
              <a:ext uri="{FF2B5EF4-FFF2-40B4-BE49-F238E27FC236}">
                <a16:creationId xmlns:a16="http://schemas.microsoft.com/office/drawing/2014/main" id="{ABF1F4C1-28DE-4788-9AAD-739B7ADA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" y="2879725"/>
            <a:ext cx="73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PI =</a:t>
            </a:r>
          </a:p>
        </p:txBody>
      </p:sp>
      <p:sp>
        <p:nvSpPr>
          <p:cNvPr id="157717" name="Rectangle 21">
            <a:extLst>
              <a:ext uri="{FF2B5EF4-FFF2-40B4-BE49-F238E27FC236}">
                <a16:creationId xmlns:a16="http://schemas.microsoft.com/office/drawing/2014/main" id="{D5734297-D632-4850-8AAB-673CB060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13038"/>
            <a:ext cx="111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>
                <a:solidFill>
                  <a:schemeClr val="folHlink"/>
                </a:solidFill>
              </a:rPr>
              <a:t>11,154</a:t>
            </a:r>
            <a:endParaRPr lang="en-US" altLang="en-US" sz="2400">
              <a:solidFill>
                <a:schemeClr val="folHlink"/>
              </a:solidFill>
            </a:endParaRPr>
          </a:p>
          <a:p>
            <a:r>
              <a:rPr lang="en-US" altLang="en-US" sz="2400">
                <a:solidFill>
                  <a:schemeClr val="folHlink"/>
                </a:solidFill>
              </a:rPr>
              <a:t>10,000</a:t>
            </a:r>
          </a:p>
        </p:txBody>
      </p:sp>
      <p:sp>
        <p:nvSpPr>
          <p:cNvPr id="157718" name="Rectangle 22">
            <a:extLst>
              <a:ext uri="{FF2B5EF4-FFF2-40B4-BE49-F238E27FC236}">
                <a16:creationId xmlns:a16="http://schemas.microsoft.com/office/drawing/2014/main" id="{B9DCB555-57B8-452F-AE61-9EBB56FE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903538"/>
            <a:ext cx="1379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= 1.1154</a:t>
            </a:r>
          </a:p>
        </p:txBody>
      </p:sp>
      <p:sp>
        <p:nvSpPr>
          <p:cNvPr id="157719" name="Rectangle 23">
            <a:extLst>
              <a:ext uri="{FF2B5EF4-FFF2-40B4-BE49-F238E27FC236}">
                <a16:creationId xmlns:a16="http://schemas.microsoft.com/office/drawing/2014/main" id="{C0F5F958-7D5A-46CD-8E26-2F8781013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1575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for Project A</a:t>
            </a:r>
          </a:p>
        </p:txBody>
      </p:sp>
      <p:sp>
        <p:nvSpPr>
          <p:cNvPr id="157720" name="Line 24">
            <a:extLst>
              <a:ext uri="{FF2B5EF4-FFF2-40B4-BE49-F238E27FC236}">
                <a16:creationId xmlns:a16="http://schemas.microsoft.com/office/drawing/2014/main" id="{2CB93FD2-8ED9-465B-AED3-783733347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078413"/>
            <a:ext cx="404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7721" name="Rectangle 25">
            <a:extLst>
              <a:ext uri="{FF2B5EF4-FFF2-40B4-BE49-F238E27FC236}">
                <a16:creationId xmlns:a16="http://schemas.microsoft.com/office/drawing/2014/main" id="{D89D5F1E-CAEC-41AF-B9E1-A92B51276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5153025"/>
            <a:ext cx="111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10,000</a:t>
            </a:r>
          </a:p>
        </p:txBody>
      </p:sp>
      <p:sp>
        <p:nvSpPr>
          <p:cNvPr id="157722" name="Rectangle 26">
            <a:extLst>
              <a:ext uri="{FF2B5EF4-FFF2-40B4-BE49-F238E27FC236}">
                <a16:creationId xmlns:a16="http://schemas.microsoft.com/office/drawing/2014/main" id="{A55D3890-0919-4D1E-8F4B-9089220B4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4875213"/>
            <a:ext cx="73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PI =</a:t>
            </a:r>
          </a:p>
        </p:txBody>
      </p:sp>
      <p:sp>
        <p:nvSpPr>
          <p:cNvPr id="157723" name="Rectangle 27">
            <a:extLst>
              <a:ext uri="{FF2B5EF4-FFF2-40B4-BE49-F238E27FC236}">
                <a16:creationId xmlns:a16="http://schemas.microsoft.com/office/drawing/2014/main" id="{27C43375-89AD-4F9E-B315-1DAAB7A6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" y="5667375"/>
            <a:ext cx="73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PI =</a:t>
            </a:r>
          </a:p>
        </p:txBody>
      </p:sp>
      <p:sp>
        <p:nvSpPr>
          <p:cNvPr id="157724" name="Rectangle 28">
            <a:extLst>
              <a:ext uri="{FF2B5EF4-FFF2-40B4-BE49-F238E27FC236}">
                <a16:creationId xmlns:a16="http://schemas.microsoft.com/office/drawing/2014/main" id="{309D6217-05AC-43CC-883F-D012F039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500688"/>
            <a:ext cx="1201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u="sng"/>
              <a:t>11,095 </a:t>
            </a:r>
            <a:endParaRPr lang="en-US" altLang="en-US" sz="2400"/>
          </a:p>
          <a:p>
            <a:r>
              <a:rPr lang="en-US" altLang="en-US" sz="2400"/>
              <a:t>10,000</a:t>
            </a:r>
          </a:p>
        </p:txBody>
      </p:sp>
      <p:sp>
        <p:nvSpPr>
          <p:cNvPr id="157725" name="Rectangle 29">
            <a:extLst>
              <a:ext uri="{FF2B5EF4-FFF2-40B4-BE49-F238E27FC236}">
                <a16:creationId xmlns:a16="http://schemas.microsoft.com/office/drawing/2014/main" id="{7A2C60B2-EC2A-43CB-9C34-A6CD1C4C0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5691188"/>
            <a:ext cx="1379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= 1.1095</a:t>
            </a:r>
          </a:p>
        </p:txBody>
      </p:sp>
      <p:sp>
        <p:nvSpPr>
          <p:cNvPr id="157726" name="Rectangle 30">
            <a:extLst>
              <a:ext uri="{FF2B5EF4-FFF2-40B4-BE49-F238E27FC236}">
                <a16:creationId xmlns:a16="http://schemas.microsoft.com/office/drawing/2014/main" id="{ADE6E342-5792-4B51-8A42-59B34B5E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450215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800"/>
              <a:t>3,500(                       )</a:t>
            </a:r>
          </a:p>
        </p:txBody>
      </p:sp>
      <p:sp>
        <p:nvSpPr>
          <p:cNvPr id="157727" name="Line 31">
            <a:extLst>
              <a:ext uri="{FF2B5EF4-FFF2-40B4-BE49-F238E27FC236}">
                <a16:creationId xmlns:a16="http://schemas.microsoft.com/office/drawing/2014/main" id="{E335069E-E812-458E-A4D7-72BA34EAD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4608513"/>
            <a:ext cx="93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7728" name="Rectangle 32">
            <a:extLst>
              <a:ext uri="{FF2B5EF4-FFF2-40B4-BE49-F238E27FC236}">
                <a16:creationId xmlns:a16="http://schemas.microsoft.com/office/drawing/2014/main" id="{24931EE4-F50F-47AB-BFEC-C3D5E4D1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4316413"/>
            <a:ext cx="145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 u="sng"/>
              <a:t>        1        </a:t>
            </a:r>
            <a:endParaRPr lang="en-US" altLang="en-US" sz="2000"/>
          </a:p>
          <a:p>
            <a:pPr algn="ctr"/>
            <a:r>
              <a:rPr lang="en-US" altLang="en-US" sz="2000"/>
              <a:t>.10(1+.10)</a:t>
            </a:r>
            <a:r>
              <a:rPr lang="en-US" altLang="en-US" sz="2000" baseline="52000"/>
              <a:t>4</a:t>
            </a:r>
          </a:p>
        </p:txBody>
      </p:sp>
      <p:sp>
        <p:nvSpPr>
          <p:cNvPr id="157729" name="Rectangle 33">
            <a:extLst>
              <a:ext uri="{FF2B5EF4-FFF2-40B4-BE49-F238E27FC236}">
                <a16:creationId xmlns:a16="http://schemas.microsoft.com/office/drawing/2014/main" id="{FC93C7F5-0340-4609-8850-55D73430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8" y="4316413"/>
            <a:ext cx="53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2000" u="sng"/>
              <a:t> 1 </a:t>
            </a:r>
            <a:endParaRPr lang="en-US" altLang="en-US" sz="2000"/>
          </a:p>
          <a:p>
            <a:pPr algn="ctr"/>
            <a:r>
              <a:rPr lang="en-US" altLang="en-US" sz="2000"/>
              <a:t>.10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60D0263-3EEA-435C-AB53-B509D2C5E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4C452C96-F623-4AD9-9782-4EEC33FC2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501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Profitability Index Decision Rules</a:t>
            </a:r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98F5E889-53ED-4F93-8EEB-5260722D4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43033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Independent Projects</a:t>
            </a:r>
          </a:p>
          <a:p>
            <a:pPr marL="790575" lvl="1"/>
            <a:r>
              <a:rPr lang="en-US" altLang="en-US"/>
              <a:t>Accept Project if PI </a:t>
            </a:r>
            <a:r>
              <a:rPr lang="en-US" altLang="en-US">
                <a:latin typeface="Symbol" panose="05050102010706020507" pitchFamily="18" charset="2"/>
              </a:rPr>
              <a:t>³</a:t>
            </a:r>
            <a:r>
              <a:rPr lang="en-US" altLang="en-US"/>
              <a:t> 1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Mutually Exclusive Projects</a:t>
            </a:r>
          </a:p>
          <a:p>
            <a:pPr marL="790575" lvl="1"/>
            <a:r>
              <a:rPr lang="en-US" altLang="en-US"/>
              <a:t>Accept Highest  PI </a:t>
            </a:r>
            <a:r>
              <a:rPr lang="en-US" altLang="en-US">
                <a:latin typeface="Symbol" panose="05050102010706020507" pitchFamily="18" charset="2"/>
              </a:rPr>
              <a:t>³</a:t>
            </a:r>
            <a:r>
              <a:rPr lang="en-US" altLang="en-US"/>
              <a:t> 1 Project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4017E70-28FA-4238-B76C-B115343E0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D6C328B-896E-404C-A1A1-C18CA9252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A1ED6A80-DBF1-41F9-AD58-88074B82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38CCBF3C-23EA-4F33-ABBB-4CF0DDEC5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DE382E68-BDCE-4E5B-8B0A-17F315ED1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2EE199D1-29EA-4086-9225-56FFD5D99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47A74192-B948-4DC6-94D6-D22A08431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6BCD3AC2-5CB0-456B-B652-965155AE9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C455CF8B-9251-41D9-BFB7-1C776E271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558D7C4B-0E23-4BE1-8947-AA40197CA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A4600E31-743C-4B54-BAAB-D14F17F97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BF9586A2-A85C-4983-9FD9-8FA5C156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6" name="AutoShape 14">
            <a:extLst>
              <a:ext uri="{FF2B5EF4-FFF2-40B4-BE49-F238E27FC236}">
                <a16:creationId xmlns:a16="http://schemas.microsoft.com/office/drawing/2014/main" id="{EDDFA1B1-18A9-44E3-A2E8-0AFF97C18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A3E6CB08-E95A-4AEF-813F-AA966990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id="{5A2A109B-59D9-441A-8864-42E8F5A8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18449" name="Rectangle 17">
            <a:extLst>
              <a:ext uri="{FF2B5EF4-FFF2-40B4-BE49-F238E27FC236}">
                <a16:creationId xmlns:a16="http://schemas.microsoft.com/office/drawing/2014/main" id="{C631AA7B-21E7-4232-85D6-2375F5A9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B07EC169-C271-4A82-A5FA-D75613A6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18451" name="Rectangle 19">
            <a:extLst>
              <a:ext uri="{FF2B5EF4-FFF2-40B4-BE49-F238E27FC236}">
                <a16:creationId xmlns:a16="http://schemas.microsoft.com/office/drawing/2014/main" id="{A345364F-0D3F-4E0A-874F-80A3ACA29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18452" name="Rectangle 20">
            <a:extLst>
              <a:ext uri="{FF2B5EF4-FFF2-40B4-BE49-F238E27FC236}">
                <a16:creationId xmlns:a16="http://schemas.microsoft.com/office/drawing/2014/main" id="{8A96E4BA-A8E3-43EF-9E2B-1179F7A7A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grpSp>
        <p:nvGrpSpPr>
          <p:cNvPr id="18459" name="Group 27">
            <a:extLst>
              <a:ext uri="{FF2B5EF4-FFF2-40B4-BE49-F238E27FC236}">
                <a16:creationId xmlns:a16="http://schemas.microsoft.com/office/drawing/2014/main" id="{40F5AB04-1CBF-4FA9-A554-CA2259762011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18453" name="Rectangle 21">
              <a:extLst>
                <a:ext uri="{FF2B5EF4-FFF2-40B4-BE49-F238E27FC236}">
                  <a16:creationId xmlns:a16="http://schemas.microsoft.com/office/drawing/2014/main" id="{F28D4B46-474D-4528-BCE0-581C9BB55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4" name="Rectangle 22">
              <a:extLst>
                <a:ext uri="{FF2B5EF4-FFF2-40B4-BE49-F238E27FC236}">
                  <a16:creationId xmlns:a16="http://schemas.microsoft.com/office/drawing/2014/main" id="{F56E7347-A268-4064-82F8-B66AD720C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5" name="Line 23">
              <a:extLst>
                <a:ext uri="{FF2B5EF4-FFF2-40B4-BE49-F238E27FC236}">
                  <a16:creationId xmlns:a16="http://schemas.microsoft.com/office/drawing/2014/main" id="{9AA80AFE-A844-4801-A156-4099A4189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6" name="Rectangle 24">
              <a:extLst>
                <a:ext uri="{FF2B5EF4-FFF2-40B4-BE49-F238E27FC236}">
                  <a16:creationId xmlns:a16="http://schemas.microsoft.com/office/drawing/2014/main" id="{B0486B80-F085-400B-8E50-4C4CCECC3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18457" name="Freeform 25">
              <a:extLst>
                <a:ext uri="{FF2B5EF4-FFF2-40B4-BE49-F238E27FC236}">
                  <a16:creationId xmlns:a16="http://schemas.microsoft.com/office/drawing/2014/main" id="{394AB692-24F7-4EA7-A8AF-E8DDBE69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8" name="Rectangle 26">
              <a:extLst>
                <a:ext uri="{FF2B5EF4-FFF2-40B4-BE49-F238E27FC236}">
                  <a16:creationId xmlns:a16="http://schemas.microsoft.com/office/drawing/2014/main" id="{AF4E1D64-A4F7-4B31-AEAD-13820D293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6999E316-71B4-4D01-9897-80A2D84F4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Comparison of Methods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7FF3D4F2-8F77-4C91-9C39-D0617BB7C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198563"/>
            <a:ext cx="6342063" cy="2346325"/>
          </a:xfrm>
          <a:prstGeom prst="rect">
            <a:avLst/>
          </a:prstGeom>
          <a:solidFill>
            <a:srgbClr val="00B7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1796" name="Line 4">
            <a:extLst>
              <a:ext uri="{FF2B5EF4-FFF2-40B4-BE49-F238E27FC236}">
                <a16:creationId xmlns:a16="http://schemas.microsoft.com/office/drawing/2014/main" id="{E7AA4175-E976-4028-A930-251EFBB3E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13" y="3346450"/>
            <a:ext cx="4646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1797" name="Freeform 5">
            <a:extLst>
              <a:ext uri="{FF2B5EF4-FFF2-40B4-BE49-F238E27FC236}">
                <a16:creationId xmlns:a16="http://schemas.microsoft.com/office/drawing/2014/main" id="{57E6EB07-0CA3-4301-8206-14E55473A7E0}"/>
              </a:ext>
            </a:extLst>
          </p:cNvPr>
          <p:cNvSpPr>
            <a:spLocks/>
          </p:cNvSpPr>
          <p:nvPr/>
        </p:nvSpPr>
        <p:spPr bwMode="auto">
          <a:xfrm>
            <a:off x="3224213" y="1895475"/>
            <a:ext cx="4648200" cy="1444625"/>
          </a:xfrm>
          <a:custGeom>
            <a:avLst/>
            <a:gdLst>
              <a:gd name="T0" fmla="*/ 0 w 2928"/>
              <a:gd name="T1" fmla="*/ 909 h 910"/>
              <a:gd name="T2" fmla="*/ 0 w 2928"/>
              <a:gd name="T3" fmla="*/ 0 h 910"/>
              <a:gd name="T4" fmla="*/ 2927 w 2928"/>
              <a:gd name="T5" fmla="*/ 0 h 910"/>
              <a:gd name="T6" fmla="*/ 2927 w 2928"/>
              <a:gd name="T7" fmla="*/ 909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28" h="910">
                <a:moveTo>
                  <a:pt x="0" y="909"/>
                </a:moveTo>
                <a:lnTo>
                  <a:pt x="0" y="0"/>
                </a:lnTo>
                <a:lnTo>
                  <a:pt x="2927" y="0"/>
                </a:lnTo>
                <a:lnTo>
                  <a:pt x="2927" y="909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77C0BBC8-BF8B-46E5-AD7E-D4DB8916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1525588"/>
            <a:ext cx="61563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578100" algn="r"/>
                <a:tab pos="4297363" algn="r"/>
                <a:tab pos="5319713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	Project A	Project B	Choose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Payback	&lt; 3 years	&lt; 4 years	A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NPV	$1,095	$1,154	B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IRR	14.96%	13.50%	A</a:t>
            </a: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PI	1.1095	1.1154	B</a:t>
            </a:r>
          </a:p>
          <a:p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DFA84622-6A59-4C16-BD3F-4912DC596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Comparison of Methods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AD491EEF-C334-421C-80C6-9295434A8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Time Value of Money</a:t>
            </a:r>
          </a:p>
          <a:p>
            <a:pPr marL="790575" lvl="1"/>
            <a:r>
              <a:rPr lang="en-US" altLang="en-US"/>
              <a:t>Payback - Does not adjust for timing differences (ignore Discounted Payback)</a:t>
            </a:r>
          </a:p>
          <a:p>
            <a:pPr marL="790575" lvl="1"/>
            <a:r>
              <a:rPr lang="en-US" altLang="en-US"/>
              <a:t>NPV, IRR and PI take into account the time value of money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B1B37DAF-766E-4B11-BFFC-E0527DCC5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Comparison of Methods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06E5396C-63CC-4BAB-8F99-6023D0D4B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Time Value of Money</a:t>
            </a:r>
          </a:p>
          <a:p>
            <a:pPr marL="790575" lvl="1"/>
            <a:r>
              <a:rPr lang="en-US" altLang="en-US">
                <a:solidFill>
                  <a:schemeClr val="folHlink"/>
                </a:solidFill>
              </a:rPr>
              <a:t>Payback - Does not adjust for timing differences</a:t>
            </a:r>
          </a:p>
          <a:p>
            <a:pPr marL="790575" lvl="1"/>
            <a:r>
              <a:rPr lang="en-US" altLang="en-US">
                <a:solidFill>
                  <a:schemeClr val="folHlink"/>
                </a:solidFill>
              </a:rPr>
              <a:t>NPV, IRR and PI take into account the time value of money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Relevant Cash Flows?</a:t>
            </a:r>
          </a:p>
          <a:p>
            <a:pPr marL="790575" lvl="1"/>
            <a:r>
              <a:rPr lang="en-US" altLang="en-US"/>
              <a:t>NPV, IRR and PI use all Cash Flows</a:t>
            </a:r>
          </a:p>
          <a:p>
            <a:pPr marL="790575" lvl="1"/>
            <a:r>
              <a:rPr lang="en-US" altLang="en-US"/>
              <a:t>Payback method ignores Cash Flows that occur after the Payback Period.</a:t>
            </a:r>
          </a:p>
          <a:p>
            <a:pPr marL="349250" indent="-349250"/>
            <a:endParaRPr lang="en-US" altLang="en-US" sz="2600" i="0">
              <a:effectLst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96EEDE71-494F-43CF-A154-143DDBF50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Comparison of Methods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68BB4C69-0BF3-4CB2-9375-609C68981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Time Value of Money</a:t>
            </a:r>
          </a:p>
          <a:p>
            <a:pPr marL="790575" lvl="1"/>
            <a:r>
              <a:rPr lang="en-US" altLang="en-US">
                <a:solidFill>
                  <a:schemeClr val="folHlink"/>
                </a:solidFill>
              </a:rPr>
              <a:t>Payback - Does not adjust for timing differences </a:t>
            </a:r>
          </a:p>
          <a:p>
            <a:pPr marL="790575" lvl="1"/>
            <a:r>
              <a:rPr lang="en-US" altLang="en-US">
                <a:solidFill>
                  <a:schemeClr val="folHlink"/>
                </a:solidFill>
              </a:rPr>
              <a:t>NPV, IRR and PI take into account the time value of money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Relevant Cash Flows?</a:t>
            </a:r>
          </a:p>
          <a:p>
            <a:pPr marL="790575" lvl="1"/>
            <a:r>
              <a:rPr lang="en-US" altLang="en-US"/>
              <a:t>NPV, IRR and PI use all Cash Flows</a:t>
            </a:r>
          </a:p>
          <a:p>
            <a:pPr marL="790575" lvl="1"/>
            <a:r>
              <a:rPr lang="en-US" altLang="en-US"/>
              <a:t>Payback method ignores Cash Flows that occur after the Payback Period.</a:t>
            </a:r>
          </a:p>
          <a:p>
            <a:pPr marL="349250" indent="-349250"/>
            <a:endParaRPr lang="en-US" altLang="en-US" sz="2600" i="0">
              <a:effectLst/>
            </a:endParaRPr>
          </a:p>
        </p:txBody>
      </p:sp>
      <p:sp>
        <p:nvSpPr>
          <p:cNvPr id="167940" name="Line 4">
            <a:extLst>
              <a:ext uri="{FF2B5EF4-FFF2-40B4-BE49-F238E27FC236}">
                <a16:creationId xmlns:a16="http://schemas.microsoft.com/office/drawing/2014/main" id="{9737CA64-774E-4E03-9FE2-2CAD0A456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4487863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1" name="Line 5">
            <a:extLst>
              <a:ext uri="{FF2B5EF4-FFF2-40B4-BE49-F238E27FC236}">
                <a16:creationId xmlns:a16="http://schemas.microsoft.com/office/drawing/2014/main" id="{E44DC66C-82B7-4AEC-8EB6-ABC641592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4487863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2" name="Line 6">
            <a:extLst>
              <a:ext uri="{FF2B5EF4-FFF2-40B4-BE49-F238E27FC236}">
                <a16:creationId xmlns:a16="http://schemas.microsoft.com/office/drawing/2014/main" id="{4BE495D9-6C5E-4615-AABA-B0688EF4D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4441825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3" name="Line 7">
            <a:extLst>
              <a:ext uri="{FF2B5EF4-FFF2-40B4-BE49-F238E27FC236}">
                <a16:creationId xmlns:a16="http://schemas.microsoft.com/office/drawing/2014/main" id="{74BAACF3-46B1-4A38-96F4-D1ED6173D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4441825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4" name="Line 8">
            <a:extLst>
              <a:ext uri="{FF2B5EF4-FFF2-40B4-BE49-F238E27FC236}">
                <a16:creationId xmlns:a16="http://schemas.microsoft.com/office/drawing/2014/main" id="{45713919-A877-4A4F-B56B-DDAE18015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41825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5" name="AutoShape 9">
            <a:extLst>
              <a:ext uri="{FF2B5EF4-FFF2-40B4-BE49-F238E27FC236}">
                <a16:creationId xmlns:a16="http://schemas.microsoft.com/office/drawing/2014/main" id="{E89AE9A8-1A90-4B1C-87FE-34A4295FF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4440238"/>
            <a:ext cx="3224212" cy="511175"/>
          </a:xfrm>
          <a:prstGeom prst="rightArrow">
            <a:avLst>
              <a:gd name="adj1" fmla="val 50000"/>
              <a:gd name="adj2" fmla="val 31683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7946" name="Rectangle 10">
            <a:extLst>
              <a:ext uri="{FF2B5EF4-FFF2-40B4-BE49-F238E27FC236}">
                <a16:creationId xmlns:a16="http://schemas.microsoft.com/office/drawing/2014/main" id="{2C6E0E54-7077-40EB-942C-7E57FE0A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4557713"/>
            <a:ext cx="2979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</a:t>
            </a:r>
          </a:p>
        </p:txBody>
      </p:sp>
      <p:sp>
        <p:nvSpPr>
          <p:cNvPr id="167947" name="Rectangle 11">
            <a:extLst>
              <a:ext uri="{FF2B5EF4-FFF2-40B4-BE49-F238E27FC236}">
                <a16:creationId xmlns:a16="http://schemas.microsoft.com/office/drawing/2014/main" id="{C6F35C5F-9671-47D0-8F06-ED464E0F8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50704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5,000</a:t>
            </a:r>
          </a:p>
        </p:txBody>
      </p:sp>
      <p:sp>
        <p:nvSpPr>
          <p:cNvPr id="167948" name="Rectangle 12">
            <a:extLst>
              <a:ext uri="{FF2B5EF4-FFF2-40B4-BE49-F238E27FC236}">
                <a16:creationId xmlns:a16="http://schemas.microsoft.com/office/drawing/2014/main" id="{699B9374-4200-4219-AC53-5E8768F0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50704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5,000</a:t>
            </a:r>
          </a:p>
        </p:txBody>
      </p:sp>
      <p:sp>
        <p:nvSpPr>
          <p:cNvPr id="167949" name="Rectangle 13">
            <a:extLst>
              <a:ext uri="{FF2B5EF4-FFF2-40B4-BE49-F238E27FC236}">
                <a16:creationId xmlns:a16="http://schemas.microsoft.com/office/drawing/2014/main" id="{5C11B38F-DEC1-4FF0-BCA5-B8A26C972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50704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167950" name="Rectangle 14">
            <a:extLst>
              <a:ext uri="{FF2B5EF4-FFF2-40B4-BE49-F238E27FC236}">
                <a16:creationId xmlns:a16="http://schemas.microsoft.com/office/drawing/2014/main" id="{A1277A94-87A9-4F47-9E6F-8BBCA1325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176713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Project 1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E4CACA44-BC9C-4652-94B0-1758B1C70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Comparison of Methods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CC049F51-BC98-4B51-BD1E-EFCA59EBD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chemeClr val="folHlink"/>
                </a:solidFill>
              </a:rPr>
              <a:t>Time Value of Money</a:t>
            </a:r>
          </a:p>
          <a:p>
            <a:pPr marL="790575" lvl="1"/>
            <a:r>
              <a:rPr lang="en-US" altLang="en-US">
                <a:solidFill>
                  <a:schemeClr val="folHlink"/>
                </a:solidFill>
              </a:rPr>
              <a:t>Payback - Does not adjust for timing differences </a:t>
            </a:r>
          </a:p>
          <a:p>
            <a:pPr marL="790575" lvl="1"/>
            <a:r>
              <a:rPr lang="en-US" altLang="en-US">
                <a:solidFill>
                  <a:schemeClr val="folHlink"/>
                </a:solidFill>
              </a:rPr>
              <a:t>NPV, IRR and PI take into account the time value of money</a:t>
            </a:r>
          </a:p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Relevant Cash Flows?</a:t>
            </a:r>
          </a:p>
          <a:p>
            <a:pPr marL="790575" lvl="1"/>
            <a:r>
              <a:rPr lang="en-US" altLang="en-US"/>
              <a:t>NPV, IRR and PI use all Cash Flows</a:t>
            </a:r>
          </a:p>
          <a:p>
            <a:pPr marL="790575" lvl="1"/>
            <a:r>
              <a:rPr lang="en-US" altLang="en-US"/>
              <a:t>Payback method ignores Cash Flows that occur after the Payback Period.</a:t>
            </a:r>
          </a:p>
          <a:p>
            <a:pPr marL="349250" indent="-349250"/>
            <a:endParaRPr lang="en-US" altLang="en-US" sz="2600" i="0">
              <a:effectLst/>
            </a:endParaRPr>
          </a:p>
        </p:txBody>
      </p:sp>
      <p:sp>
        <p:nvSpPr>
          <p:cNvPr id="169988" name="Line 4">
            <a:extLst>
              <a:ext uri="{FF2B5EF4-FFF2-40B4-BE49-F238E27FC236}">
                <a16:creationId xmlns:a16="http://schemas.microsoft.com/office/drawing/2014/main" id="{C50CB0B0-21C3-405C-A823-28154CBDF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4487863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89" name="Line 5">
            <a:extLst>
              <a:ext uri="{FF2B5EF4-FFF2-40B4-BE49-F238E27FC236}">
                <a16:creationId xmlns:a16="http://schemas.microsoft.com/office/drawing/2014/main" id="{A05A0CAB-66FD-4813-8A12-6DF88E323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4487863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0" name="Line 6">
            <a:extLst>
              <a:ext uri="{FF2B5EF4-FFF2-40B4-BE49-F238E27FC236}">
                <a16:creationId xmlns:a16="http://schemas.microsoft.com/office/drawing/2014/main" id="{17C46772-7249-410E-B42C-2A9929038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4441825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1" name="Line 7">
            <a:extLst>
              <a:ext uri="{FF2B5EF4-FFF2-40B4-BE49-F238E27FC236}">
                <a16:creationId xmlns:a16="http://schemas.microsoft.com/office/drawing/2014/main" id="{C0A75A64-B043-4AFE-B346-30B8547C8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4441825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2" name="Line 8">
            <a:extLst>
              <a:ext uri="{FF2B5EF4-FFF2-40B4-BE49-F238E27FC236}">
                <a16:creationId xmlns:a16="http://schemas.microsoft.com/office/drawing/2014/main" id="{85F506F1-5CD2-4DDF-AB72-5C563FECA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41825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3" name="AutoShape 9">
            <a:extLst>
              <a:ext uri="{FF2B5EF4-FFF2-40B4-BE49-F238E27FC236}">
                <a16:creationId xmlns:a16="http://schemas.microsoft.com/office/drawing/2014/main" id="{A65ABA69-AC67-4A03-99E1-10F5C510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4440238"/>
            <a:ext cx="3224212" cy="511175"/>
          </a:xfrm>
          <a:prstGeom prst="rightArrow">
            <a:avLst>
              <a:gd name="adj1" fmla="val 50000"/>
              <a:gd name="adj2" fmla="val 31683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9994" name="Rectangle 10">
            <a:extLst>
              <a:ext uri="{FF2B5EF4-FFF2-40B4-BE49-F238E27FC236}">
                <a16:creationId xmlns:a16="http://schemas.microsoft.com/office/drawing/2014/main" id="{9BBC6056-4498-4F27-8E6A-108BE58FB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4557713"/>
            <a:ext cx="2979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</a:t>
            </a:r>
          </a:p>
        </p:txBody>
      </p:sp>
      <p:sp>
        <p:nvSpPr>
          <p:cNvPr id="169995" name="Rectangle 11">
            <a:extLst>
              <a:ext uri="{FF2B5EF4-FFF2-40B4-BE49-F238E27FC236}">
                <a16:creationId xmlns:a16="http://schemas.microsoft.com/office/drawing/2014/main" id="{810550E0-D357-45DD-9BF7-6D35CCD2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50704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5,000</a:t>
            </a:r>
          </a:p>
        </p:txBody>
      </p:sp>
      <p:sp>
        <p:nvSpPr>
          <p:cNvPr id="169996" name="Rectangle 12">
            <a:extLst>
              <a:ext uri="{FF2B5EF4-FFF2-40B4-BE49-F238E27FC236}">
                <a16:creationId xmlns:a16="http://schemas.microsoft.com/office/drawing/2014/main" id="{A70E226D-CF88-40B6-81ED-B8D53B81F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50704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5,000</a:t>
            </a:r>
          </a:p>
        </p:txBody>
      </p:sp>
      <p:sp>
        <p:nvSpPr>
          <p:cNvPr id="169997" name="Rectangle 13">
            <a:extLst>
              <a:ext uri="{FF2B5EF4-FFF2-40B4-BE49-F238E27FC236}">
                <a16:creationId xmlns:a16="http://schemas.microsoft.com/office/drawing/2014/main" id="{3628F480-D46C-4029-8580-CC2BE8782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507047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169998" name="Rectangle 14">
            <a:extLst>
              <a:ext uri="{FF2B5EF4-FFF2-40B4-BE49-F238E27FC236}">
                <a16:creationId xmlns:a16="http://schemas.microsoft.com/office/drawing/2014/main" id="{CBD7AB71-8982-4D78-9049-BCE011C38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176713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Project 1</a:t>
            </a:r>
          </a:p>
        </p:txBody>
      </p:sp>
      <p:sp>
        <p:nvSpPr>
          <p:cNvPr id="169999" name="Line 15">
            <a:extLst>
              <a:ext uri="{FF2B5EF4-FFF2-40B4-BE49-F238E27FC236}">
                <a16:creationId xmlns:a16="http://schemas.microsoft.com/office/drawing/2014/main" id="{04DAD9E3-B4D0-43D7-91B2-041065CE7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5767388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0" name="Line 16">
            <a:extLst>
              <a:ext uri="{FF2B5EF4-FFF2-40B4-BE49-F238E27FC236}">
                <a16:creationId xmlns:a16="http://schemas.microsoft.com/office/drawing/2014/main" id="{34DDC246-A954-4BDD-9B97-750712BFC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5767388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1" name="Line 17">
            <a:extLst>
              <a:ext uri="{FF2B5EF4-FFF2-40B4-BE49-F238E27FC236}">
                <a16:creationId xmlns:a16="http://schemas.microsoft.com/office/drawing/2014/main" id="{B6B5171F-D339-4302-BA2C-5FE173945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767388"/>
            <a:ext cx="0" cy="48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2" name="Line 18">
            <a:extLst>
              <a:ext uri="{FF2B5EF4-FFF2-40B4-BE49-F238E27FC236}">
                <a16:creationId xmlns:a16="http://schemas.microsoft.com/office/drawing/2014/main" id="{E540645B-08EE-4B0A-A425-829098CB8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5721350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3" name="Line 19">
            <a:extLst>
              <a:ext uri="{FF2B5EF4-FFF2-40B4-BE49-F238E27FC236}">
                <a16:creationId xmlns:a16="http://schemas.microsoft.com/office/drawing/2014/main" id="{6CC3501B-15CF-4E43-9437-FF9B7631E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5721350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4" name="Line 20">
            <a:extLst>
              <a:ext uri="{FF2B5EF4-FFF2-40B4-BE49-F238E27FC236}">
                <a16:creationId xmlns:a16="http://schemas.microsoft.com/office/drawing/2014/main" id="{648510B3-BDE4-435A-99EE-C05DE1992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721350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5" name="Line 21">
            <a:extLst>
              <a:ext uri="{FF2B5EF4-FFF2-40B4-BE49-F238E27FC236}">
                <a16:creationId xmlns:a16="http://schemas.microsoft.com/office/drawing/2014/main" id="{3327601F-5C6D-46C7-B384-082C3EDC5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488" y="5721350"/>
            <a:ext cx="0" cy="6270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6" name="AutoShape 22">
            <a:extLst>
              <a:ext uri="{FF2B5EF4-FFF2-40B4-BE49-F238E27FC236}">
                <a16:creationId xmlns:a16="http://schemas.microsoft.com/office/drawing/2014/main" id="{CEB07D4A-5CCD-4392-87F5-62F311FE7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5719763"/>
            <a:ext cx="4803775" cy="511175"/>
          </a:xfrm>
          <a:prstGeom prst="rightArrow">
            <a:avLst>
              <a:gd name="adj1" fmla="val 50000"/>
              <a:gd name="adj2" fmla="val 47205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0007" name="Rectangle 23">
            <a:extLst>
              <a:ext uri="{FF2B5EF4-FFF2-40B4-BE49-F238E27FC236}">
                <a16:creationId xmlns:a16="http://schemas.microsoft.com/office/drawing/2014/main" id="{750770AC-5505-4516-B526-F333CBAF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5837238"/>
            <a:ext cx="4567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</a:t>
            </a:r>
          </a:p>
        </p:txBody>
      </p:sp>
      <p:sp>
        <p:nvSpPr>
          <p:cNvPr id="170008" name="Rectangle 24">
            <a:extLst>
              <a:ext uri="{FF2B5EF4-FFF2-40B4-BE49-F238E27FC236}">
                <a16:creationId xmlns:a16="http://schemas.microsoft.com/office/drawing/2014/main" id="{29426AB1-16AB-416F-9F0C-99D079A87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642143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5,000</a:t>
            </a:r>
          </a:p>
        </p:txBody>
      </p:sp>
      <p:sp>
        <p:nvSpPr>
          <p:cNvPr id="170009" name="Rectangle 25">
            <a:extLst>
              <a:ext uri="{FF2B5EF4-FFF2-40B4-BE49-F238E27FC236}">
                <a16:creationId xmlns:a16="http://schemas.microsoft.com/office/drawing/2014/main" id="{97FC1052-74F1-4001-8821-130FD299C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642143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5,000</a:t>
            </a:r>
          </a:p>
        </p:txBody>
      </p:sp>
      <p:sp>
        <p:nvSpPr>
          <p:cNvPr id="170010" name="Rectangle 26">
            <a:extLst>
              <a:ext uri="{FF2B5EF4-FFF2-40B4-BE49-F238E27FC236}">
                <a16:creationId xmlns:a16="http://schemas.microsoft.com/office/drawing/2014/main" id="{BE8F7F59-0617-40F1-8DAB-54274339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6421438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170011" name="Rectangle 27">
            <a:extLst>
              <a:ext uri="{FF2B5EF4-FFF2-40B4-BE49-F238E27FC236}">
                <a16:creationId xmlns:a16="http://schemas.microsoft.com/office/drawing/2014/main" id="{3BB07436-1654-4010-A0FE-7AF9D7B74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456238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Project 2</a:t>
            </a:r>
          </a:p>
        </p:txBody>
      </p:sp>
      <p:sp>
        <p:nvSpPr>
          <p:cNvPr id="170012" name="Rectangle 28">
            <a:extLst>
              <a:ext uri="{FF2B5EF4-FFF2-40B4-BE49-F238E27FC236}">
                <a16:creationId xmlns:a16="http://schemas.microsoft.com/office/drawing/2014/main" id="{4FD205D2-C542-4115-8EF3-8CE044FC1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6421438"/>
            <a:ext cx="960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10,000</a:t>
            </a:r>
          </a:p>
        </p:txBody>
      </p:sp>
      <p:sp>
        <p:nvSpPr>
          <p:cNvPr id="170013" name="Rectangle 29">
            <a:extLst>
              <a:ext uri="{FF2B5EF4-FFF2-40B4-BE49-F238E27FC236}">
                <a16:creationId xmlns:a16="http://schemas.microsoft.com/office/drawing/2014/main" id="{D98DF097-08C8-479E-A45F-78D34031C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4827588"/>
            <a:ext cx="274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Both Projects have</a:t>
            </a:r>
          </a:p>
          <a:p>
            <a:r>
              <a:rPr lang="en-US" altLang="en-US" sz="2400"/>
              <a:t>Identical Payback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E3384DF-3863-40AD-A96D-1082232C0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Comparison of Methods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B2EA6879-7B9C-4268-B915-C5AE09CA2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035050"/>
            <a:ext cx="8593137" cy="2090738"/>
          </a:xfrm>
          <a:noFill/>
          <a:ln/>
        </p:spPr>
        <p:txBody>
          <a:bodyPr/>
          <a:lstStyle/>
          <a:p>
            <a:pPr marL="349250" indent="-349250"/>
            <a:r>
              <a:rPr lang="en-US" altLang="en-US" sz="2400"/>
              <a:t>NPV &amp; PI indicated accept Project B while IRR indicated that Project A should be accepted. Why?</a:t>
            </a:r>
          </a:p>
          <a:p>
            <a:pPr marL="349250" indent="-349250"/>
            <a:r>
              <a:rPr lang="en-US" altLang="en-US" sz="2400"/>
              <a:t>Sometimes there is a conflict between the decisions based on NPV and IRR methods. </a:t>
            </a:r>
          </a:p>
          <a:p>
            <a:pPr marL="349250" indent="-349250"/>
            <a:r>
              <a:rPr lang="en-US" altLang="en-US" sz="2400"/>
              <a:t>The conflict arises if there is difference in the timing of CFs or sizes of the projects (or both).</a:t>
            </a:r>
          </a:p>
          <a:p>
            <a:pPr marL="349250" indent="-349250"/>
            <a:r>
              <a:rPr lang="en-US" altLang="en-US" sz="2400"/>
              <a:t>The cause of the conflict is the underlying reinvestment rate assumption.</a:t>
            </a:r>
          </a:p>
          <a:p>
            <a:pPr marL="349250" indent="-349250"/>
            <a:r>
              <a:rPr lang="en-US" altLang="en-US" sz="2400"/>
              <a:t>Reinvestment Rate Assumptions</a:t>
            </a:r>
          </a:p>
          <a:p>
            <a:pPr marL="790575" lvl="1"/>
            <a:r>
              <a:rPr lang="en-US" altLang="en-US" sz="2400"/>
              <a:t>NPV assumes cash flows are reinvested at the required rate, k.</a:t>
            </a:r>
          </a:p>
          <a:p>
            <a:pPr marL="790575" lvl="1"/>
            <a:r>
              <a:rPr lang="en-US" altLang="en-US" sz="2400"/>
              <a:t>IRR assumes cash flows are reinvested at IRR.</a:t>
            </a:r>
          </a:p>
          <a:p>
            <a:pPr marL="349250" indent="-349250"/>
            <a:r>
              <a:rPr lang="en-US" altLang="en-US" sz="2400"/>
              <a:t>Reinvestment Rate of k more realistic as most projects earn approximately k (due to competition)</a:t>
            </a:r>
          </a:p>
          <a:p>
            <a:pPr marL="349250" indent="-349250"/>
            <a:r>
              <a:rPr lang="en-US" altLang="en-US" sz="2400" b="1" u="sng"/>
              <a:t>NPV</a:t>
            </a:r>
            <a:r>
              <a:rPr lang="en-US" altLang="en-US" sz="2400"/>
              <a:t> is the Better Method for project evaluation</a:t>
            </a:r>
          </a:p>
          <a:p>
            <a:pPr marL="349250" indent="-349250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379455D0-B53C-4644-8033-1ADB8C7C8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IRR 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48B42E26-0F0D-4AAA-AB7F-06CCECEE5E3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/>
          <a:lstStyle/>
          <a:p>
            <a:pPr marL="0" indent="0"/>
            <a:r>
              <a:rPr lang="en-US" altLang="en-US" sz="2400"/>
              <a:t>Because of its unreasonable reinvestment rate assumption, IRR method can result in bad decisions. </a:t>
            </a:r>
          </a:p>
          <a:p>
            <a:pPr marL="0" indent="0"/>
            <a:endParaRPr lang="en-US" altLang="en-US" sz="2400"/>
          </a:p>
          <a:p>
            <a:pPr marL="0" indent="0"/>
            <a:r>
              <a:rPr lang="en-US" altLang="en-US" sz="2400"/>
              <a:t>Another problem with IRR is that if the sign of the cash flow changes more than once, there is a possibility of multiple IRR.  See p 340.</a:t>
            </a:r>
          </a:p>
        </p:txBody>
      </p:sp>
      <p:sp>
        <p:nvSpPr>
          <p:cNvPr id="174084" name="Rectangle 4">
            <a:extLst>
              <a:ext uri="{FF2B5EF4-FFF2-40B4-BE49-F238E27FC236}">
                <a16:creationId xmlns:a16="http://schemas.microsoft.com/office/drawing/2014/main" id="{A77F1D59-BD20-436F-8D40-AF949FF5B55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38113" y="4124325"/>
            <a:ext cx="8918575" cy="2416175"/>
          </a:xfrm>
          <a:noFill/>
          <a:ln/>
        </p:spPr>
        <p:txBody>
          <a:bodyPr/>
          <a:lstStyle/>
          <a:p>
            <a:pPr marL="0" indent="0"/>
            <a:r>
              <a:rPr lang="en-US" altLang="en-US" sz="2400"/>
              <a:t>The problem of unreasonable assumption can be addressed by using Modified IRR</a:t>
            </a:r>
          </a:p>
          <a:p>
            <a:pPr marL="0" indent="0"/>
            <a:endParaRPr lang="en-US" altLang="en-US" sz="2400"/>
          </a:p>
          <a:p>
            <a:pPr marL="0" indent="0"/>
            <a:endParaRPr lang="en-US" altLang="en-US" sz="2400"/>
          </a:p>
          <a:p>
            <a:pPr marL="0" indent="0"/>
            <a:endParaRPr lang="en-US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E17F6654-F571-4633-AA88-3D5858888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MIRR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63AC16AC-C3E4-451A-B0FB-ABD6B2BCA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To find MIRR</a:t>
            </a:r>
          </a:p>
          <a:p>
            <a:r>
              <a:rPr lang="en-US" altLang="en-US"/>
              <a:t>1.Find the FV of all intermediate CFs using the cost of capital (the hurdle rate) as the interest rate.</a:t>
            </a:r>
          </a:p>
          <a:p>
            <a:r>
              <a:rPr lang="en-US" altLang="en-US"/>
              <a:t>2.Add all FV.</a:t>
            </a:r>
          </a:p>
          <a:p>
            <a:r>
              <a:rPr lang="en-US" altLang="en-US"/>
              <a:t>3. Find that discount rate which makes the PV of the FV equal to the PV of outflows.</a:t>
            </a:r>
          </a:p>
          <a:p>
            <a:endParaRPr lang="en-US" altLang="en-US"/>
          </a:p>
          <a:p>
            <a:r>
              <a:rPr lang="en-US" altLang="en-US"/>
              <a:t>Drop MIRR computations.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5C875B76-0B30-4E50-BDDD-BD0094375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A1DFFC74-B210-422A-BE05-F1FEA25F6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E4CB760-22CC-48DA-96E4-35D812327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Capital Budgeting 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B611046-9343-4713-842B-614FCF191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1360488"/>
            <a:ext cx="8901112" cy="2090737"/>
          </a:xfrm>
          <a:noFill/>
          <a:ln/>
        </p:spPr>
        <p:txBody>
          <a:bodyPr/>
          <a:lstStyle/>
          <a:p>
            <a:pPr marL="349250" indent="-349250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en-US" altLang="en-US"/>
              <a:t>Number of years needed to recover your initial outlay.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56CD3B55-261F-46B4-A33A-FBF66EDD5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9239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Payback Period</a:t>
            </a: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94A08A08-A62C-4AAF-B2AF-80115FAA8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5A460323-3A2F-4B2F-B262-F9A4C2BC0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01594D6F-DE68-4C28-9B3A-26A060852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CE209016-7981-41BB-99C2-6950DBCCD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4930775"/>
            <a:ext cx="0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0F49C135-EE9F-4D2C-A133-82DCAED4D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1CA17FCF-C3FF-4F31-92D7-4EAF16D84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799A1AEC-362D-410A-9868-C1182DFF4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3238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DC9BA801-7987-4F6A-964D-C0C64171D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325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E4F80135-11E5-4732-A645-39BC3C860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4884738"/>
            <a:ext cx="0" cy="6270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942C7ACF-5839-4B7E-961D-AA7B0669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83150"/>
            <a:ext cx="6202363" cy="511175"/>
          </a:xfrm>
          <a:prstGeom prst="rightArrow">
            <a:avLst>
              <a:gd name="adj1" fmla="val 50000"/>
              <a:gd name="adj2" fmla="val 60949"/>
            </a:avLst>
          </a:prstGeom>
          <a:solidFill>
            <a:srgbClr val="3365FB"/>
          </a:solidFill>
          <a:ln>
            <a:noFill/>
          </a:ln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96AFC127-1F27-4792-8D78-6CF19B4B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00625"/>
            <a:ext cx="564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0                  1                    2                   3                   4</a:t>
            </a:r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C32F443B-6965-45CC-A2FD-C33BCB23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584825"/>
            <a:ext cx="904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  <a:p>
            <a:pPr algn="r"/>
            <a:r>
              <a:rPr lang="en-US" altLang="en-US" sz="2000"/>
              <a:t>-6,500</a:t>
            </a:r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1B1AE049-2B38-4B93-89D4-3AA5EDBD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9F137F3A-5E55-44D8-8AC7-E60C3C60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688143DF-22EC-49C9-8963-985204A5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584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3,500</a:t>
            </a: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A9AC1154-3FA1-405B-87B6-31EDBB0C7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5584825"/>
            <a:ext cx="113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2000"/>
              <a:t>(10,000)</a:t>
            </a:r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1ACC999F-7A16-4A25-9F3E-87541C84B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5919788"/>
            <a:ext cx="1863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000"/>
              <a:t>Cumulative CF</a:t>
            </a:r>
          </a:p>
        </p:txBody>
      </p:sp>
      <p:grpSp>
        <p:nvGrpSpPr>
          <p:cNvPr id="20508" name="Group 28">
            <a:extLst>
              <a:ext uri="{FF2B5EF4-FFF2-40B4-BE49-F238E27FC236}">
                <a16:creationId xmlns:a16="http://schemas.microsoft.com/office/drawing/2014/main" id="{6AD07E70-EE13-46B6-A0B8-19758F7B3422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058988"/>
            <a:ext cx="3995738" cy="2346325"/>
            <a:chOff x="1080" y="1297"/>
            <a:chExt cx="2517" cy="1478"/>
          </a:xfrm>
        </p:grpSpPr>
        <p:sp>
          <p:nvSpPr>
            <p:cNvPr id="20502" name="Rectangle 22">
              <a:extLst>
                <a:ext uri="{FF2B5EF4-FFF2-40B4-BE49-F238E27FC236}">
                  <a16:creationId xmlns:a16="http://schemas.microsoft.com/office/drawing/2014/main" id="{F706A311-3769-4C93-ACA6-A54A63D7F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97"/>
              <a:ext cx="2517" cy="1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3" name="Rectangle 23">
              <a:extLst>
                <a:ext uri="{FF2B5EF4-FFF2-40B4-BE49-F238E27FC236}">
                  <a16:creationId xmlns:a16="http://schemas.microsoft.com/office/drawing/2014/main" id="{0E93D987-51D2-4F33-B236-01CFE23DC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502"/>
              <a:ext cx="761" cy="1215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4" name="Line 24">
              <a:extLst>
                <a:ext uri="{FF2B5EF4-FFF2-40B4-BE49-F238E27FC236}">
                  <a16:creationId xmlns:a16="http://schemas.microsoft.com/office/drawing/2014/main" id="{D54E4076-13E1-44F4-859E-EC487676B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" y="2650"/>
              <a:ext cx="22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5" name="Rectangle 25">
              <a:extLst>
                <a:ext uri="{FF2B5EF4-FFF2-40B4-BE49-F238E27FC236}">
                  <a16:creationId xmlns:a16="http://schemas.microsoft.com/office/drawing/2014/main" id="{6471B56A-4E87-4F62-B0E3-8839771A2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307"/>
              <a:ext cx="1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30438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P  R  O  J  E  C  T</a:t>
              </a:r>
            </a:p>
          </p:txBody>
        </p:sp>
        <p:sp>
          <p:nvSpPr>
            <p:cNvPr id="20506" name="Freeform 26">
              <a:extLst>
                <a:ext uri="{FF2B5EF4-FFF2-40B4-BE49-F238E27FC236}">
                  <a16:creationId xmlns:a16="http://schemas.microsoft.com/office/drawing/2014/main" id="{3A841170-7A14-47C7-A82D-14F4092EA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" y="1708"/>
              <a:ext cx="2260" cy="938"/>
            </a:xfrm>
            <a:custGeom>
              <a:avLst/>
              <a:gdLst>
                <a:gd name="T0" fmla="*/ 0 w 2260"/>
                <a:gd name="T1" fmla="*/ 937 h 938"/>
                <a:gd name="T2" fmla="*/ 0 w 2260"/>
                <a:gd name="T3" fmla="*/ 0 h 938"/>
                <a:gd name="T4" fmla="*/ 2259 w 2260"/>
                <a:gd name="T5" fmla="*/ 0 h 938"/>
                <a:gd name="T6" fmla="*/ 2259 w 2260"/>
                <a:gd name="T7" fmla="*/ 937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0" h="938">
                  <a:moveTo>
                    <a:pt x="0" y="937"/>
                  </a:moveTo>
                  <a:lnTo>
                    <a:pt x="0" y="0"/>
                  </a:lnTo>
                  <a:lnTo>
                    <a:pt x="2259" y="0"/>
                  </a:lnTo>
                  <a:lnTo>
                    <a:pt x="2259" y="937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7" name="Rectangle 27">
              <a:extLst>
                <a:ext uri="{FF2B5EF4-FFF2-40B4-BE49-F238E27FC236}">
                  <a16:creationId xmlns:a16="http://schemas.microsoft.com/office/drawing/2014/main" id="{660BC0D9-5D93-4904-A7CC-23708F63C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1503"/>
              <a:ext cx="2342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835150" algn="dec"/>
                  <a:tab pos="3136900" algn="dec"/>
                  <a:tab pos="4460875" algn="dec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Time	A	B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	(10,000.)	 (10,000.)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	3,500	500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3	3,500	4,600</a:t>
              </a:r>
            </a:p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4	3,500	10,000</a:t>
              </a: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kextra">
  <a:themeElements>
    <a:clrScheme name="">
      <a:dk1>
        <a:srgbClr val="6E0043"/>
      </a:dk1>
      <a:lt1>
        <a:srgbClr val="FFFFFF"/>
      </a:lt1>
      <a:dk2>
        <a:srgbClr val="AA0161"/>
      </a:dk2>
      <a:lt2>
        <a:srgbClr val="8CF4EA"/>
      </a:lt2>
      <a:accent1>
        <a:srgbClr val="FDE3BA"/>
      </a:accent1>
      <a:accent2>
        <a:srgbClr val="EAEC5E"/>
      </a:accent2>
      <a:accent3>
        <a:srgbClr val="D2AAB7"/>
      </a:accent3>
      <a:accent4>
        <a:srgbClr val="DADADA"/>
      </a:accent4>
      <a:accent5>
        <a:srgbClr val="FEEFD9"/>
      </a:accent5>
      <a:accent6>
        <a:srgbClr val="D4D654"/>
      </a:accent6>
      <a:hlink>
        <a:srgbClr val="919191"/>
      </a:hlink>
      <a:folHlink>
        <a:srgbClr val="D93192"/>
      </a:folHlink>
    </a:clrScheme>
    <a:fontScheme name="kext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kextra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xtr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xtra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xtra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xtra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xtra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xtra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41064AEDA0843A41CFD5E02EFD959" ma:contentTypeVersion="2" ma:contentTypeDescription="Create a new document." ma:contentTypeScope="" ma:versionID="8515a9caa03ad6862d0e784da0b0fc27">
  <xsd:schema xmlns:xsd="http://www.w3.org/2001/XMLSchema" xmlns:xs="http://www.w3.org/2001/XMLSchema" xmlns:p="http://schemas.microsoft.com/office/2006/metadata/properties" xmlns:ns2="3e3b7f3f-4ae4-4333-874b-f215a2f7e271" targetNamespace="http://schemas.microsoft.com/office/2006/metadata/properties" ma:root="true" ma:fieldsID="71f93f7afefd5f1ca7431c7846694acd" ns2:_="">
    <xsd:import namespace="3e3b7f3f-4ae4-4333-874b-f215a2f7e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b7f3f-4ae4-4333-874b-f215a2f7e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1D5016-1122-43D9-8326-603BF123C0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1F6DD6-9E5B-4F92-B435-BF200B447B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3b7f3f-4ae4-4333-874b-f215a2f7e2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d:\prentice\keown\kextra.ppt</Template>
  <Pages>105</Pages>
  <Words>4424</Words>
  <Application>Microsoft Office PowerPoint</Application>
  <PresentationFormat>On-screen Show (4:3)</PresentationFormat>
  <Paragraphs>1556</Paragraphs>
  <Slides>88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kextra</vt:lpstr>
      <vt:lpstr>PowerPoint Presentation</vt:lpstr>
      <vt:lpstr>Capital Budgeting Concepts</vt:lpstr>
      <vt:lpstr>Capital Budgeting Concepts</vt:lpstr>
      <vt:lpstr>Capital Budgeting Concepts</vt:lpstr>
      <vt:lpstr>Capital Budgeting Concepts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Payback Method</vt:lpstr>
      <vt:lpstr>Payback Method</vt:lpstr>
      <vt:lpstr>Payback Method</vt:lpstr>
      <vt:lpstr>Payback Method</vt:lpstr>
      <vt:lpstr>Payback Method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Net Present Value Profile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Capital Budgeting Methods</vt:lpstr>
      <vt:lpstr>Comparison of Methods</vt:lpstr>
      <vt:lpstr>Comparison of Methods</vt:lpstr>
      <vt:lpstr>Comparison of Methods</vt:lpstr>
      <vt:lpstr>Comparison of Methods</vt:lpstr>
      <vt:lpstr>Comparison of Methods</vt:lpstr>
      <vt:lpstr>Comparison of Methods</vt:lpstr>
      <vt:lpstr>IRR </vt:lpstr>
      <vt:lpstr>MIRR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9-Capital Budgeting Techniques</dc:title>
  <dc:subject>Martin. Keown, Petty, Scott</dc:subject>
  <dc:creator>Rajiv Kalra</dc:creator>
  <cp:keywords/>
  <dc:description/>
  <cp:lastModifiedBy>CB</cp:lastModifiedBy>
  <cp:revision>25</cp:revision>
  <cp:lastPrinted>1995-03-03T15:02:44Z</cp:lastPrinted>
  <dcterms:created xsi:type="dcterms:W3CDTF">1996-08-16T10:58:48Z</dcterms:created>
  <dcterms:modified xsi:type="dcterms:W3CDTF">2020-08-18T03:55:46Z</dcterms:modified>
</cp:coreProperties>
</file>