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60" r:id="rId5"/>
    <p:sldId id="257" r:id="rId6"/>
    <p:sldId id="258" r:id="rId7"/>
    <p:sldId id="259" r:id="rId8"/>
    <p:sldId id="265" r:id="rId9"/>
    <p:sldId id="266" r:id="rId10"/>
    <p:sldId id="261" r:id="rId11"/>
    <p:sldId id="262" r:id="rId12"/>
    <p:sldId id="263" r:id="rId13"/>
    <p:sldId id="270" r:id="rId14"/>
    <p:sldId id="267" r:id="rId15"/>
    <p:sldId id="268" r:id="rId16"/>
    <p:sldId id="269" r:id="rId17"/>
    <p:sldId id="264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18EF4-08EF-C8E7-2E4B-E51682D6BA61}" v="1" dt="2020-07-21T04:07:45.074"/>
    <p1510:client id="{4516E077-3BF1-4CD6-8048-C8F1CC770E88}" v="943" dt="2020-08-07T05:39:49.279"/>
    <p1510:client id="{48E5F9AC-1713-4368-AF2F-89B4444708D1}" v="254" dt="2020-08-04T03:39:54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s. Divya Sharma S.G." userId="S::sg_divya@blr.amrita.edu::74ed4411-1df2-4799-8a50-640a77fe483c" providerId="AD" clId="Web-{09118EF4-08EF-C8E7-2E4B-E51682D6BA61}"/>
    <pc:docChg chg="sldOrd">
      <pc:chgData name="Ms. Divya Sharma S.G." userId="S::sg_divya@blr.amrita.edu::74ed4411-1df2-4799-8a50-640a77fe483c" providerId="AD" clId="Web-{09118EF4-08EF-C8E7-2E4B-E51682D6BA61}" dt="2020-07-21T04:07:45.074" v="0"/>
      <pc:docMkLst>
        <pc:docMk/>
      </pc:docMkLst>
      <pc:sldChg chg="ord">
        <pc:chgData name="Ms. Divya Sharma S.G." userId="S::sg_divya@blr.amrita.edu::74ed4411-1df2-4799-8a50-640a77fe483c" providerId="AD" clId="Web-{09118EF4-08EF-C8E7-2E4B-E51682D6BA61}" dt="2020-07-21T04:07:45.074" v="0"/>
        <pc:sldMkLst>
          <pc:docMk/>
          <pc:sldMk cId="0" sldId="260"/>
        </pc:sldMkLst>
      </pc:sldChg>
    </pc:docChg>
  </pc:docChgLst>
  <pc:docChgLst>
    <pc:chgData name="Ms. Divya Sharma S.G." userId="S::sg_divya@blr.amrita.edu::74ed4411-1df2-4799-8a50-640a77fe483c" providerId="AD" clId="Web-{48E5F9AC-1713-4368-AF2F-89B4444708D1}"/>
    <pc:docChg chg="addSld modSld">
      <pc:chgData name="Ms. Divya Sharma S.G." userId="S::sg_divya@blr.amrita.edu::74ed4411-1df2-4799-8a50-640a77fe483c" providerId="AD" clId="Web-{48E5F9AC-1713-4368-AF2F-89B4444708D1}" dt="2020-08-04T03:39:54.438" v="249" actId="20577"/>
      <pc:docMkLst>
        <pc:docMk/>
      </pc:docMkLst>
      <pc:sldChg chg="modSp new">
        <pc:chgData name="Ms. Divya Sharma S.G." userId="S::sg_divya@blr.amrita.edu::74ed4411-1df2-4799-8a50-640a77fe483c" providerId="AD" clId="Web-{48E5F9AC-1713-4368-AF2F-89B4444708D1}" dt="2020-08-04T03:36:47.583" v="137" actId="20577"/>
        <pc:sldMkLst>
          <pc:docMk/>
          <pc:sldMk cId="1421642717" sldId="265"/>
        </pc:sldMkLst>
        <pc:spChg chg="mod">
          <ac:chgData name="Ms. Divya Sharma S.G." userId="S::sg_divya@blr.amrita.edu::74ed4411-1df2-4799-8a50-640a77fe483c" providerId="AD" clId="Web-{48E5F9AC-1713-4368-AF2F-89B4444708D1}" dt="2020-08-04T03:36:47.583" v="137" actId="20577"/>
          <ac:spMkLst>
            <pc:docMk/>
            <pc:sldMk cId="1421642717" sldId="265"/>
            <ac:spMk id="2" creationId="{BE470B82-80F5-45CE-B0F0-546131F51BDD}"/>
          </ac:spMkLst>
        </pc:spChg>
        <pc:spChg chg="mod">
          <ac:chgData name="Ms. Divya Sharma S.G." userId="S::sg_divya@blr.amrita.edu::74ed4411-1df2-4799-8a50-640a77fe483c" providerId="AD" clId="Web-{48E5F9AC-1713-4368-AF2F-89B4444708D1}" dt="2020-08-04T03:36:31.847" v="125" actId="20577"/>
          <ac:spMkLst>
            <pc:docMk/>
            <pc:sldMk cId="1421642717" sldId="265"/>
            <ac:spMk id="3" creationId="{F82D397C-BDD5-46EE-91DE-B7E2A9135E2D}"/>
          </ac:spMkLst>
        </pc:spChg>
      </pc:sldChg>
      <pc:sldChg chg="modSp new">
        <pc:chgData name="Ms. Divya Sharma S.G." userId="S::sg_divya@blr.amrita.edu::74ed4411-1df2-4799-8a50-640a77fe483c" providerId="AD" clId="Web-{48E5F9AC-1713-4368-AF2F-89B4444708D1}" dt="2020-08-04T03:39:54.438" v="249" actId="20577"/>
        <pc:sldMkLst>
          <pc:docMk/>
          <pc:sldMk cId="4056478683" sldId="266"/>
        </pc:sldMkLst>
        <pc:spChg chg="mod">
          <ac:chgData name="Ms. Divya Sharma S.G." userId="S::sg_divya@blr.amrita.edu::74ed4411-1df2-4799-8a50-640a77fe483c" providerId="AD" clId="Web-{48E5F9AC-1713-4368-AF2F-89B4444708D1}" dt="2020-08-04T03:37:14.506" v="149" actId="20577"/>
          <ac:spMkLst>
            <pc:docMk/>
            <pc:sldMk cId="4056478683" sldId="266"/>
            <ac:spMk id="2" creationId="{1285F29E-3288-49C1-B916-DAB9018C8F0B}"/>
          </ac:spMkLst>
        </pc:spChg>
        <pc:spChg chg="mod">
          <ac:chgData name="Ms. Divya Sharma S.G." userId="S::sg_divya@blr.amrita.edu::74ed4411-1df2-4799-8a50-640a77fe483c" providerId="AD" clId="Web-{48E5F9AC-1713-4368-AF2F-89B4444708D1}" dt="2020-08-04T03:39:54.438" v="249" actId="20577"/>
          <ac:spMkLst>
            <pc:docMk/>
            <pc:sldMk cId="4056478683" sldId="266"/>
            <ac:spMk id="3" creationId="{839C2716-AF41-48DF-983E-09412C4A14D4}"/>
          </ac:spMkLst>
        </pc:spChg>
      </pc:sldChg>
    </pc:docChg>
  </pc:docChgLst>
  <pc:docChgLst>
    <pc:chgData name="Ms. Divya Sharma S.G." userId="S::sg_divya@blr.amrita.edu::74ed4411-1df2-4799-8a50-640a77fe483c" providerId="AD" clId="Web-{4516E077-3BF1-4CD6-8048-C8F1CC770E88}"/>
    <pc:docChg chg="addSld delSld modSld">
      <pc:chgData name="Ms. Divya Sharma S.G." userId="S::sg_divya@blr.amrita.edu::74ed4411-1df2-4799-8a50-640a77fe483c" providerId="AD" clId="Web-{4516E077-3BF1-4CD6-8048-C8F1CC770E88}" dt="2020-08-07T05:39:49.279" v="938"/>
      <pc:docMkLst>
        <pc:docMk/>
      </pc:docMkLst>
      <pc:sldChg chg="modSp new">
        <pc:chgData name="Ms. Divya Sharma S.G." userId="S::sg_divya@blr.amrita.edu::74ed4411-1df2-4799-8a50-640a77fe483c" providerId="AD" clId="Web-{4516E077-3BF1-4CD6-8048-C8F1CC770E88}" dt="2020-08-07T05:15:30.425" v="448" actId="20577"/>
        <pc:sldMkLst>
          <pc:docMk/>
          <pc:sldMk cId="2228796229" sldId="267"/>
        </pc:sldMkLst>
        <pc:spChg chg="mod">
          <ac:chgData name="Ms. Divya Sharma S.G." userId="S::sg_divya@blr.amrita.edu::74ed4411-1df2-4799-8a50-640a77fe483c" providerId="AD" clId="Web-{4516E077-3BF1-4CD6-8048-C8F1CC770E88}" dt="2020-08-07T05:15:30.425" v="448" actId="20577"/>
          <ac:spMkLst>
            <pc:docMk/>
            <pc:sldMk cId="2228796229" sldId="267"/>
            <ac:spMk id="2" creationId="{53DBB155-EB1F-41A7-8536-3B75A35D1F4B}"/>
          </ac:spMkLst>
        </pc:spChg>
        <pc:spChg chg="mod">
          <ac:chgData name="Ms. Divya Sharma S.G." userId="S::sg_divya@blr.amrita.edu::74ed4411-1df2-4799-8a50-640a77fe483c" providerId="AD" clId="Web-{4516E077-3BF1-4CD6-8048-C8F1CC770E88}" dt="2020-08-07T05:10:08.335" v="253" actId="20577"/>
          <ac:spMkLst>
            <pc:docMk/>
            <pc:sldMk cId="2228796229" sldId="267"/>
            <ac:spMk id="3" creationId="{495E7CDA-3132-42CF-BF32-E07CA32C0DAE}"/>
          </ac:spMkLst>
        </pc:spChg>
      </pc:sldChg>
      <pc:sldChg chg="delSp modSp new">
        <pc:chgData name="Ms. Divya Sharma S.G." userId="S::sg_divya@blr.amrita.edu::74ed4411-1df2-4799-8a50-640a77fe483c" providerId="AD" clId="Web-{4516E077-3BF1-4CD6-8048-C8F1CC770E88}" dt="2020-08-07T05:15:16.255" v="437" actId="20577"/>
        <pc:sldMkLst>
          <pc:docMk/>
          <pc:sldMk cId="2459908816" sldId="268"/>
        </pc:sldMkLst>
        <pc:spChg chg="del">
          <ac:chgData name="Ms. Divya Sharma S.G." userId="S::sg_divya@blr.amrita.edu::74ed4411-1df2-4799-8a50-640a77fe483c" providerId="AD" clId="Web-{4516E077-3BF1-4CD6-8048-C8F1CC770E88}" dt="2020-08-07T05:11:47.464" v="255"/>
          <ac:spMkLst>
            <pc:docMk/>
            <pc:sldMk cId="2459908816" sldId="268"/>
            <ac:spMk id="2" creationId="{6874CD66-2662-492A-864F-A7AE1B0F96DA}"/>
          </ac:spMkLst>
        </pc:spChg>
        <pc:spChg chg="mod">
          <ac:chgData name="Ms. Divya Sharma S.G." userId="S::sg_divya@blr.amrita.edu::74ed4411-1df2-4799-8a50-640a77fe483c" providerId="AD" clId="Web-{4516E077-3BF1-4CD6-8048-C8F1CC770E88}" dt="2020-08-07T05:15:16.255" v="437" actId="20577"/>
          <ac:spMkLst>
            <pc:docMk/>
            <pc:sldMk cId="2459908816" sldId="268"/>
            <ac:spMk id="3" creationId="{C52BB644-698E-4A69-A13D-5E3B9C057A85}"/>
          </ac:spMkLst>
        </pc:spChg>
      </pc:sldChg>
      <pc:sldChg chg="delSp modSp new">
        <pc:chgData name="Ms. Divya Sharma S.G." userId="S::sg_divya@blr.amrita.edu::74ed4411-1df2-4799-8a50-640a77fe483c" providerId="AD" clId="Web-{4516E077-3BF1-4CD6-8048-C8F1CC770E88}" dt="2020-08-07T05:20:38.703" v="559" actId="20577"/>
        <pc:sldMkLst>
          <pc:docMk/>
          <pc:sldMk cId="3443426054" sldId="269"/>
        </pc:sldMkLst>
        <pc:spChg chg="del">
          <ac:chgData name="Ms. Divya Sharma S.G." userId="S::sg_divya@blr.amrita.edu::74ed4411-1df2-4799-8a50-640a77fe483c" providerId="AD" clId="Web-{4516E077-3BF1-4CD6-8048-C8F1CC770E88}" dt="2020-08-07T05:16:38.522" v="450"/>
          <ac:spMkLst>
            <pc:docMk/>
            <pc:sldMk cId="3443426054" sldId="269"/>
            <ac:spMk id="2" creationId="{C8F47264-D16A-4B10-8AF1-BA08719BEF6B}"/>
          </ac:spMkLst>
        </pc:spChg>
        <pc:spChg chg="mod">
          <ac:chgData name="Ms. Divya Sharma S.G." userId="S::sg_divya@blr.amrita.edu::74ed4411-1df2-4799-8a50-640a77fe483c" providerId="AD" clId="Web-{4516E077-3BF1-4CD6-8048-C8F1CC770E88}" dt="2020-08-07T05:20:38.703" v="559" actId="20577"/>
          <ac:spMkLst>
            <pc:docMk/>
            <pc:sldMk cId="3443426054" sldId="269"/>
            <ac:spMk id="3" creationId="{38196369-78B1-475E-B783-7CD0BC3C6706}"/>
          </ac:spMkLst>
        </pc:spChg>
      </pc:sldChg>
      <pc:sldChg chg="delSp modSp new">
        <pc:chgData name="Ms. Divya Sharma S.G." userId="S::sg_divya@blr.amrita.edu::74ed4411-1df2-4799-8a50-640a77fe483c" providerId="AD" clId="Web-{4516E077-3BF1-4CD6-8048-C8F1CC770E88}" dt="2020-08-07T05:30:42.101" v="930" actId="20577"/>
        <pc:sldMkLst>
          <pc:docMk/>
          <pc:sldMk cId="4252099264" sldId="270"/>
        </pc:sldMkLst>
        <pc:spChg chg="del">
          <ac:chgData name="Ms. Divya Sharma S.G." userId="S::sg_divya@blr.amrita.edu::74ed4411-1df2-4799-8a50-640a77fe483c" providerId="AD" clId="Web-{4516E077-3BF1-4CD6-8048-C8F1CC770E88}" dt="2020-08-07T05:21:03.798" v="561"/>
          <ac:spMkLst>
            <pc:docMk/>
            <pc:sldMk cId="4252099264" sldId="270"/>
            <ac:spMk id="2" creationId="{98283279-5490-49CC-B844-9478F977FE7E}"/>
          </ac:spMkLst>
        </pc:spChg>
        <pc:spChg chg="mod">
          <ac:chgData name="Ms. Divya Sharma S.G." userId="S::sg_divya@blr.amrita.edu::74ed4411-1df2-4799-8a50-640a77fe483c" providerId="AD" clId="Web-{4516E077-3BF1-4CD6-8048-C8F1CC770E88}" dt="2020-08-07T05:30:42.101" v="930" actId="20577"/>
          <ac:spMkLst>
            <pc:docMk/>
            <pc:sldMk cId="4252099264" sldId="270"/>
            <ac:spMk id="3" creationId="{E4E41C9A-CF63-4A7B-9177-B66C46534BD6}"/>
          </ac:spMkLst>
        </pc:spChg>
      </pc:sldChg>
      <pc:sldChg chg="delSp modSp new del">
        <pc:chgData name="Ms. Divya Sharma S.G." userId="S::sg_divya@blr.amrita.edu::74ed4411-1df2-4799-8a50-640a77fe483c" providerId="AD" clId="Web-{4516E077-3BF1-4CD6-8048-C8F1CC770E88}" dt="2020-08-07T05:39:49.279" v="938"/>
        <pc:sldMkLst>
          <pc:docMk/>
          <pc:sldMk cId="4089479468" sldId="271"/>
        </pc:sldMkLst>
        <pc:spChg chg="del">
          <ac:chgData name="Ms. Divya Sharma S.G." userId="S::sg_divya@blr.amrita.edu::74ed4411-1df2-4799-8a50-640a77fe483c" providerId="AD" clId="Web-{4516E077-3BF1-4CD6-8048-C8F1CC770E88}" dt="2020-08-07T05:31:39.088" v="932"/>
          <ac:spMkLst>
            <pc:docMk/>
            <pc:sldMk cId="4089479468" sldId="271"/>
            <ac:spMk id="2" creationId="{DA5F7D37-1E05-48F5-80A4-0F24FA34CAB4}"/>
          </ac:spMkLst>
        </pc:spChg>
        <pc:spChg chg="mod">
          <ac:chgData name="Ms. Divya Sharma S.G." userId="S::sg_divya@blr.amrita.edu::74ed4411-1df2-4799-8a50-640a77fe483c" providerId="AD" clId="Web-{4516E077-3BF1-4CD6-8048-C8F1CC770E88}" dt="2020-08-07T05:31:48.791" v="937" actId="20577"/>
          <ac:spMkLst>
            <pc:docMk/>
            <pc:sldMk cId="4089479468" sldId="271"/>
            <ac:spMk id="3" creationId="{CE4B137C-0390-4B54-92DB-573AF664FBA9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80D6A3-90C0-405F-A641-B0F241DB9C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652471A-0F4A-4BA6-A782-32274EC5C3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4A2492-F601-4548-BD97-6B3C3D5D8E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A20DC6-6A8D-47EF-9DD4-C535398B7A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175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7B7FB99-EB49-401C-B6CF-5400FBF4A5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729673-ABDF-497C-8EF3-5EDE8A5977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EABE9E0-45A5-42C4-8604-1EB0325509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055D73-44DB-4664-957A-762C86E08A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750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8F57307-B257-4C44-9CF6-CC2813DD8A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DD1F452-3C0E-4882-AFA3-A2701EED0C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37A1A4-994D-45A2-95DB-6EB49F59E3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95893E-E0ED-4C5A-B89C-FD75EE8587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4400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7CF2119-F796-4520-8047-A8825DFA67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DB2A647-C41B-4AE7-B83A-1F89C32CF2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77FBC36-1D6B-414A-91F8-A386BCA01D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91A7BE-F3A4-4B7A-8B7D-E8731F71EC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6155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D2FA84-9D8B-483F-A316-3EF5DE045B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221FE-8146-4791-8F5F-E2626231F0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FA7F7-4ED0-4F7D-9189-0EBE91B1E3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9AC82F-9E5B-4D85-869F-03A1BDD384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510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3C5AE9-7820-47D7-B2D9-E6823C7BA9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5CAB14-D175-43E7-A768-9DFA004C72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1357E7B-C48C-4E6E-A028-E31E2D1FF9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E9C002-A66A-4063-93CE-54F6F1C4F0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281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96634AA-DC9B-4B46-ABE4-947BB0D559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27F834-1F96-4CC0-8744-B87E9EBB1A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ED602AB-A870-442A-978F-374D40CFBA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647933-D768-436C-8EF9-A40488C474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985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D2825B-7AF7-45AF-9D19-D87AC4FCBA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BE801A-149C-4E44-8BE2-A942A6CEC9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F1C992-D6E0-4954-9E3F-54A489CE49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A5CC8F-D0FA-40BD-96B1-4A4387EF46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762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8D4C701-8C26-4C55-85C3-F1805A26EA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C03C77F-A211-4675-897D-320FA88A5D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97520F8-4F71-429B-B68E-40F41509E6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85B78B-12CB-4EBC-BFC5-A64147FD27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071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7741D43-8A8A-4354-9610-A46A4AB514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AA3A400-A8E0-423A-AE90-D89D9F02E3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8D69E3-1572-4621-8757-95CD24D5F2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5278C3-B096-46D5-856F-4373B8AF26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753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A4BAF98-E95F-497D-80FF-FD471659CE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A820652-1924-4821-8551-B7E7C15435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788D8E6-6D38-4883-B5E9-2E7D79A590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C1B822-D9AB-4518-997A-2BCCDBE45D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515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E20A59-36D6-4395-A15A-A21AF51ED8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F4546B-81A5-4BB7-8528-2875CFF882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C8E402-40E1-4D73-B6DA-B71170BD8D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2259-556F-406D-9735-6179E63A5E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698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A5BB4A-DC4A-4161-A543-9A22F9E8AA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299A79-1F8C-4269-83C0-2DDA9866DF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8F6B94-E349-4E20-8FCD-71AF2E7859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EC9D5D-5799-451C-A4AB-626C81E813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274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956962D-7F45-4B71-B4C6-F6DC68564C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73F4A4D-D9CD-439A-997D-7FF98C937B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0541996-F468-41B0-93D5-020B807A086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0C70583-41BE-419D-99BD-B12D1F0AEAB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7983C32-4D39-4DFF-92F7-CF150B57F17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63F82BD-F609-4DE8-B4B8-847F46042EA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1B5A639-A97D-4A70-928C-885B5A47C94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Lecture Notes</a:t>
            </a:r>
            <a:br>
              <a:rPr lang="en-US" altLang="en-US"/>
            </a:br>
            <a:r>
              <a:rPr lang="en-US" altLang="en-US"/>
              <a:t>FINANCIAL ENGINEERING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05460AC-9B4C-42B9-9703-83F31B2F927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Money Time Relationships And Equivalence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9316982-5553-4AC6-9394-5629720BBB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Nominal and Effective Interest Rates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D370EEF-350E-483C-B96B-AB6DC77F36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The Interest period or time between successive compounding is less than one year.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For example, if the interest is 6% per interest period and the interest period is six months, it is customary to speak of this rate as 12% compounded semiannually. Here the annual rate of interest is known as the nominal rate 12%.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The nominal interest rate is represented by 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The actual annual rate on the principle is not 12% but something greater, because compounding occurs twice during the year.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The relationship between effective interest i and nominal interest rate, r is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i= (1+r/M)</a:t>
            </a:r>
            <a:r>
              <a:rPr lang="en-US" altLang="en-US" sz="2400" baseline="30000"/>
              <a:t>M </a:t>
            </a:r>
            <a:r>
              <a:rPr lang="en-US" altLang="en-US" sz="2400"/>
              <a:t>-1</a:t>
            </a:r>
            <a:endParaRPr lang="en-US" altLang="en-US" sz="2400" baseline="30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41C9A-CF63-4A7B-9177-B66C46534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8767"/>
            <a:ext cx="8229600" cy="5647396"/>
          </a:xfrm>
        </p:spPr>
        <p:txBody>
          <a:bodyPr/>
          <a:lstStyle/>
          <a:p>
            <a:r>
              <a:rPr lang="en-US">
                <a:cs typeface="Arial"/>
              </a:rPr>
              <a:t>Combined problem:</a:t>
            </a:r>
          </a:p>
          <a:p>
            <a:pPr marL="0" indent="0">
              <a:buNone/>
            </a:pPr>
            <a:r>
              <a:rPr lang="en-US">
                <a:cs typeface="Arial"/>
              </a:rPr>
              <a:t>Suppose </a:t>
            </a:r>
            <a:r>
              <a:rPr lang="en-US" err="1">
                <a:cs typeface="Arial"/>
              </a:rPr>
              <a:t>jhon</a:t>
            </a:r>
            <a:r>
              <a:rPr lang="en-US">
                <a:cs typeface="Arial"/>
              </a:rPr>
              <a:t> is 25 years old, and he believes that he can save for 30 years until he is 55. For 10 years in </a:t>
            </a:r>
            <a:r>
              <a:rPr lang="en-US" err="1">
                <a:cs typeface="Arial"/>
              </a:rPr>
              <a:t>folloing</a:t>
            </a:r>
            <a:r>
              <a:rPr lang="en-US">
                <a:cs typeface="Arial"/>
              </a:rPr>
              <a:t> until his retirement age, he faces spike in expenses and will not be able to same any amount. If </a:t>
            </a:r>
            <a:r>
              <a:rPr lang="en-US" err="1">
                <a:cs typeface="Arial"/>
              </a:rPr>
              <a:t>jhon</a:t>
            </a:r>
            <a:r>
              <a:rPr lang="en-US">
                <a:cs typeface="Arial"/>
              </a:rPr>
              <a:t> expects a guaranteed amount of $400000 starting from his 66th birthday for each year, how much must he save for the next 30 years, assume that the investment </a:t>
            </a:r>
            <a:r>
              <a:rPr lang="en-US" err="1">
                <a:cs typeface="Arial"/>
              </a:rPr>
              <a:t>yeilds</a:t>
            </a:r>
            <a:r>
              <a:rPr lang="en-US">
                <a:cs typeface="Arial"/>
              </a:rPr>
              <a:t> interest about 9% and </a:t>
            </a:r>
            <a:r>
              <a:rPr lang="en-US" err="1">
                <a:cs typeface="Arial"/>
              </a:rPr>
              <a:t>jhon</a:t>
            </a:r>
            <a:r>
              <a:rPr lang="en-US">
                <a:cs typeface="Arial"/>
              </a:rPr>
              <a:t> is likely to live till he is 90.</a:t>
            </a:r>
          </a:p>
        </p:txBody>
      </p:sp>
    </p:spTree>
    <p:extLst>
      <p:ext uri="{BB962C8B-B14F-4D97-AF65-F5344CB8AC3E}">
        <p14:creationId xmlns:p14="http://schemas.microsoft.com/office/powerpoint/2010/main" val="4252099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B155-EB1F-41A7-8536-3B75A35D1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Questions for class assignment.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E7CDA-3132-42CF-BF32-E07CA32C0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>
                <a:cs typeface="Arial"/>
              </a:rPr>
              <a:t>If </a:t>
            </a:r>
            <a:r>
              <a:rPr lang="en-US" sz="2400" err="1">
                <a:cs typeface="Arial"/>
              </a:rPr>
              <a:t>charles</a:t>
            </a:r>
            <a:r>
              <a:rPr lang="en-US" sz="2400">
                <a:cs typeface="Arial"/>
              </a:rPr>
              <a:t> deposits $100 in a savings account at a federally insured bank now at a 12 % interest how much will </a:t>
            </a:r>
            <a:r>
              <a:rPr lang="en-US" sz="2400" err="1">
                <a:cs typeface="Arial"/>
              </a:rPr>
              <a:t>accumalate</a:t>
            </a:r>
            <a:r>
              <a:rPr lang="en-US" sz="2400">
                <a:cs typeface="Arial"/>
              </a:rPr>
              <a:t> in account in 7 years if no withdrawals are made .</a:t>
            </a:r>
            <a:endParaRPr lang="en-US"/>
          </a:p>
          <a:p>
            <a:pPr marL="0" indent="0">
              <a:buNone/>
            </a:pPr>
            <a:r>
              <a:rPr lang="en-US" sz="2400">
                <a:cs typeface="Arial"/>
              </a:rPr>
              <a:t>How much account will be </a:t>
            </a:r>
            <a:r>
              <a:rPr lang="en-US" sz="2400" err="1">
                <a:cs typeface="Arial"/>
              </a:rPr>
              <a:t>accumalated</a:t>
            </a:r>
            <a:r>
              <a:rPr lang="en-US" sz="2400">
                <a:cs typeface="Arial"/>
              </a:rPr>
              <a:t> in the account if the interest rate is compounded semi </a:t>
            </a:r>
            <a:r>
              <a:rPr lang="en-US" sz="2400" err="1">
                <a:cs typeface="Arial"/>
              </a:rPr>
              <a:t>anually</a:t>
            </a:r>
            <a:r>
              <a:rPr lang="en-US" sz="2400">
                <a:cs typeface="Arial"/>
              </a:rPr>
              <a:t>.</a:t>
            </a:r>
          </a:p>
          <a:p>
            <a:pPr marL="0" indent="0">
              <a:buNone/>
            </a:pPr>
            <a:r>
              <a:rPr lang="en-US" sz="2400">
                <a:cs typeface="Arial"/>
              </a:rPr>
              <a:t>*****</a:t>
            </a:r>
          </a:p>
          <a:p>
            <a:pPr marL="0" indent="0">
              <a:buNone/>
            </a:pPr>
            <a:r>
              <a:rPr lang="en-US" sz="2400">
                <a:cs typeface="Arial"/>
              </a:rPr>
              <a:t>Hint find f where p is given with the interest rate I, for n periods.</a:t>
            </a:r>
          </a:p>
          <a:p>
            <a:pPr marL="0" indent="0">
              <a:buNone/>
            </a:pPr>
            <a:r>
              <a:rPr lang="en-US" sz="2400">
                <a:cs typeface="Arial"/>
              </a:rPr>
              <a:t>P0=$100,</a:t>
            </a:r>
          </a:p>
          <a:p>
            <a:pPr marL="0" indent="0">
              <a:buNone/>
            </a:pPr>
            <a:r>
              <a:rPr lang="en-US" sz="2400">
                <a:cs typeface="Arial"/>
              </a:rPr>
              <a:t>I=12%=0.12           t=7</a:t>
            </a:r>
          </a:p>
          <a:p>
            <a:endParaRPr lang="en-US" sz="2400">
              <a:cs typeface="Arial"/>
            </a:endParaRPr>
          </a:p>
          <a:p>
            <a:endParaRPr lang="en-US" sz="24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8796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BB644-698E-4A69-A13D-5E3B9C057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35634"/>
            <a:ext cx="8229600" cy="5690529"/>
          </a:xfrm>
        </p:spPr>
        <p:txBody>
          <a:bodyPr/>
          <a:lstStyle/>
          <a:p>
            <a:r>
              <a:rPr lang="en-US">
                <a:cs typeface="Arial"/>
              </a:rPr>
              <a:t>A single person who has had high level of earnings and paid social service tax through out his life expects to retire at 65 and receives $10000 per year until he dies. Assume this person leaves </a:t>
            </a:r>
            <a:r>
              <a:rPr lang="en-US" err="1">
                <a:cs typeface="Arial"/>
              </a:rPr>
              <a:t>upto</a:t>
            </a:r>
            <a:r>
              <a:rPr lang="en-US">
                <a:cs typeface="Arial"/>
              </a:rPr>
              <a:t> 80 and use a </a:t>
            </a:r>
            <a:r>
              <a:rPr lang="en-US" err="1">
                <a:cs typeface="Arial"/>
              </a:rPr>
              <a:t>intrest</a:t>
            </a:r>
            <a:r>
              <a:rPr lang="en-US">
                <a:cs typeface="Arial"/>
              </a:rPr>
              <a:t> rate of 10% find the present value of the benefit received by the person when he retires.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08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96369-78B1-475E-B783-7CD0BC3C6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0012"/>
            <a:ext cx="8229600" cy="5676151"/>
          </a:xfrm>
        </p:spPr>
        <p:txBody>
          <a:bodyPr/>
          <a:lstStyle/>
          <a:p>
            <a:r>
              <a:rPr lang="en-US" err="1">
                <a:cs typeface="Arial"/>
              </a:rPr>
              <a:t>Ansrew</a:t>
            </a:r>
            <a:r>
              <a:rPr lang="en-US">
                <a:cs typeface="Arial"/>
              </a:rPr>
              <a:t> is 35 year old and wants to have 2 million when he retires at 65. I f he can earn 10% interest on investment how much must he save each year so he can earn $2million when he retires.</a:t>
            </a:r>
          </a:p>
          <a:p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3426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1D58314E-1B46-4DBF-AD08-506FBD6F46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3A7FD2F8-7B25-4D5A-8D58-D99CA998510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382000" cy="4525963"/>
          </a:xfrm>
        </p:spPr>
        <p:txBody>
          <a:bodyPr/>
          <a:lstStyle/>
          <a:p>
            <a:pPr eaLnBrk="1" hangingPunct="1"/>
            <a:r>
              <a:rPr lang="en-US" altLang="en-US" sz="2800"/>
              <a:t>A credit card company charges an interest rate of 1.375% per month on the unpaid balance of all the accounts. The annual interest rate, they claim is 12(1.375%) = 16.5%. What is the effective rate of interest per year being charged by the company?</a:t>
            </a:r>
          </a:p>
          <a:p>
            <a:pPr eaLnBrk="1" hangingPunct="1">
              <a:buFontTx/>
              <a:buNone/>
            </a:pPr>
            <a:endParaRPr lang="en-US" altLang="en-US" sz="2800"/>
          </a:p>
        </p:txBody>
      </p:sp>
      <p:graphicFrame>
        <p:nvGraphicFramePr>
          <p:cNvPr id="2050" name="Object 6">
            <a:extLst>
              <a:ext uri="{FF2B5EF4-FFF2-40B4-BE49-F238E27FC236}">
                <a16:creationId xmlns:a16="http://schemas.microsoft.com/office/drawing/2014/main" id="{0CB1A7AB-E06E-46AD-B68F-D9C310C8C68B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743200" y="3886200"/>
          <a:ext cx="4038600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7" name="Equation" r:id="rId3" imgW="1218960" imgH="469800" progId="Equation.3">
                  <p:embed/>
                </p:oleObj>
              </mc:Choice>
              <mc:Fallback>
                <p:oleObj name="Equation" r:id="rId3" imgW="121896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886200"/>
                        <a:ext cx="4038600" cy="155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>
            <a:extLst>
              <a:ext uri="{FF2B5EF4-FFF2-40B4-BE49-F238E27FC236}">
                <a16:creationId xmlns:a16="http://schemas.microsoft.com/office/drawing/2014/main" id="{7B49047F-A3DE-4C79-9F8D-34C1086AED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Interest Formulas 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329F1C77-BA22-435D-930D-FA226E4140B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/>
              <a:t>Finding F When Given P     </a:t>
            </a:r>
            <a:r>
              <a:rPr lang="en-US" altLang="en-US" sz="2000" baseline="30000"/>
              <a:t>           </a:t>
            </a:r>
            <a:r>
              <a:rPr lang="en-US" altLang="en-US" sz="2000"/>
              <a:t>F= P(F/P,i%,N</a:t>
            </a:r>
            <a:endParaRPr lang="en-US" altLang="en-US" sz="2000" baseline="30000"/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/>
              <a:t>Finding P When Given F    P=F(P/F,i%,N)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altLang="en-US" sz="2000"/>
          </a:p>
          <a:p>
            <a:pPr marL="533400" indent="-533400" eaLnBrk="1" hangingPunct="1">
              <a:lnSpc>
                <a:spcPct val="90000"/>
              </a:lnSpc>
              <a:buFontTx/>
              <a:buAutoNum type="arabicPeriod" startAt="3"/>
            </a:pPr>
            <a:r>
              <a:rPr lang="en-US" altLang="en-US" sz="2000"/>
              <a:t>Finding F When Given A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        F=A(F/A,i%,N)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 startAt="4"/>
            </a:pPr>
            <a:r>
              <a:rPr lang="en-US" altLang="en-US" sz="2000"/>
              <a:t>Finding P When Given A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	P=A(P/A,i%,N)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 startAt="5"/>
            </a:pPr>
            <a:r>
              <a:rPr lang="en-US" altLang="en-US" sz="2000"/>
              <a:t>Finding A When Given F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	A=F(A/F,i%,N)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 startAt="6"/>
            </a:pPr>
            <a:r>
              <a:rPr lang="en-US" altLang="en-US" sz="2000"/>
              <a:t>Finding A When Given P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	A=P(A/P,i%,N)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 startAt="5"/>
            </a:pPr>
            <a:endParaRPr lang="en-US" altLang="en-US" sz="2000"/>
          </a:p>
          <a:p>
            <a:pPr marL="533400" indent="-533400" eaLnBrk="1" hangingPunct="1">
              <a:lnSpc>
                <a:spcPct val="90000"/>
              </a:lnSpc>
            </a:pPr>
            <a:endParaRPr lang="en-US" altLang="en-US" sz="2000"/>
          </a:p>
          <a:p>
            <a:pPr marL="533400" indent="-533400" eaLnBrk="1" hangingPunct="1">
              <a:lnSpc>
                <a:spcPct val="90000"/>
              </a:lnSpc>
            </a:pPr>
            <a:endParaRPr lang="en-US" altLang="en-US" sz="2800" baseline="30000"/>
          </a:p>
          <a:p>
            <a:pPr marL="533400" indent="-533400" eaLnBrk="1" hangingPunct="1">
              <a:lnSpc>
                <a:spcPct val="90000"/>
              </a:lnSpc>
            </a:pPr>
            <a:endParaRPr lang="en-US" altLang="en-US" sz="2800" baseline="30000"/>
          </a:p>
          <a:p>
            <a:pPr marL="533400" indent="-533400" eaLnBrk="1" hangingPunct="1">
              <a:lnSpc>
                <a:spcPct val="90000"/>
              </a:lnSpc>
            </a:pPr>
            <a:endParaRPr lang="en-US" altLang="en-US" sz="2800" baseline="30000"/>
          </a:p>
          <a:p>
            <a:pPr marL="533400" indent="-533400" eaLnBrk="1" hangingPunct="1">
              <a:lnSpc>
                <a:spcPct val="90000"/>
              </a:lnSpc>
            </a:pPr>
            <a:endParaRPr lang="en-US" altLang="en-US" sz="2800" baseline="30000"/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3630F635-0C24-4189-9614-9F6C5E4656BA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105400" y="2971800"/>
          <a:ext cx="1752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Equation" r:id="rId3" imgW="1168200" imgH="507960" progId="Equation.3">
                  <p:embed/>
                </p:oleObj>
              </mc:Choice>
              <mc:Fallback>
                <p:oleObj name="Equation" r:id="rId3" imgW="1168200" imgH="507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971800"/>
                        <a:ext cx="1752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8">
            <a:extLst>
              <a:ext uri="{FF2B5EF4-FFF2-40B4-BE49-F238E27FC236}">
                <a16:creationId xmlns:a16="http://schemas.microsoft.com/office/drawing/2014/main" id="{645AB39C-4023-4311-A7BE-3C4F78A9FE92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257800" y="2133600"/>
          <a:ext cx="1222375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5" imgW="901440" imgH="469800" progId="Equation.3">
                  <p:embed/>
                </p:oleObj>
              </mc:Choice>
              <mc:Fallback>
                <p:oleObj name="Equation" r:id="rId5" imgW="901440" imgH="469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133600"/>
                        <a:ext cx="1222375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10">
            <a:extLst>
              <a:ext uri="{FF2B5EF4-FFF2-40B4-BE49-F238E27FC236}">
                <a16:creationId xmlns:a16="http://schemas.microsoft.com/office/drawing/2014/main" id="{A1293A58-7951-410D-8C5D-D90C2BB76B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1676400"/>
          <a:ext cx="12954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7" imgW="812520" imgH="241200" progId="Equation.3">
                  <p:embed/>
                </p:oleObj>
              </mc:Choice>
              <mc:Fallback>
                <p:oleObj name="Equation" r:id="rId7" imgW="81252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676400"/>
                        <a:ext cx="12954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11">
            <a:extLst>
              <a:ext uri="{FF2B5EF4-FFF2-40B4-BE49-F238E27FC236}">
                <a16:creationId xmlns:a16="http://schemas.microsoft.com/office/drawing/2014/main" id="{F11753BA-EA22-4BC9-B957-8E0D99FC2A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3810000"/>
          <a:ext cx="1733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9" imgW="1155600" imgH="507960" progId="Equation.3">
                  <p:embed/>
                </p:oleObj>
              </mc:Choice>
              <mc:Fallback>
                <p:oleObj name="Equation" r:id="rId9" imgW="1155600" imgH="5079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810000"/>
                        <a:ext cx="17335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12">
            <a:extLst>
              <a:ext uri="{FF2B5EF4-FFF2-40B4-BE49-F238E27FC236}">
                <a16:creationId xmlns:a16="http://schemas.microsoft.com/office/drawing/2014/main" id="{0EE933C9-2FBD-4221-9912-37B9699BED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4648200"/>
          <a:ext cx="16764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11" imgW="1168200" imgH="482400" progId="Equation.3">
                  <p:embed/>
                </p:oleObj>
              </mc:Choice>
              <mc:Fallback>
                <p:oleObj name="Equation" r:id="rId11" imgW="1168200" imgH="482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648200"/>
                        <a:ext cx="167640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13">
            <a:extLst>
              <a:ext uri="{FF2B5EF4-FFF2-40B4-BE49-F238E27FC236}">
                <a16:creationId xmlns:a16="http://schemas.microsoft.com/office/drawing/2014/main" id="{2766A0B0-E7AA-48E3-A984-0E1085BF83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5486400"/>
          <a:ext cx="1676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13" imgW="1168200" imgH="482400" progId="Equation.3">
                  <p:embed/>
                </p:oleObj>
              </mc:Choice>
              <mc:Fallback>
                <p:oleObj name="Equation" r:id="rId13" imgW="1168200" imgH="482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486400"/>
                        <a:ext cx="16764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3E75372-1DC0-4AA1-8F60-E8AE04F63E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Discrete Cash Flow Examples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5034CE8-F523-4C84-A33C-9E4E1C1C06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276600" cy="4525963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800"/>
              <a:t>A firm borrows $1000 for eight years.How must it repay in a lumpsum at the end of 8</a:t>
            </a:r>
            <a:r>
              <a:rPr lang="en-US" altLang="en-US" sz="1800" baseline="30000"/>
              <a:t>th</a:t>
            </a:r>
            <a:r>
              <a:rPr lang="en-US" altLang="en-US" sz="1800"/>
              <a:t> year.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1800"/>
              <a:t>F=P(F/P,10%,8)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1800"/>
              <a:t>  = $1000(2.1436)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1800"/>
              <a:t>  = $2,143.60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 startAt="2"/>
            </a:pPr>
            <a:r>
              <a:rPr lang="en-US" altLang="en-US" sz="1800"/>
              <a:t>A Firm wishes to have $2,143.60 eight years from now. What amount should be deposited now to provide for it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1800"/>
              <a:t>P=F(P/F,10%,8)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1800"/>
              <a:t>  = $2143.60(0.4665)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1800"/>
              <a:t>  = $1,000.00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altLang="en-US" sz="1800"/>
          </a:p>
        </p:txBody>
      </p:sp>
      <p:sp>
        <p:nvSpPr>
          <p:cNvPr id="5124" name="Text Box 35">
            <a:extLst>
              <a:ext uri="{FF2B5EF4-FFF2-40B4-BE49-F238E27FC236}">
                <a16:creationId xmlns:a16="http://schemas.microsoft.com/office/drawing/2014/main" id="{1B659A73-C373-4020-992D-BF4DE6666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286000"/>
            <a:ext cx="1371600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P = $1,000</a:t>
            </a:r>
            <a:endParaRPr lang="en-US" altLang="en-US"/>
          </a:p>
        </p:txBody>
      </p:sp>
      <p:grpSp>
        <p:nvGrpSpPr>
          <p:cNvPr id="5125" name="Group 36">
            <a:extLst>
              <a:ext uri="{FF2B5EF4-FFF2-40B4-BE49-F238E27FC236}">
                <a16:creationId xmlns:a16="http://schemas.microsoft.com/office/drawing/2014/main" id="{EFB23EAC-B390-4A42-9839-4708B750BD34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752600"/>
            <a:ext cx="3086100" cy="1944688"/>
            <a:chOff x="3825" y="988"/>
            <a:chExt cx="4051" cy="2625"/>
          </a:xfrm>
        </p:grpSpPr>
        <p:sp>
          <p:nvSpPr>
            <p:cNvPr id="5136" name="Line 37">
              <a:extLst>
                <a:ext uri="{FF2B5EF4-FFF2-40B4-BE49-F238E27FC236}">
                  <a16:creationId xmlns:a16="http://schemas.microsoft.com/office/drawing/2014/main" id="{3C992920-3AD2-4889-B51E-1DED3D651C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5" y="2377"/>
              <a:ext cx="40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7" name="Line 38">
              <a:extLst>
                <a:ext uri="{FF2B5EF4-FFF2-40B4-BE49-F238E27FC236}">
                  <a16:creationId xmlns:a16="http://schemas.microsoft.com/office/drawing/2014/main" id="{7B963FF7-2EDE-48A0-A164-FF0BB02FF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25" y="988"/>
              <a:ext cx="1" cy="13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Line 39">
              <a:extLst>
                <a:ext uri="{FF2B5EF4-FFF2-40B4-BE49-F238E27FC236}">
                  <a16:creationId xmlns:a16="http://schemas.microsoft.com/office/drawing/2014/main" id="{D54BCC9C-F5D9-41C5-9A5F-018FAD5B34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5" y="2377"/>
              <a:ext cx="1" cy="12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9" name="Text Box 40">
              <a:extLst>
                <a:ext uri="{FF2B5EF4-FFF2-40B4-BE49-F238E27FC236}">
                  <a16:creationId xmlns:a16="http://schemas.microsoft.com/office/drawing/2014/main" id="{38AB9BDE-089C-48D9-8379-B3D12BCAEE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5" y="1451"/>
              <a:ext cx="1050" cy="4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N =8</a:t>
              </a:r>
              <a:endParaRPr lang="en-US" altLang="en-US"/>
            </a:p>
          </p:txBody>
        </p:sp>
      </p:grpSp>
      <p:sp>
        <p:nvSpPr>
          <p:cNvPr id="5126" name="Text Box 41">
            <a:extLst>
              <a:ext uri="{FF2B5EF4-FFF2-40B4-BE49-F238E27FC236}">
                <a16:creationId xmlns:a16="http://schemas.microsoft.com/office/drawing/2014/main" id="{C8855971-F31D-4674-828D-A39DA274B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657600"/>
            <a:ext cx="571500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F =?</a:t>
            </a:r>
            <a:endParaRPr lang="en-US" altLang="en-US"/>
          </a:p>
        </p:txBody>
      </p:sp>
      <p:sp>
        <p:nvSpPr>
          <p:cNvPr id="5127" name="Text Box 42">
            <a:extLst>
              <a:ext uri="{FF2B5EF4-FFF2-40B4-BE49-F238E27FC236}">
                <a16:creationId xmlns:a16="http://schemas.microsoft.com/office/drawing/2014/main" id="{B07D5789-FE33-48E7-8758-668C639DB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447800"/>
            <a:ext cx="2819400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 To Find F Given P</a:t>
            </a:r>
            <a:endParaRPr lang="en-US" altLang="en-US"/>
          </a:p>
        </p:txBody>
      </p:sp>
      <p:grpSp>
        <p:nvGrpSpPr>
          <p:cNvPr id="5128" name="Group 51">
            <a:extLst>
              <a:ext uri="{FF2B5EF4-FFF2-40B4-BE49-F238E27FC236}">
                <a16:creationId xmlns:a16="http://schemas.microsoft.com/office/drawing/2014/main" id="{A2F1AE57-D453-43B5-B6FF-9908A39A7518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3733800"/>
            <a:ext cx="4114800" cy="2703513"/>
            <a:chOff x="3675" y="526"/>
            <a:chExt cx="5400" cy="3648"/>
          </a:xfrm>
        </p:grpSpPr>
        <p:sp>
          <p:nvSpPr>
            <p:cNvPr id="5129" name="Text Box 52">
              <a:extLst>
                <a:ext uri="{FF2B5EF4-FFF2-40B4-BE49-F238E27FC236}">
                  <a16:creationId xmlns:a16="http://schemas.microsoft.com/office/drawing/2014/main" id="{5B06586E-5659-4676-90E5-27B3BD5D5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5" y="3766"/>
              <a:ext cx="1867" cy="4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P = ?</a:t>
              </a:r>
              <a:endParaRPr lang="en-US" altLang="en-US"/>
            </a:p>
          </p:txBody>
        </p:sp>
        <p:grpSp>
          <p:nvGrpSpPr>
            <p:cNvPr id="5130" name="Group 53">
              <a:extLst>
                <a:ext uri="{FF2B5EF4-FFF2-40B4-BE49-F238E27FC236}">
                  <a16:creationId xmlns:a16="http://schemas.microsoft.com/office/drawing/2014/main" id="{E322E491-ADEF-4007-854A-6DC7A30D79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5" y="988"/>
              <a:ext cx="4201" cy="2633"/>
              <a:chOff x="3720" y="1034"/>
              <a:chExt cx="4201" cy="2632"/>
            </a:xfrm>
          </p:grpSpPr>
          <p:sp>
            <p:nvSpPr>
              <p:cNvPr id="5132" name="Line 54">
                <a:extLst>
                  <a:ext uri="{FF2B5EF4-FFF2-40B4-BE49-F238E27FC236}">
                    <a16:creationId xmlns:a16="http://schemas.microsoft.com/office/drawing/2014/main" id="{9F5F0B2F-6C09-4F4C-89EE-BA327EEDA0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0" y="2422"/>
                <a:ext cx="4200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3" name="Line 55">
                <a:extLst>
                  <a:ext uri="{FF2B5EF4-FFF2-40B4-BE49-F238E27FC236}">
                    <a16:creationId xmlns:a16="http://schemas.microsoft.com/office/drawing/2014/main" id="{4486E7CB-4921-48DA-8EC4-F24C531080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0" y="2422"/>
                <a:ext cx="1" cy="12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4" name="Line 56">
                <a:extLst>
                  <a:ext uri="{FF2B5EF4-FFF2-40B4-BE49-F238E27FC236}">
                    <a16:creationId xmlns:a16="http://schemas.microsoft.com/office/drawing/2014/main" id="{521D7B52-7289-4E84-9B8C-7259B53485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20" y="1034"/>
                <a:ext cx="1" cy="13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5" name="Text Box 57">
                <a:extLst>
                  <a:ext uri="{FF2B5EF4-FFF2-40B4-BE49-F238E27FC236}">
                    <a16:creationId xmlns:a16="http://schemas.microsoft.com/office/drawing/2014/main" id="{193FD912-DBF1-4600-9139-E00AF13DB5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5" y="1606"/>
                <a:ext cx="1089" cy="40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/>
                  <a:t>N =8</a:t>
                </a:r>
                <a:endParaRPr lang="en-US" altLang="en-US"/>
              </a:p>
            </p:txBody>
          </p:sp>
        </p:grpSp>
        <p:sp>
          <p:nvSpPr>
            <p:cNvPr id="5131" name="Text Box 58">
              <a:extLst>
                <a:ext uri="{FF2B5EF4-FFF2-40B4-BE49-F238E27FC236}">
                  <a16:creationId xmlns:a16="http://schemas.microsoft.com/office/drawing/2014/main" id="{2B1910BE-B4EB-4A5F-BDA3-01F6EE4163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5" y="526"/>
              <a:ext cx="1650" cy="3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F =$2143.60</a:t>
              </a:r>
              <a:endParaRPr lang="en-US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463EFE2-0414-4003-A54F-C3F10761A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Uniform Series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5E5FE1D-FBC0-47B6-B471-4A8D33726B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733800" cy="45259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800"/>
              <a:t>If eight annual deposits of $187.45 are placed in an account, how much money has accumulated immediately after the last deposit.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1800"/>
              <a:t>F = A(F/A,10%,8)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1800"/>
              <a:t>   = $187.45(11.4359)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1800"/>
              <a:t>   = $2,143.60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 startAt="2"/>
            </a:pPr>
            <a:r>
              <a:rPr lang="en-US" altLang="en-US" sz="1800"/>
              <a:t>How much should be deposited in a fund now to provide for eight end of year withdrawals of $187.45 Each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1800"/>
              <a:t>P = A (P/A,10%,8)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1800"/>
              <a:t>   = $187.45(5.3349)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1800"/>
              <a:t>   = $1,000.00</a:t>
            </a:r>
          </a:p>
        </p:txBody>
      </p:sp>
      <p:sp>
        <p:nvSpPr>
          <p:cNvPr id="6148" name="Line 35">
            <a:extLst>
              <a:ext uri="{FF2B5EF4-FFF2-40B4-BE49-F238E27FC236}">
                <a16:creationId xmlns:a16="http://schemas.microsoft.com/office/drawing/2014/main" id="{A27AD2CE-CC40-427C-A25F-2EAADB9596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362200"/>
            <a:ext cx="3200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49" name="Group 36">
            <a:extLst>
              <a:ext uri="{FF2B5EF4-FFF2-40B4-BE49-F238E27FC236}">
                <a16:creationId xmlns:a16="http://schemas.microsoft.com/office/drawing/2014/main" id="{6974450B-1639-4216-B556-7B7BFCAE8CF0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1447800"/>
            <a:ext cx="2743200" cy="1673225"/>
            <a:chOff x="3675" y="1143"/>
            <a:chExt cx="3601" cy="2259"/>
          </a:xfrm>
        </p:grpSpPr>
        <p:sp>
          <p:nvSpPr>
            <p:cNvPr id="6164" name="Text Box 37">
              <a:extLst>
                <a:ext uri="{FF2B5EF4-FFF2-40B4-BE49-F238E27FC236}">
                  <a16:creationId xmlns:a16="http://schemas.microsoft.com/office/drawing/2014/main" id="{21D58D92-8E41-4FF0-82AE-B321C54E6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" y="2994"/>
              <a:ext cx="1867" cy="4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A = $187.45</a:t>
              </a:r>
              <a:endParaRPr lang="en-US" altLang="en-US"/>
            </a:p>
          </p:txBody>
        </p:sp>
        <p:sp>
          <p:nvSpPr>
            <p:cNvPr id="6165" name="Line 38">
              <a:extLst>
                <a:ext uri="{FF2B5EF4-FFF2-40B4-BE49-F238E27FC236}">
                  <a16:creationId xmlns:a16="http://schemas.microsoft.com/office/drawing/2014/main" id="{497A951C-07F3-47EE-AB8B-124951E44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5" y="2372"/>
              <a:ext cx="1" cy="6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Line 39">
              <a:extLst>
                <a:ext uri="{FF2B5EF4-FFF2-40B4-BE49-F238E27FC236}">
                  <a16:creationId xmlns:a16="http://schemas.microsoft.com/office/drawing/2014/main" id="{4743321F-E68D-405E-AD1A-BCF607CE5E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74" y="1143"/>
              <a:ext cx="1" cy="12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7" name="Text Box 40">
              <a:extLst>
                <a:ext uri="{FF2B5EF4-FFF2-40B4-BE49-F238E27FC236}">
                  <a16:creationId xmlns:a16="http://schemas.microsoft.com/office/drawing/2014/main" id="{1CF25703-CC9C-4D9A-A604-19FAE2B43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5" y="1143"/>
              <a:ext cx="750" cy="30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F =</a:t>
              </a:r>
              <a:endParaRPr lang="en-US" altLang="en-US"/>
            </a:p>
          </p:txBody>
        </p:sp>
        <p:sp>
          <p:nvSpPr>
            <p:cNvPr id="6168" name="Line 41">
              <a:extLst>
                <a:ext uri="{FF2B5EF4-FFF2-40B4-BE49-F238E27FC236}">
                  <a16:creationId xmlns:a16="http://schemas.microsoft.com/office/drawing/2014/main" id="{075A61B1-450C-410F-89C6-58D0B7960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5" y="2377"/>
              <a:ext cx="1" cy="6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Line 42">
              <a:extLst>
                <a:ext uri="{FF2B5EF4-FFF2-40B4-BE49-F238E27FC236}">
                  <a16:creationId xmlns:a16="http://schemas.microsoft.com/office/drawing/2014/main" id="{8E4678BB-9F1D-4826-B00D-7B0FC8B96B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5" y="2377"/>
              <a:ext cx="1" cy="6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43">
              <a:extLst>
                <a:ext uri="{FF2B5EF4-FFF2-40B4-BE49-F238E27FC236}">
                  <a16:creationId xmlns:a16="http://schemas.microsoft.com/office/drawing/2014/main" id="{7209DD34-CE77-4C2F-9943-23C06517A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2377"/>
              <a:ext cx="1" cy="6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44">
              <a:extLst>
                <a:ext uri="{FF2B5EF4-FFF2-40B4-BE49-F238E27FC236}">
                  <a16:creationId xmlns:a16="http://schemas.microsoft.com/office/drawing/2014/main" id="{D550FEFD-55FE-462D-A04B-66D2F4164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5" y="2377"/>
              <a:ext cx="1" cy="6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Line 45">
              <a:extLst>
                <a:ext uri="{FF2B5EF4-FFF2-40B4-BE49-F238E27FC236}">
                  <a16:creationId xmlns:a16="http://schemas.microsoft.com/office/drawing/2014/main" id="{9E6DE07B-A6BA-440C-B91B-F9AB9B7A1D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5" y="2377"/>
              <a:ext cx="1" cy="6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3" name="Line 46">
              <a:extLst>
                <a:ext uri="{FF2B5EF4-FFF2-40B4-BE49-F238E27FC236}">
                  <a16:creationId xmlns:a16="http://schemas.microsoft.com/office/drawing/2014/main" id="{0E1E1CED-1C6B-41D4-9C4F-1A7299A3D9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5" y="2377"/>
              <a:ext cx="1" cy="6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4" name="Line 47">
              <a:extLst>
                <a:ext uri="{FF2B5EF4-FFF2-40B4-BE49-F238E27FC236}">
                  <a16:creationId xmlns:a16="http://schemas.microsoft.com/office/drawing/2014/main" id="{D0AB0A48-226C-429A-9555-8C9B0441DC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5" y="2377"/>
              <a:ext cx="1" cy="6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5" name="Line 48">
              <a:extLst>
                <a:ext uri="{FF2B5EF4-FFF2-40B4-BE49-F238E27FC236}">
                  <a16:creationId xmlns:a16="http://schemas.microsoft.com/office/drawing/2014/main" id="{00FE9C51-11E3-46B0-A009-25A40D449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5" y="2377"/>
              <a:ext cx="1" cy="6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0" name="Group 49">
            <a:extLst>
              <a:ext uri="{FF2B5EF4-FFF2-40B4-BE49-F238E27FC236}">
                <a16:creationId xmlns:a16="http://schemas.microsoft.com/office/drawing/2014/main" id="{9A25EBC2-79CB-443E-B2F1-30AB6AEE549B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3962400"/>
            <a:ext cx="3086100" cy="1485900"/>
            <a:chOff x="3075" y="1297"/>
            <a:chExt cx="4051" cy="2006"/>
          </a:xfrm>
        </p:grpSpPr>
        <p:sp>
          <p:nvSpPr>
            <p:cNvPr id="6151" name="Line 50">
              <a:extLst>
                <a:ext uri="{FF2B5EF4-FFF2-40B4-BE49-F238E27FC236}">
                  <a16:creationId xmlns:a16="http://schemas.microsoft.com/office/drawing/2014/main" id="{87C48393-D86C-4514-8B9A-864A274E3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5" y="2377"/>
              <a:ext cx="40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2" name="Line 51">
              <a:extLst>
                <a:ext uri="{FF2B5EF4-FFF2-40B4-BE49-F238E27FC236}">
                  <a16:creationId xmlns:a16="http://schemas.microsoft.com/office/drawing/2014/main" id="{203D898B-F8B2-4859-B0BB-58D5F82975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5" y="1760"/>
              <a:ext cx="1" cy="6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3" name="Line 52">
              <a:extLst>
                <a:ext uri="{FF2B5EF4-FFF2-40B4-BE49-F238E27FC236}">
                  <a16:creationId xmlns:a16="http://schemas.microsoft.com/office/drawing/2014/main" id="{656062BB-6754-450E-B5CE-D8F0049BC1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5" y="1760"/>
              <a:ext cx="1" cy="6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4" name="Line 53">
              <a:extLst>
                <a:ext uri="{FF2B5EF4-FFF2-40B4-BE49-F238E27FC236}">
                  <a16:creationId xmlns:a16="http://schemas.microsoft.com/office/drawing/2014/main" id="{DD880639-A5B8-483E-A953-3DBBDAECEE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5" y="1760"/>
              <a:ext cx="1" cy="6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5" name="Line 54">
              <a:extLst>
                <a:ext uri="{FF2B5EF4-FFF2-40B4-BE49-F238E27FC236}">
                  <a16:creationId xmlns:a16="http://schemas.microsoft.com/office/drawing/2014/main" id="{C2209E66-5D87-4698-A115-E1649AD34B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5" y="1760"/>
              <a:ext cx="1" cy="6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6" name="Line 55">
              <a:extLst>
                <a:ext uri="{FF2B5EF4-FFF2-40B4-BE49-F238E27FC236}">
                  <a16:creationId xmlns:a16="http://schemas.microsoft.com/office/drawing/2014/main" id="{FEB7D5E7-799E-4CEB-BFAD-5A957DA91D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25" y="1760"/>
              <a:ext cx="1" cy="6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7" name="Line 56">
              <a:extLst>
                <a:ext uri="{FF2B5EF4-FFF2-40B4-BE49-F238E27FC236}">
                  <a16:creationId xmlns:a16="http://schemas.microsoft.com/office/drawing/2014/main" id="{DA38C7FB-4295-443B-A4AD-868E907F0F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75" y="1760"/>
              <a:ext cx="1" cy="6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8" name="Line 57">
              <a:extLst>
                <a:ext uri="{FF2B5EF4-FFF2-40B4-BE49-F238E27FC236}">
                  <a16:creationId xmlns:a16="http://schemas.microsoft.com/office/drawing/2014/main" id="{3F8D41FD-1E3B-4C38-8475-0C98387001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25" y="1760"/>
              <a:ext cx="1" cy="6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9" name="Line 58">
              <a:extLst>
                <a:ext uri="{FF2B5EF4-FFF2-40B4-BE49-F238E27FC236}">
                  <a16:creationId xmlns:a16="http://schemas.microsoft.com/office/drawing/2014/main" id="{9355DE12-31F3-46A5-8F75-A0CA9CB7BA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75" y="1760"/>
              <a:ext cx="1" cy="6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0" name="Line 59">
              <a:extLst>
                <a:ext uri="{FF2B5EF4-FFF2-40B4-BE49-F238E27FC236}">
                  <a16:creationId xmlns:a16="http://schemas.microsoft.com/office/drawing/2014/main" id="{C4091100-41E1-4D83-B514-66309FBFAD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25" y="1760"/>
              <a:ext cx="1" cy="6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Line 60">
              <a:extLst>
                <a:ext uri="{FF2B5EF4-FFF2-40B4-BE49-F238E27FC236}">
                  <a16:creationId xmlns:a16="http://schemas.microsoft.com/office/drawing/2014/main" id="{53AC5C69-1D12-466B-805C-BE2593777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5" y="2377"/>
              <a:ext cx="0" cy="7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Text Box 61">
              <a:extLst>
                <a:ext uri="{FF2B5EF4-FFF2-40B4-BE49-F238E27FC236}">
                  <a16:creationId xmlns:a16="http://schemas.microsoft.com/office/drawing/2014/main" id="{D6A7CA89-B676-4C03-886E-4F3B9A6AA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5" y="2994"/>
              <a:ext cx="750" cy="3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P = </a:t>
              </a:r>
              <a:endParaRPr lang="en-US" altLang="en-US"/>
            </a:p>
          </p:txBody>
        </p:sp>
        <p:sp>
          <p:nvSpPr>
            <p:cNvPr id="6163" name="Text Box 62">
              <a:extLst>
                <a:ext uri="{FF2B5EF4-FFF2-40B4-BE49-F238E27FC236}">
                  <a16:creationId xmlns:a16="http://schemas.microsoft.com/office/drawing/2014/main" id="{426B1ABC-662F-4DE0-A3CC-83637E990B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5" y="1297"/>
              <a:ext cx="1500" cy="3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A = $187.45</a:t>
              </a:r>
              <a:endParaRPr lang="en-US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DA5DBE9-379A-4E31-AC35-176F667B0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Uniform Series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5DAB83D-30AE-400A-8744-C4E517E5C9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eaLnBrk="1" hangingPunct="1"/>
            <a:r>
              <a:rPr lang="en-US" altLang="en-US" sz="1800"/>
              <a:t>What uniform annual amount should be deposited each year in order to accumulate $2143.60 at the time of 8</a:t>
            </a:r>
            <a:r>
              <a:rPr lang="en-US" altLang="en-US" sz="1800" baseline="30000"/>
              <a:t>th</a:t>
            </a:r>
            <a:r>
              <a:rPr lang="en-US" altLang="en-US" sz="1800"/>
              <a:t> Annual deposit?</a:t>
            </a:r>
          </a:p>
          <a:p>
            <a:pPr eaLnBrk="1" hangingPunct="1"/>
            <a:r>
              <a:rPr lang="en-US" altLang="en-US" sz="1800"/>
              <a:t>A= F(A/F,10%,8)</a:t>
            </a:r>
          </a:p>
          <a:p>
            <a:pPr eaLnBrk="1" hangingPunct="1"/>
            <a:r>
              <a:rPr lang="en-US" altLang="en-US" sz="1800"/>
              <a:t>   = $2143.60(0.0874)</a:t>
            </a:r>
          </a:p>
          <a:p>
            <a:pPr eaLnBrk="1" hangingPunct="1"/>
            <a:r>
              <a:rPr lang="en-US" altLang="en-US" sz="1800"/>
              <a:t>   = $187.45</a:t>
            </a:r>
          </a:p>
          <a:p>
            <a:pPr eaLnBrk="1" hangingPunct="1"/>
            <a:r>
              <a:rPr lang="en-US" altLang="en-US" sz="1800"/>
              <a:t>What is the size of eight equal annual payments to repay a loan of $1000? The first payment is due one year after receiving the loan.</a:t>
            </a:r>
          </a:p>
          <a:p>
            <a:pPr eaLnBrk="1" hangingPunct="1"/>
            <a:r>
              <a:rPr lang="en-US" altLang="en-US" sz="1800"/>
              <a:t>A = P ( A/P,10%,8)</a:t>
            </a:r>
          </a:p>
          <a:p>
            <a:pPr eaLnBrk="1" hangingPunct="1"/>
            <a:r>
              <a:rPr lang="en-US" altLang="en-US" sz="1800"/>
              <a:t>   = $1000(0.18745)</a:t>
            </a:r>
          </a:p>
          <a:p>
            <a:pPr lvl="1" eaLnBrk="1" hangingPunct="1">
              <a:buFontTx/>
              <a:buNone/>
            </a:pPr>
            <a:r>
              <a:rPr lang="en-US" altLang="en-US" sz="1600"/>
              <a:t> = $187.45</a:t>
            </a:r>
          </a:p>
          <a:p>
            <a:pPr eaLnBrk="1" hangingPunct="1"/>
            <a:endParaRPr lang="en-US" altLang="en-US" sz="1800"/>
          </a:p>
        </p:txBody>
      </p:sp>
      <p:grpSp>
        <p:nvGrpSpPr>
          <p:cNvPr id="7172" name="Group 4">
            <a:extLst>
              <a:ext uri="{FF2B5EF4-FFF2-40B4-BE49-F238E27FC236}">
                <a16:creationId xmlns:a16="http://schemas.microsoft.com/office/drawing/2014/main" id="{20CC7E9D-DE98-4ADB-9C38-8A957A655219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524000"/>
            <a:ext cx="3771900" cy="1257300"/>
            <a:chOff x="3720" y="941"/>
            <a:chExt cx="4951" cy="1697"/>
          </a:xfrm>
        </p:grpSpPr>
        <p:sp>
          <p:nvSpPr>
            <p:cNvPr id="7185" name="Line 5">
              <a:extLst>
                <a:ext uri="{FF2B5EF4-FFF2-40B4-BE49-F238E27FC236}">
                  <a16:creationId xmlns:a16="http://schemas.microsoft.com/office/drawing/2014/main" id="{C468EB5A-F525-4016-AFE5-FD4E0E32C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0" y="2021"/>
              <a:ext cx="49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6" name="Line 6">
              <a:extLst>
                <a:ext uri="{FF2B5EF4-FFF2-40B4-BE49-F238E27FC236}">
                  <a16:creationId xmlns:a16="http://schemas.microsoft.com/office/drawing/2014/main" id="{488941CA-E29F-4488-8557-CC35E7D3B9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021"/>
              <a:ext cx="0" cy="6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Line 7">
              <a:extLst>
                <a:ext uri="{FF2B5EF4-FFF2-40B4-BE49-F238E27FC236}">
                  <a16:creationId xmlns:a16="http://schemas.microsoft.com/office/drawing/2014/main" id="{C542A4D8-23C5-4327-A681-D9CF5E9DA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0" y="2021"/>
              <a:ext cx="1" cy="6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Line 8">
              <a:extLst>
                <a:ext uri="{FF2B5EF4-FFF2-40B4-BE49-F238E27FC236}">
                  <a16:creationId xmlns:a16="http://schemas.microsoft.com/office/drawing/2014/main" id="{E649F713-3355-44EF-BECE-601800D7AE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0" y="2021"/>
              <a:ext cx="1" cy="6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9" name="Line 9">
              <a:extLst>
                <a:ext uri="{FF2B5EF4-FFF2-40B4-BE49-F238E27FC236}">
                  <a16:creationId xmlns:a16="http://schemas.microsoft.com/office/drawing/2014/main" id="{14081ECD-9653-41E3-AED6-487266B7B9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0" y="2021"/>
              <a:ext cx="1" cy="6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0" name="Line 10">
              <a:extLst>
                <a:ext uri="{FF2B5EF4-FFF2-40B4-BE49-F238E27FC236}">
                  <a16:creationId xmlns:a16="http://schemas.microsoft.com/office/drawing/2014/main" id="{BB83C642-B696-4AED-B8EB-59E2673AE3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0" y="2021"/>
              <a:ext cx="1" cy="6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Line 11">
              <a:extLst>
                <a:ext uri="{FF2B5EF4-FFF2-40B4-BE49-F238E27FC236}">
                  <a16:creationId xmlns:a16="http://schemas.microsoft.com/office/drawing/2014/main" id="{42DC47E3-0F02-4E43-8CAB-77D01C636D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0" y="2021"/>
              <a:ext cx="1" cy="6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2" name="Line 12">
              <a:extLst>
                <a:ext uri="{FF2B5EF4-FFF2-40B4-BE49-F238E27FC236}">
                  <a16:creationId xmlns:a16="http://schemas.microsoft.com/office/drawing/2014/main" id="{1F90005D-05B5-4E43-8823-EF5504A4C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0" y="2021"/>
              <a:ext cx="1" cy="6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Line 13">
              <a:extLst>
                <a:ext uri="{FF2B5EF4-FFF2-40B4-BE49-F238E27FC236}">
                  <a16:creationId xmlns:a16="http://schemas.microsoft.com/office/drawing/2014/main" id="{6901C625-2572-4EC3-82AC-CFDB961B03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70" y="2021"/>
              <a:ext cx="1" cy="6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Line 14">
              <a:extLst>
                <a:ext uri="{FF2B5EF4-FFF2-40B4-BE49-F238E27FC236}">
                  <a16:creationId xmlns:a16="http://schemas.microsoft.com/office/drawing/2014/main" id="{281DACC3-0A70-4FC2-9CFD-02BB90EF99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70" y="1249"/>
              <a:ext cx="1" cy="7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Text Box 15">
              <a:extLst>
                <a:ext uri="{FF2B5EF4-FFF2-40B4-BE49-F238E27FC236}">
                  <a16:creationId xmlns:a16="http://schemas.microsoft.com/office/drawing/2014/main" id="{22128B97-EF27-4942-AC0C-4DFC438A1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0" y="941"/>
              <a:ext cx="1800" cy="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F =$2143.60</a:t>
              </a:r>
              <a:endParaRPr lang="en-US" altLang="en-US"/>
            </a:p>
          </p:txBody>
        </p:sp>
      </p:grpSp>
      <p:sp>
        <p:nvSpPr>
          <p:cNvPr id="7173" name="Line 16">
            <a:extLst>
              <a:ext uri="{FF2B5EF4-FFF2-40B4-BE49-F238E27FC236}">
                <a16:creationId xmlns:a16="http://schemas.microsoft.com/office/drawing/2014/main" id="{17B08C24-81B2-444D-8512-112BB4104A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344988"/>
            <a:ext cx="3771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Line 17">
            <a:extLst>
              <a:ext uri="{FF2B5EF4-FFF2-40B4-BE49-F238E27FC236}">
                <a16:creationId xmlns:a16="http://schemas.microsoft.com/office/drawing/2014/main" id="{6DFCD2B8-B478-4431-A0FF-CCAE5B7AC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344988"/>
            <a:ext cx="0" cy="455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Line 18">
            <a:extLst>
              <a:ext uri="{FF2B5EF4-FFF2-40B4-BE49-F238E27FC236}">
                <a16:creationId xmlns:a16="http://schemas.microsoft.com/office/drawing/2014/main" id="{7E8184EF-7D3A-4F52-A360-7A09EA6000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344988"/>
            <a:ext cx="0" cy="455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Line 19">
            <a:extLst>
              <a:ext uri="{FF2B5EF4-FFF2-40B4-BE49-F238E27FC236}">
                <a16:creationId xmlns:a16="http://schemas.microsoft.com/office/drawing/2014/main" id="{039F01EF-7817-4659-8E04-7F5D71C96F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344988"/>
            <a:ext cx="0" cy="455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Line 20">
            <a:extLst>
              <a:ext uri="{FF2B5EF4-FFF2-40B4-BE49-F238E27FC236}">
                <a16:creationId xmlns:a16="http://schemas.microsoft.com/office/drawing/2014/main" id="{20006D90-8C5E-4263-82BD-711600049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4344988"/>
            <a:ext cx="0" cy="455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Line 21">
            <a:extLst>
              <a:ext uri="{FF2B5EF4-FFF2-40B4-BE49-F238E27FC236}">
                <a16:creationId xmlns:a16="http://schemas.microsoft.com/office/drawing/2014/main" id="{A141A23F-F16E-4800-9FAC-681FB54231B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344988"/>
            <a:ext cx="0" cy="455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" name="Line 22">
            <a:extLst>
              <a:ext uri="{FF2B5EF4-FFF2-40B4-BE49-F238E27FC236}">
                <a16:creationId xmlns:a16="http://schemas.microsoft.com/office/drawing/2014/main" id="{30923280-4CDE-4E34-9906-4FD9ABEF7D4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344988"/>
            <a:ext cx="0" cy="455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Line 23">
            <a:extLst>
              <a:ext uri="{FF2B5EF4-FFF2-40B4-BE49-F238E27FC236}">
                <a16:creationId xmlns:a16="http://schemas.microsoft.com/office/drawing/2014/main" id="{AD786426-478D-434A-A442-B07592DED3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4344988"/>
            <a:ext cx="0" cy="455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Line 24">
            <a:extLst>
              <a:ext uri="{FF2B5EF4-FFF2-40B4-BE49-F238E27FC236}">
                <a16:creationId xmlns:a16="http://schemas.microsoft.com/office/drawing/2014/main" id="{01714F98-8C1C-4BFC-9ECD-C2C50E97F1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20100" y="4344988"/>
            <a:ext cx="0" cy="455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Line 25">
            <a:extLst>
              <a:ext uri="{FF2B5EF4-FFF2-40B4-BE49-F238E27FC236}">
                <a16:creationId xmlns:a16="http://schemas.microsoft.com/office/drawing/2014/main" id="{EEF17F5C-1EBA-4429-82B1-A4C20E8628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3771900"/>
            <a:ext cx="0" cy="573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Text Box 26">
            <a:extLst>
              <a:ext uri="{FF2B5EF4-FFF2-40B4-BE49-F238E27FC236}">
                <a16:creationId xmlns:a16="http://schemas.microsoft.com/office/drawing/2014/main" id="{5634EC47-CB35-44A1-B16E-ADEC38E20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029200"/>
            <a:ext cx="685800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A = ?</a:t>
            </a:r>
            <a:endParaRPr lang="en-US" altLang="en-US"/>
          </a:p>
        </p:txBody>
      </p:sp>
      <p:sp>
        <p:nvSpPr>
          <p:cNvPr id="7184" name="Text Box 27">
            <a:extLst>
              <a:ext uri="{FF2B5EF4-FFF2-40B4-BE49-F238E27FC236}">
                <a16:creationId xmlns:a16="http://schemas.microsoft.com/office/drawing/2014/main" id="{EB70AE34-8292-4C35-BDD6-8A6F183DE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276600"/>
            <a:ext cx="13716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P = $1,000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0B82-80F5-45CE-B0F0-546131F5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Arial"/>
              </a:rPr>
              <a:t>Find FV when C is Given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D397C-BDD5-46EE-91DE-B7E2A9135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cs typeface="Arial"/>
              </a:rPr>
              <a:t>What will be the portfolio of retirement if you deposit $15000 every year in pension fund, if you plan to deposit 15000 every year for 40 years and expect to earn 9% on your portfolio.</a:t>
            </a:r>
          </a:p>
        </p:txBody>
      </p:sp>
    </p:spTree>
    <p:extLst>
      <p:ext uri="{BB962C8B-B14F-4D97-AF65-F5344CB8AC3E}">
        <p14:creationId xmlns:p14="http://schemas.microsoft.com/office/powerpoint/2010/main" val="1421642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F29E-3288-49C1-B916-DAB9018C8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Arial"/>
              </a:rPr>
              <a:t>Find C, When FV is given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C2716-AF41-48DF-983E-09412C4A1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cs typeface="Arial"/>
              </a:rPr>
              <a:t>Suppose you want to guarantee yourself $800000 when you retire 30 years from now how much must you invest each year starting at the end of this year.</a:t>
            </a:r>
          </a:p>
          <a:p>
            <a:r>
              <a:rPr lang="en-GB">
                <a:cs typeface="Arial"/>
              </a:rPr>
              <a:t>At the interest rate of 8%</a:t>
            </a:r>
          </a:p>
        </p:txBody>
      </p:sp>
    </p:spTree>
    <p:extLst>
      <p:ext uri="{BB962C8B-B14F-4D97-AF65-F5344CB8AC3E}">
        <p14:creationId xmlns:p14="http://schemas.microsoft.com/office/powerpoint/2010/main" val="4056478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C8F7DD6-197D-48EA-8D91-39238CBCAB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D1044F3-E9A3-4924-881C-6C2A49B5CC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80000"/>
              </a:lnSpc>
            </a:pPr>
            <a:endParaRPr lang="en-US" altLang="en-US" sz="2400"/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400"/>
              <a:t>Suppose that you borrow $8000 now, promising to repay the loan principle plus accumulated interest in four years at i=10% per year. How much you would repay at the end of four years?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400"/>
              <a:t>An investor (owner) has an option to purchase a tract of land that will be worth $10,000 in six years. If the value of land increases at 8% each year, how much should the investor be willing to pay now for this property?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400"/>
              <a:t>If a certain machine undergoes a major overhaul now, its output can be increased by 20% - which translates into additional cash flow of $20,000 at the end of each year for 5 years. If i=15% per year, how much can we afford to invest to overhaul this machine?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endParaRPr lang="en-US" altLang="en-US" sz="2400"/>
          </a:p>
          <a:p>
            <a:pPr marL="457200" indent="-457200" eaLnBrk="1" hangingPunct="1">
              <a:lnSpc>
                <a:spcPct val="80000"/>
              </a:lnSpc>
            </a:pPr>
            <a:endParaRPr lang="en-US" altLang="en-US" sz="2400"/>
          </a:p>
          <a:p>
            <a:pPr marL="457200" indent="-457200" eaLnBrk="1" hangingPunct="1">
              <a:lnSpc>
                <a:spcPct val="80000"/>
              </a:lnSpc>
            </a:pPr>
            <a:endParaRPr lang="en-US" altLang="en-US" sz="2400"/>
          </a:p>
          <a:p>
            <a:pPr marL="457200" indent="-457200" eaLnBrk="1" hangingPunct="1">
              <a:lnSpc>
                <a:spcPct val="80000"/>
              </a:lnSpc>
            </a:pPr>
            <a:endParaRPr lang="en-US" altLang="en-US" sz="2400"/>
          </a:p>
          <a:p>
            <a:pPr marL="457200" indent="-457200" eaLnBrk="1" hangingPunct="1">
              <a:lnSpc>
                <a:spcPct val="8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B22B469-5B00-4E0E-92AB-9611D5FDD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2F51FF4-0367-4032-B2D1-E3142E3C74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>
              <a:lnSpc>
                <a:spcPct val="80000"/>
              </a:lnSpc>
              <a:buFontTx/>
              <a:buAutoNum type="arabicPeriod" startAt="4"/>
            </a:pPr>
            <a:r>
              <a:rPr lang="en-US" altLang="en-US" sz="2000"/>
              <a:t>Suppose that your rich uncle has $1,000,000 that he wishes to distribute to his heirs at the rate of $100,000 per year.If the $1,000,000 is deposited in a bank account that earns 6%interest per year,How many years will it take to completely deplete the account?How long will it take if the account earns 8% interest per year instead of 6%.</a:t>
            </a:r>
          </a:p>
          <a:p>
            <a:pPr marL="381000" indent="-381000" eaLnBrk="1" hangingPunct="1">
              <a:lnSpc>
                <a:spcPct val="80000"/>
              </a:lnSpc>
              <a:buFontTx/>
              <a:buAutoNum type="arabicPeriod" startAt="4"/>
            </a:pPr>
            <a:r>
              <a:rPr lang="en-US" altLang="en-US" sz="2000"/>
              <a:t>An enterprising student is planning to have personal savings totaling $1000000 when she retires at age 65.She is now 20 years old.If the annual interest rate will average 7% over the next 45 years on her savings account, what equal end of year amount must she save to accomplish her goal.</a:t>
            </a:r>
          </a:p>
          <a:p>
            <a:pPr marL="381000" indent="-381000" eaLnBrk="1" hangingPunct="1">
              <a:lnSpc>
                <a:spcPct val="80000"/>
              </a:lnSpc>
              <a:buFontTx/>
              <a:buAutoNum type="arabicPeriod" startAt="4"/>
            </a:pPr>
            <a:r>
              <a:rPr lang="en-US" altLang="en-US" sz="2000"/>
              <a:t>Suppose you make 15 equal annual deposits of $1000 each into a bank account paying 5% interest per year.The first deposit will be made one year from today. How much money can be withdrawn from this bank account immediately after the 15</a:t>
            </a:r>
            <a:r>
              <a:rPr lang="en-US" altLang="en-US" sz="2000" baseline="30000"/>
              <a:t>th</a:t>
            </a:r>
            <a:r>
              <a:rPr lang="en-US" altLang="en-US" sz="2000"/>
              <a:t> deposit.</a:t>
            </a:r>
          </a:p>
          <a:p>
            <a:pPr marL="381000" indent="-381000" eaLnBrk="1" hangingPunct="1">
              <a:lnSpc>
                <a:spcPct val="80000"/>
              </a:lnSpc>
            </a:pP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D41064AEDA0843A41CFD5E02EFD959" ma:contentTypeVersion="2" ma:contentTypeDescription="Create a new document." ma:contentTypeScope="" ma:versionID="8515a9caa03ad6862d0e784da0b0fc27">
  <xsd:schema xmlns:xsd="http://www.w3.org/2001/XMLSchema" xmlns:xs="http://www.w3.org/2001/XMLSchema" xmlns:p="http://schemas.microsoft.com/office/2006/metadata/properties" xmlns:ns2="3e3b7f3f-4ae4-4333-874b-f215a2f7e271" targetNamespace="http://schemas.microsoft.com/office/2006/metadata/properties" ma:root="true" ma:fieldsID="71f93f7afefd5f1ca7431c7846694acd" ns2:_="">
    <xsd:import namespace="3e3b7f3f-4ae4-4333-874b-f215a2f7e2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3b7f3f-4ae4-4333-874b-f215a2f7e2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5FA763-64BB-4A7B-8FC4-DD33008ADB62}">
  <ds:schemaRefs>
    <ds:schemaRef ds:uri="3e3b7f3f-4ae4-4333-874b-f215a2f7e27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9B7D79E-4450-4E21-9307-08FA1303D7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Lecture Notes FINANCIAL ENGINEERING</vt:lpstr>
      <vt:lpstr>Interest Formulas </vt:lpstr>
      <vt:lpstr>Discrete Cash Flow Examples</vt:lpstr>
      <vt:lpstr>Uniform Series</vt:lpstr>
      <vt:lpstr>Uniform Series</vt:lpstr>
      <vt:lpstr>Find FV when C is Given</vt:lpstr>
      <vt:lpstr>Find C, When FV is given</vt:lpstr>
      <vt:lpstr>Problems</vt:lpstr>
      <vt:lpstr>Problems</vt:lpstr>
      <vt:lpstr>Nominal and Effective Interest Rates</vt:lpstr>
      <vt:lpstr>PowerPoint Presentation</vt:lpstr>
      <vt:lpstr>Questions for class assignment.</vt:lpstr>
      <vt:lpstr>PowerPoint Presentation</vt:lpstr>
      <vt:lpstr>PowerPoint Presentation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ENGINEERING</dc:title>
  <dc:creator>acertm</dc:creator>
  <cp:revision>1</cp:revision>
  <dcterms:created xsi:type="dcterms:W3CDTF">2008-01-02T15:41:55Z</dcterms:created>
  <dcterms:modified xsi:type="dcterms:W3CDTF">2020-08-07T05:40:18Z</dcterms:modified>
</cp:coreProperties>
</file>