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Exercises Time Value of Money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smtClean="0"/>
              <a:t>To Find F Given P</a:t>
            </a:r>
          </a:p>
          <a:p>
            <a:pPr>
              <a:buNone/>
            </a:pPr>
            <a:endParaRPr lang="en-US" dirty="0" smtClean="0"/>
          </a:p>
          <a:p>
            <a:pPr>
              <a:buNone/>
            </a:pPr>
            <a:endParaRPr lang="en-US" dirty="0"/>
          </a:p>
        </p:txBody>
      </p:sp>
      <p:graphicFrame>
        <p:nvGraphicFramePr>
          <p:cNvPr id="8199" name="Object 7"/>
          <p:cNvGraphicFramePr>
            <a:graphicFrameLocks noChangeAspect="1"/>
          </p:cNvGraphicFramePr>
          <p:nvPr/>
        </p:nvGraphicFramePr>
        <p:xfrm>
          <a:off x="1905000" y="1447800"/>
          <a:ext cx="6216650" cy="4391312"/>
        </p:xfrm>
        <a:graphic>
          <a:graphicData uri="http://schemas.openxmlformats.org/presentationml/2006/ole">
            <mc:AlternateContent xmlns:mc="http://schemas.openxmlformats.org/markup-compatibility/2006">
              <mc:Choice xmlns:v="urn:schemas-microsoft-com:vml" Requires="v">
                <p:oleObj spid="_x0000_s8203" name="Equation" r:id="rId3" imgW="1904760" imgH="1346040" progId="Equation.3">
                  <p:embed/>
                </p:oleObj>
              </mc:Choice>
              <mc:Fallback>
                <p:oleObj name="Equation" r:id="rId3" imgW="1904760" imgH="13460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447800"/>
                        <a:ext cx="6216650" cy="439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just"/>
            <a:r>
              <a:rPr lang="en-US" dirty="0" smtClean="0"/>
              <a:t>6.Service </a:t>
            </a:r>
            <a:r>
              <a:rPr lang="en-US" dirty="0" smtClean="0"/>
              <a:t>records for a specific piece of production equipment indicate that a replacement machine will have first year maintenance costs of approximately $1000 and that these costs will increase by $200 per year for each additional year of service. Assuming the equipment is to be in service for 10 years and using an interest rate of 15 percent, determine the maximum amount that should be paid for a lifetime maintenance contract at the time the equipment is purchased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nvPr>
        </p:nvGraphicFramePr>
        <p:xfrm>
          <a:off x="1143000" y="823032"/>
          <a:ext cx="7000646" cy="5196767"/>
        </p:xfrm>
        <a:graphic>
          <a:graphicData uri="http://schemas.openxmlformats.org/presentationml/2006/ole">
            <mc:AlternateContent xmlns:mc="http://schemas.openxmlformats.org/markup-compatibility/2006">
              <mc:Choice xmlns:v="urn:schemas-microsoft-com:vml" Requires="v">
                <p:oleObj spid="_x0000_s25606" name="Equation" r:id="rId3" imgW="2463480" imgH="1828800" progId="Equation.3">
                  <p:embed/>
                </p:oleObj>
              </mc:Choice>
              <mc:Fallback>
                <p:oleObj name="Equation" r:id="rId3" imgW="2463480" imgH="182880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23032"/>
                        <a:ext cx="7000646" cy="5196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Calculate P When Given A</a:t>
            </a:r>
          </a:p>
          <a:p>
            <a:r>
              <a:rPr lang="en-US" dirty="0" smtClean="0"/>
              <a:t>P= A(P/A,I,N)</a:t>
            </a:r>
          </a:p>
          <a:p>
            <a:r>
              <a:rPr lang="en-US" dirty="0" smtClean="0"/>
              <a:t>P= 1676.24(5.01877)</a:t>
            </a:r>
          </a:p>
          <a:p>
            <a:r>
              <a:rPr lang="en-US" dirty="0" smtClean="0"/>
              <a:t>P= 8412.66</a:t>
            </a:r>
            <a:endParaRPr lang="en-US" dirty="0"/>
          </a:p>
        </p:txBody>
      </p:sp>
      <p:graphicFrame>
        <p:nvGraphicFramePr>
          <p:cNvPr id="4" name="Object 3"/>
          <p:cNvGraphicFramePr>
            <a:graphicFrameLocks noChangeAspect="1"/>
          </p:cNvGraphicFramePr>
          <p:nvPr/>
        </p:nvGraphicFramePr>
        <p:xfrm>
          <a:off x="2057400" y="3380961"/>
          <a:ext cx="4267200" cy="2504660"/>
        </p:xfrm>
        <a:graphic>
          <a:graphicData uri="http://schemas.openxmlformats.org/presentationml/2006/ole">
            <mc:AlternateContent xmlns:mc="http://schemas.openxmlformats.org/markup-compatibility/2006">
              <mc:Choice xmlns:v="urn:schemas-microsoft-com:vml" Requires="v">
                <p:oleObj spid="_x0000_s26630" name="Equation" r:id="rId3" imgW="1168200" imgH="685800" progId="Equation.3">
                  <p:embed/>
                </p:oleObj>
              </mc:Choice>
              <mc:Fallback>
                <p:oleObj name="Equation" r:id="rId3" imgW="1168200" imgH="685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380961"/>
                        <a:ext cx="4267200" cy="25046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7.Maintenance </a:t>
            </a:r>
            <a:r>
              <a:rPr lang="en-US" dirty="0" smtClean="0"/>
              <a:t>Costs on a selected piece of production equipment are expected to be $1000 the first year of operation and will probably increase at a rate of 20 percent per year throughout a 10 year service life. Using an interest rate of 15 percent compute the present worth of the expected costs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just"/>
            <a:r>
              <a:rPr lang="en-US" dirty="0" smtClean="0"/>
              <a:t>8.The </a:t>
            </a:r>
            <a:r>
              <a:rPr lang="en-US" dirty="0" smtClean="0"/>
              <a:t>net income from a newly purchased piece of  construction equipment is expected to be $12000 the first year and to decrease by $1500 each year as maintenance costs increase. The equipment will be used for 4 years. What annual annuity will produce an equivalent income, when the interest rate is 8 percent.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Content Placeholder 3"/>
          <p:cNvGraphicFramePr>
            <a:graphicFrameLocks noGrp="1" noChangeAspect="1"/>
          </p:cNvGraphicFramePr>
          <p:nvPr>
            <p:ph idx="1"/>
          </p:nvPr>
        </p:nvGraphicFramePr>
        <p:xfrm>
          <a:off x="990600" y="1219200"/>
          <a:ext cx="6994585" cy="4598988"/>
        </p:xfrm>
        <a:graphic>
          <a:graphicData uri="http://schemas.openxmlformats.org/presentationml/2006/ole">
            <mc:AlternateContent xmlns:mc="http://schemas.openxmlformats.org/markup-compatibility/2006">
              <mc:Choice xmlns:v="urn:schemas-microsoft-com:vml" Requires="v">
                <p:oleObj spid="_x0000_s27654" name="Equation" r:id="rId3" imgW="2781000" imgH="1828800" progId="Equation.3">
                  <p:embed/>
                </p:oleObj>
              </mc:Choice>
              <mc:Fallback>
                <p:oleObj name="Equation" r:id="rId3" imgW="2781000" imgH="182880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6994585" cy="459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9A </a:t>
            </a:r>
            <a:r>
              <a:rPr lang="en-US" dirty="0" smtClean="0"/>
              <a:t>Company 3 years ago borrowed $40000 to pay for a new machine tool, agreeing to repay the loan in 100 monthly payments at an annual nominal interest rate of 12 percent compounded monthly. The Company now wants to pay off the loan. How much would this payment be , assuming no penalty costs for early payout.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Step 1 </a:t>
            </a:r>
          </a:p>
          <a:p>
            <a:r>
              <a:rPr lang="en-US" dirty="0" smtClean="0"/>
              <a:t>Calculate the annuities for Monthly Payment</a:t>
            </a:r>
          </a:p>
          <a:p>
            <a:endParaRPr lang="en-US" dirty="0" smtClean="0"/>
          </a:p>
          <a:p>
            <a:endParaRPr lang="en-US" dirty="0"/>
          </a:p>
        </p:txBody>
      </p:sp>
      <p:graphicFrame>
        <p:nvGraphicFramePr>
          <p:cNvPr id="4" name="Object 3"/>
          <p:cNvGraphicFramePr>
            <a:graphicFrameLocks noChangeAspect="1"/>
          </p:cNvGraphicFramePr>
          <p:nvPr/>
        </p:nvGraphicFramePr>
        <p:xfrm>
          <a:off x="1828800" y="1929190"/>
          <a:ext cx="4724400" cy="4649409"/>
        </p:xfrm>
        <a:graphic>
          <a:graphicData uri="http://schemas.openxmlformats.org/presentationml/2006/ole">
            <mc:AlternateContent xmlns:mc="http://schemas.openxmlformats.org/markup-compatibility/2006">
              <mc:Choice xmlns:v="urn:schemas-microsoft-com:vml" Requires="v">
                <p:oleObj spid="_x0000_s28678" name="Equation" r:id="rId3" imgW="1600200" imgH="1574640" progId="Equation.3">
                  <p:embed/>
                </p:oleObj>
              </mc:Choice>
              <mc:Fallback>
                <p:oleObj name="Equation" r:id="rId3" imgW="1600200" imgH="1574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929190"/>
                        <a:ext cx="4724400" cy="4649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Step 2 Calculate the Lump sum Amount  you need to Pay after 3 Years.</a:t>
            </a:r>
          </a:p>
          <a:p>
            <a:endParaRPr lang="en-US" dirty="0" smtClean="0"/>
          </a:p>
          <a:p>
            <a:endParaRPr lang="en-US" dirty="0"/>
          </a:p>
        </p:txBody>
      </p:sp>
      <p:graphicFrame>
        <p:nvGraphicFramePr>
          <p:cNvPr id="4" name="Object 3"/>
          <p:cNvGraphicFramePr>
            <a:graphicFrameLocks noChangeAspect="1"/>
          </p:cNvGraphicFramePr>
          <p:nvPr/>
        </p:nvGraphicFramePr>
        <p:xfrm>
          <a:off x="1348154" y="3098800"/>
          <a:ext cx="4824046" cy="2508504"/>
        </p:xfrm>
        <a:graphic>
          <a:graphicData uri="http://schemas.openxmlformats.org/presentationml/2006/ole">
            <mc:AlternateContent xmlns:mc="http://schemas.openxmlformats.org/markup-compatibility/2006">
              <mc:Choice xmlns:v="urn:schemas-microsoft-com:vml" Requires="v">
                <p:oleObj spid="_x0000_s29702" name="Equation" r:id="rId3" imgW="1269720" imgH="660240" progId="Equation.3">
                  <p:embed/>
                </p:oleObj>
              </mc:Choice>
              <mc:Fallback>
                <p:oleObj name="Equation" r:id="rId3" imgW="126972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154" y="3098800"/>
                        <a:ext cx="4824046" cy="2508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rmAutofit/>
          </a:bodyPr>
          <a:lstStyle/>
          <a:p>
            <a:pPr algn="just"/>
            <a:r>
              <a:rPr lang="en-US" sz="3600" dirty="0" smtClean="0"/>
              <a:t>1.Accumulate a principal of $1000 for 5 years 9 months at a nominal rate of 12 percent compounded monthly. How much interest is earned</a:t>
            </a:r>
            <a:endParaRPr lang="en-US" sz="3600" dirty="0"/>
          </a:p>
        </p:txBody>
      </p:sp>
      <p:graphicFrame>
        <p:nvGraphicFramePr>
          <p:cNvPr id="4" name="Content Placeholder 3"/>
          <p:cNvGraphicFramePr>
            <a:graphicFrameLocks noGrp="1" noChangeAspect="1"/>
          </p:cNvGraphicFramePr>
          <p:nvPr>
            <p:ph idx="1"/>
          </p:nvPr>
        </p:nvGraphicFramePr>
        <p:xfrm>
          <a:off x="609600" y="2819400"/>
          <a:ext cx="3962400" cy="3382963"/>
        </p:xfrm>
        <a:graphic>
          <a:graphicData uri="http://schemas.openxmlformats.org/presentationml/2006/ole">
            <mc:AlternateContent xmlns:mc="http://schemas.openxmlformats.org/markup-compatibility/2006">
              <mc:Choice xmlns:v="urn:schemas-microsoft-com:vml" Requires="v">
                <p:oleObj spid="_x0000_s1030" name="Equation" r:id="rId3" imgW="2082600" imgH="1777680" progId="Equation.3">
                  <p:embed/>
                </p:oleObj>
              </mc:Choice>
              <mc:Fallback>
                <p:oleObj name="Equation" r:id="rId3" imgW="2082600" imgH="177768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19400"/>
                        <a:ext cx="3962400" cy="338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Step 3 Amount already received</a:t>
            </a:r>
          </a:p>
          <a:p>
            <a:r>
              <a:rPr lang="en-US" dirty="0" smtClean="0"/>
              <a:t>Calculate F Given Annuity</a:t>
            </a:r>
          </a:p>
          <a:p>
            <a:endParaRPr lang="en-US" dirty="0"/>
          </a:p>
        </p:txBody>
      </p:sp>
      <p:graphicFrame>
        <p:nvGraphicFramePr>
          <p:cNvPr id="4" name="Object 3"/>
          <p:cNvGraphicFramePr>
            <a:graphicFrameLocks noChangeAspect="1"/>
          </p:cNvGraphicFramePr>
          <p:nvPr/>
        </p:nvGraphicFramePr>
        <p:xfrm>
          <a:off x="2514600" y="2209800"/>
          <a:ext cx="4267200" cy="3576320"/>
        </p:xfrm>
        <a:graphic>
          <a:graphicData uri="http://schemas.openxmlformats.org/presentationml/2006/ole">
            <mc:AlternateContent xmlns:mc="http://schemas.openxmlformats.org/markup-compatibility/2006">
              <mc:Choice xmlns:v="urn:schemas-microsoft-com:vml" Requires="v">
                <p:oleObj spid="_x0000_s30726" name="Equation" r:id="rId3" imgW="1333440" imgH="1117440" progId="Equation.3">
                  <p:embed/>
                </p:oleObj>
              </mc:Choice>
              <mc:Fallback>
                <p:oleObj name="Equation" r:id="rId3" imgW="1333440" imgH="1117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209800"/>
                        <a:ext cx="4267200" cy="3576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t>Step 4 To Calculate the amount to be paid at the end of 3 Years</a:t>
            </a:r>
          </a:p>
          <a:p>
            <a:endParaRPr lang="en-US" dirty="0" smtClean="0"/>
          </a:p>
          <a:p>
            <a:r>
              <a:rPr lang="en-US" dirty="0" smtClean="0"/>
              <a:t>= Step2 – Step 3</a:t>
            </a:r>
          </a:p>
          <a:p>
            <a:r>
              <a:rPr lang="en-US" dirty="0" smtClean="0"/>
              <a:t>= 57230.75- 27345.2</a:t>
            </a:r>
          </a:p>
          <a:p>
            <a:r>
              <a:rPr lang="en-US" smtClean="0"/>
              <a:t>=29885.54</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10.You </a:t>
            </a:r>
            <a:r>
              <a:rPr lang="en-US" dirty="0" smtClean="0"/>
              <a:t>Have a chance to buy a new car with a list price of $12000. You have to pay $2000 down, and the dealer will finance the remainder at an nominal annual rate of 6 percent, compounded monthly for 5 years</a:t>
            </a:r>
          </a:p>
          <a:p>
            <a:r>
              <a:rPr lang="en-US" dirty="0" smtClean="0"/>
              <a:t>A) Determine the amount of your monthly payment.</a:t>
            </a:r>
          </a:p>
          <a:p>
            <a:r>
              <a:rPr lang="en-US" dirty="0" smtClean="0"/>
              <a:t>B) How much total interest will you pay over 5 years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12000= 2000 + A ( P/A, </a:t>
            </a:r>
            <a:r>
              <a:rPr lang="en-US" dirty="0" err="1" smtClean="0"/>
              <a:t>i,%,N</a:t>
            </a:r>
            <a:r>
              <a:rPr lang="en-US" dirty="0" smtClean="0"/>
              <a:t>)</a:t>
            </a:r>
          </a:p>
          <a:p>
            <a:r>
              <a:rPr lang="en-US" dirty="0" smtClean="0"/>
              <a:t>12000= 2000 + A(P/A,0.05%,60)</a:t>
            </a:r>
          </a:p>
          <a:p>
            <a:r>
              <a:rPr lang="en-US" dirty="0" smtClean="0"/>
              <a:t>12000=2000  + A(51.72556)</a:t>
            </a:r>
          </a:p>
          <a:p>
            <a:r>
              <a:rPr lang="en-US" dirty="0" smtClean="0"/>
              <a:t>A= 10,000/51.72556=$193.32</a:t>
            </a:r>
          </a:p>
          <a:p>
            <a:endParaRPr lang="en-US" dirty="0" smtClean="0"/>
          </a:p>
          <a:p>
            <a:r>
              <a:rPr lang="en-US" dirty="0" smtClean="0"/>
              <a:t> Total Amount Paid = 193.32 * 60= 11599.2</a:t>
            </a:r>
          </a:p>
          <a:p>
            <a:r>
              <a:rPr lang="en-US" dirty="0" smtClean="0"/>
              <a:t>Total Principal = 12000-2000=10,000</a:t>
            </a:r>
          </a:p>
          <a:p>
            <a:r>
              <a:rPr lang="en-US" dirty="0" smtClean="0"/>
              <a:t>Interest Paid = 11599.2- 10,000= 1599.2</a:t>
            </a:r>
          </a:p>
          <a:p>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5846"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A company is planning to buy an inspection device( coordinate measuring machine) for $45000. The expected life of the device is 5 years, and the expected annual operating costs and taxes are $600 for the First Year with an added increase per year of $100 for years 2 through 5. Maintenance costs will be zero in the first two years because of the warranty but are expected to be $1000 in year 3, $1500 in year 4, and $2000 in year 5. What is the minimum desired annual economic benefit of the device, assuming that these benefits will just offset the annual costs? The company uses an interest rate of 10 percent for </a:t>
            </a:r>
            <a:r>
              <a:rPr lang="en-US" smtClean="0"/>
              <a:t>economic evaluations.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4525963"/>
          </a:xfrm>
        </p:spPr>
        <p:txBody>
          <a:bodyPr/>
          <a:lstStyle/>
          <a:p>
            <a:r>
              <a:rPr lang="en-US" dirty="0" smtClean="0"/>
              <a:t>A company borrowed Rs 5000000 to finance a new product. The loan was for 20 years at a nominal interest rate of 8 percent compounded semiannually. It was to be repaid in 40 equal payments. After one-half the payments were made, the company decided to pay the remaining balance in one final payment at the end of the 10</a:t>
            </a:r>
            <a:r>
              <a:rPr lang="en-US" baseline="30000" dirty="0" smtClean="0"/>
              <a:t>th</a:t>
            </a:r>
            <a:r>
              <a:rPr lang="en-US" dirty="0" smtClean="0"/>
              <a:t> year. How much was owed?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ormAutofit lnSpcReduction="10000"/>
          </a:bodyPr>
          <a:lstStyle/>
          <a:p>
            <a:r>
              <a:rPr lang="en-US" dirty="0" smtClean="0"/>
              <a:t>A proposed improvement in an assembly line will have an initial purchase and installation cost of $175,000. The annual maintenance cost will be $6000; periodic overhauls once every 3 years, excluding the last year of use, will cost $11,500 each. The improvement will have a useful life of 9 years, at which time it will have no salvage value. What is the present worth of the 9 year costs of the improvement at </a:t>
            </a:r>
            <a:r>
              <a:rPr lang="en-US" dirty="0" err="1" smtClean="0"/>
              <a:t>i</a:t>
            </a:r>
            <a:r>
              <a:rPr lang="en-US" dirty="0" smtClean="0"/>
              <a:t>=8 percent?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525963"/>
          </a:xfrm>
        </p:spPr>
        <p:txBody>
          <a:bodyPr>
            <a:normAutofit fontScale="92500" lnSpcReduction="10000"/>
          </a:bodyPr>
          <a:lstStyle/>
          <a:p>
            <a:r>
              <a:rPr lang="en-US" dirty="0" err="1" smtClean="0"/>
              <a:t>Amjay</a:t>
            </a:r>
            <a:r>
              <a:rPr lang="en-US" dirty="0" smtClean="0"/>
              <a:t> Company is currently renting a parking lot for employee and visitor use at an annual cost of $9000, payable on the first of each year. The company has an opportunity to buy the lot for $50000. Maintenance and taxes on the property are expected to cost $2500 ANNUALLY. Given that the property will be needed for 10 more years, determine what sales price must be obtained at the end of that period in order for </a:t>
            </a:r>
            <a:r>
              <a:rPr lang="en-US" dirty="0" err="1" smtClean="0"/>
              <a:t>Amjay</a:t>
            </a:r>
            <a:r>
              <a:rPr lang="en-US" dirty="0" smtClean="0"/>
              <a:t> to break even, when the interest rate is 12 percent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Grp="1" noChangeAspect="1"/>
          </p:cNvGraphicFramePr>
          <p:nvPr>
            <p:ph idx="1"/>
          </p:nvPr>
        </p:nvGraphicFramePr>
        <p:xfrm>
          <a:off x="609600" y="381000"/>
          <a:ext cx="7696200" cy="6156960"/>
        </p:xfrm>
        <a:graphic>
          <a:graphicData uri="http://schemas.openxmlformats.org/presentationml/2006/ole">
            <mc:AlternateContent xmlns:mc="http://schemas.openxmlformats.org/markup-compatibility/2006">
              <mc:Choice xmlns:v="urn:schemas-microsoft-com:vml" Requires="v">
                <p:oleObj spid="_x0000_s2054" name="Equation" r:id="rId3" imgW="2286000" imgH="1828800" progId="Equation.3">
                  <p:embed/>
                </p:oleObj>
              </mc:Choice>
              <mc:Fallback>
                <p:oleObj name="Equation" r:id="rId3" imgW="2286000" imgH="1828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1000"/>
                        <a:ext cx="7696200" cy="6156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pPr algn="l"/>
            <a:r>
              <a:rPr lang="en-US" dirty="0" smtClean="0"/>
              <a:t>2. Find  the compound amount of $100 for 4 years at 6 Percent compounded annually.</a:t>
            </a:r>
            <a:endParaRPr lang="en-US" dirty="0"/>
          </a:p>
        </p:txBody>
      </p:sp>
      <p:graphicFrame>
        <p:nvGraphicFramePr>
          <p:cNvPr id="3074" name="Object 2"/>
          <p:cNvGraphicFramePr>
            <a:graphicFrameLocks noGrp="1" noChangeAspect="1"/>
          </p:cNvGraphicFramePr>
          <p:nvPr>
            <p:ph idx="1"/>
          </p:nvPr>
        </p:nvGraphicFramePr>
        <p:xfrm>
          <a:off x="2051050" y="2133600"/>
          <a:ext cx="5041900" cy="4144963"/>
        </p:xfrm>
        <a:graphic>
          <a:graphicData uri="http://schemas.openxmlformats.org/presentationml/2006/ole">
            <mc:AlternateContent xmlns:mc="http://schemas.openxmlformats.org/markup-compatibility/2006">
              <mc:Choice xmlns:v="urn:schemas-microsoft-com:vml" Requires="v">
                <p:oleObj spid="_x0000_s3078" name="Equation" r:id="rId3" imgW="2286000" imgH="1879560" progId="Equation.3">
                  <p:embed/>
                </p:oleObj>
              </mc:Choice>
              <mc:Fallback>
                <p:oleObj name="Equation" r:id="rId3" imgW="2286000" imgH="1879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133600"/>
                        <a:ext cx="5041900" cy="414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pPr algn="l"/>
            <a:r>
              <a:rPr lang="en-US" dirty="0" smtClean="0"/>
              <a:t>3.What is the compound amount of $750 for 5 years at 6 percent compounded quarterly</a:t>
            </a:r>
            <a:endParaRPr lang="en-US" dirty="0"/>
          </a:p>
        </p:txBody>
      </p:sp>
      <p:graphicFrame>
        <p:nvGraphicFramePr>
          <p:cNvPr id="4098" name="Object 2"/>
          <p:cNvGraphicFramePr>
            <a:graphicFrameLocks noGrp="1" noChangeAspect="1"/>
          </p:cNvGraphicFramePr>
          <p:nvPr>
            <p:ph idx="1"/>
          </p:nvPr>
        </p:nvGraphicFramePr>
        <p:xfrm>
          <a:off x="2286000" y="2143327"/>
          <a:ext cx="4876800" cy="4497983"/>
        </p:xfrm>
        <a:graphic>
          <a:graphicData uri="http://schemas.openxmlformats.org/presentationml/2006/ole">
            <mc:AlternateContent xmlns:mc="http://schemas.openxmlformats.org/markup-compatibility/2006">
              <mc:Choice xmlns:v="urn:schemas-microsoft-com:vml" Requires="v">
                <p:oleObj spid="_x0000_s4102" name="Equation" r:id="rId3" imgW="2286000" imgH="2108160" progId="Equation.3">
                  <p:embed/>
                </p:oleObj>
              </mc:Choice>
              <mc:Fallback>
                <p:oleObj name="Equation" r:id="rId3" imgW="2286000" imgH="2108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143327"/>
                        <a:ext cx="4876800" cy="44979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6049962"/>
          </a:xfrm>
        </p:spPr>
        <p:txBody>
          <a:bodyPr>
            <a:normAutofit fontScale="90000"/>
          </a:bodyPr>
          <a:lstStyle/>
          <a:p>
            <a:pPr algn="l"/>
            <a:r>
              <a:rPr lang="en-US" dirty="0" smtClean="0"/>
              <a:t/>
            </a:r>
            <a:br>
              <a:rPr lang="en-US" dirty="0" smtClean="0"/>
            </a:br>
            <a:r>
              <a:rPr lang="en-US" dirty="0" smtClean="0"/>
              <a:t>4.A </a:t>
            </a:r>
            <a:r>
              <a:rPr lang="en-US" dirty="0" smtClean="0"/>
              <a:t>personal loan of $1000 is made for a period of 18 months at an interest rate of 1.5 percent per month on the unpaid balance. If the entire amount owed is repaid in a lump sum at the end of that time, determine</a:t>
            </a:r>
            <a:br>
              <a:rPr lang="en-US" dirty="0" smtClean="0"/>
            </a:br>
            <a:r>
              <a:rPr lang="en-US" dirty="0" smtClean="0"/>
              <a:t>a) The effective annual interest rate</a:t>
            </a:r>
            <a:br>
              <a:rPr lang="en-US" dirty="0" smtClean="0"/>
            </a:br>
            <a:r>
              <a:rPr lang="en-US" dirty="0" smtClean="0"/>
              <a:t>b) The total amount of interest paid</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Grp="1" noChangeAspect="1"/>
          </p:cNvGraphicFramePr>
          <p:nvPr>
            <p:ph idx="1"/>
          </p:nvPr>
        </p:nvGraphicFramePr>
        <p:xfrm>
          <a:off x="962095" y="762000"/>
          <a:ext cx="7038905" cy="5181600"/>
        </p:xfrm>
        <a:graphic>
          <a:graphicData uri="http://schemas.openxmlformats.org/presentationml/2006/ole">
            <mc:AlternateContent xmlns:mc="http://schemas.openxmlformats.org/markup-compatibility/2006">
              <mc:Choice xmlns:v="urn:schemas-microsoft-com:vml" Requires="v">
                <p:oleObj spid="_x0000_s6150" name="Equation" r:id="rId3" imgW="2286000" imgH="1879560" progId="Equation.3">
                  <p:embed/>
                </p:oleObj>
              </mc:Choice>
              <mc:Fallback>
                <p:oleObj name="Equation" r:id="rId3" imgW="2286000" imgH="1879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95" y="762000"/>
                        <a:ext cx="7038905"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r>
              <a:rPr lang="en-US" dirty="0" smtClean="0"/>
              <a:t>5.How </a:t>
            </a:r>
            <a:r>
              <a:rPr lang="en-US" dirty="0" smtClean="0"/>
              <a:t>much less would it cost to pay off a $3000 loan in 1 year with 12 equal payments when interest is 12 percent compounded monthly, as opposed to making single payment when the effective interest rate is 12 percent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Find A Given P</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Total Payment Made = 266.58 * 12= 3199.248   </a:t>
            </a:r>
            <a:endParaRPr lang="en-US" dirty="0"/>
          </a:p>
        </p:txBody>
      </p:sp>
      <p:graphicFrame>
        <p:nvGraphicFramePr>
          <p:cNvPr id="4" name="Object 3"/>
          <p:cNvGraphicFramePr>
            <a:graphicFrameLocks noChangeAspect="1"/>
          </p:cNvGraphicFramePr>
          <p:nvPr/>
        </p:nvGraphicFramePr>
        <p:xfrm>
          <a:off x="2824017" y="1371600"/>
          <a:ext cx="4301837" cy="4114800"/>
        </p:xfrm>
        <a:graphic>
          <a:graphicData uri="http://schemas.openxmlformats.org/presentationml/2006/ole">
            <mc:AlternateContent xmlns:mc="http://schemas.openxmlformats.org/markup-compatibility/2006">
              <mc:Choice xmlns:v="urn:schemas-microsoft-com:vml" Requires="v">
                <p:oleObj spid="_x0000_s7174" name="Equation" r:id="rId3" imgW="1168200" imgH="1117440" progId="Equation.3">
                  <p:embed/>
                </p:oleObj>
              </mc:Choice>
              <mc:Fallback>
                <p:oleObj name="Equation" r:id="rId3" imgW="1168200" imgH="1117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4017" y="1371600"/>
                        <a:ext cx="4301837"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D41064AEDA0843A41CFD5E02EFD959" ma:contentTypeVersion="2" ma:contentTypeDescription="Create a new document." ma:contentTypeScope="" ma:versionID="8515a9caa03ad6862d0e784da0b0fc27">
  <xsd:schema xmlns:xsd="http://www.w3.org/2001/XMLSchema" xmlns:xs="http://www.w3.org/2001/XMLSchema" xmlns:p="http://schemas.microsoft.com/office/2006/metadata/properties" xmlns:ns2="3e3b7f3f-4ae4-4333-874b-f215a2f7e271" targetNamespace="http://schemas.microsoft.com/office/2006/metadata/properties" ma:root="true" ma:fieldsID="71f93f7afefd5f1ca7431c7846694acd" ns2:_="">
    <xsd:import namespace="3e3b7f3f-4ae4-4333-874b-f215a2f7e2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3b7f3f-4ae4-4333-874b-f215a2f7e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4019FC-FFB0-4927-A274-50212818AF6C}"/>
</file>

<file path=customXml/itemProps2.xml><?xml version="1.0" encoding="utf-8"?>
<ds:datastoreItem xmlns:ds="http://schemas.openxmlformats.org/officeDocument/2006/customXml" ds:itemID="{42CB1BBB-103A-49B6-B9EC-B56E1BB5CAE9}"/>
</file>

<file path=customXml/itemProps3.xml><?xml version="1.0" encoding="utf-8"?>
<ds:datastoreItem xmlns:ds="http://schemas.openxmlformats.org/officeDocument/2006/customXml" ds:itemID="{2226E78E-3E9B-4789-A7AF-9EE862F0BB94}"/>
</file>

<file path=docProps/app.xml><?xml version="1.0" encoding="utf-8"?>
<Properties xmlns="http://schemas.openxmlformats.org/officeDocument/2006/extended-properties" xmlns:vt="http://schemas.openxmlformats.org/officeDocument/2006/docPropsVTypes">
  <TotalTime>352</TotalTime>
  <Words>1027</Words>
  <Application>Microsoft Office PowerPoint</Application>
  <PresentationFormat>On-screen Show (4:3)</PresentationFormat>
  <Paragraphs>50</Paragraphs>
  <Slides>27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Arial</vt:lpstr>
      <vt:lpstr>Calibri</vt:lpstr>
      <vt:lpstr>Office Theme</vt:lpstr>
      <vt:lpstr>Equation</vt:lpstr>
      <vt:lpstr>Exercises Time Value of Money</vt:lpstr>
      <vt:lpstr>1.Accumulate a principal of $1000 for 5 years 9 months at a nominal rate of 12 percent compounded monthly. How much interest is earned</vt:lpstr>
      <vt:lpstr>PowerPoint Presentation</vt:lpstr>
      <vt:lpstr>2. Find  the compound amount of $100 for 4 years at 6 Percent compounded annually.</vt:lpstr>
      <vt:lpstr>3.What is the compound amount of $750 for 5 years at 6 percent compounded quarterly</vt:lpstr>
      <vt:lpstr> 4.A personal loan of $1000 is made for a period of 18 months at an interest rate of 1.5 percent per month on the unpaid balance. If the entire amount owed is repaid in a lump sum at the end of that time, determine a) The effective annual interest rate b) The total amount of interest paid  </vt:lpstr>
      <vt:lpstr>PowerPoint Presentation</vt:lpstr>
      <vt:lpstr>   5.How much less would it cost to pay off a $3000 loan in 1 year with 12 equal payments when interest is 12 percent compounded monthly, as opposed to making single payment when the effective interest rate is 12 percent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 Time Value of Money</dc:title>
  <dc:creator/>
  <cp:lastModifiedBy>Divya Sharma S G</cp:lastModifiedBy>
  <cp:revision>52</cp:revision>
  <dcterms:created xsi:type="dcterms:W3CDTF">2006-08-16T00:00:00Z</dcterms:created>
  <dcterms:modified xsi:type="dcterms:W3CDTF">2020-07-28T03:22:15Z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0x010100F9D41064AEDA0843A41CFD5E02EFD959</vt:lpwstr>
  </property>
</Properties>
</file>