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B0603-0920-499E-61A3-44DF123F0414}" v="9" dt="2020-09-15T04:02:23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38" d="100"/>
          <a:sy n="38" d="100"/>
        </p:scale>
        <p:origin x="110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. Divya Sharma S.G." userId="S::sg_divya@blr.amrita.edu::74ed4411-1df2-4799-8a50-640a77fe483c" providerId="AD" clId="Web-{911B0603-0920-499E-61A3-44DF123F0414}"/>
    <pc:docChg chg="modSld">
      <pc:chgData name="Ms. Divya Sharma S.G." userId="S::sg_divya@blr.amrita.edu::74ed4411-1df2-4799-8a50-640a77fe483c" providerId="AD" clId="Web-{911B0603-0920-499E-61A3-44DF123F0414}" dt="2020-09-15T04:02:37.205" v="19"/>
      <pc:docMkLst>
        <pc:docMk/>
      </pc:docMkLst>
      <pc:sldChg chg="addSp modSp mod setBg">
        <pc:chgData name="Ms. Divya Sharma S.G." userId="S::sg_divya@blr.amrita.edu::74ed4411-1df2-4799-8a50-640a77fe483c" providerId="AD" clId="Web-{911B0603-0920-499E-61A3-44DF123F0414}" dt="2020-09-15T04:02:37.205" v="19"/>
        <pc:sldMkLst>
          <pc:docMk/>
          <pc:sldMk cId="1157147310" sldId="256"/>
        </pc:sldMkLst>
        <pc:spChg chg="mod">
          <ac:chgData name="Ms. Divya Sharma S.G." userId="S::sg_divya@blr.amrita.edu::74ed4411-1df2-4799-8a50-640a77fe483c" providerId="AD" clId="Web-{911B0603-0920-499E-61A3-44DF123F0414}" dt="2020-09-15T04:02:37.205" v="19"/>
          <ac:spMkLst>
            <pc:docMk/>
            <pc:sldMk cId="1157147310" sldId="256"/>
            <ac:spMk id="2" creationId="{00000000-0000-0000-0000-000000000000}"/>
          </ac:spMkLst>
        </pc:spChg>
        <pc:spChg chg="mod">
          <ac:chgData name="Ms. Divya Sharma S.G." userId="S::sg_divya@blr.amrita.edu::74ed4411-1df2-4799-8a50-640a77fe483c" providerId="AD" clId="Web-{911B0603-0920-499E-61A3-44DF123F0414}" dt="2020-09-15T04:02:37.205" v="19"/>
          <ac:spMkLst>
            <pc:docMk/>
            <pc:sldMk cId="1157147310" sldId="256"/>
            <ac:spMk id="3" creationId="{00000000-0000-0000-0000-000000000000}"/>
          </ac:spMkLst>
        </pc:spChg>
        <pc:spChg chg="add">
          <ac:chgData name="Ms. Divya Sharma S.G." userId="S::sg_divya@blr.amrita.edu::74ed4411-1df2-4799-8a50-640a77fe483c" providerId="AD" clId="Web-{911B0603-0920-499E-61A3-44DF123F0414}" dt="2020-09-15T04:02:37.205" v="19"/>
          <ac:spMkLst>
            <pc:docMk/>
            <pc:sldMk cId="1157147310" sldId="256"/>
            <ac:spMk id="8" creationId="{23962611-DFD5-4092-AAFD-559E3DFCE2C9}"/>
          </ac:spMkLst>
        </pc:spChg>
        <pc:picChg chg="add">
          <ac:chgData name="Ms. Divya Sharma S.G." userId="S::sg_divya@blr.amrita.edu::74ed4411-1df2-4799-8a50-640a77fe483c" providerId="AD" clId="Web-{911B0603-0920-499E-61A3-44DF123F0414}" dt="2020-09-15T04:02:37.205" v="19"/>
          <ac:picMkLst>
            <pc:docMk/>
            <pc:sldMk cId="1157147310" sldId="256"/>
            <ac:picMk id="10" creationId="{2270F1FA-0425-408F-9861-80BF5AFB276D}"/>
          </ac:picMkLst>
        </pc:picChg>
      </pc:sldChg>
      <pc:sldChg chg="addSp modSp mod setBg">
        <pc:chgData name="Ms. Divya Sharma S.G." userId="S::sg_divya@blr.amrita.edu::74ed4411-1df2-4799-8a50-640a77fe483c" providerId="AD" clId="Web-{911B0603-0920-499E-61A3-44DF123F0414}" dt="2020-09-15T03:58:19.495" v="7"/>
        <pc:sldMkLst>
          <pc:docMk/>
          <pc:sldMk cId="4194738334" sldId="260"/>
        </pc:sldMkLst>
        <pc:spChg chg="mod">
          <ac:chgData name="Ms. Divya Sharma S.G." userId="S::sg_divya@blr.amrita.edu::74ed4411-1df2-4799-8a50-640a77fe483c" providerId="AD" clId="Web-{911B0603-0920-499E-61A3-44DF123F0414}" dt="2020-09-15T03:58:19.495" v="7"/>
          <ac:spMkLst>
            <pc:docMk/>
            <pc:sldMk cId="4194738334" sldId="260"/>
            <ac:spMk id="2" creationId="{00000000-0000-0000-0000-000000000000}"/>
          </ac:spMkLst>
        </pc:spChg>
        <pc:spChg chg="add">
          <ac:chgData name="Ms. Divya Sharma S.G." userId="S::sg_divya@blr.amrita.edu::74ed4411-1df2-4799-8a50-640a77fe483c" providerId="AD" clId="Web-{911B0603-0920-499E-61A3-44DF123F0414}" dt="2020-09-15T03:58:19.495" v="7"/>
          <ac:spMkLst>
            <pc:docMk/>
            <pc:sldMk cId="4194738334" sldId="260"/>
            <ac:spMk id="11" creationId="{7F57BEA8-497D-4AA8-8A18-BDCD696B25FE}"/>
          </ac:spMkLst>
        </pc:spChg>
        <pc:graphicFrameChg chg="mod modGraphic">
          <ac:chgData name="Ms. Divya Sharma S.G." userId="S::sg_divya@blr.amrita.edu::74ed4411-1df2-4799-8a50-640a77fe483c" providerId="AD" clId="Web-{911B0603-0920-499E-61A3-44DF123F0414}" dt="2020-09-15T03:58:19.495" v="7"/>
          <ac:graphicFrameMkLst>
            <pc:docMk/>
            <pc:sldMk cId="4194738334" sldId="260"/>
            <ac:graphicFrameMk id="4" creationId="{00000000-0000-0000-0000-000000000000}"/>
          </ac:graphicFrameMkLst>
        </pc:graphicFrameChg>
        <pc:cxnChg chg="add">
          <ac:chgData name="Ms. Divya Sharma S.G." userId="S::sg_divya@blr.amrita.edu::74ed4411-1df2-4799-8a50-640a77fe483c" providerId="AD" clId="Web-{911B0603-0920-499E-61A3-44DF123F0414}" dt="2020-09-15T03:58:19.495" v="7"/>
          <ac:cxnSpMkLst>
            <pc:docMk/>
            <pc:sldMk cId="4194738334" sldId="260"/>
            <ac:cxnSpMk id="9" creationId="{D2E961F1-4A28-4A5F-BBD4-6E400E5E6C75}"/>
          </ac:cxnSpMkLst>
        </pc:cxnChg>
        <pc:cxnChg chg="add">
          <ac:chgData name="Ms. Divya Sharma S.G." userId="S::sg_divya@blr.amrita.edu::74ed4411-1df2-4799-8a50-640a77fe483c" providerId="AD" clId="Web-{911B0603-0920-499E-61A3-44DF123F0414}" dt="2020-09-15T03:58:19.495" v="7"/>
          <ac:cxnSpMkLst>
            <pc:docMk/>
            <pc:sldMk cId="4194738334" sldId="260"/>
            <ac:cxnSpMk id="13" creationId="{A82415D3-DDE5-4D63-8CB3-23A5EC581B27}"/>
          </ac:cxnSpMkLst>
        </pc:cxnChg>
        <pc:cxnChg chg="add">
          <ac:chgData name="Ms. Divya Sharma S.G." userId="S::sg_divya@blr.amrita.edu::74ed4411-1df2-4799-8a50-640a77fe483c" providerId="AD" clId="Web-{911B0603-0920-499E-61A3-44DF123F0414}" dt="2020-09-15T03:58:19.495" v="7"/>
          <ac:cxnSpMkLst>
            <pc:docMk/>
            <pc:sldMk cId="4194738334" sldId="260"/>
            <ac:cxnSpMk id="15" creationId="{AD7193FB-6AE6-4B3B-8F89-56B55DD63B4D}"/>
          </ac:cxnSpMkLst>
        </pc:cxnChg>
      </pc:sldChg>
      <pc:sldChg chg="addSp delSp modSp mod setBg">
        <pc:chgData name="Ms. Divya Sharma S.G." userId="S::sg_divya@blr.amrita.edu::74ed4411-1df2-4799-8a50-640a77fe483c" providerId="AD" clId="Web-{911B0603-0920-499E-61A3-44DF123F0414}" dt="2020-09-15T03:58:02.870" v="6"/>
        <pc:sldMkLst>
          <pc:docMk/>
          <pc:sldMk cId="4119211446" sldId="261"/>
        </pc:sldMkLst>
        <pc:spChg chg="mod">
          <ac:chgData name="Ms. Divya Sharma S.G." userId="S::sg_divya@blr.amrita.edu::74ed4411-1df2-4799-8a50-640a77fe483c" providerId="AD" clId="Web-{911B0603-0920-499E-61A3-44DF123F0414}" dt="2020-09-15T03:57:59.635" v="5" actId="1076"/>
          <ac:spMkLst>
            <pc:docMk/>
            <pc:sldMk cId="4119211446" sldId="261"/>
            <ac:spMk id="3" creationId="{00000000-0000-0000-0000-000000000000}"/>
          </ac:spMkLst>
        </pc:spChg>
        <pc:spChg chg="add del">
          <ac:chgData name="Ms. Divya Sharma S.G." userId="S::sg_divya@blr.amrita.edu::74ed4411-1df2-4799-8a50-640a77fe483c" providerId="AD" clId="Web-{911B0603-0920-499E-61A3-44DF123F0414}" dt="2020-09-15T03:57:44.510" v="3"/>
          <ac:spMkLst>
            <pc:docMk/>
            <pc:sldMk cId="4119211446" sldId="261"/>
            <ac:spMk id="6" creationId="{2550BE34-C2B8-49B8-8519-67A8CAD51AE9}"/>
          </ac:spMkLst>
        </pc:spChg>
        <pc:spChg chg="add del">
          <ac:chgData name="Ms. Divya Sharma S.G." userId="S::sg_divya@blr.amrita.edu::74ed4411-1df2-4799-8a50-640a77fe483c" providerId="AD" clId="Web-{911B0603-0920-499E-61A3-44DF123F0414}" dt="2020-09-15T03:57:44.510" v="3"/>
          <ac:spMkLst>
            <pc:docMk/>
            <pc:sldMk cId="4119211446" sldId="261"/>
            <ac:spMk id="7" creationId="{A7457DD9-5A45-400A-AB4B-4B4EDECA25F1}"/>
          </ac:spMkLst>
        </pc:spChg>
        <pc:spChg chg="add">
          <ac:chgData name="Ms. Divya Sharma S.G." userId="S::sg_divya@blr.amrita.edu::74ed4411-1df2-4799-8a50-640a77fe483c" providerId="AD" clId="Web-{911B0603-0920-499E-61A3-44DF123F0414}" dt="2020-09-15T03:57:44.697" v="4"/>
          <ac:spMkLst>
            <pc:docMk/>
            <pc:sldMk cId="4119211446" sldId="261"/>
            <ac:spMk id="8" creationId="{1A95671B-3CC6-4792-9114-B74FAEA224E6}"/>
          </ac:spMkLst>
        </pc:spChg>
        <pc:spChg chg="add del">
          <ac:chgData name="Ms. Divya Sharma S.G." userId="S::sg_divya@blr.amrita.edu::74ed4411-1df2-4799-8a50-640a77fe483c" providerId="AD" clId="Web-{911B0603-0920-499E-61A3-44DF123F0414}" dt="2020-09-15T03:57:01.587" v="1"/>
          <ac:spMkLst>
            <pc:docMk/>
            <pc:sldMk cId="4119211446" sldId="261"/>
            <ac:spMk id="9" creationId="{5E39A796-BE83-48B1-B33F-35C4A32AAB57}"/>
          </ac:spMkLst>
        </pc:spChg>
        <pc:spChg chg="add del">
          <ac:chgData name="Ms. Divya Sharma S.G." userId="S::sg_divya@blr.amrita.edu::74ed4411-1df2-4799-8a50-640a77fe483c" providerId="AD" clId="Web-{911B0603-0920-499E-61A3-44DF123F0414}" dt="2020-09-15T03:57:01.587" v="1"/>
          <ac:spMkLst>
            <pc:docMk/>
            <pc:sldMk cId="4119211446" sldId="261"/>
            <ac:spMk id="11" creationId="{72F84B47-E267-4194-8194-831DB7B5547F}"/>
          </ac:spMkLst>
        </pc:spChg>
        <pc:spChg chg="add del">
          <ac:chgData name="Ms. Divya Sharma S.G." userId="S::sg_divya@blr.amrita.edu::74ed4411-1df2-4799-8a50-640a77fe483c" providerId="AD" clId="Web-{911B0603-0920-499E-61A3-44DF123F0414}" dt="2020-09-15T03:57:44.510" v="3"/>
          <ac:spMkLst>
            <pc:docMk/>
            <pc:sldMk cId="4119211446" sldId="261"/>
            <ac:spMk id="13" creationId="{441CF7D6-A660-431A-B0BB-140A0D5556B6}"/>
          </ac:spMkLst>
        </pc:spChg>
        <pc:spChg chg="add del">
          <ac:chgData name="Ms. Divya Sharma S.G." userId="S::sg_divya@blr.amrita.edu::74ed4411-1df2-4799-8a50-640a77fe483c" providerId="AD" clId="Web-{911B0603-0920-499E-61A3-44DF123F0414}" dt="2020-09-15T03:57:44.510" v="3"/>
          <ac:spMkLst>
            <pc:docMk/>
            <pc:sldMk cId="4119211446" sldId="261"/>
            <ac:spMk id="15" creationId="{0570A85B-3810-4F95-97B0-CBF4CCDB381C}"/>
          </ac:spMkLst>
        </pc:spChg>
        <pc:graphicFrameChg chg="mod modGraphic">
          <ac:chgData name="Ms. Divya Sharma S.G." userId="S::sg_divya@blr.amrita.edu::74ed4411-1df2-4799-8a50-640a77fe483c" providerId="AD" clId="Web-{911B0603-0920-499E-61A3-44DF123F0414}" dt="2020-09-15T03:58:02.870" v="6"/>
          <ac:graphicFrameMkLst>
            <pc:docMk/>
            <pc:sldMk cId="4119211446" sldId="261"/>
            <ac:graphicFrameMk id="4" creationId="{00000000-0000-0000-0000-000000000000}"/>
          </ac:graphicFrameMkLst>
        </pc:graphicFrameChg>
      </pc:sldChg>
      <pc:sldChg chg="addSp delSp modSp mod setBg">
        <pc:chgData name="Ms. Divya Sharma S.G." userId="S::sg_divya@blr.amrita.edu::74ed4411-1df2-4799-8a50-640a77fe483c" providerId="AD" clId="Web-{911B0603-0920-499E-61A3-44DF123F0414}" dt="2020-09-15T04:00:59.296" v="10"/>
        <pc:sldMkLst>
          <pc:docMk/>
          <pc:sldMk cId="1119869309" sldId="262"/>
        </pc:sldMkLst>
        <pc:spChg chg="mod">
          <ac:chgData name="Ms. Divya Sharma S.G." userId="S::sg_divya@blr.amrita.edu::74ed4411-1df2-4799-8a50-640a77fe483c" providerId="AD" clId="Web-{911B0603-0920-499E-61A3-44DF123F0414}" dt="2020-09-15T04:00:59.296" v="10"/>
          <ac:spMkLst>
            <pc:docMk/>
            <pc:sldMk cId="1119869309" sldId="262"/>
            <ac:spMk id="3" creationId="{00000000-0000-0000-0000-000000000000}"/>
          </ac:spMkLst>
        </pc:spChg>
        <pc:spChg chg="add">
          <ac:chgData name="Ms. Divya Sharma S.G." userId="S::sg_divya@blr.amrita.edu::74ed4411-1df2-4799-8a50-640a77fe483c" providerId="AD" clId="Web-{911B0603-0920-499E-61A3-44DF123F0414}" dt="2020-09-15T04:00:59.296" v="10"/>
          <ac:spMkLst>
            <pc:docMk/>
            <pc:sldMk cId="1119869309" sldId="262"/>
            <ac:spMk id="5" creationId="{7CB4857B-ED7C-444D-9F04-2F885114A1C2}"/>
          </ac:spMkLst>
        </pc:spChg>
        <pc:spChg chg="add">
          <ac:chgData name="Ms. Divya Sharma S.G." userId="S::sg_divya@blr.amrita.edu::74ed4411-1df2-4799-8a50-640a77fe483c" providerId="AD" clId="Web-{911B0603-0920-499E-61A3-44DF123F0414}" dt="2020-09-15T04:00:59.296" v="10"/>
          <ac:spMkLst>
            <pc:docMk/>
            <pc:sldMk cId="1119869309" sldId="262"/>
            <ac:spMk id="6" creationId="{D18046FB-44EA-4FD8-A585-EA09A319B2D0}"/>
          </ac:spMkLst>
        </pc:spChg>
        <pc:spChg chg="add">
          <ac:chgData name="Ms. Divya Sharma S.G." userId="S::sg_divya@blr.amrita.edu::74ed4411-1df2-4799-8a50-640a77fe483c" providerId="AD" clId="Web-{911B0603-0920-499E-61A3-44DF123F0414}" dt="2020-09-15T04:00:59.296" v="10"/>
          <ac:spMkLst>
            <pc:docMk/>
            <pc:sldMk cId="1119869309" sldId="262"/>
            <ac:spMk id="7" creationId="{479F5F2B-8B58-4140-AE6A-51F6C67B18D9}"/>
          </ac:spMkLst>
        </pc:spChg>
        <pc:spChg chg="add del">
          <ac:chgData name="Ms. Divya Sharma S.G." userId="S::sg_divya@blr.amrita.edu::74ed4411-1df2-4799-8a50-640a77fe483c" providerId="AD" clId="Web-{911B0603-0920-499E-61A3-44DF123F0414}" dt="2020-09-15T04:00:59.281" v="9"/>
          <ac:spMkLst>
            <pc:docMk/>
            <pc:sldMk cId="1119869309" sldId="262"/>
            <ac:spMk id="8" creationId="{907EF6B7-1338-4443-8C46-6A318D952DFD}"/>
          </ac:spMkLst>
        </pc:spChg>
        <pc:spChg chg="add del">
          <ac:chgData name="Ms. Divya Sharma S.G." userId="S::sg_divya@blr.amrita.edu::74ed4411-1df2-4799-8a50-640a77fe483c" providerId="AD" clId="Web-{911B0603-0920-499E-61A3-44DF123F0414}" dt="2020-09-15T04:00:59.281" v="9"/>
          <ac:spMkLst>
            <pc:docMk/>
            <pc:sldMk cId="1119869309" sldId="262"/>
            <ac:spMk id="10" creationId="{DAAE4CDD-124C-4DCF-9584-B6033B545DD5}"/>
          </ac:spMkLst>
        </pc:spChg>
        <pc:spChg chg="add del">
          <ac:chgData name="Ms. Divya Sharma S.G." userId="S::sg_divya@blr.amrita.edu::74ed4411-1df2-4799-8a50-640a77fe483c" providerId="AD" clId="Web-{911B0603-0920-499E-61A3-44DF123F0414}" dt="2020-09-15T04:00:59.281" v="9"/>
          <ac:spMkLst>
            <pc:docMk/>
            <pc:sldMk cId="1119869309" sldId="262"/>
            <ac:spMk id="12" creationId="{081E4A58-353D-44AE-B2FC-2A74E2E400F7}"/>
          </ac:spMkLst>
        </pc:spChg>
      </pc:sldChg>
      <pc:sldChg chg="addSp modSp mod setBg">
        <pc:chgData name="Ms. Divya Sharma S.G." userId="S::sg_divya@blr.amrita.edu::74ed4411-1df2-4799-8a50-640a77fe483c" providerId="AD" clId="Web-{911B0603-0920-499E-61A3-44DF123F0414}" dt="2020-09-15T04:01:57.751" v="16" actId="20577"/>
        <pc:sldMkLst>
          <pc:docMk/>
          <pc:sldMk cId="1987617074" sldId="263"/>
        </pc:sldMkLst>
        <pc:spChg chg="mod">
          <ac:chgData name="Ms. Divya Sharma S.G." userId="S::sg_divya@blr.amrita.edu::74ed4411-1df2-4799-8a50-640a77fe483c" providerId="AD" clId="Web-{911B0603-0920-499E-61A3-44DF123F0414}" dt="2020-09-15T04:01:57.751" v="16" actId="20577"/>
          <ac:spMkLst>
            <pc:docMk/>
            <pc:sldMk cId="1987617074" sldId="263"/>
            <ac:spMk id="3" creationId="{00000000-0000-0000-0000-000000000000}"/>
          </ac:spMkLst>
        </pc:spChg>
        <pc:spChg chg="add">
          <ac:chgData name="Ms. Divya Sharma S.G." userId="S::sg_divya@blr.amrita.edu::74ed4411-1df2-4799-8a50-640a77fe483c" providerId="AD" clId="Web-{911B0603-0920-499E-61A3-44DF123F0414}" dt="2020-09-15T04:01:17.750" v="11"/>
          <ac:spMkLst>
            <pc:docMk/>
            <pc:sldMk cId="1987617074" sldId="263"/>
            <ac:spMk id="8" creationId="{7CB4857B-ED7C-444D-9F04-2F885114A1C2}"/>
          </ac:spMkLst>
        </pc:spChg>
        <pc:spChg chg="add">
          <ac:chgData name="Ms. Divya Sharma S.G." userId="S::sg_divya@blr.amrita.edu::74ed4411-1df2-4799-8a50-640a77fe483c" providerId="AD" clId="Web-{911B0603-0920-499E-61A3-44DF123F0414}" dt="2020-09-15T04:01:17.750" v="11"/>
          <ac:spMkLst>
            <pc:docMk/>
            <pc:sldMk cId="1987617074" sldId="263"/>
            <ac:spMk id="10" creationId="{D18046FB-44EA-4FD8-A585-EA09A319B2D0}"/>
          </ac:spMkLst>
        </pc:spChg>
        <pc:spChg chg="add">
          <ac:chgData name="Ms. Divya Sharma S.G." userId="S::sg_divya@blr.amrita.edu::74ed4411-1df2-4799-8a50-640a77fe483c" providerId="AD" clId="Web-{911B0603-0920-499E-61A3-44DF123F0414}" dt="2020-09-15T04:01:17.750" v="11"/>
          <ac:spMkLst>
            <pc:docMk/>
            <pc:sldMk cId="1987617074" sldId="263"/>
            <ac:spMk id="12" creationId="{479F5F2B-8B58-4140-AE6A-51F6C67B18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7BF-136C-4025-94E0-DE0AF179CB9D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145F-277E-4C21-9082-98F9BC4A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8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7BF-136C-4025-94E0-DE0AF179CB9D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145F-277E-4C21-9082-98F9BC4A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06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7BF-136C-4025-94E0-DE0AF179CB9D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145F-277E-4C21-9082-98F9BC4A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65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7BF-136C-4025-94E0-DE0AF179CB9D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145F-277E-4C21-9082-98F9BC4A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1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7BF-136C-4025-94E0-DE0AF179CB9D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145F-277E-4C21-9082-98F9BC4A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24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7BF-136C-4025-94E0-DE0AF179CB9D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145F-277E-4C21-9082-98F9BC4A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0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7BF-136C-4025-94E0-DE0AF179CB9D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145F-277E-4C21-9082-98F9BC4A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2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7BF-136C-4025-94E0-DE0AF179CB9D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145F-277E-4C21-9082-98F9BC4A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95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7BF-136C-4025-94E0-DE0AF179CB9D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145F-277E-4C21-9082-98F9BC4A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6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7BF-136C-4025-94E0-DE0AF179CB9D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145F-277E-4C21-9082-98F9BC4A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96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7BF-136C-4025-94E0-DE0AF179CB9D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145F-277E-4C21-9082-98F9BC4A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8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507BF-136C-4025-94E0-DE0AF179CB9D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145F-277E-4C21-9082-98F9BC4A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9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Home work Problems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CAPM/ Security Line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4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the portfolio's beta?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β</a:t>
            </a:r>
            <a:r>
              <a:rPr lang="en-US" baseline="-25000" dirty="0"/>
              <a:t>p</a:t>
            </a:r>
            <a:r>
              <a:rPr lang="hi-IN" dirty="0"/>
              <a:t> = (</a:t>
            </a:r>
            <a:r>
              <a:rPr lang="en-US" dirty="0"/>
              <a:t>1</a:t>
            </a:r>
            <a:r>
              <a:rPr lang="hi-IN" dirty="0"/>
              <a:t>.</a:t>
            </a:r>
            <a:r>
              <a:rPr lang="en-US" dirty="0"/>
              <a:t>5</a:t>
            </a:r>
            <a:r>
              <a:rPr lang="hi-IN" dirty="0"/>
              <a:t>/</a:t>
            </a:r>
            <a:r>
              <a:rPr lang="en-US" dirty="0"/>
              <a:t>4</a:t>
            </a:r>
            <a:r>
              <a:rPr lang="hi-IN" dirty="0"/>
              <a:t>.</a:t>
            </a:r>
            <a:r>
              <a:rPr lang="en-US" dirty="0"/>
              <a:t>5</a:t>
            </a:r>
            <a:r>
              <a:rPr lang="hi-IN" dirty="0"/>
              <a:t>) </a:t>
            </a:r>
            <a:r>
              <a:rPr lang="en-US" dirty="0"/>
              <a:t>1</a:t>
            </a:r>
            <a:r>
              <a:rPr lang="hi-IN" dirty="0"/>
              <a:t>.</a:t>
            </a:r>
            <a:r>
              <a:rPr lang="en-US" dirty="0"/>
              <a:t>0 </a:t>
            </a:r>
            <a:r>
              <a:rPr lang="hi-IN" dirty="0"/>
              <a:t>+ (</a:t>
            </a:r>
            <a:r>
              <a:rPr lang="en-US" dirty="0"/>
              <a:t>1</a:t>
            </a:r>
            <a:r>
              <a:rPr lang="hi-IN" dirty="0"/>
              <a:t>/</a:t>
            </a:r>
            <a:r>
              <a:rPr lang="en-US" dirty="0"/>
              <a:t>4</a:t>
            </a:r>
            <a:r>
              <a:rPr lang="hi-IN" dirty="0"/>
              <a:t>.</a:t>
            </a:r>
            <a:r>
              <a:rPr lang="en-US" dirty="0"/>
              <a:t>5</a:t>
            </a:r>
            <a:r>
              <a:rPr lang="hi-IN" dirty="0"/>
              <a:t>) </a:t>
            </a:r>
            <a:r>
              <a:rPr lang="en-US" dirty="0"/>
              <a:t>1</a:t>
            </a:r>
            <a:r>
              <a:rPr lang="hi-IN" dirty="0"/>
              <a:t>.</a:t>
            </a:r>
            <a:r>
              <a:rPr lang="en-US" dirty="0"/>
              <a:t>5 </a:t>
            </a:r>
            <a:r>
              <a:rPr lang="hi-IN" dirty="0"/>
              <a:t>+ (</a:t>
            </a:r>
            <a:r>
              <a:rPr lang="en-US" dirty="0"/>
              <a:t>2</a:t>
            </a:r>
            <a:r>
              <a:rPr lang="hi-IN" dirty="0"/>
              <a:t>/</a:t>
            </a:r>
            <a:r>
              <a:rPr lang="en-US" dirty="0"/>
              <a:t>4</a:t>
            </a:r>
            <a:r>
              <a:rPr lang="hi-IN" dirty="0"/>
              <a:t>.</a:t>
            </a:r>
            <a:r>
              <a:rPr lang="en-US" dirty="0"/>
              <a:t>5</a:t>
            </a:r>
            <a:r>
              <a:rPr lang="hi-IN" dirty="0"/>
              <a:t>) 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8</a:t>
            </a:r>
          </a:p>
          <a:p>
            <a:r>
              <a:rPr lang="en-US" dirty="0"/>
              <a:t>β</a:t>
            </a:r>
            <a:r>
              <a:rPr lang="en-US" baseline="-25000" dirty="0"/>
              <a:t>p</a:t>
            </a:r>
            <a:r>
              <a:rPr lang="hi-IN" dirty="0"/>
              <a:t> = 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3333 </a:t>
            </a:r>
            <a:r>
              <a:rPr lang="hi-IN" dirty="0"/>
              <a:t>+ 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3333 </a:t>
            </a:r>
            <a:r>
              <a:rPr lang="hi-IN" dirty="0"/>
              <a:t>+ 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3556 </a:t>
            </a:r>
            <a:r>
              <a:rPr lang="hi-IN" dirty="0"/>
              <a:t>= </a:t>
            </a:r>
            <a:r>
              <a:rPr lang="en-US" b="1" dirty="0"/>
              <a:t>1</a:t>
            </a:r>
            <a:r>
              <a:rPr lang="hi-IN" b="1" dirty="0"/>
              <a:t>.</a:t>
            </a:r>
            <a:r>
              <a:rPr lang="en-US" b="1" dirty="0"/>
              <a:t>0222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33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B. What is the portfolio's expected return?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</a:t>
            </a:r>
            <a:r>
              <a:rPr lang="hi-IN" dirty="0"/>
              <a:t>(</a:t>
            </a:r>
            <a:r>
              <a:rPr lang="en-US" dirty="0"/>
              <a:t>p</a:t>
            </a:r>
            <a:r>
              <a:rPr lang="hi-IN" dirty="0"/>
              <a:t>) = (</a:t>
            </a:r>
            <a:r>
              <a:rPr lang="en-US" dirty="0"/>
              <a:t>1</a:t>
            </a:r>
            <a:r>
              <a:rPr lang="hi-IN" dirty="0"/>
              <a:t>.</a:t>
            </a:r>
            <a:r>
              <a:rPr lang="en-US" dirty="0"/>
              <a:t>5</a:t>
            </a:r>
            <a:r>
              <a:rPr lang="hi-IN" dirty="0"/>
              <a:t>/</a:t>
            </a:r>
            <a:r>
              <a:rPr lang="en-US" dirty="0"/>
              <a:t>4</a:t>
            </a:r>
            <a:r>
              <a:rPr lang="hi-IN" dirty="0"/>
              <a:t>.</a:t>
            </a:r>
            <a:r>
              <a:rPr lang="en-US" dirty="0"/>
              <a:t>5</a:t>
            </a:r>
            <a:r>
              <a:rPr lang="hi-IN" dirty="0"/>
              <a:t>)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12 </a:t>
            </a:r>
            <a:r>
              <a:rPr lang="hi-IN" dirty="0"/>
              <a:t>+ (</a:t>
            </a:r>
            <a:r>
              <a:rPr lang="en-US" dirty="0"/>
              <a:t>1</a:t>
            </a:r>
            <a:r>
              <a:rPr lang="hi-IN" dirty="0"/>
              <a:t>/</a:t>
            </a:r>
            <a:r>
              <a:rPr lang="en-US" dirty="0"/>
              <a:t>4</a:t>
            </a:r>
            <a:r>
              <a:rPr lang="hi-IN" dirty="0"/>
              <a:t>.</a:t>
            </a:r>
            <a:r>
              <a:rPr lang="en-US" dirty="0"/>
              <a:t>5</a:t>
            </a:r>
            <a:r>
              <a:rPr lang="hi-IN" dirty="0"/>
              <a:t>) 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135 </a:t>
            </a:r>
            <a:r>
              <a:rPr lang="hi-IN" dirty="0"/>
              <a:t>+ </a:t>
            </a:r>
            <a:endParaRPr lang="en-IN" dirty="0"/>
          </a:p>
          <a:p>
            <a:pPr marL="457200" lvl="1" indent="0">
              <a:buNone/>
            </a:pPr>
            <a:r>
              <a:rPr lang="hi-IN" dirty="0"/>
              <a:t>(</a:t>
            </a:r>
            <a:r>
              <a:rPr lang="en-US" dirty="0"/>
              <a:t>2</a:t>
            </a:r>
            <a:r>
              <a:rPr lang="hi-IN" dirty="0"/>
              <a:t>/</a:t>
            </a:r>
            <a:r>
              <a:rPr lang="en-US" dirty="0"/>
              <a:t>4</a:t>
            </a:r>
            <a:r>
              <a:rPr lang="hi-IN" dirty="0"/>
              <a:t>.</a:t>
            </a:r>
            <a:r>
              <a:rPr lang="en-US" dirty="0"/>
              <a:t>5</a:t>
            </a:r>
            <a:r>
              <a:rPr lang="hi-IN" dirty="0"/>
              <a:t>) 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09 E</a:t>
            </a:r>
            <a:r>
              <a:rPr lang="hi-IN" dirty="0"/>
              <a:t>(</a:t>
            </a:r>
            <a:r>
              <a:rPr lang="en-US" dirty="0"/>
              <a:t>p</a:t>
            </a:r>
            <a:r>
              <a:rPr lang="hi-IN" dirty="0"/>
              <a:t>) = 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04 </a:t>
            </a:r>
            <a:r>
              <a:rPr lang="hi-IN" dirty="0"/>
              <a:t>+ 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03 </a:t>
            </a:r>
            <a:r>
              <a:rPr lang="hi-IN" dirty="0"/>
              <a:t>+ 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04 </a:t>
            </a:r>
            <a:r>
              <a:rPr lang="hi-IN" dirty="0"/>
              <a:t>= </a:t>
            </a:r>
            <a:r>
              <a:rPr lang="en-US" b="1" dirty="0"/>
              <a:t>0</a:t>
            </a:r>
            <a:r>
              <a:rPr lang="hi-IN" b="1" dirty="0"/>
              <a:t>.</a:t>
            </a:r>
            <a:r>
              <a:rPr lang="en-US" b="1" dirty="0"/>
              <a:t>11 or 11</a:t>
            </a:r>
            <a:r>
              <a:rPr lang="hi-IN" b="1" dirty="0"/>
              <a:t>%</a:t>
            </a:r>
            <a:r>
              <a:rPr lang="en-IN" b="1" dirty="0"/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1796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ABC Company has a beta of 1</a:t>
            </a:r>
            <a:r>
              <a:rPr lang="hi-IN" dirty="0"/>
              <a:t>.</a:t>
            </a:r>
            <a:r>
              <a:rPr lang="en-US" dirty="0"/>
              <a:t>2</a:t>
            </a:r>
            <a:r>
              <a:rPr lang="hi-IN" dirty="0"/>
              <a:t>. </a:t>
            </a:r>
            <a:r>
              <a:rPr lang="en-US" dirty="0"/>
              <a:t>The expected risk</a:t>
            </a:r>
            <a:r>
              <a:rPr lang="hi-IN" dirty="0"/>
              <a:t>-</a:t>
            </a:r>
            <a:r>
              <a:rPr lang="en-US" dirty="0"/>
              <a:t>free rate of interest is 4</a:t>
            </a:r>
            <a:r>
              <a:rPr lang="hi-IN" dirty="0"/>
              <a:t>% </a:t>
            </a:r>
            <a:r>
              <a:rPr lang="en-US" dirty="0"/>
              <a:t>and the expected premium for the market as a whole is 5</a:t>
            </a:r>
            <a:r>
              <a:rPr lang="hi-IN" dirty="0"/>
              <a:t>%. </a:t>
            </a:r>
            <a:r>
              <a:rPr lang="en-US" dirty="0"/>
              <a:t>What is the expected return for ABC Company stock?</a:t>
            </a:r>
          </a:p>
          <a:p>
            <a:r>
              <a:rPr lang="en-US" dirty="0"/>
              <a:t> </a:t>
            </a:r>
            <a:endParaRPr lang="en-IN" sz="3600" dirty="0"/>
          </a:p>
          <a:p>
            <a:pPr marL="457200" lvl="1" indent="0">
              <a:buNone/>
            </a:pPr>
            <a:r>
              <a:rPr lang="en-IN" dirty="0"/>
              <a:t>r</a:t>
            </a:r>
            <a:r>
              <a:rPr lang="hi-IN" dirty="0"/>
              <a:t>= </a:t>
            </a:r>
            <a:r>
              <a:rPr lang="en-US" dirty="0"/>
              <a:t>4</a:t>
            </a:r>
            <a:r>
              <a:rPr lang="hi-IN" dirty="0"/>
              <a:t>% + </a:t>
            </a:r>
            <a:r>
              <a:rPr lang="en-US" dirty="0"/>
              <a:t>1</a:t>
            </a:r>
            <a:r>
              <a:rPr lang="hi-IN" dirty="0"/>
              <a:t>.</a:t>
            </a:r>
            <a:r>
              <a:rPr lang="en-US" dirty="0"/>
              <a:t>2</a:t>
            </a:r>
            <a:r>
              <a:rPr lang="hi-IN" dirty="0"/>
              <a:t>(</a:t>
            </a:r>
            <a:r>
              <a:rPr lang="en-US" dirty="0"/>
              <a:t>5</a:t>
            </a:r>
            <a:r>
              <a:rPr lang="hi-IN" dirty="0"/>
              <a:t>%) = </a:t>
            </a:r>
            <a:r>
              <a:rPr lang="en-US" b="1" dirty="0"/>
              <a:t>10</a:t>
            </a:r>
            <a:r>
              <a:rPr lang="hi-IN" b="1" dirty="0"/>
              <a:t>%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44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6" y="847292"/>
            <a:ext cx="10515600" cy="5595072"/>
          </a:xfrm>
        </p:spPr>
        <p:txBody>
          <a:bodyPr/>
          <a:lstStyle/>
          <a:p>
            <a:pPr lvl="0"/>
            <a:r>
              <a:rPr lang="en-US" dirty="0"/>
              <a:t>Consider Securities D and E with the following estimates</a:t>
            </a:r>
            <a:r>
              <a:rPr lang="hi-IN" dirty="0"/>
              <a:t>:</a:t>
            </a:r>
            <a:endParaRPr lang="en-IN" dirty="0"/>
          </a:p>
          <a:p>
            <a:r>
              <a:rPr lang="en-US" dirty="0"/>
              <a:t>E</a:t>
            </a:r>
            <a:r>
              <a:rPr lang="hi-IN" dirty="0"/>
              <a:t>(</a:t>
            </a:r>
            <a:r>
              <a:rPr lang="en-US" dirty="0"/>
              <a:t>R</a:t>
            </a:r>
            <a:r>
              <a:rPr lang="en-US" baseline="-25000" dirty="0"/>
              <a:t>D</a:t>
            </a:r>
            <a:r>
              <a:rPr lang="hi-IN" dirty="0"/>
              <a:t>) = </a:t>
            </a:r>
            <a:r>
              <a:rPr lang="en-US" dirty="0"/>
              <a:t>8</a:t>
            </a:r>
            <a:r>
              <a:rPr lang="hi-IN" dirty="0"/>
              <a:t>%</a:t>
            </a:r>
            <a:r>
              <a:rPr lang="en-US" dirty="0"/>
              <a:t>	</a:t>
            </a:r>
            <a:r>
              <a:rPr lang="en-US" dirty="0" err="1"/>
              <a:t>σ</a:t>
            </a:r>
            <a:r>
              <a:rPr lang="en-US" baseline="-25000" dirty="0" err="1"/>
              <a:t>D</a:t>
            </a:r>
            <a:r>
              <a:rPr lang="hi-IN" dirty="0"/>
              <a:t>= </a:t>
            </a:r>
            <a:r>
              <a:rPr lang="en-US" dirty="0"/>
              <a:t>12</a:t>
            </a:r>
            <a:r>
              <a:rPr lang="hi-IN" dirty="0"/>
              <a:t>%</a:t>
            </a:r>
            <a:r>
              <a:rPr lang="en-US" dirty="0"/>
              <a:t>	E</a:t>
            </a:r>
            <a:r>
              <a:rPr lang="hi-IN" dirty="0"/>
              <a:t>(</a:t>
            </a:r>
            <a:r>
              <a:rPr lang="en-US" dirty="0"/>
              <a:t>R</a:t>
            </a:r>
            <a:r>
              <a:rPr lang="en-US" baseline="-25000" dirty="0"/>
              <a:t>E</a:t>
            </a:r>
            <a:r>
              <a:rPr lang="hi-IN" dirty="0"/>
              <a:t>) = </a:t>
            </a:r>
            <a:r>
              <a:rPr lang="en-US" dirty="0"/>
              <a:t>13</a:t>
            </a:r>
            <a:r>
              <a:rPr lang="hi-IN" dirty="0"/>
              <a:t>% </a:t>
            </a:r>
            <a:r>
              <a:rPr lang="en-US" dirty="0" err="1"/>
              <a:t>σ</a:t>
            </a:r>
            <a:r>
              <a:rPr lang="en-US" baseline="-25000" dirty="0" err="1"/>
              <a:t>E</a:t>
            </a:r>
            <a:r>
              <a:rPr lang="hi-IN" dirty="0"/>
              <a:t> = </a:t>
            </a:r>
            <a:r>
              <a:rPr lang="en-US" dirty="0"/>
              <a:t>20</a:t>
            </a:r>
            <a:r>
              <a:rPr lang="hi-IN" dirty="0"/>
              <a:t>%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Now consider the portfolios that can be formed with D and E, assuming that the investment is equal between D and E </a:t>
            </a:r>
            <a:r>
              <a:rPr lang="hi-IN" dirty="0"/>
              <a:t>(</a:t>
            </a:r>
            <a:r>
              <a:rPr lang="en-US" dirty="0"/>
              <a:t>that is, each has a weight of 50</a:t>
            </a:r>
            <a:r>
              <a:rPr lang="hi-IN" dirty="0"/>
              <a:t>%). </a:t>
            </a:r>
            <a:r>
              <a:rPr lang="en-US" dirty="0"/>
              <a:t>What is the portfolio</a:t>
            </a:r>
            <a:r>
              <a:rPr lang="hi-IN" dirty="0"/>
              <a:t>’</a:t>
            </a:r>
            <a:r>
              <a:rPr lang="en-US" dirty="0"/>
              <a:t>s standard deviation if the correlation between D and E for each of the following?</a:t>
            </a:r>
          </a:p>
          <a:p>
            <a:r>
              <a:rPr lang="hi-IN" dirty="0"/>
              <a:t>(</a:t>
            </a:r>
            <a:r>
              <a:rPr lang="en-US" dirty="0"/>
              <a:t>a</a:t>
            </a:r>
            <a:r>
              <a:rPr lang="hi-IN" dirty="0"/>
              <a:t>) </a:t>
            </a:r>
            <a:r>
              <a:rPr lang="en-US" dirty="0" err="1"/>
              <a:t>r</a:t>
            </a:r>
            <a:r>
              <a:rPr lang="en-US" baseline="-25000" dirty="0" err="1"/>
              <a:t>ij</a:t>
            </a:r>
            <a:r>
              <a:rPr lang="hi-IN" dirty="0"/>
              <a:t>=</a:t>
            </a:r>
            <a:r>
              <a:rPr lang="en-US" dirty="0"/>
              <a:t>1</a:t>
            </a:r>
            <a:r>
              <a:rPr lang="hi-IN" dirty="0"/>
              <a:t>.</a:t>
            </a:r>
            <a:r>
              <a:rPr lang="en-US" dirty="0"/>
              <a:t>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99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674928" cy="41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9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b).</a:t>
            </a:r>
            <a:r>
              <a:rPr lang="en-US" dirty="0" err="1"/>
              <a:t>r</a:t>
            </a:r>
            <a:r>
              <a:rPr lang="en-US" baseline="-25000" dirty="0" err="1"/>
              <a:t>ij</a:t>
            </a:r>
            <a:r>
              <a:rPr lang="en-US" dirty="0"/>
              <a:t> </a:t>
            </a:r>
            <a:r>
              <a:rPr lang="hi-IN" dirty="0"/>
              <a:t>=</a:t>
            </a:r>
            <a:r>
              <a:rPr lang="en-US" dirty="0"/>
              <a:t> 0</a:t>
            </a:r>
            <a:r>
              <a:rPr lang="hi-IN" dirty="0"/>
              <a:t>.</a:t>
            </a:r>
            <a:r>
              <a:rPr lang="en-US" dirty="0"/>
              <a:t>0</a:t>
            </a: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4200"/>
            <a:ext cx="10947400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9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Securities X and Y with the following estimates</a:t>
            </a:r>
            <a:r>
              <a:rPr lang="hi-IN" dirty="0"/>
              <a:t>:</a:t>
            </a:r>
            <a:endParaRPr lang="en-IN" dirty="0"/>
          </a:p>
          <a:p>
            <a:r>
              <a:rPr lang="en-US" dirty="0"/>
              <a:t>E</a:t>
            </a:r>
            <a:r>
              <a:rPr lang="hi-IN" dirty="0"/>
              <a:t>(</a:t>
            </a:r>
            <a:r>
              <a:rPr lang="en-US" dirty="0"/>
              <a:t>R</a:t>
            </a:r>
            <a:r>
              <a:rPr lang="en-US" baseline="-25000" dirty="0"/>
              <a:t>X</a:t>
            </a:r>
            <a:r>
              <a:rPr lang="hi-IN" dirty="0"/>
              <a:t>) = </a:t>
            </a:r>
            <a:r>
              <a:rPr lang="en-US" dirty="0"/>
              <a:t>5</a:t>
            </a:r>
            <a:r>
              <a:rPr lang="hi-IN" dirty="0"/>
              <a:t>%</a:t>
            </a:r>
            <a:r>
              <a:rPr lang="en-US" dirty="0"/>
              <a:t>	</a:t>
            </a:r>
            <a:r>
              <a:rPr lang="en-US" dirty="0" err="1"/>
              <a:t>σ</a:t>
            </a:r>
            <a:r>
              <a:rPr lang="en-US" baseline="-25000" dirty="0" err="1"/>
              <a:t>X</a:t>
            </a:r>
            <a:r>
              <a:rPr lang="hi-IN" dirty="0"/>
              <a:t>= </a:t>
            </a:r>
            <a:r>
              <a:rPr lang="en-US" dirty="0"/>
              <a:t>10</a:t>
            </a:r>
            <a:r>
              <a:rPr lang="hi-IN" dirty="0"/>
              <a:t>%</a:t>
            </a:r>
            <a:r>
              <a:rPr lang="en-US" dirty="0"/>
              <a:t>	E</a:t>
            </a:r>
            <a:r>
              <a:rPr lang="hi-IN" dirty="0"/>
              <a:t>(</a:t>
            </a:r>
            <a:r>
              <a:rPr lang="en-US" dirty="0"/>
              <a:t>R</a:t>
            </a:r>
            <a:r>
              <a:rPr lang="en-US" baseline="-25000" dirty="0"/>
              <a:t>Y</a:t>
            </a:r>
            <a:r>
              <a:rPr lang="hi-IN" dirty="0"/>
              <a:t>) = </a:t>
            </a:r>
            <a:r>
              <a:rPr lang="en-US" dirty="0"/>
              <a:t>15</a:t>
            </a:r>
            <a:r>
              <a:rPr lang="hi-IN" dirty="0"/>
              <a:t>%</a:t>
            </a:r>
            <a:r>
              <a:rPr lang="en-US" dirty="0"/>
              <a:t>	</a:t>
            </a:r>
            <a:r>
              <a:rPr lang="en-US" dirty="0" err="1"/>
              <a:t>σ</a:t>
            </a:r>
            <a:r>
              <a:rPr lang="en-US" baseline="-25000" dirty="0" err="1"/>
              <a:t>Y</a:t>
            </a:r>
            <a:r>
              <a:rPr lang="en-US" dirty="0"/>
              <a:t> </a:t>
            </a:r>
            <a:r>
              <a:rPr lang="hi-IN" dirty="0"/>
              <a:t>= </a:t>
            </a:r>
            <a:r>
              <a:rPr lang="en-US" dirty="0"/>
              <a:t>25</a:t>
            </a:r>
            <a:r>
              <a:rPr lang="hi-IN" dirty="0"/>
              <a:t>%</a:t>
            </a:r>
            <a:endParaRPr lang="en-IN" dirty="0"/>
          </a:p>
          <a:p>
            <a:br>
              <a:rPr lang="hi-IN" dirty="0"/>
            </a:br>
            <a:r>
              <a:rPr lang="en-US" dirty="0"/>
              <a:t>If the portfolio is comprise of 40</a:t>
            </a:r>
            <a:r>
              <a:rPr lang="hi-IN" dirty="0"/>
              <a:t>% </a:t>
            </a:r>
            <a:r>
              <a:rPr lang="en-US" dirty="0"/>
              <a:t>X and 60</a:t>
            </a:r>
            <a:r>
              <a:rPr lang="hi-IN" dirty="0"/>
              <a:t>% </a:t>
            </a:r>
            <a:r>
              <a:rPr lang="en-US" dirty="0"/>
              <a:t>Y and if the correlation between the returns on X and Y is </a:t>
            </a:r>
            <a:r>
              <a:rPr lang="hi-IN" dirty="0"/>
              <a:t>-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25,</a:t>
            </a:r>
          </a:p>
          <a:p>
            <a:r>
              <a:rPr lang="en-US" dirty="0"/>
              <a:t> what is the portfolio</a:t>
            </a:r>
            <a:r>
              <a:rPr lang="hi-IN" dirty="0"/>
              <a:t>’</a:t>
            </a:r>
            <a:r>
              <a:rPr lang="en-US" dirty="0"/>
              <a:t>s expected return and risk?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19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return </a:t>
            </a:r>
            <a:r>
              <a:rPr lang="hi-IN" dirty="0"/>
              <a:t>= 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4</a:t>
            </a:r>
            <a:r>
              <a:rPr lang="hi-IN" dirty="0"/>
              <a:t>(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05</a:t>
            </a:r>
            <a:r>
              <a:rPr lang="hi-IN" dirty="0"/>
              <a:t>) + 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6</a:t>
            </a:r>
            <a:r>
              <a:rPr lang="hi-IN" dirty="0"/>
              <a:t>(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15</a:t>
            </a:r>
            <a:r>
              <a:rPr lang="hi-IN" dirty="0"/>
              <a:t>) = 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02 </a:t>
            </a:r>
            <a:r>
              <a:rPr lang="hi-IN" dirty="0"/>
              <a:t>+ 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09 </a:t>
            </a:r>
            <a:r>
              <a:rPr lang="hi-IN" dirty="0"/>
              <a:t>= </a:t>
            </a:r>
            <a:r>
              <a:rPr lang="en-US" b="1" dirty="0"/>
              <a:t>0</a:t>
            </a:r>
            <a:r>
              <a:rPr lang="hi-IN" b="1" dirty="0"/>
              <a:t>.</a:t>
            </a:r>
            <a:r>
              <a:rPr lang="en-US" b="1" dirty="0"/>
              <a:t>11 or 11</a:t>
            </a:r>
            <a:r>
              <a:rPr lang="hi-IN" b="1" dirty="0"/>
              <a:t>%</a:t>
            </a:r>
            <a:r>
              <a:rPr lang="en-US" dirty="0"/>
              <a:t> </a:t>
            </a:r>
          </a:p>
          <a:p>
            <a:endParaRPr lang="en-IN" dirty="0"/>
          </a:p>
          <a:p>
            <a:r>
              <a:rPr lang="en-US" dirty="0"/>
              <a:t>Variance </a:t>
            </a:r>
            <a:r>
              <a:rPr lang="hi-IN" dirty="0"/>
              <a:t>= (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4</a:t>
            </a:r>
            <a:r>
              <a:rPr lang="hi-IN" dirty="0"/>
              <a:t>)(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4</a:t>
            </a:r>
            <a:r>
              <a:rPr lang="hi-IN" dirty="0"/>
              <a:t>)(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10</a:t>
            </a:r>
            <a:r>
              <a:rPr lang="hi-IN" dirty="0"/>
              <a:t>)(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10</a:t>
            </a:r>
            <a:r>
              <a:rPr lang="hi-IN" dirty="0"/>
              <a:t>) + (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6</a:t>
            </a:r>
            <a:r>
              <a:rPr lang="hi-IN" dirty="0"/>
              <a:t>)(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6</a:t>
            </a:r>
            <a:r>
              <a:rPr lang="hi-IN" dirty="0"/>
              <a:t>)(.</a:t>
            </a:r>
            <a:r>
              <a:rPr lang="en-US" dirty="0"/>
              <a:t>25</a:t>
            </a:r>
            <a:r>
              <a:rPr lang="hi-IN" dirty="0"/>
              <a:t>)(.</a:t>
            </a:r>
            <a:r>
              <a:rPr lang="en-US" dirty="0"/>
              <a:t>25</a:t>
            </a:r>
            <a:r>
              <a:rPr lang="hi-IN" dirty="0"/>
              <a:t>)+(</a:t>
            </a:r>
            <a:r>
              <a:rPr lang="en-US" dirty="0"/>
              <a:t>2</a:t>
            </a:r>
            <a:r>
              <a:rPr lang="hi-IN" dirty="0"/>
              <a:t>)(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4</a:t>
            </a:r>
            <a:r>
              <a:rPr lang="hi-IN" dirty="0"/>
              <a:t>)(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6</a:t>
            </a:r>
            <a:r>
              <a:rPr lang="hi-IN" dirty="0"/>
              <a:t>)(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1</a:t>
            </a:r>
            <a:r>
              <a:rPr lang="hi-IN" dirty="0"/>
              <a:t>)(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25</a:t>
            </a:r>
            <a:r>
              <a:rPr lang="hi-IN" dirty="0"/>
              <a:t>)(-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25</a:t>
            </a:r>
            <a:r>
              <a:rPr lang="hi-IN" dirty="0"/>
              <a:t>) </a:t>
            </a:r>
            <a:r>
              <a:rPr lang="en-US" dirty="0"/>
              <a:t>Variance </a:t>
            </a:r>
            <a:r>
              <a:rPr lang="hi-IN" dirty="0"/>
              <a:t>= 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0016 </a:t>
            </a:r>
            <a:r>
              <a:rPr lang="hi-IN" dirty="0"/>
              <a:t>+ 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0225</a:t>
            </a:r>
            <a:r>
              <a:rPr lang="hi-IN" dirty="0"/>
              <a:t>+-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0030 </a:t>
            </a:r>
            <a:r>
              <a:rPr lang="hi-IN" dirty="0"/>
              <a:t>= </a:t>
            </a:r>
            <a:r>
              <a:rPr lang="en-US" dirty="0"/>
              <a:t>0</a:t>
            </a:r>
            <a:r>
              <a:rPr lang="hi-IN" dirty="0"/>
              <a:t>.</a:t>
            </a:r>
            <a:r>
              <a:rPr lang="en-US" dirty="0"/>
              <a:t>0211</a:t>
            </a:r>
          </a:p>
          <a:p>
            <a:endParaRPr lang="en-IN" dirty="0"/>
          </a:p>
          <a:p>
            <a:r>
              <a:rPr lang="en-US" dirty="0"/>
              <a:t>Standard deviation </a:t>
            </a:r>
            <a:r>
              <a:rPr lang="hi-IN" dirty="0"/>
              <a:t>= </a:t>
            </a:r>
            <a:r>
              <a:rPr lang="en-US" b="1" dirty="0"/>
              <a:t>14</a:t>
            </a:r>
            <a:r>
              <a:rPr lang="hi-IN" b="1" dirty="0"/>
              <a:t>.</a:t>
            </a:r>
            <a:r>
              <a:rPr lang="en-US" b="1" dirty="0"/>
              <a:t>5268</a:t>
            </a:r>
            <a:r>
              <a:rPr lang="hi-IN" b="1" dirty="0"/>
              <a:t>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55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91" y="640080"/>
            <a:ext cx="10907486" cy="55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0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1" y="862149"/>
            <a:ext cx="9914708" cy="514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1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29" y="182921"/>
            <a:ext cx="7694022" cy="59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9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each of the following probability distributions, calculate the expected value and standard deviation:</a:t>
            </a:r>
            <a:b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097499"/>
              </p:ext>
            </p:extLst>
          </p:nvPr>
        </p:nvGraphicFramePr>
        <p:xfrm>
          <a:off x="320040" y="2769996"/>
          <a:ext cx="11496829" cy="331273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99116">
                  <a:extLst>
                    <a:ext uri="{9D8B030D-6E8A-4147-A177-3AD203B41FA5}">
                      <a16:colId xmlns:a16="http://schemas.microsoft.com/office/drawing/2014/main" val="1552401420"/>
                    </a:ext>
                  </a:extLst>
                </a:gridCol>
                <a:gridCol w="582060">
                  <a:extLst>
                    <a:ext uri="{9D8B030D-6E8A-4147-A177-3AD203B41FA5}">
                      <a16:colId xmlns:a16="http://schemas.microsoft.com/office/drawing/2014/main" val="1364124457"/>
                    </a:ext>
                  </a:extLst>
                </a:gridCol>
                <a:gridCol w="582062">
                  <a:extLst>
                    <a:ext uri="{9D8B030D-6E8A-4147-A177-3AD203B41FA5}">
                      <a16:colId xmlns:a16="http://schemas.microsoft.com/office/drawing/2014/main" val="3414065198"/>
                    </a:ext>
                  </a:extLst>
                </a:gridCol>
                <a:gridCol w="568983">
                  <a:extLst>
                    <a:ext uri="{9D8B030D-6E8A-4147-A177-3AD203B41FA5}">
                      <a16:colId xmlns:a16="http://schemas.microsoft.com/office/drawing/2014/main" val="3619768487"/>
                    </a:ext>
                  </a:extLst>
                </a:gridCol>
                <a:gridCol w="1923691">
                  <a:extLst>
                    <a:ext uri="{9D8B030D-6E8A-4147-A177-3AD203B41FA5}">
                      <a16:colId xmlns:a16="http://schemas.microsoft.com/office/drawing/2014/main" val="98682085"/>
                    </a:ext>
                  </a:extLst>
                </a:gridCol>
                <a:gridCol w="558159">
                  <a:extLst>
                    <a:ext uri="{9D8B030D-6E8A-4147-A177-3AD203B41FA5}">
                      <a16:colId xmlns:a16="http://schemas.microsoft.com/office/drawing/2014/main" val="14638708"/>
                    </a:ext>
                  </a:extLst>
                </a:gridCol>
                <a:gridCol w="297346">
                  <a:extLst>
                    <a:ext uri="{9D8B030D-6E8A-4147-A177-3AD203B41FA5}">
                      <a16:colId xmlns:a16="http://schemas.microsoft.com/office/drawing/2014/main" val="2766500530"/>
                    </a:ext>
                  </a:extLst>
                </a:gridCol>
                <a:gridCol w="297346">
                  <a:extLst>
                    <a:ext uri="{9D8B030D-6E8A-4147-A177-3AD203B41FA5}">
                      <a16:colId xmlns:a16="http://schemas.microsoft.com/office/drawing/2014/main" val="748453146"/>
                    </a:ext>
                  </a:extLst>
                </a:gridCol>
                <a:gridCol w="216586">
                  <a:extLst>
                    <a:ext uri="{9D8B030D-6E8A-4147-A177-3AD203B41FA5}">
                      <a16:colId xmlns:a16="http://schemas.microsoft.com/office/drawing/2014/main" val="3319978081"/>
                    </a:ext>
                  </a:extLst>
                </a:gridCol>
                <a:gridCol w="1274132">
                  <a:extLst>
                    <a:ext uri="{9D8B030D-6E8A-4147-A177-3AD203B41FA5}">
                      <a16:colId xmlns:a16="http://schemas.microsoft.com/office/drawing/2014/main" val="1927586311"/>
                    </a:ext>
                  </a:extLst>
                </a:gridCol>
                <a:gridCol w="2298435">
                  <a:extLst>
                    <a:ext uri="{9D8B030D-6E8A-4147-A177-3AD203B41FA5}">
                      <a16:colId xmlns:a16="http://schemas.microsoft.com/office/drawing/2014/main" val="915772238"/>
                    </a:ext>
                  </a:extLst>
                </a:gridCol>
                <a:gridCol w="625066">
                  <a:extLst>
                    <a:ext uri="{9D8B030D-6E8A-4147-A177-3AD203B41FA5}">
                      <a16:colId xmlns:a16="http://schemas.microsoft.com/office/drawing/2014/main" val="1873999720"/>
                    </a:ext>
                  </a:extLst>
                </a:gridCol>
                <a:gridCol w="461790">
                  <a:extLst>
                    <a:ext uri="{9D8B030D-6E8A-4147-A177-3AD203B41FA5}">
                      <a16:colId xmlns:a16="http://schemas.microsoft.com/office/drawing/2014/main" val="2269198768"/>
                    </a:ext>
                  </a:extLst>
                </a:gridCol>
                <a:gridCol w="512057">
                  <a:extLst>
                    <a:ext uri="{9D8B030D-6E8A-4147-A177-3AD203B41FA5}">
                      <a16:colId xmlns:a16="http://schemas.microsoft.com/office/drawing/2014/main" val="1111056754"/>
                    </a:ext>
                  </a:extLst>
                </a:gridCol>
              </a:tblGrid>
              <a:tr h="752842"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Outcome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2413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Probability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03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Outcome value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px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r>
                        <a:rPr lang="hi-IN" sz="2400">
                          <a:effectLst/>
                        </a:rPr>
                        <a:t>-</a:t>
                      </a:r>
                      <a:r>
                        <a:rPr lang="en-US" sz="2400">
                          <a:effectLst/>
                        </a:rPr>
                        <a:t>E</a:t>
                      </a:r>
                      <a:r>
                        <a:rPr lang="hi-IN" sz="2400">
                          <a:effectLst/>
                        </a:rPr>
                        <a:t>(</a:t>
                      </a:r>
                      <a:r>
                        <a:rPr lang="en-US" sz="2400">
                          <a:effectLst/>
                        </a:rPr>
                        <a:t>x</a:t>
                      </a:r>
                      <a:r>
                        <a:rPr lang="hi-IN" sz="2400">
                          <a:effectLst/>
                        </a:rPr>
                        <a:t>)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4445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400">
                          <a:effectLst/>
                        </a:rPr>
                        <a:t>(</a:t>
                      </a:r>
                      <a:r>
                        <a:rPr lang="en-US" sz="2400">
                          <a:effectLst/>
                        </a:rPr>
                        <a:t>x</a:t>
                      </a:r>
                      <a:r>
                        <a:rPr lang="hi-IN" sz="2400">
                          <a:effectLst/>
                        </a:rPr>
                        <a:t>-</a:t>
                      </a:r>
                      <a:r>
                        <a:rPr lang="en-US" sz="2400">
                          <a:effectLst/>
                        </a:rPr>
                        <a:t>E</a:t>
                      </a:r>
                      <a:r>
                        <a:rPr lang="hi-IN" sz="2400">
                          <a:effectLst/>
                        </a:rPr>
                        <a:t>(</a:t>
                      </a:r>
                      <a:r>
                        <a:rPr lang="en-US" sz="2400">
                          <a:effectLst/>
                        </a:rPr>
                        <a:t>x</a:t>
                      </a:r>
                      <a:r>
                        <a:rPr lang="hi-IN" sz="2400">
                          <a:effectLst/>
                        </a:rPr>
                        <a:t>))</a:t>
                      </a:r>
                      <a:r>
                        <a:rPr lang="en-US" sz="2400" baseline="30000">
                          <a:effectLst/>
                        </a:rPr>
                        <a:t>2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0" marR="2413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</a:t>
                      </a:r>
                      <a:r>
                        <a:rPr lang="hi-IN" sz="2400">
                          <a:effectLst/>
                        </a:rPr>
                        <a:t>(</a:t>
                      </a:r>
                      <a:r>
                        <a:rPr lang="en-US" sz="2400">
                          <a:effectLst/>
                        </a:rPr>
                        <a:t>x</a:t>
                      </a:r>
                      <a:r>
                        <a:rPr lang="hi-IN" sz="2400">
                          <a:effectLst/>
                        </a:rPr>
                        <a:t>-</a:t>
                      </a:r>
                      <a:r>
                        <a:rPr lang="en-US" sz="2400">
                          <a:effectLst/>
                        </a:rPr>
                        <a:t>E</a:t>
                      </a:r>
                      <a:r>
                        <a:rPr lang="hi-IN" sz="2400">
                          <a:effectLst/>
                        </a:rPr>
                        <a:t>(</a:t>
                      </a:r>
                      <a:r>
                        <a:rPr lang="en-US" sz="2400">
                          <a:effectLst/>
                        </a:rPr>
                        <a:t>x</a:t>
                      </a:r>
                      <a:r>
                        <a:rPr lang="hi-IN" sz="2400">
                          <a:effectLst/>
                        </a:rPr>
                        <a:t>))</a:t>
                      </a:r>
                      <a:r>
                        <a:rPr lang="en-US" sz="2400" baseline="30000">
                          <a:effectLst/>
                        </a:rPr>
                        <a:t>2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27999"/>
                  </a:ext>
                </a:extLst>
              </a:tr>
              <a:tr h="394346"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Good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1524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</a:t>
                      </a:r>
                      <a:r>
                        <a:rPr lang="hi-IN" sz="2400" dirty="0">
                          <a:effectLst/>
                        </a:rPr>
                        <a:t>%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$40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0" marR="889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$12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08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$16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$256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77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09077"/>
                  </a:ext>
                </a:extLst>
              </a:tr>
              <a:tr h="394346"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Normal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1524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50</a:t>
                      </a:r>
                      <a:r>
                        <a:rPr lang="hi-IN" sz="2400">
                          <a:effectLst/>
                        </a:rPr>
                        <a:t>%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$20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0" marR="889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$10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08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400">
                          <a:effectLst/>
                        </a:rPr>
                        <a:t>-</a:t>
                      </a:r>
                      <a:r>
                        <a:rPr lang="en-US" sz="2400">
                          <a:effectLst/>
                        </a:rPr>
                        <a:t>$4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$16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739729"/>
                  </a:ext>
                </a:extLst>
              </a:tr>
              <a:tr h="394346"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3175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r>
                        <a:rPr lang="hi-IN" sz="2400">
                          <a:effectLst/>
                        </a:rPr>
                        <a:t>%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$10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>
                          <a:effectLst/>
                        </a:rPr>
                        <a:t>$</a:t>
                      </a:r>
                      <a:r>
                        <a:rPr lang="en-US" sz="2400">
                          <a:effectLst/>
                        </a:rPr>
                        <a:t>2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400">
                          <a:effectLst/>
                        </a:rPr>
                        <a:t>-</a:t>
                      </a:r>
                      <a:r>
                        <a:rPr lang="en-US" sz="2400">
                          <a:effectLst/>
                        </a:rPr>
                        <a:t>$14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$196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39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130984"/>
                  </a:ext>
                </a:extLst>
              </a:tr>
              <a:tr h="11483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6790965"/>
                  </a:ext>
                </a:extLst>
              </a:tr>
              <a:tr h="394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1524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</a:t>
                      </a:r>
                      <a:r>
                        <a:rPr lang="hi-IN" sz="2400">
                          <a:effectLst/>
                        </a:rPr>
                        <a:t>%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</a:t>
                      </a:r>
                      <a:r>
                        <a:rPr lang="hi-IN" sz="2400">
                          <a:effectLst/>
                        </a:rPr>
                        <a:t>(</a:t>
                      </a:r>
                      <a:r>
                        <a:rPr lang="en-US" sz="2400">
                          <a:effectLst/>
                        </a:rPr>
                        <a:t>x</a:t>
                      </a:r>
                      <a:r>
                        <a:rPr lang="hi-IN" sz="2400">
                          <a:effectLst/>
                        </a:rPr>
                        <a:t>) =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$24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variance </a:t>
                      </a:r>
                      <a:r>
                        <a:rPr lang="hi-IN" sz="2400">
                          <a:effectLst/>
                        </a:rPr>
                        <a:t>=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124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85549"/>
                  </a:ext>
                </a:extLst>
              </a:tr>
              <a:tr h="11483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28620"/>
                  </a:ext>
                </a:extLst>
              </a:tr>
              <a:tr h="7528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standard deviation </a:t>
                      </a:r>
                      <a:r>
                        <a:rPr lang="hi-IN" sz="2400">
                          <a:effectLst/>
                        </a:rPr>
                        <a:t>=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$11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9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73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697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2000"/>
              <a:t>B,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53465"/>
              </p:ext>
            </p:extLst>
          </p:nvPr>
        </p:nvGraphicFramePr>
        <p:xfrm>
          <a:off x="934528" y="1998452"/>
          <a:ext cx="10307175" cy="435934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27918">
                  <a:extLst>
                    <a:ext uri="{9D8B030D-6E8A-4147-A177-3AD203B41FA5}">
                      <a16:colId xmlns:a16="http://schemas.microsoft.com/office/drawing/2014/main" val="1259005088"/>
                    </a:ext>
                  </a:extLst>
                </a:gridCol>
                <a:gridCol w="1565046">
                  <a:extLst>
                    <a:ext uri="{9D8B030D-6E8A-4147-A177-3AD203B41FA5}">
                      <a16:colId xmlns:a16="http://schemas.microsoft.com/office/drawing/2014/main" val="288201287"/>
                    </a:ext>
                  </a:extLst>
                </a:gridCol>
                <a:gridCol w="1550675">
                  <a:extLst>
                    <a:ext uri="{9D8B030D-6E8A-4147-A177-3AD203B41FA5}">
                      <a16:colId xmlns:a16="http://schemas.microsoft.com/office/drawing/2014/main" val="3317241776"/>
                    </a:ext>
                  </a:extLst>
                </a:gridCol>
                <a:gridCol w="233715">
                  <a:extLst>
                    <a:ext uri="{9D8B030D-6E8A-4147-A177-3AD203B41FA5}">
                      <a16:colId xmlns:a16="http://schemas.microsoft.com/office/drawing/2014/main" val="861889833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1174174631"/>
                    </a:ext>
                  </a:extLst>
                </a:gridCol>
                <a:gridCol w="228506">
                  <a:extLst>
                    <a:ext uri="{9D8B030D-6E8A-4147-A177-3AD203B41FA5}">
                      <a16:colId xmlns:a16="http://schemas.microsoft.com/office/drawing/2014/main" val="1040173447"/>
                    </a:ext>
                  </a:extLst>
                </a:gridCol>
                <a:gridCol w="1198575">
                  <a:extLst>
                    <a:ext uri="{9D8B030D-6E8A-4147-A177-3AD203B41FA5}">
                      <a16:colId xmlns:a16="http://schemas.microsoft.com/office/drawing/2014/main" val="1718500001"/>
                    </a:ext>
                  </a:extLst>
                </a:gridCol>
                <a:gridCol w="1746486">
                  <a:extLst>
                    <a:ext uri="{9D8B030D-6E8A-4147-A177-3AD203B41FA5}">
                      <a16:colId xmlns:a16="http://schemas.microsoft.com/office/drawing/2014/main" val="4109215767"/>
                    </a:ext>
                  </a:extLst>
                </a:gridCol>
                <a:gridCol w="865159">
                  <a:extLst>
                    <a:ext uri="{9D8B030D-6E8A-4147-A177-3AD203B41FA5}">
                      <a16:colId xmlns:a16="http://schemas.microsoft.com/office/drawing/2014/main" val="1217098160"/>
                    </a:ext>
                  </a:extLst>
                </a:gridCol>
                <a:gridCol w="796895">
                  <a:extLst>
                    <a:ext uri="{9D8B030D-6E8A-4147-A177-3AD203B41FA5}">
                      <a16:colId xmlns:a16="http://schemas.microsoft.com/office/drawing/2014/main" val="3241693086"/>
                    </a:ext>
                  </a:extLst>
                </a:gridCol>
              </a:tblGrid>
              <a:tr h="808747"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Outcome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Probability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203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Outcome value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1270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px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x</a:t>
                      </a:r>
                      <a:r>
                        <a:rPr lang="hi-IN" sz="2300">
                          <a:effectLst/>
                        </a:rPr>
                        <a:t>-</a:t>
                      </a:r>
                      <a:r>
                        <a:rPr lang="en-US" sz="2300">
                          <a:effectLst/>
                        </a:rPr>
                        <a:t>E</a:t>
                      </a:r>
                      <a:r>
                        <a:rPr lang="hi-IN" sz="2300">
                          <a:effectLst/>
                        </a:rPr>
                        <a:t>(</a:t>
                      </a:r>
                      <a:r>
                        <a:rPr lang="en-US" sz="2300">
                          <a:effectLst/>
                        </a:rPr>
                        <a:t>x</a:t>
                      </a:r>
                      <a:r>
                        <a:rPr lang="hi-IN" sz="2300">
                          <a:effectLst/>
                        </a:rPr>
                        <a:t>)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457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300">
                          <a:effectLst/>
                        </a:rPr>
                        <a:t>(</a:t>
                      </a:r>
                      <a:r>
                        <a:rPr lang="en-US" sz="2300">
                          <a:effectLst/>
                        </a:rPr>
                        <a:t>x</a:t>
                      </a:r>
                      <a:r>
                        <a:rPr lang="hi-IN" sz="2300">
                          <a:effectLst/>
                        </a:rPr>
                        <a:t>-</a:t>
                      </a:r>
                      <a:r>
                        <a:rPr lang="en-US" sz="2300">
                          <a:effectLst/>
                        </a:rPr>
                        <a:t>E</a:t>
                      </a:r>
                      <a:r>
                        <a:rPr lang="hi-IN" sz="2300">
                          <a:effectLst/>
                        </a:rPr>
                        <a:t>(</a:t>
                      </a:r>
                      <a:r>
                        <a:rPr lang="en-US" sz="2300">
                          <a:effectLst/>
                        </a:rPr>
                        <a:t>x</a:t>
                      </a:r>
                      <a:r>
                        <a:rPr lang="hi-IN" sz="2300">
                          <a:effectLst/>
                        </a:rPr>
                        <a:t>))</a:t>
                      </a:r>
                      <a:r>
                        <a:rPr lang="en-US" sz="2300" baseline="30000">
                          <a:effectLst/>
                        </a:rPr>
                        <a:t>2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2413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</a:t>
                      </a:r>
                      <a:r>
                        <a:rPr lang="hi-IN" sz="2300">
                          <a:effectLst/>
                        </a:rPr>
                        <a:t>(</a:t>
                      </a:r>
                      <a:r>
                        <a:rPr lang="en-US" sz="2300">
                          <a:effectLst/>
                        </a:rPr>
                        <a:t>x</a:t>
                      </a:r>
                      <a:r>
                        <a:rPr lang="hi-IN" sz="2300">
                          <a:effectLst/>
                        </a:rPr>
                        <a:t>-</a:t>
                      </a:r>
                      <a:r>
                        <a:rPr lang="en-US" sz="2300">
                          <a:effectLst/>
                        </a:rPr>
                        <a:t>E</a:t>
                      </a:r>
                      <a:r>
                        <a:rPr lang="hi-IN" sz="2300">
                          <a:effectLst/>
                        </a:rPr>
                        <a:t>(</a:t>
                      </a:r>
                      <a:r>
                        <a:rPr lang="en-US" sz="2300">
                          <a:effectLst/>
                        </a:rPr>
                        <a:t>x</a:t>
                      </a:r>
                      <a:r>
                        <a:rPr lang="hi-IN" sz="2300">
                          <a:effectLst/>
                        </a:rPr>
                        <a:t>))</a:t>
                      </a:r>
                      <a:r>
                        <a:rPr lang="en-US" sz="2300" baseline="30000">
                          <a:effectLst/>
                        </a:rPr>
                        <a:t>2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648453"/>
                  </a:ext>
                </a:extLst>
              </a:tr>
              <a:tr h="433962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A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10</a:t>
                      </a:r>
                      <a:r>
                        <a:rPr lang="hi-IN" sz="2300">
                          <a:effectLst/>
                        </a:rPr>
                        <a:t>%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$1,000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0" marR="889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$100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300">
                          <a:effectLst/>
                        </a:rPr>
                        <a:t>-</a:t>
                      </a:r>
                      <a:r>
                        <a:rPr lang="en-US" sz="2300">
                          <a:effectLst/>
                        </a:rPr>
                        <a:t>$2,000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4,000,000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400,000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32607"/>
                  </a:ext>
                </a:extLst>
              </a:tr>
              <a:tr h="433962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B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20</a:t>
                      </a:r>
                      <a:r>
                        <a:rPr lang="hi-IN" sz="2300">
                          <a:effectLst/>
                        </a:rPr>
                        <a:t>%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$2,000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0" marR="889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$400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300">
                          <a:effectLst/>
                        </a:rPr>
                        <a:t>-</a:t>
                      </a:r>
                      <a:r>
                        <a:rPr lang="en-US" sz="2300">
                          <a:effectLst/>
                        </a:rPr>
                        <a:t>$1,000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1,000,000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200,000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349"/>
                  </a:ext>
                </a:extLst>
              </a:tr>
              <a:tr h="433962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C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40</a:t>
                      </a:r>
                      <a:r>
                        <a:rPr lang="hi-IN" sz="2300">
                          <a:effectLst/>
                        </a:rPr>
                        <a:t>%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$3,000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0" marR="889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$1,200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08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$0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71811"/>
                  </a:ext>
                </a:extLst>
              </a:tr>
              <a:tr h="433962"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D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20</a:t>
                      </a:r>
                      <a:r>
                        <a:rPr lang="hi-IN" sz="2300">
                          <a:effectLst/>
                        </a:rPr>
                        <a:t>%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$4,000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0" marR="889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$800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$1,000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1,000,000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200,000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31362"/>
                  </a:ext>
                </a:extLst>
              </a:tr>
              <a:tr h="433962"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E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10</a:t>
                      </a:r>
                      <a:r>
                        <a:rPr lang="hi-IN" sz="2300">
                          <a:effectLst/>
                        </a:rPr>
                        <a:t>%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$5,000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sng">
                          <a:effectLst/>
                        </a:rPr>
                        <a:t>$</a:t>
                      </a:r>
                      <a:r>
                        <a:rPr lang="en-US" sz="2300">
                          <a:effectLst/>
                        </a:rPr>
                        <a:t>500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$2,000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4,000,000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400,000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32191"/>
                  </a:ext>
                </a:extLst>
              </a:tr>
              <a:tr h="13807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6834799"/>
                  </a:ext>
                </a:extLst>
              </a:tr>
              <a:tr h="4339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E</a:t>
                      </a:r>
                      <a:r>
                        <a:rPr lang="hi-IN" sz="2300">
                          <a:effectLst/>
                        </a:rPr>
                        <a:t>(</a:t>
                      </a:r>
                      <a:r>
                        <a:rPr lang="en-US" sz="2300">
                          <a:effectLst/>
                        </a:rPr>
                        <a:t>x</a:t>
                      </a:r>
                      <a:r>
                        <a:rPr lang="hi-IN" sz="2300">
                          <a:effectLst/>
                        </a:rPr>
                        <a:t>) =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$3,000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variance </a:t>
                      </a:r>
                      <a:r>
                        <a:rPr lang="hi-IN" sz="2300">
                          <a:effectLst/>
                        </a:rPr>
                        <a:t>=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1,200,000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49264"/>
                  </a:ext>
                </a:extLst>
              </a:tr>
              <a:tr h="808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standard deviation </a:t>
                      </a:r>
                      <a:r>
                        <a:rPr lang="hi-IN" sz="2300">
                          <a:effectLst/>
                        </a:rPr>
                        <a:t>=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$1,095</a:t>
                      </a:r>
                      <a:endParaRPr lang="en-IN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51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21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000"/>
              <a:t>There is a 50</a:t>
            </a:r>
            <a:r>
              <a:rPr lang="hi-IN" sz="2000"/>
              <a:t>% </a:t>
            </a:r>
            <a:r>
              <a:rPr lang="en-US" sz="2000"/>
              <a:t>probability that the Plum Company's sales will be $10 million next year, a 20</a:t>
            </a:r>
            <a:r>
              <a:rPr lang="hi-IN" sz="2000"/>
              <a:t>% </a:t>
            </a:r>
            <a:r>
              <a:rPr lang="en-US" sz="2000"/>
              <a:t>probability that they will be $5 million, and a 30</a:t>
            </a:r>
            <a:r>
              <a:rPr lang="hi-IN" sz="2000"/>
              <a:t>% </a:t>
            </a:r>
            <a:r>
              <a:rPr lang="en-US" sz="2000"/>
              <a:t>probability that they will be $3 million</a:t>
            </a:r>
            <a:r>
              <a:rPr lang="hi-IN" sz="2000"/>
              <a:t>.</a:t>
            </a:r>
            <a:endParaRPr lang="en-IN" sz="2000"/>
          </a:p>
          <a:p>
            <a:pPr marL="457200" lvl="1" indent="0">
              <a:buNone/>
            </a:pPr>
            <a:r>
              <a:rPr lang="en-US" sz="2000"/>
              <a:t>What are the expected sales of Plum Company next year?</a:t>
            </a:r>
          </a:p>
          <a:p>
            <a:pPr marL="457200" lvl="1" indent="0">
              <a:buNone/>
            </a:pPr>
            <a:r>
              <a:rPr lang="en-US" sz="2000"/>
              <a:t> Expected value </a:t>
            </a:r>
            <a:r>
              <a:rPr lang="hi-IN" sz="2000"/>
              <a:t>= </a:t>
            </a:r>
            <a:r>
              <a:rPr lang="en-US" sz="2000" b="1"/>
              <a:t>$6</a:t>
            </a:r>
            <a:r>
              <a:rPr lang="hi-IN" sz="2000" b="1"/>
              <a:t>.</a:t>
            </a:r>
            <a:r>
              <a:rPr lang="en-US" sz="2000" b="1"/>
              <a:t>9 million</a:t>
            </a:r>
          </a:p>
          <a:p>
            <a:pPr marL="457200" lvl="1" indent="0">
              <a:buNone/>
            </a:pPr>
            <a:endParaRPr lang="en-IN" sz="2000"/>
          </a:p>
          <a:p>
            <a:r>
              <a:rPr lang="en-US" sz="2000"/>
              <a:t>What is the standard deviation of Plum's next year's sales?</a:t>
            </a:r>
          </a:p>
          <a:p>
            <a:endParaRPr lang="en-US" sz="2000"/>
          </a:p>
          <a:p>
            <a:r>
              <a:rPr lang="en-US" sz="2000"/>
              <a:t>Variance </a:t>
            </a:r>
            <a:r>
              <a:rPr lang="hi-IN" sz="2000"/>
              <a:t>= </a:t>
            </a:r>
            <a:r>
              <a:rPr lang="en-US" sz="2000"/>
              <a:t>4</a:t>
            </a:r>
            <a:r>
              <a:rPr lang="hi-IN" sz="2000"/>
              <a:t>.</a:t>
            </a:r>
            <a:r>
              <a:rPr lang="en-US" sz="2000"/>
              <a:t>8050 </a:t>
            </a:r>
            <a:r>
              <a:rPr lang="hi-IN" sz="2000"/>
              <a:t>+ </a:t>
            </a:r>
            <a:r>
              <a:rPr lang="en-US" sz="2000"/>
              <a:t>0</a:t>
            </a:r>
            <a:r>
              <a:rPr lang="hi-IN" sz="2000"/>
              <a:t>.</a:t>
            </a:r>
            <a:r>
              <a:rPr lang="en-US" sz="2000"/>
              <a:t>7220 </a:t>
            </a:r>
            <a:r>
              <a:rPr lang="hi-IN" sz="2000"/>
              <a:t>+ </a:t>
            </a:r>
            <a:r>
              <a:rPr lang="en-US" sz="2000"/>
              <a:t>4</a:t>
            </a:r>
            <a:r>
              <a:rPr lang="hi-IN" sz="2000"/>
              <a:t>.</a:t>
            </a:r>
            <a:r>
              <a:rPr lang="en-US" sz="2000"/>
              <a:t>5630 </a:t>
            </a:r>
            <a:r>
              <a:rPr lang="hi-IN" sz="2000"/>
              <a:t>= </a:t>
            </a:r>
            <a:r>
              <a:rPr lang="en-US" sz="2000"/>
              <a:t>10</a:t>
            </a:r>
            <a:r>
              <a:rPr lang="hi-IN" sz="2000"/>
              <a:t>.</a:t>
            </a:r>
            <a:r>
              <a:rPr lang="en-US" sz="2000"/>
              <a:t>09</a:t>
            </a:r>
            <a:endParaRPr lang="en-IN" sz="2000"/>
          </a:p>
          <a:p>
            <a:pPr marL="0" indent="0">
              <a:buNone/>
            </a:pPr>
            <a:endParaRPr lang="en-IN" sz="2000"/>
          </a:p>
          <a:p>
            <a:r>
              <a:rPr lang="en-US" sz="2000"/>
              <a:t>Standard deviation </a:t>
            </a:r>
            <a:r>
              <a:rPr lang="hi-IN" sz="2000"/>
              <a:t>= </a:t>
            </a:r>
            <a:r>
              <a:rPr lang="en-US" sz="2000"/>
              <a:t>square root of 10</a:t>
            </a:r>
            <a:r>
              <a:rPr lang="hi-IN" sz="2000"/>
              <a:t>.</a:t>
            </a:r>
            <a:r>
              <a:rPr lang="en-US" sz="2000"/>
              <a:t>09 </a:t>
            </a:r>
            <a:r>
              <a:rPr lang="hi-IN" sz="2000"/>
              <a:t>= </a:t>
            </a:r>
            <a:r>
              <a:rPr lang="en-US" sz="2000" b="1"/>
              <a:t>$3</a:t>
            </a:r>
            <a:r>
              <a:rPr lang="hi-IN" sz="2000" b="1"/>
              <a:t>.</a:t>
            </a:r>
            <a:r>
              <a:rPr lang="en-US" sz="2000" b="1"/>
              <a:t>1765 million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11986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628" y="1802461"/>
            <a:ext cx="11394410" cy="5004930"/>
          </a:xfrm>
        </p:spPr>
        <p:txBody>
          <a:bodyPr anchor="t">
            <a:normAutofit/>
          </a:bodyPr>
          <a:lstStyle/>
          <a:p>
            <a:r>
              <a:rPr lang="en-US" sz="2000" dirty="0"/>
              <a:t>You want to win the Lottery? Good Luck</a:t>
            </a:r>
            <a:r>
              <a:rPr lang="hi-IN" sz="2000" dirty="0">
                <a:cs typeface="Mangal"/>
              </a:rPr>
              <a:t>! </a:t>
            </a:r>
            <a:r>
              <a:rPr lang="en-US" sz="2000" dirty="0"/>
              <a:t>The odds of winning a $6 million lottery jackpot in Florida are 1 in 14,000,000</a:t>
            </a:r>
            <a:r>
              <a:rPr lang="hi-IN" sz="2000" dirty="0">
                <a:cs typeface="Mangal"/>
              </a:rPr>
              <a:t>. </a:t>
            </a:r>
            <a:r>
              <a:rPr lang="en-US" sz="2000" dirty="0"/>
              <a:t>What is the expected value of a $1 lottery ticket investment?</a:t>
            </a:r>
            <a:endParaRPr lang="en-IN" sz="2000" dirty="0">
              <a:cs typeface="Calibri"/>
            </a:endParaRPr>
          </a:p>
          <a:p>
            <a:r>
              <a:rPr lang="en-US" sz="2000" dirty="0"/>
              <a:t>Lottery ticket</a:t>
            </a:r>
            <a:endParaRPr lang="en-IN" sz="2000" dirty="0">
              <a:cs typeface="Calibri"/>
            </a:endParaRPr>
          </a:p>
          <a:p>
            <a:r>
              <a:rPr lang="en-US" sz="2000" dirty="0"/>
              <a:t>E	</a:t>
            </a:r>
            <a:r>
              <a:rPr lang="en-US" sz="2000" baseline="-25000" dirty="0"/>
              <a:t>cash flow</a:t>
            </a:r>
            <a:r>
              <a:rPr lang="en-US" sz="2000" dirty="0"/>
              <a:t>	</a:t>
            </a:r>
            <a:r>
              <a:rPr lang="hi-IN" sz="2000" dirty="0">
                <a:cs typeface="Mangal"/>
              </a:rPr>
              <a:t>= [</a:t>
            </a:r>
            <a:r>
              <a:rPr lang="en-US" sz="2000" dirty="0"/>
              <a:t>0</a:t>
            </a:r>
            <a:r>
              <a:rPr lang="hi-IN" sz="2000" dirty="0">
                <a:cs typeface="Mangal"/>
              </a:rPr>
              <a:t>.</a:t>
            </a:r>
            <a:r>
              <a:rPr lang="en-US" sz="2000" dirty="0"/>
              <a:t>0000000714 </a:t>
            </a:r>
            <a:r>
              <a:rPr lang="hi-IN" sz="2000" dirty="0">
                <a:cs typeface="Mangal"/>
              </a:rPr>
              <a:t>(</a:t>
            </a:r>
            <a:r>
              <a:rPr lang="en-US" sz="2000" dirty="0"/>
              <a:t>$6,000,000</a:t>
            </a:r>
            <a:r>
              <a:rPr lang="hi-IN" sz="2000" dirty="0">
                <a:cs typeface="Mangal"/>
              </a:rPr>
              <a:t>)] + [</a:t>
            </a:r>
            <a:r>
              <a:rPr lang="en-US" sz="2000" dirty="0"/>
              <a:t>0</a:t>
            </a:r>
            <a:r>
              <a:rPr lang="hi-IN" sz="2000" dirty="0">
                <a:cs typeface="Mangal"/>
              </a:rPr>
              <a:t>.</a:t>
            </a:r>
            <a:r>
              <a:rPr lang="en-US" sz="2000" dirty="0"/>
              <a:t>9999999286 </a:t>
            </a:r>
            <a:r>
              <a:rPr lang="hi-IN" sz="2000" dirty="0">
                <a:cs typeface="Mangal"/>
              </a:rPr>
              <a:t>(</a:t>
            </a:r>
            <a:r>
              <a:rPr lang="en-US" sz="2000" dirty="0"/>
              <a:t>$0</a:t>
            </a:r>
            <a:r>
              <a:rPr lang="hi-IN" sz="2000" dirty="0">
                <a:cs typeface="Mangal"/>
              </a:rPr>
              <a:t>)]</a:t>
            </a:r>
            <a:endParaRPr lang="en-IN" sz="2000" dirty="0">
              <a:cs typeface="Mangal"/>
            </a:endParaRPr>
          </a:p>
          <a:p>
            <a:pPr marL="0" indent="0">
              <a:buNone/>
            </a:pPr>
            <a:endParaRPr lang="en-IN" sz="2000" dirty="0">
              <a:cs typeface="Calibri"/>
            </a:endParaRPr>
          </a:p>
          <a:p>
            <a:r>
              <a:rPr lang="en-US" sz="2000" dirty="0"/>
              <a:t>winning	losing</a:t>
            </a:r>
            <a:endParaRPr lang="en-IN" sz="2000" dirty="0">
              <a:cs typeface="Calibri"/>
            </a:endParaRPr>
          </a:p>
          <a:p>
            <a:pPr marL="0" indent="0">
              <a:buNone/>
            </a:pPr>
            <a:endParaRPr lang="en-IN" sz="2000" dirty="0">
              <a:cs typeface="Calibri"/>
            </a:endParaRPr>
          </a:p>
          <a:p>
            <a:r>
              <a:rPr lang="hi-IN" sz="2000" dirty="0">
                <a:cs typeface="Mangal"/>
              </a:rPr>
              <a:t>=</a:t>
            </a:r>
            <a:r>
              <a:rPr lang="en-US" sz="2000" dirty="0"/>
              <a:t>	$0</a:t>
            </a:r>
            <a:r>
              <a:rPr lang="hi-IN" sz="2000" dirty="0">
                <a:cs typeface="Mangal"/>
              </a:rPr>
              <a:t>.</a:t>
            </a:r>
            <a:r>
              <a:rPr lang="en-US" sz="2000" dirty="0"/>
              <a:t>43	</a:t>
            </a:r>
            <a:r>
              <a:rPr lang="hi-IN" sz="2000" dirty="0">
                <a:cs typeface="Mangal"/>
              </a:rPr>
              <a:t>+</a:t>
            </a:r>
            <a:r>
              <a:rPr lang="en-US" sz="2000" dirty="0"/>
              <a:t>	$0</a:t>
            </a:r>
            <a:endParaRPr lang="en-IN" sz="2000" dirty="0">
              <a:cs typeface="Calibri"/>
            </a:endParaRPr>
          </a:p>
          <a:p>
            <a:pPr marL="0" lvl="0" indent="0">
              <a:buNone/>
            </a:pPr>
            <a:r>
              <a:rPr lang="en-US" sz="2000" b="1" dirty="0"/>
              <a:t>=$0</a:t>
            </a:r>
            <a:r>
              <a:rPr lang="hi-IN" sz="2000" b="1" dirty="0">
                <a:cs typeface="Mangal"/>
              </a:rPr>
              <a:t>.</a:t>
            </a:r>
            <a:r>
              <a:rPr lang="en-US" sz="2000" b="1" dirty="0"/>
              <a:t>43</a:t>
            </a:r>
            <a:r>
              <a:rPr lang="hi-IN" sz="2000" dirty="0">
                <a:cs typeface="Mangal"/>
              </a:rPr>
              <a:t>.</a:t>
            </a:r>
            <a:endParaRPr lang="en-IN" sz="2000" dirty="0">
              <a:cs typeface="Mangal"/>
            </a:endParaRPr>
          </a:p>
          <a:p>
            <a:endParaRPr lang="en-IN" sz="2000" dirty="0">
              <a:cs typeface="Calibri"/>
            </a:endParaRPr>
          </a:p>
          <a:p>
            <a:r>
              <a:rPr lang="en-US" sz="2000" dirty="0"/>
              <a:t>Spending $1 for a ticket with an expected value of 43c</a:t>
            </a:r>
            <a:r>
              <a:rPr lang="hi-IN" sz="2000" dirty="0">
                <a:cs typeface="Mangal"/>
              </a:rPr>
              <a:t>/ </a:t>
            </a:r>
            <a:r>
              <a:rPr lang="en-US" sz="2000" dirty="0"/>
              <a:t>means that you expect to lose 57c</a:t>
            </a:r>
            <a:r>
              <a:rPr lang="hi-IN" sz="2000" dirty="0">
                <a:cs typeface="Mangal"/>
              </a:rPr>
              <a:t>/</a:t>
            </a:r>
            <a:endParaRPr lang="en-IN" sz="2000" dirty="0"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198761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portfolio comprised of four securities in the following proportions and with the indicated security beta</a:t>
            </a:r>
            <a:r>
              <a:rPr lang="hi-IN" dirty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94232"/>
              </p:ext>
            </p:extLst>
          </p:nvPr>
        </p:nvGraphicFramePr>
        <p:xfrm>
          <a:off x="2576944" y="3096490"/>
          <a:ext cx="6961910" cy="241069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83476">
                  <a:extLst>
                    <a:ext uri="{9D8B030D-6E8A-4147-A177-3AD203B41FA5}">
                      <a16:colId xmlns:a16="http://schemas.microsoft.com/office/drawing/2014/main" val="1274424545"/>
                    </a:ext>
                  </a:extLst>
                </a:gridCol>
                <a:gridCol w="2512743">
                  <a:extLst>
                    <a:ext uri="{9D8B030D-6E8A-4147-A177-3AD203B41FA5}">
                      <a16:colId xmlns:a16="http://schemas.microsoft.com/office/drawing/2014/main" val="1640521714"/>
                    </a:ext>
                  </a:extLst>
                </a:gridCol>
                <a:gridCol w="1221792">
                  <a:extLst>
                    <a:ext uri="{9D8B030D-6E8A-4147-A177-3AD203B41FA5}">
                      <a16:colId xmlns:a16="http://schemas.microsoft.com/office/drawing/2014/main" val="814954183"/>
                    </a:ext>
                  </a:extLst>
                </a:gridCol>
                <a:gridCol w="2143899">
                  <a:extLst>
                    <a:ext uri="{9D8B030D-6E8A-4147-A177-3AD203B41FA5}">
                      <a16:colId xmlns:a16="http://schemas.microsoft.com/office/drawing/2014/main" val="3353928301"/>
                    </a:ext>
                  </a:extLst>
                </a:gridCol>
              </a:tblGrid>
              <a:tr h="6026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Security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889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Amount invested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Beta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65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Expected return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9116577"/>
                  </a:ext>
                </a:extLst>
              </a:tr>
              <a:tr h="6026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889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$1</a:t>
                      </a:r>
                      <a:r>
                        <a:rPr lang="hi-IN" sz="2000">
                          <a:effectLst/>
                        </a:rPr>
                        <a:t>.</a:t>
                      </a:r>
                      <a:r>
                        <a:rPr lang="en-US" sz="2000">
                          <a:effectLst/>
                        </a:rPr>
                        <a:t>5 million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r>
                        <a:rPr lang="hi-IN" sz="2000">
                          <a:effectLst/>
                        </a:rPr>
                        <a:t>.</a:t>
                      </a:r>
                      <a:r>
                        <a:rPr lang="en-US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01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r>
                        <a:rPr lang="hi-IN" sz="2000">
                          <a:effectLst/>
                        </a:rPr>
                        <a:t>.</a:t>
                      </a:r>
                      <a:r>
                        <a:rPr lang="en-US" sz="2000">
                          <a:effectLst/>
                        </a:rPr>
                        <a:t>0</a:t>
                      </a:r>
                      <a:r>
                        <a:rPr lang="hi-IN" sz="2000">
                          <a:effectLst/>
                        </a:rPr>
                        <a:t>%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9304355"/>
                  </a:ext>
                </a:extLst>
              </a:tr>
              <a:tr h="6026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889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$1</a:t>
                      </a:r>
                      <a:r>
                        <a:rPr lang="hi-IN" sz="2000">
                          <a:effectLst/>
                        </a:rPr>
                        <a:t>.</a:t>
                      </a:r>
                      <a:r>
                        <a:rPr lang="en-US" sz="2000">
                          <a:effectLst/>
                        </a:rPr>
                        <a:t>0 million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r>
                        <a:rPr lang="hi-IN" sz="2000">
                          <a:effectLst/>
                        </a:rPr>
                        <a:t>.</a:t>
                      </a:r>
                      <a:r>
                        <a:rPr lang="en-US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01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r>
                        <a:rPr lang="hi-IN" sz="2000">
                          <a:effectLst/>
                        </a:rPr>
                        <a:t>.</a:t>
                      </a:r>
                      <a:r>
                        <a:rPr lang="en-US" sz="2000">
                          <a:effectLst/>
                        </a:rPr>
                        <a:t>5</a:t>
                      </a:r>
                      <a:r>
                        <a:rPr lang="hi-IN" sz="2000">
                          <a:effectLst/>
                        </a:rPr>
                        <a:t>%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52378830"/>
                  </a:ext>
                </a:extLst>
              </a:tr>
              <a:tr h="6026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889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$2 million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r>
                        <a:rPr lang="hi-IN" sz="2000">
                          <a:effectLst/>
                        </a:rPr>
                        <a:t>.</a:t>
                      </a:r>
                      <a:r>
                        <a:rPr lang="en-US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01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</a:t>
                      </a:r>
                      <a:r>
                        <a:rPr lang="hi-IN" sz="2000" dirty="0">
                          <a:effectLst/>
                        </a:rPr>
                        <a:t>.</a:t>
                      </a:r>
                      <a:r>
                        <a:rPr lang="en-US" sz="2000" dirty="0">
                          <a:effectLst/>
                        </a:rPr>
                        <a:t>0</a:t>
                      </a:r>
                      <a:r>
                        <a:rPr lang="hi-IN" sz="2000" dirty="0">
                          <a:effectLst/>
                        </a:rPr>
                        <a:t>%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516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69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41064AEDA0843A41CFD5E02EFD959" ma:contentTypeVersion="6" ma:contentTypeDescription="Create a new document." ma:contentTypeScope="" ma:versionID="5460a2daf66115da5888413063bc95e9">
  <xsd:schema xmlns:xsd="http://www.w3.org/2001/XMLSchema" xmlns:xs="http://www.w3.org/2001/XMLSchema" xmlns:p="http://schemas.microsoft.com/office/2006/metadata/properties" xmlns:ns2="3e3b7f3f-4ae4-4333-874b-f215a2f7e271" targetNamespace="http://schemas.microsoft.com/office/2006/metadata/properties" ma:root="true" ma:fieldsID="71ad8ade61c8a96f614c3e60e941b6b1" ns2:_="">
    <xsd:import namespace="3e3b7f3f-4ae4-4333-874b-f215a2f7e2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b7f3f-4ae4-4333-874b-f215a2f7e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9F4CF2-77F5-469E-8D33-4D850F3335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B08F1F-04A0-44F3-AF7B-BC22A58529E3}">
  <ds:schemaRefs>
    <ds:schemaRef ds:uri="http://purl.org/dc/elements/1.1/"/>
    <ds:schemaRef ds:uri="http://schemas.microsoft.com/office/2006/metadata/properties"/>
    <ds:schemaRef ds:uri="e1cc1d4d-1511-470c-9af2-d30360070c25"/>
    <ds:schemaRef ds:uri="http://purl.org/dc/terms/"/>
    <ds:schemaRef ds:uri="http://www.w3.org/XML/1998/namespace"/>
    <ds:schemaRef ds:uri="http://schemas.microsoft.com/office/2006/documentManagement/types"/>
    <ds:schemaRef ds:uri="135453a4-a8e8-47de-87d5-11a3b2d49626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308D892-24CB-46D3-BCCD-734E688BA2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3b7f3f-4ae4-4333-874b-f215a2f7e2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1048</Words>
  <Application>Microsoft Office PowerPoint</Application>
  <PresentationFormat>Widescreen</PresentationFormat>
  <Paragraphs>222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Home work Problems</vt:lpstr>
      <vt:lpstr>PowerPoint Presentation</vt:lpstr>
      <vt:lpstr>PowerPoint Presentation</vt:lpstr>
      <vt:lpstr>PowerPoint Presentation</vt:lpstr>
      <vt:lpstr>For each of the following probability distributions, calculate the expected value and standard deviation: 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work Problems</dc:title>
  <dc:creator>Ms. Divya Sharma S.G.</dc:creator>
  <cp:lastModifiedBy>Ms. Divya Sharma S.G.</cp:lastModifiedBy>
  <cp:revision>23</cp:revision>
  <dcterms:created xsi:type="dcterms:W3CDTF">2020-09-08T03:41:46Z</dcterms:created>
  <dcterms:modified xsi:type="dcterms:W3CDTF">2020-09-15T04:02:37Z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0x010100F9D41064AEDA0843A41CFD5E02EFD959</vt:lpwstr>
  </property>
</Properties>
</file>