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sldIdLst>
    <p:sldId id="256" r:id="rId4"/>
    <p:sldId id="257" r:id="rId5"/>
    <p:sldId id="258" r:id="rId6"/>
    <p:sldId id="259" r:id="rId7"/>
    <p:sldId id="296" r:id="rId8"/>
    <p:sldId id="297" r:id="rId9"/>
    <p:sldId id="298" r:id="rId10"/>
    <p:sldId id="299" r:id="rId11"/>
    <p:sldId id="300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9478" autoAdjust="0"/>
  </p:normalViewPr>
  <p:slideViewPr>
    <p:cSldViewPr>
      <p:cViewPr>
        <p:scale>
          <a:sx n="50" d="100"/>
          <a:sy n="50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D9C3E48-D729-4C21-8596-1CECDBA8BA6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CD1CFD7-AFA3-45B1-A5F8-93D7D69C8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6AC92544-C9AA-4150-ACBB-D52A84245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charset="0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728261A-F0C2-4867-A6C7-CA6BC42C5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charset="0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A47EF42-28F3-4A5C-AF72-31C83C384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24B2B2A-DA49-433F-ACD2-7CCCE50B7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C262D45-888F-4CA2-86BC-AEEC3EB18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Tahoma" charset="0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5EB277E-13D8-4111-989D-371925F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ahoma" charset="0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9C89211-648C-479C-9CDD-DAC9C05C2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ahoma" charset="0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0D64177-492E-49F5-B719-D79A63958A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Tahoma" charset="0"/>
              </a:endParaRPr>
            </a:p>
          </p:txBody>
        </p:sp>
      </p:grpSp>
      <p:sp>
        <p:nvSpPr>
          <p:cNvPr id="14" name="Text Box 18">
            <a:extLst>
              <a:ext uri="{FF2B5EF4-FFF2-40B4-BE49-F238E27FC236}">
                <a16:creationId xmlns:a16="http://schemas.microsoft.com/office/drawing/2014/main" id="{B569FB52-CE07-4F7F-82BF-F95A09EA22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0" y="6324600"/>
            <a:ext cx="1905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10-</a:t>
            </a:r>
            <a:fld id="{D7625248-2279-4AA7-A32D-7E32179A7BE6}" type="slidenum">
              <a:rPr lang="en-US" altLang="en-US" b="1"/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b="1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1155EB1-4543-47CD-B37E-D41382949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C91DDB9-9787-4C40-97E9-F0AD0AD65D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83AE847-81B1-42F5-BD34-BDD3A08665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66FD42F-0E23-4240-8394-F06682224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71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5E554D0-C9CB-4C0D-9ED8-849F318D7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E7D1656-AA6A-49EC-91E4-816EB0F631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BAAE347-67FC-40E0-A70C-15ECB162FF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D2D20-385A-4E32-A0E2-3542F5F095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18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B5B5FAF-516F-425C-8213-DA35AA37A5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2F5101F-B9B0-42A1-97CF-EA20231C0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0BCA394-9E1D-4F85-82A0-3D9E6258D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7A4C65-BECF-4C40-BEB9-FC51588A8B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19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904E326-B567-4626-BEAF-BAC0BE59D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A49B56-8F74-46EB-A97F-E6EC30D17D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4E63229-AA92-48D9-9C28-DDE9C56DA2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A3ABB-0F10-4190-8BCB-F7A2319389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33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FA300E7-A537-4716-8C42-30F7F44E80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D58B26A-02B5-47DD-B0EB-32823CF7E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94C6546-B3E3-41ED-9D2C-BE1A9E05F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137AA-E3C0-4F92-BA73-E68DC85A1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43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159E078-6EB5-4A6B-B21E-7095516D22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59FA9F0-6376-4F38-B1B8-3862294828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AC8CE78-2858-40F8-8CAA-5F0D56EACA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ED4C1-6A32-4B65-A043-3E260B4B03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85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49A3E13-0830-4308-A0DD-F79E87650D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FA0EC39-6B89-47D6-90A1-452416EC6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6B88BB6-6779-4F90-BC20-9B9044A7D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64D9B-A1C5-4407-81F1-619465F78A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252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3BB77F9-17C8-41F6-B22B-9D1F3EB446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7A078E6-CC8A-43AA-A392-60CAA8FF6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B2ACA2-C742-4B1F-9158-2C2F58638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9A001-ACF0-4449-A794-093F3102E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15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9DFA993-4B32-4435-9ACB-C659849391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DDFE344-4E45-4E0A-BB5F-23D54648BF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6A2BA16-050E-4FD7-84D8-29175CFC7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E008A-9CD2-4219-8B0C-A1EBC9ED3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72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A9882BB-85FB-477C-A439-D2775CDE2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1AC1840-64B8-4F7D-8C2E-CB7BC50C5A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3503382-5F51-4FC1-9301-2BFC5840B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58213-A24F-492F-A7FF-C00240EE59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78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18ED9D0C-CC77-4E1D-A90D-939E351FC6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C63939F-3FE4-47C8-A989-C2F913D29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BBEA967-AC15-4583-838C-7148C3440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BA01B-7830-446F-AC3E-8AFA37239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51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F109655-4F5C-48E7-803B-DC679AB2C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3F039EA-7826-4570-99AB-AB13ED0B63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E4A8551-8F68-4C29-AC0D-B73857DDA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A3A91-6591-4B83-9163-C866CBA52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49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81FAF0A-0E85-4B9D-8F35-B27E1113C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5A7BEA7-7D46-4841-9BE4-E98A422C55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A034058-AC40-4D4C-AF8B-ED77AB84BD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16D75-0889-45DD-B19B-A22CA16343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72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5003B69-D2F8-4ECA-B79F-0E06C16341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1882A7D-17C4-4067-9639-F4B365D87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A54ADCD-8816-4D49-A881-90246F009D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CCA724-DE19-48EB-BC56-01D5BCF90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57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C0C3B86-54D1-4A26-BCB0-B49ACB8F95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>
              <a:latin typeface="Tahoma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BCC6299-695C-426D-9E10-78FBF0E08B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>
              <a:latin typeface="Tahoma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62BE7C7-15B1-4901-884D-5F628A4E47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>
              <a:latin typeface="Tahoma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B37DF28-1BD7-4FF6-94BE-6DE5CA4F25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>
              <a:latin typeface="Tahoma" charset="0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62482A0-1FEA-42E3-AB4C-06C7A66F8E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>
              <a:latin typeface="Tahoma" charset="0"/>
            </a:endParaRP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7A90D3A-E9C9-4C16-84B5-A34DF97A24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>
              <a:latin typeface="Tahoma" charset="0"/>
            </a:endParaRP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B4DC8DC0-3C1A-4816-A184-5EE1AA52D1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 dirty="0">
              <a:latin typeface="Tahoma" charset="0"/>
            </a:endParaRP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5E9C87CF-BD3E-4A63-90C8-199CC1AF9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49A0540C-2E26-41AF-BF11-9B7782581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609EC498-BF12-4A21-A8B2-1F1A3BB512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4A5E1674-ED0B-4743-BA77-28F4A67ABB1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77361DD4-EEFB-457B-8502-3DF3CD3CB8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8B19CF7-AE4B-4835-A868-57C11EB9A1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E8F34960-CE9B-4552-9E8F-E9A6C00FCC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0" y="6324600"/>
            <a:ext cx="1905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b="1"/>
              <a:t>10-</a:t>
            </a:r>
            <a:fld id="{006BDAF8-56D9-48F2-9723-54096B941BA8}" type="slidenum">
              <a:rPr lang="en-US" altLang="en-US" b="1"/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32D090AF-6EE7-47BC-9620-E889C256B4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 Basics of Capital Budgeting/ Investment Appraisals</a:t>
            </a:r>
            <a:endParaRPr lang="en-US" altLang="en-US" sz="4000" b="1"/>
          </a:p>
        </p:txBody>
      </p:sp>
      <p:graphicFrame>
        <p:nvGraphicFramePr>
          <p:cNvPr id="1026" name="Object 14">
            <a:extLst>
              <a:ext uri="{FF2B5EF4-FFF2-40B4-BE49-F238E27FC236}">
                <a16:creationId xmlns:a16="http://schemas.microsoft.com/office/drawing/2014/main" id="{7765668C-DBBE-4827-A6BE-F2D2767DB745}"/>
              </a:ext>
            </a:extLst>
          </p:cNvPr>
          <p:cNvGraphicFramePr>
            <a:graphicFrameLocks/>
          </p:cNvGraphicFramePr>
          <p:nvPr/>
        </p:nvGraphicFramePr>
        <p:xfrm>
          <a:off x="685800" y="3581400"/>
          <a:ext cx="4084638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3" imgW="4203360" imgH="2984400" progId="MS_ClipArt_Gallery.2">
                  <p:embed/>
                </p:oleObj>
              </mc:Choice>
              <mc:Fallback>
                <p:oleObj name="Clip" r:id="rId3" imgW="4203360" imgH="2984400" progId="MS_ClipArt_Gallery.2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4084638" cy="277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5">
            <a:extLst>
              <a:ext uri="{FF2B5EF4-FFF2-40B4-BE49-F238E27FC236}">
                <a16:creationId xmlns:a16="http://schemas.microsoft.com/office/drawing/2014/main" id="{5830EEAC-3649-4947-A923-32942742DDAF}"/>
              </a:ext>
            </a:extLst>
          </p:cNvPr>
          <p:cNvGraphicFramePr>
            <a:graphicFrameLocks/>
          </p:cNvGraphicFramePr>
          <p:nvPr/>
        </p:nvGraphicFramePr>
        <p:xfrm>
          <a:off x="6019800" y="4572000"/>
          <a:ext cx="1955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" r:id="rId5" imgW="2746080" imgH="2679480" progId="MS_ClipArt_Gallery.2">
                  <p:embed/>
                </p:oleObj>
              </mc:Choice>
              <mc:Fallback>
                <p:oleObj name="Clip" r:id="rId5" imgW="2746080" imgH="2679480" progId="MS_ClipArt_Gallery.2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72000"/>
                        <a:ext cx="1955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6">
            <a:extLst>
              <a:ext uri="{FF2B5EF4-FFF2-40B4-BE49-F238E27FC236}">
                <a16:creationId xmlns:a16="http://schemas.microsoft.com/office/drawing/2014/main" id="{18941C99-475D-4396-808B-51C98CB4E6F9}"/>
              </a:ext>
            </a:extLst>
          </p:cNvPr>
          <p:cNvGraphicFramePr>
            <a:graphicFrameLocks/>
          </p:cNvGraphicFramePr>
          <p:nvPr/>
        </p:nvGraphicFramePr>
        <p:xfrm>
          <a:off x="3714750" y="3324225"/>
          <a:ext cx="337502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7" imgW="3608280" imgH="1952280" progId="MS_ClipArt_Gallery.2">
                  <p:embed/>
                </p:oleObj>
              </mc:Choice>
              <mc:Fallback>
                <p:oleObj name="Clip" r:id="rId7" imgW="3608280" imgH="1952280" progId="MS_ClipArt_Gallery.2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324225"/>
                        <a:ext cx="337502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17">
            <a:extLst>
              <a:ext uri="{FF2B5EF4-FFF2-40B4-BE49-F238E27FC236}">
                <a16:creationId xmlns:a16="http://schemas.microsoft.com/office/drawing/2014/main" id="{93F55B06-72AA-4353-9A59-A49559FD7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81400"/>
            <a:ext cx="1804988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Should we </a:t>
            </a:r>
          </a:p>
          <a:p>
            <a:pPr algn="ctr"/>
            <a:r>
              <a:rPr lang="en-US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build this</a:t>
            </a:r>
          </a:p>
          <a:p>
            <a:pPr algn="ctr"/>
            <a:r>
              <a:rPr lang="en-US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plant?</a:t>
            </a:r>
          </a:p>
        </p:txBody>
      </p:sp>
      <p:sp>
        <p:nvSpPr>
          <p:cNvPr id="1031" name="Oval 18">
            <a:extLst>
              <a:ext uri="{FF2B5EF4-FFF2-40B4-BE49-F238E27FC236}">
                <a16:creationId xmlns:a16="http://schemas.microsoft.com/office/drawing/2014/main" id="{F7AA9504-C881-4D5D-8A3C-3D3004D3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8" y="4013200"/>
            <a:ext cx="27305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2" name="Oval 19">
            <a:extLst>
              <a:ext uri="{FF2B5EF4-FFF2-40B4-BE49-F238E27FC236}">
                <a16:creationId xmlns:a16="http://schemas.microsoft.com/office/drawing/2014/main" id="{E1C6C9E3-E47F-4FFA-BA06-BCBD0311E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88" y="4521200"/>
            <a:ext cx="74612" cy="746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3" name="Oval 20">
            <a:extLst>
              <a:ext uri="{FF2B5EF4-FFF2-40B4-BE49-F238E27FC236}">
                <a16:creationId xmlns:a16="http://schemas.microsoft.com/office/drawing/2014/main" id="{FD559EB0-C715-4617-A750-57423F0AF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4238625"/>
            <a:ext cx="130175" cy="127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73108E7-F1BE-49FA-8182-FC0073747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What is the difference between normal and nonnormal cash flow streams?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8FA0E79-C57F-4D51-93C7-31D4F5F54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351712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Normal cash flow stream – Cost (negative CF) followed by a series of positive cash inflows.  One change of signs.</a:t>
            </a:r>
          </a:p>
          <a:p>
            <a:pPr eaLnBrk="1" hangingPunct="1"/>
            <a:r>
              <a:rPr lang="en-US" altLang="en-US" sz="2800"/>
              <a:t>Nonnormal cash flow stream – Two or more changes of signs.  Most common:  Cost (negative CF), then string of positive CFs, then cost to close project.  Nuclear power plant, strip mine,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68FB39E-18CB-43C4-A47E-7DD6310F0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the payback period?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65911D1-1E24-45E4-ADD1-C71D74E1D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number of years required to recover a project’s cost, or “How long does it take to get our money back?”</a:t>
            </a:r>
          </a:p>
          <a:p>
            <a:pPr eaLnBrk="1" hangingPunct="1"/>
            <a:r>
              <a:rPr lang="en-US" altLang="en-US"/>
              <a:t>Calculated by adding project’s cash inflows to its cost until the cumulative cash flow for the project turns positive.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D50FBC-7872-4F67-929C-301EA0BBC2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en-US"/>
              <a:t>Calculating payback</a:t>
            </a:r>
          </a:p>
        </p:txBody>
      </p:sp>
      <p:grpSp>
        <p:nvGrpSpPr>
          <p:cNvPr id="18435" name="Group 119">
            <a:extLst>
              <a:ext uri="{FF2B5EF4-FFF2-40B4-BE49-F238E27FC236}">
                <a16:creationId xmlns:a16="http://schemas.microsoft.com/office/drawing/2014/main" id="{5D96FFD9-4E97-489E-BB55-F38E5E5E6FB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52600"/>
            <a:ext cx="8018463" cy="2133600"/>
            <a:chOff x="384" y="1104"/>
            <a:chExt cx="5051" cy="1344"/>
          </a:xfrm>
        </p:grpSpPr>
        <p:grpSp>
          <p:nvGrpSpPr>
            <p:cNvPr id="18459" name="Group 115">
              <a:extLst>
                <a:ext uri="{FF2B5EF4-FFF2-40B4-BE49-F238E27FC236}">
                  <a16:creationId xmlns:a16="http://schemas.microsoft.com/office/drawing/2014/main" id="{EBFE1D6C-6B89-43DB-9B26-0D821F3FC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104"/>
              <a:ext cx="5051" cy="1344"/>
              <a:chOff x="384" y="1104"/>
              <a:chExt cx="5051" cy="1344"/>
            </a:xfrm>
          </p:grpSpPr>
          <p:sp>
            <p:nvSpPr>
              <p:cNvPr id="18461" name="Rectangle 25">
                <a:extLst>
                  <a:ext uri="{FF2B5EF4-FFF2-40B4-BE49-F238E27FC236}">
                    <a16:creationId xmlns:a16="http://schemas.microsoft.com/office/drawing/2014/main" id="{9997B5C9-B733-47E0-A33B-05D40AFD6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160"/>
                <a:ext cx="50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Payback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L</a:t>
                </a:r>
                <a:r>
                  <a:rPr lang="en-US" altLang="en-US" sz="2400" b="1">
                    <a:latin typeface="Arial" panose="020B0604020202020204" pitchFamily="34" charset="0"/>
                  </a:rPr>
                  <a:t>        =    2         +              /           =  2.375 years</a:t>
                </a:r>
                <a:endParaRPr lang="en-US" altLang="en-US" sz="2400" b="1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18462" name="Rectangle 19">
                <a:extLst>
                  <a:ext uri="{FF2B5EF4-FFF2-40B4-BE49-F238E27FC236}">
                    <a16:creationId xmlns:a16="http://schemas.microsoft.com/office/drawing/2014/main" id="{5F7F298F-B597-47A6-BFFB-A6C627000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584"/>
                <a:ext cx="4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CF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t</a:t>
                </a:r>
                <a:r>
                  <a:rPr lang="en-US" altLang="en-US" sz="2400" b="1">
                    <a:latin typeface="Arial" panose="020B0604020202020204" pitchFamily="34" charset="0"/>
                  </a:rPr>
                  <a:t>                    </a:t>
                </a:r>
                <a:r>
                  <a:rPr lang="en-US" altLang="en-US" sz="2200" b="1">
                    <a:latin typeface="Arial" panose="020B0604020202020204" pitchFamily="34" charset="0"/>
                  </a:rPr>
                  <a:t>-100                10               60    100</a:t>
                </a:r>
                <a:endParaRPr lang="en-US" altLang="en-US" sz="2200" b="1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18463" name="Rectangle 20">
                <a:extLst>
                  <a:ext uri="{FF2B5EF4-FFF2-40B4-BE49-F238E27FC236}">
                    <a16:creationId xmlns:a16="http://schemas.microsoft.com/office/drawing/2014/main" id="{55DD48D7-DF71-4B04-BD09-9591CFF1D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824"/>
                <a:ext cx="47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Cumulative      </a:t>
                </a:r>
                <a:r>
                  <a:rPr lang="en-US" altLang="en-US" sz="2200" b="1">
                    <a:latin typeface="Arial" panose="020B0604020202020204" pitchFamily="34" charset="0"/>
                  </a:rPr>
                  <a:t>-100               -90                         0        50</a:t>
                </a:r>
              </a:p>
            </p:txBody>
          </p:sp>
          <p:sp>
            <p:nvSpPr>
              <p:cNvPr id="18464" name="Line 9">
                <a:extLst>
                  <a:ext uri="{FF2B5EF4-FFF2-40B4-BE49-F238E27FC236}">
                    <a16:creationId xmlns:a16="http://schemas.microsoft.com/office/drawing/2014/main" id="{F2B4C1E3-B5CB-4158-9243-85EBCE55D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9" y="1476"/>
                <a:ext cx="290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65" name="Rectangle 11">
                <a:extLst>
                  <a:ext uri="{FF2B5EF4-FFF2-40B4-BE49-F238E27FC236}">
                    <a16:creationId xmlns:a16="http://schemas.microsoft.com/office/drawing/2014/main" id="{C77A25F3-62A9-4D41-8DB2-BEA4EC33D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152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8466" name="Rectangle 12">
                <a:extLst>
                  <a:ext uri="{FF2B5EF4-FFF2-40B4-BE49-F238E27FC236}">
                    <a16:creationId xmlns:a16="http://schemas.microsoft.com/office/drawing/2014/main" id="{478DDC26-5E2F-448B-B453-9249ED4C1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8467" name="Rectangle 13">
                <a:extLst>
                  <a:ext uri="{FF2B5EF4-FFF2-40B4-BE49-F238E27FC236}">
                    <a16:creationId xmlns:a16="http://schemas.microsoft.com/office/drawing/2014/main" id="{A309FF3B-F768-47DB-ADC9-3300AB013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152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8468" name="Rectangle 14">
                <a:extLst>
                  <a:ext uri="{FF2B5EF4-FFF2-40B4-BE49-F238E27FC236}">
                    <a16:creationId xmlns:a16="http://schemas.microsoft.com/office/drawing/2014/main" id="{BFA2EEF0-BC05-4F7F-9EC3-27C153EE9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140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8469" name="Rectangle 15">
                <a:extLst>
                  <a:ext uri="{FF2B5EF4-FFF2-40B4-BE49-F238E27FC236}">
                    <a16:creationId xmlns:a16="http://schemas.microsoft.com/office/drawing/2014/main" id="{F99A2628-2114-4874-82FB-309A75A6F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225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70" name="Rectangle 17">
                <a:extLst>
                  <a:ext uri="{FF2B5EF4-FFF2-40B4-BE49-F238E27FC236}">
                    <a16:creationId xmlns:a16="http://schemas.microsoft.com/office/drawing/2014/main" id="{8B7503A3-AA4E-4C20-A4F6-290BD6F6F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2160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=</a:t>
                </a:r>
              </a:p>
            </p:txBody>
          </p:sp>
          <p:sp>
            <p:nvSpPr>
              <p:cNvPr id="18471" name="Line 30">
                <a:extLst>
                  <a:ext uri="{FF2B5EF4-FFF2-40B4-BE49-F238E27FC236}">
                    <a16:creationId xmlns:a16="http://schemas.microsoft.com/office/drawing/2014/main" id="{4070479F-B3AD-4467-BF2A-2FF79B8B2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8" y="1405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2" name="Line 34">
                <a:extLst>
                  <a:ext uri="{FF2B5EF4-FFF2-40B4-BE49-F238E27FC236}">
                    <a16:creationId xmlns:a16="http://schemas.microsoft.com/office/drawing/2014/main" id="{51A4FFFA-0840-4B5E-9E66-36EF5B826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3" y="139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3" name="Rectangle 36">
                <a:extLst>
                  <a:ext uri="{FF2B5EF4-FFF2-40B4-BE49-F238E27FC236}">
                    <a16:creationId xmlns:a16="http://schemas.microsoft.com/office/drawing/2014/main" id="{51413DF4-70AC-422A-9870-D9BC6DD7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104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2.4</a:t>
                </a:r>
              </a:p>
            </p:txBody>
          </p:sp>
          <p:sp>
            <p:nvSpPr>
              <p:cNvPr id="18474" name="Line 38">
                <a:extLst>
                  <a:ext uri="{FF2B5EF4-FFF2-40B4-BE49-F238E27FC236}">
                    <a16:creationId xmlns:a16="http://schemas.microsoft.com/office/drawing/2014/main" id="{C50C19DD-74C4-45C6-AE64-D4D544030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1405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5" name="Line 39">
                <a:extLst>
                  <a:ext uri="{FF2B5EF4-FFF2-40B4-BE49-F238E27FC236}">
                    <a16:creationId xmlns:a16="http://schemas.microsoft.com/office/drawing/2014/main" id="{ECE601B1-23BD-443A-91EC-99235445C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9" y="1405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6" name="Line 40">
                <a:extLst>
                  <a:ext uri="{FF2B5EF4-FFF2-40B4-BE49-F238E27FC236}">
                    <a16:creationId xmlns:a16="http://schemas.microsoft.com/office/drawing/2014/main" id="{6F2BC52F-81B0-4EE5-9154-98A6842B9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7" y="1405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77" name="Rectangle 41">
                <a:extLst>
                  <a:ext uri="{FF2B5EF4-FFF2-40B4-BE49-F238E27FC236}">
                    <a16:creationId xmlns:a16="http://schemas.microsoft.com/office/drawing/2014/main" id="{17EA5D1B-D03E-4EB5-B688-63C2AFCB4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144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30</a:t>
                </a:r>
              </a:p>
            </p:txBody>
          </p:sp>
          <p:sp>
            <p:nvSpPr>
              <p:cNvPr id="18478" name="Rectangle 42">
                <a:extLst>
                  <a:ext uri="{FF2B5EF4-FFF2-40B4-BE49-F238E27FC236}">
                    <a16:creationId xmlns:a16="http://schemas.microsoft.com/office/drawing/2014/main" id="{60D53531-4E2E-4ECB-94AE-AE3862387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4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80</a:t>
                </a:r>
              </a:p>
            </p:txBody>
          </p:sp>
          <p:sp>
            <p:nvSpPr>
              <p:cNvPr id="18479" name="Rectangle 43">
                <a:extLst>
                  <a:ext uri="{FF2B5EF4-FFF2-40B4-BE49-F238E27FC236}">
                    <a16:creationId xmlns:a16="http://schemas.microsoft.com/office/drawing/2014/main" id="{BCFDBAB7-54CD-4F97-A619-3B7BE4264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1572"/>
                <a:ext cx="384" cy="275"/>
              </a:xfrm>
              <a:prstGeom prst="rect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latin typeface="Arial" panose="020B0604020202020204" pitchFamily="34" charset="0"/>
                  </a:rPr>
                  <a:t>80</a:t>
                </a:r>
              </a:p>
            </p:txBody>
          </p:sp>
          <p:sp>
            <p:nvSpPr>
              <p:cNvPr id="18480" name="Rectangle 44">
                <a:extLst>
                  <a:ext uri="{FF2B5EF4-FFF2-40B4-BE49-F238E27FC236}">
                    <a16:creationId xmlns:a16="http://schemas.microsoft.com/office/drawing/2014/main" id="{4B4C5CF9-67F6-48DE-BBD3-47E03F1FD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824"/>
                <a:ext cx="377" cy="275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latin typeface="Arial" panose="020B0604020202020204" pitchFamily="34" charset="0"/>
                  </a:rPr>
                  <a:t>-30</a:t>
                </a:r>
              </a:p>
            </p:txBody>
          </p:sp>
        </p:grpSp>
        <p:sp>
          <p:nvSpPr>
            <p:cNvPr id="18460" name="Text Box 116">
              <a:extLst>
                <a:ext uri="{FF2B5EF4-FFF2-40B4-BE49-F238E27FC236}">
                  <a16:creationId xmlns:a16="http://schemas.microsoft.com/office/drawing/2014/main" id="{C83200A6-53D6-4C2E-A14D-875BF67A4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248"/>
              <a:ext cx="960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Project L</a:t>
              </a:r>
            </a:p>
          </p:txBody>
        </p:sp>
      </p:grpSp>
      <p:grpSp>
        <p:nvGrpSpPr>
          <p:cNvPr id="4" name="Group 118">
            <a:extLst>
              <a:ext uri="{FF2B5EF4-FFF2-40B4-BE49-F238E27FC236}">
                <a16:creationId xmlns:a16="http://schemas.microsoft.com/office/drawing/2014/main" id="{5CAE42C9-5E45-4464-9760-95DB9FC3A01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91000"/>
            <a:ext cx="7689850" cy="2209800"/>
            <a:chOff x="384" y="2640"/>
            <a:chExt cx="4844" cy="1392"/>
          </a:xfrm>
        </p:grpSpPr>
        <p:grpSp>
          <p:nvGrpSpPr>
            <p:cNvPr id="18437" name="Group 114">
              <a:extLst>
                <a:ext uri="{FF2B5EF4-FFF2-40B4-BE49-F238E27FC236}">
                  <a16:creationId xmlns:a16="http://schemas.microsoft.com/office/drawing/2014/main" id="{276ADB06-4BD3-4644-808E-643C7096D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640"/>
              <a:ext cx="4844" cy="1392"/>
              <a:chOff x="384" y="2640"/>
              <a:chExt cx="4844" cy="1392"/>
            </a:xfrm>
          </p:grpSpPr>
          <p:sp>
            <p:nvSpPr>
              <p:cNvPr id="18439" name="Rectangle 89">
                <a:extLst>
                  <a:ext uri="{FF2B5EF4-FFF2-40B4-BE49-F238E27FC236}">
                    <a16:creationId xmlns:a16="http://schemas.microsoft.com/office/drawing/2014/main" id="{230B451C-96A2-42AD-9947-ADC902A5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744"/>
                <a:ext cx="48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Payback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S</a:t>
                </a:r>
                <a:r>
                  <a:rPr lang="en-US" altLang="en-US" sz="2400" b="1">
                    <a:latin typeface="Arial" panose="020B0604020202020204" pitchFamily="34" charset="0"/>
                  </a:rPr>
                  <a:t>        =    1         +              /           =  1.6 years</a:t>
                </a:r>
                <a:endParaRPr lang="en-US" altLang="en-US" sz="2400" b="1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18440" name="Rectangle 90">
                <a:extLst>
                  <a:ext uri="{FF2B5EF4-FFF2-40B4-BE49-F238E27FC236}">
                    <a16:creationId xmlns:a16="http://schemas.microsoft.com/office/drawing/2014/main" id="{C702990C-31D7-487D-88FB-413AB2B64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47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CF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t</a:t>
                </a:r>
                <a:r>
                  <a:rPr lang="en-US" altLang="en-US" sz="2400" b="1">
                    <a:latin typeface="Arial" panose="020B0604020202020204" pitchFamily="34" charset="0"/>
                  </a:rPr>
                  <a:t>                     </a:t>
                </a:r>
                <a:r>
                  <a:rPr lang="en-US" altLang="en-US" sz="2200" b="1">
                    <a:latin typeface="Arial" panose="020B0604020202020204" pitchFamily="34" charset="0"/>
                  </a:rPr>
                  <a:t>-100               70      100                       20</a:t>
                </a:r>
                <a:endParaRPr lang="en-US" altLang="en-US" sz="2200" b="1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18441" name="Rectangle 91">
                <a:extLst>
                  <a:ext uri="{FF2B5EF4-FFF2-40B4-BE49-F238E27FC236}">
                    <a16:creationId xmlns:a16="http://schemas.microsoft.com/office/drawing/2014/main" id="{6F895513-8053-46AF-831B-B8C2DC0E5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360"/>
                <a:ext cx="47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Cumulative      </a:t>
                </a:r>
                <a:r>
                  <a:rPr lang="en-US" altLang="en-US" sz="2200" b="1">
                    <a:latin typeface="Arial" panose="020B0604020202020204" pitchFamily="34" charset="0"/>
                  </a:rPr>
                  <a:t>-100                             0     20               40</a:t>
                </a:r>
              </a:p>
            </p:txBody>
          </p:sp>
          <p:sp>
            <p:nvSpPr>
              <p:cNvPr id="18442" name="Line 92">
                <a:extLst>
                  <a:ext uri="{FF2B5EF4-FFF2-40B4-BE49-F238E27FC236}">
                    <a16:creationId xmlns:a16="http://schemas.microsoft.com/office/drawing/2014/main" id="{14B7C895-2142-4314-9EAD-4F7CDE106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9" y="3012"/>
                <a:ext cx="290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43" name="Rectangle 93">
                <a:extLst>
                  <a:ext uri="{FF2B5EF4-FFF2-40B4-BE49-F238E27FC236}">
                    <a16:creationId xmlns:a16="http://schemas.microsoft.com/office/drawing/2014/main" id="{9CF8FC94-1EAC-447E-B058-0772428DF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688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8444" name="Rectangle 94">
                <a:extLst>
                  <a:ext uri="{FF2B5EF4-FFF2-40B4-BE49-F238E27FC236}">
                    <a16:creationId xmlns:a16="http://schemas.microsoft.com/office/drawing/2014/main" id="{599EADB0-5649-4990-89A8-2A78B7119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688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8445" name="Rectangle 95">
                <a:extLst>
                  <a:ext uri="{FF2B5EF4-FFF2-40B4-BE49-F238E27FC236}">
                    <a16:creationId xmlns:a16="http://schemas.microsoft.com/office/drawing/2014/main" id="{952052C1-106E-4C1C-8A5D-2C7A30E4D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8446" name="Rectangle 96">
                <a:extLst>
                  <a:ext uri="{FF2B5EF4-FFF2-40B4-BE49-F238E27FC236}">
                    <a16:creationId xmlns:a16="http://schemas.microsoft.com/office/drawing/2014/main" id="{C0956389-F4D2-47DA-B284-0899CC52B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76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8447" name="Rectangle 97">
                <a:extLst>
                  <a:ext uri="{FF2B5EF4-FFF2-40B4-BE49-F238E27FC236}">
                    <a16:creationId xmlns:a16="http://schemas.microsoft.com/office/drawing/2014/main" id="{29A7DA4A-02CE-498E-B751-D353D357D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2761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448" name="Rectangle 99">
                <a:extLst>
                  <a:ext uri="{FF2B5EF4-FFF2-40B4-BE49-F238E27FC236}">
                    <a16:creationId xmlns:a16="http://schemas.microsoft.com/office/drawing/2014/main" id="{3793E8EC-AD32-428F-B4E2-8FB3FC494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3744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=</a:t>
                </a:r>
              </a:p>
            </p:txBody>
          </p:sp>
          <p:sp>
            <p:nvSpPr>
              <p:cNvPr id="18449" name="Line 100">
                <a:extLst>
                  <a:ext uri="{FF2B5EF4-FFF2-40B4-BE49-F238E27FC236}">
                    <a16:creationId xmlns:a16="http://schemas.microsoft.com/office/drawing/2014/main" id="{69434BBB-E28F-44C7-9320-B2B50EFC6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8" y="294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50" name="Line 101">
                <a:extLst>
                  <a:ext uri="{FF2B5EF4-FFF2-40B4-BE49-F238E27FC236}">
                    <a16:creationId xmlns:a16="http://schemas.microsoft.com/office/drawing/2014/main" id="{525E5CBA-1BD9-49DF-9B43-4FC442A59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51" name="Rectangle 103">
                <a:extLst>
                  <a:ext uri="{FF2B5EF4-FFF2-40B4-BE49-F238E27FC236}">
                    <a16:creationId xmlns:a16="http://schemas.microsoft.com/office/drawing/2014/main" id="{540931AB-E45A-40DD-BDF0-90368D8F4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1.6</a:t>
                </a:r>
              </a:p>
            </p:txBody>
          </p:sp>
          <p:sp>
            <p:nvSpPr>
              <p:cNvPr id="18452" name="Line 104">
                <a:extLst>
                  <a:ext uri="{FF2B5EF4-FFF2-40B4-BE49-F238E27FC236}">
                    <a16:creationId xmlns:a16="http://schemas.microsoft.com/office/drawing/2014/main" id="{0AE7F589-0379-40B1-AFE8-B013D4F6B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94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53" name="Line 105">
                <a:extLst>
                  <a:ext uri="{FF2B5EF4-FFF2-40B4-BE49-F238E27FC236}">
                    <a16:creationId xmlns:a16="http://schemas.microsoft.com/office/drawing/2014/main" id="{AE8E657D-10FB-4308-92B2-56989C2F9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9" y="294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54" name="Line 106">
                <a:extLst>
                  <a:ext uri="{FF2B5EF4-FFF2-40B4-BE49-F238E27FC236}">
                    <a16:creationId xmlns:a16="http://schemas.microsoft.com/office/drawing/2014/main" id="{0F9684ED-8BF4-4FED-AECA-018137E82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7" y="294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455" name="Rectangle 107">
                <a:extLst>
                  <a:ext uri="{FF2B5EF4-FFF2-40B4-BE49-F238E27FC236}">
                    <a16:creationId xmlns:a16="http://schemas.microsoft.com/office/drawing/2014/main" id="{6E8F77F2-0A0F-47B1-9C95-76DBE12E4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72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30</a:t>
                </a:r>
              </a:p>
            </p:txBody>
          </p:sp>
          <p:sp>
            <p:nvSpPr>
              <p:cNvPr id="18456" name="Rectangle 108">
                <a:extLst>
                  <a:ext uri="{FF2B5EF4-FFF2-40B4-BE49-F238E27FC236}">
                    <a16:creationId xmlns:a16="http://schemas.microsoft.com/office/drawing/2014/main" id="{368FE982-B87F-4F91-8C6A-633DD0E8E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728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50</a:t>
                </a:r>
              </a:p>
            </p:txBody>
          </p:sp>
          <p:sp>
            <p:nvSpPr>
              <p:cNvPr id="18457" name="Rectangle 109">
                <a:extLst>
                  <a:ext uri="{FF2B5EF4-FFF2-40B4-BE49-F238E27FC236}">
                    <a16:creationId xmlns:a16="http://schemas.microsoft.com/office/drawing/2014/main" id="{7A0AE7BB-7A9B-42B2-9CAD-DF52A4CB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120"/>
                <a:ext cx="336" cy="275"/>
              </a:xfrm>
              <a:prstGeom prst="rect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latin typeface="Arial" panose="020B0604020202020204" pitchFamily="34" charset="0"/>
                  </a:rPr>
                  <a:t>50</a:t>
                </a:r>
              </a:p>
            </p:txBody>
          </p:sp>
          <p:sp>
            <p:nvSpPr>
              <p:cNvPr id="18458" name="Rectangle 110">
                <a:extLst>
                  <a:ext uri="{FF2B5EF4-FFF2-40B4-BE49-F238E27FC236}">
                    <a16:creationId xmlns:a16="http://schemas.microsoft.com/office/drawing/2014/main" id="{205A1F5F-0743-4EDD-8AFC-C221784E3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360"/>
                <a:ext cx="377" cy="275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200" b="1">
                    <a:latin typeface="Arial" panose="020B0604020202020204" pitchFamily="34" charset="0"/>
                  </a:rPr>
                  <a:t>-30</a:t>
                </a:r>
              </a:p>
            </p:txBody>
          </p:sp>
        </p:grpSp>
        <p:sp>
          <p:nvSpPr>
            <p:cNvPr id="18438" name="Text Box 117">
              <a:extLst>
                <a:ext uri="{FF2B5EF4-FFF2-40B4-BE49-F238E27FC236}">
                  <a16:creationId xmlns:a16="http://schemas.microsoft.com/office/drawing/2014/main" id="{D043E713-82C4-4C62-A427-3668DEE36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84"/>
              <a:ext cx="960" cy="29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Project 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C0AE530-AE50-4746-892C-01D010C26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Strengths and weaknesses of payback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1137ACA-4A5E-4A85-A073-E036E4DF6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Strengths</a:t>
            </a:r>
          </a:p>
          <a:p>
            <a:pPr lvl="1" eaLnBrk="1" hangingPunct="1"/>
            <a:r>
              <a:rPr lang="en-US" altLang="en-US"/>
              <a:t>Provides an indication of a project’s risk and liquidity.</a:t>
            </a:r>
          </a:p>
          <a:p>
            <a:pPr lvl="1" eaLnBrk="1" hangingPunct="1"/>
            <a:r>
              <a:rPr lang="en-US" altLang="en-US"/>
              <a:t>Easy to calculate and understand.</a:t>
            </a:r>
          </a:p>
          <a:p>
            <a:pPr eaLnBrk="1" hangingPunct="1"/>
            <a:r>
              <a:rPr lang="en-US" altLang="en-US"/>
              <a:t>Weaknesses</a:t>
            </a:r>
          </a:p>
          <a:p>
            <a:pPr lvl="1" eaLnBrk="1" hangingPunct="1"/>
            <a:r>
              <a:rPr lang="en-US" altLang="en-US"/>
              <a:t>Ignores the time value of money.</a:t>
            </a:r>
          </a:p>
          <a:p>
            <a:pPr lvl="1" eaLnBrk="1" hangingPunct="1"/>
            <a:r>
              <a:rPr lang="en-US" altLang="en-US"/>
              <a:t>Ignores CFs occurring after the payback period.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12683D3-F6A2-42D9-909E-83C5BB6E9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Discounted payback period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ACFA193-03BC-433C-90F5-13D3D48B5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en-US"/>
              <a:t>Uses discounted cash flows rather than raw CFs.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22CB8C79-18EF-4D5E-AB81-661ACB83CE3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971800"/>
            <a:ext cx="8070850" cy="2752725"/>
            <a:chOff x="384" y="1872"/>
            <a:chExt cx="5084" cy="1734"/>
          </a:xfrm>
        </p:grpSpPr>
        <p:grpSp>
          <p:nvGrpSpPr>
            <p:cNvPr id="20485" name="Group 27">
              <a:extLst>
                <a:ext uri="{FF2B5EF4-FFF2-40B4-BE49-F238E27FC236}">
                  <a16:creationId xmlns:a16="http://schemas.microsoft.com/office/drawing/2014/main" id="{AE843E7B-1214-4E4D-919A-962013014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872"/>
              <a:ext cx="5084" cy="1734"/>
              <a:chOff x="384" y="1872"/>
              <a:chExt cx="5084" cy="1734"/>
            </a:xfrm>
          </p:grpSpPr>
          <p:sp>
            <p:nvSpPr>
              <p:cNvPr id="20487" name="Rectangle 4">
                <a:extLst>
                  <a:ext uri="{FF2B5EF4-FFF2-40B4-BE49-F238E27FC236}">
                    <a16:creationId xmlns:a16="http://schemas.microsoft.com/office/drawing/2014/main" id="{0C324AC0-AFA8-414C-8F97-4E434F739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50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Disc Payback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L</a:t>
                </a:r>
                <a:r>
                  <a:rPr lang="en-US" altLang="en-US" sz="2400" b="1">
                    <a:latin typeface="Arial" panose="020B0604020202020204" pitchFamily="34" charset="0"/>
                  </a:rPr>
                  <a:t> =     2     +                /               =  2.7 years</a:t>
                </a:r>
                <a:endParaRPr lang="en-US" altLang="en-US" sz="2400" b="1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20488" name="Rectangle 5">
                <a:extLst>
                  <a:ext uri="{FF2B5EF4-FFF2-40B4-BE49-F238E27FC236}">
                    <a16:creationId xmlns:a16="http://schemas.microsoft.com/office/drawing/2014/main" id="{8ACC0D8B-CC4F-4546-919D-4E532DBD1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352"/>
                <a:ext cx="47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CF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t</a:t>
                </a:r>
                <a:r>
                  <a:rPr lang="en-US" altLang="en-US" sz="2400" b="1">
                    <a:latin typeface="Arial" panose="020B0604020202020204" pitchFamily="34" charset="0"/>
                  </a:rPr>
                  <a:t>                    -100               10            60               80</a:t>
                </a:r>
                <a:endParaRPr lang="en-US" altLang="en-US" sz="2400" b="1" baseline="-25000">
                  <a:latin typeface="Arial" panose="020B0604020202020204" pitchFamily="34" charset="0"/>
                </a:endParaRPr>
              </a:p>
            </p:txBody>
          </p:sp>
          <p:sp>
            <p:nvSpPr>
              <p:cNvPr id="20489" name="Rectangle 6">
                <a:extLst>
                  <a:ext uri="{FF2B5EF4-FFF2-40B4-BE49-F238E27FC236}">
                    <a16:creationId xmlns:a16="http://schemas.microsoft.com/office/drawing/2014/main" id="{61FA5850-8BD5-42A0-9312-B41539866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928"/>
                <a:ext cx="49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Cumulative      -100            -90.91                           18.79</a:t>
                </a:r>
              </a:p>
            </p:txBody>
          </p:sp>
          <p:sp>
            <p:nvSpPr>
              <p:cNvPr id="20490" name="Line 7">
                <a:extLst>
                  <a:ext uri="{FF2B5EF4-FFF2-40B4-BE49-F238E27FC236}">
                    <a16:creationId xmlns:a16="http://schemas.microsoft.com/office/drawing/2014/main" id="{58DF4463-F803-403C-8D5B-A9AC6658F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9" y="2244"/>
                <a:ext cx="290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491" name="Rectangle 8">
                <a:extLst>
                  <a:ext uri="{FF2B5EF4-FFF2-40B4-BE49-F238E27FC236}">
                    <a16:creationId xmlns:a16="http://schemas.microsoft.com/office/drawing/2014/main" id="{10D75384-BF44-4A3A-ADA1-ECBEF9E94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0492" name="Rectangle 9">
                <a:extLst>
                  <a:ext uri="{FF2B5EF4-FFF2-40B4-BE49-F238E27FC236}">
                    <a16:creationId xmlns:a16="http://schemas.microsoft.com/office/drawing/2014/main" id="{F8B6F3EF-0D69-4FF6-A9CD-0DE468C68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92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0493" name="Rectangle 10">
                <a:extLst>
                  <a:ext uri="{FF2B5EF4-FFF2-40B4-BE49-F238E27FC236}">
                    <a16:creationId xmlns:a16="http://schemas.microsoft.com/office/drawing/2014/main" id="{2A9D815D-A788-4EA7-A411-4CCF91945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92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0494" name="Rectangle 11">
                <a:extLst>
                  <a:ext uri="{FF2B5EF4-FFF2-40B4-BE49-F238E27FC236}">
                    <a16:creationId xmlns:a16="http://schemas.microsoft.com/office/drawing/2014/main" id="{45496EAC-D1F9-4154-8076-3E39AECEB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90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0495" name="Rectangle 12">
                <a:extLst>
                  <a:ext uri="{FF2B5EF4-FFF2-40B4-BE49-F238E27FC236}">
                    <a16:creationId xmlns:a16="http://schemas.microsoft.com/office/drawing/2014/main" id="{855592B8-D5B6-4245-AB4D-1CB940C47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993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496" name="Rectangle 13">
                <a:extLst>
                  <a:ext uri="{FF2B5EF4-FFF2-40B4-BE49-F238E27FC236}">
                    <a16:creationId xmlns:a16="http://schemas.microsoft.com/office/drawing/2014/main" id="{DE514F5D-BA29-4144-9B56-9230B8B8D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3312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=</a:t>
                </a:r>
              </a:p>
            </p:txBody>
          </p:sp>
          <p:sp>
            <p:nvSpPr>
              <p:cNvPr id="20497" name="Line 14">
                <a:extLst>
                  <a:ext uri="{FF2B5EF4-FFF2-40B4-BE49-F238E27FC236}">
                    <a16:creationId xmlns:a16="http://schemas.microsoft.com/office/drawing/2014/main" id="{BFCFC073-D6BB-460F-8A69-134A9BE2A1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8" y="2173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498" name="Line 15">
                <a:extLst>
                  <a:ext uri="{FF2B5EF4-FFF2-40B4-BE49-F238E27FC236}">
                    <a16:creationId xmlns:a16="http://schemas.microsoft.com/office/drawing/2014/main" id="{AB16B1D9-AB8E-4D89-8759-3D7A32B57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499" name="Rectangle 16">
                <a:extLst>
                  <a:ext uri="{FF2B5EF4-FFF2-40B4-BE49-F238E27FC236}">
                    <a16:creationId xmlns:a16="http://schemas.microsoft.com/office/drawing/2014/main" id="{77C28F7F-2F80-4679-BBC3-C6702190D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872"/>
                <a:ext cx="4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800" b="1">
                    <a:latin typeface="Arial" panose="020B0604020202020204" pitchFamily="34" charset="0"/>
                  </a:rPr>
                  <a:t>2.7</a:t>
                </a:r>
              </a:p>
            </p:txBody>
          </p:sp>
          <p:sp>
            <p:nvSpPr>
              <p:cNvPr id="20500" name="Line 17">
                <a:extLst>
                  <a:ext uri="{FF2B5EF4-FFF2-40B4-BE49-F238E27FC236}">
                    <a16:creationId xmlns:a16="http://schemas.microsoft.com/office/drawing/2014/main" id="{D7C285AB-6139-4B9E-A9EB-BAE55A850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7" y="2173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1" name="Line 18">
                <a:extLst>
                  <a:ext uri="{FF2B5EF4-FFF2-40B4-BE49-F238E27FC236}">
                    <a16:creationId xmlns:a16="http://schemas.microsoft.com/office/drawing/2014/main" id="{96EF2BC3-A842-4C5E-8220-95A1B7A54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9" y="2173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2" name="Line 19">
                <a:extLst>
                  <a:ext uri="{FF2B5EF4-FFF2-40B4-BE49-F238E27FC236}">
                    <a16:creationId xmlns:a16="http://schemas.microsoft.com/office/drawing/2014/main" id="{0DF14EC2-4B2F-4D7F-B74B-28ED4BE9B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7" y="2173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20503" name="Rectangle 22">
                <a:extLst>
                  <a:ext uri="{FF2B5EF4-FFF2-40B4-BE49-F238E27FC236}">
                    <a16:creationId xmlns:a16="http://schemas.microsoft.com/office/drawing/2014/main" id="{0AA3620C-D168-411A-9F4F-6AE6012B7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640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60.11</a:t>
                </a:r>
              </a:p>
            </p:txBody>
          </p:sp>
          <p:sp>
            <p:nvSpPr>
              <p:cNvPr id="20504" name="Rectangle 23">
                <a:extLst>
                  <a:ext uri="{FF2B5EF4-FFF2-40B4-BE49-F238E27FC236}">
                    <a16:creationId xmlns:a16="http://schemas.microsoft.com/office/drawing/2014/main" id="{25FBEEA9-03A2-42D7-874B-73DBDA978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667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-41.32</a:t>
                </a:r>
              </a:p>
            </p:txBody>
          </p:sp>
          <p:sp>
            <p:nvSpPr>
              <p:cNvPr id="20505" name="Rectangle 24">
                <a:extLst>
                  <a:ext uri="{FF2B5EF4-FFF2-40B4-BE49-F238E27FC236}">
                    <a16:creationId xmlns:a16="http://schemas.microsoft.com/office/drawing/2014/main" id="{1E6B32A8-CE9B-4692-9627-B7FD94E3F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640"/>
                <a:ext cx="389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PV of CF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t</a:t>
                </a:r>
                <a:r>
                  <a:rPr lang="en-US" altLang="en-US" sz="2400" b="1">
                    <a:latin typeface="Arial" panose="020B0604020202020204" pitchFamily="34" charset="0"/>
                  </a:rPr>
                  <a:t>          -100              9.09        49.59</a:t>
                </a:r>
              </a:p>
            </p:txBody>
          </p:sp>
          <p:sp>
            <p:nvSpPr>
              <p:cNvPr id="20506" name="Rectangle 25">
                <a:extLst>
                  <a:ext uri="{FF2B5EF4-FFF2-40B4-BE49-F238E27FC236}">
                    <a16:creationId xmlns:a16="http://schemas.microsoft.com/office/drawing/2014/main" id="{ACCB5408-0C42-4F62-B3C2-3AC33FC1B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312"/>
                <a:ext cx="60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41.32</a:t>
                </a:r>
              </a:p>
            </p:txBody>
          </p:sp>
          <p:sp>
            <p:nvSpPr>
              <p:cNvPr id="20507" name="Rectangle 26">
                <a:extLst>
                  <a:ext uri="{FF2B5EF4-FFF2-40B4-BE49-F238E27FC236}">
                    <a16:creationId xmlns:a16="http://schemas.microsoft.com/office/drawing/2014/main" id="{2573ACBA-BBC3-4DF8-B408-8DC6DB039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624" cy="294"/>
              </a:xfrm>
              <a:prstGeom prst="rect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60.11</a:t>
                </a:r>
              </a:p>
            </p:txBody>
          </p:sp>
        </p:grpSp>
        <p:sp>
          <p:nvSpPr>
            <p:cNvPr id="20486" name="Text Box 28">
              <a:extLst>
                <a:ext uri="{FF2B5EF4-FFF2-40B4-BE49-F238E27FC236}">
                  <a16:creationId xmlns:a16="http://schemas.microsoft.com/office/drawing/2014/main" id="{389FBF0B-9210-4244-9C77-677A9BCE0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020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10%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8138A8F1-B1DF-488D-A72B-7AADF1A43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Net Present Value (NPV)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36053D0E-CAB3-456A-9D95-D8EA44BC57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Sum of the PVs of all cash inflows and outflows of a project: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B29972AE-B3B3-4F03-8599-605915EF913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09800" y="3324225"/>
          <a:ext cx="3505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231560" imgH="431640" progId="Equation.3">
                  <p:embed/>
                </p:oleObj>
              </mc:Choice>
              <mc:Fallback>
                <p:oleObj name="Equation" r:id="rId3" imgW="1231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24225"/>
                        <a:ext cx="3505200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7FE8A41-F3EA-4D22-98AE-FE0FEB8AC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Project L’s NPV?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7B7AC85-0BDA-4AE8-89BE-CBA09B03A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	</a:t>
            </a:r>
            <a:r>
              <a:rPr lang="en-US" altLang="en-US" sz="2800" u="sng"/>
              <a:t>Year</a:t>
            </a:r>
            <a:r>
              <a:rPr lang="en-US" altLang="en-US" sz="2800"/>
              <a:t>		 </a:t>
            </a:r>
            <a:r>
              <a:rPr lang="en-US" altLang="en-US" sz="2800" u="sng"/>
              <a:t>CF</a:t>
            </a:r>
            <a:r>
              <a:rPr lang="en-US" altLang="en-US" sz="2800" u="sng" baseline="-25000"/>
              <a:t>t</a:t>
            </a:r>
            <a:r>
              <a:rPr lang="en-US" altLang="en-US" sz="2800"/>
              <a:t>		</a:t>
            </a:r>
            <a:r>
              <a:rPr lang="en-US" altLang="en-US" sz="2800" u="sng"/>
              <a:t>PV of CF</a:t>
            </a:r>
            <a:r>
              <a:rPr lang="en-US" altLang="en-US" sz="2800" u="sng" baseline="-25000"/>
              <a:t>t</a:t>
            </a:r>
            <a:endParaRPr lang="en-US" altLang="en-US" sz="2800" u="sng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	  0		-100		 -$100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	  1		  10		   9.09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	  2		  60		  49.59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	  3		  80		 </a:t>
            </a:r>
            <a:r>
              <a:rPr lang="en-US" altLang="en-US" sz="2800" u="sng"/>
              <a:t> 60.11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			   NPV</a:t>
            </a:r>
            <a:r>
              <a:rPr lang="en-US" altLang="en-US" sz="2800" baseline="-25000"/>
              <a:t>L</a:t>
            </a:r>
            <a:r>
              <a:rPr lang="en-US" altLang="en-US" sz="2800"/>
              <a:t> =	 $18.79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	NPV</a:t>
            </a:r>
            <a:r>
              <a:rPr lang="en-US" altLang="en-US" sz="2800" baseline="-25000"/>
              <a:t>S</a:t>
            </a:r>
            <a:r>
              <a:rPr lang="en-US" altLang="en-US" sz="2800"/>
              <a:t> = $19.98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7E613E6-33D5-4AEF-B00A-B3EBB9245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Solving for NPV:</a:t>
            </a:r>
            <a:br>
              <a:rPr lang="en-US" altLang="en-US" sz="4000"/>
            </a:br>
            <a:r>
              <a:rPr lang="en-US" altLang="en-US" sz="4000"/>
              <a:t>Financial calculator solution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7C13052-7FD7-4DBF-B03C-C8EBE6EE8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Enter CFs into the calculator’s CFLO register.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CF</a:t>
            </a:r>
            <a:r>
              <a:rPr lang="en-US" altLang="en-US" baseline="-25000"/>
              <a:t>0</a:t>
            </a:r>
            <a:r>
              <a:rPr lang="en-US" altLang="en-US"/>
              <a:t> = -100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CF</a:t>
            </a:r>
            <a:r>
              <a:rPr lang="en-US" altLang="en-US" baseline="-25000"/>
              <a:t>1</a:t>
            </a:r>
            <a:r>
              <a:rPr lang="en-US" altLang="en-US"/>
              <a:t> =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CF</a:t>
            </a:r>
            <a:r>
              <a:rPr lang="en-US" altLang="en-US" baseline="-25000"/>
              <a:t>2</a:t>
            </a:r>
            <a:r>
              <a:rPr lang="en-US" altLang="en-US"/>
              <a:t> = 60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CF</a:t>
            </a:r>
            <a:r>
              <a:rPr lang="en-US" altLang="en-US" baseline="-25000"/>
              <a:t>3</a:t>
            </a:r>
            <a:r>
              <a:rPr lang="en-US" altLang="en-US"/>
              <a:t> = 80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Enter I/YR = 10, press NPV button to get NPV</a:t>
            </a:r>
            <a:r>
              <a:rPr lang="en-US" altLang="en-US" baseline="-25000"/>
              <a:t>L</a:t>
            </a:r>
            <a:r>
              <a:rPr lang="en-US" altLang="en-US"/>
              <a:t> = $18.78.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8BEBE22-2D18-421E-A19D-437F665C0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Rationale for the NPV method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CBE32B9-DBC4-42BE-852D-773D22A54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 sz="3000"/>
              <a:t>NPV	= PV of inflows – Cost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000"/>
              <a:t>			= Net gain in wealth</a:t>
            </a:r>
          </a:p>
          <a:p>
            <a:pPr eaLnBrk="1" hangingPunct="1"/>
            <a:r>
              <a:rPr lang="en-US" altLang="en-US" sz="3000"/>
              <a:t>If projects are independent, accept if the project NPV &gt; 0.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3000"/>
              <a:t>If projects are mutually exclusive, accept projects with the highest positive NPV, those that add the most value.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3000"/>
              <a:t>In this example, would accept S if mutually exclusive (NPV</a:t>
            </a:r>
            <a:r>
              <a:rPr lang="en-US" altLang="en-US" sz="3000" baseline="-25000"/>
              <a:t>s</a:t>
            </a:r>
            <a:r>
              <a:rPr lang="en-US" altLang="en-US" sz="3000"/>
              <a:t> &gt; NPV</a:t>
            </a:r>
            <a:r>
              <a:rPr lang="en-US" altLang="en-US" sz="3000" baseline="-25000"/>
              <a:t>L</a:t>
            </a:r>
            <a:r>
              <a:rPr lang="en-US" altLang="en-US" sz="3000"/>
              <a:t>), and would accept both if independent.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C6D737EC-5E33-4723-B7FC-0E3A396E5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Internal Rate of Return (IRR)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35F4463-C42C-45A1-B768-76C1E65C0C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772400" cy="4306887"/>
          </a:xfrm>
        </p:spPr>
        <p:txBody>
          <a:bodyPr/>
          <a:lstStyle/>
          <a:p>
            <a:pPr eaLnBrk="1" hangingPunct="1"/>
            <a:r>
              <a:rPr lang="en-US" altLang="en-US" sz="2800"/>
              <a:t>IRR is the discount rate that forces PV of inflows equal to cost, and the NPV = 0: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/>
            <a:r>
              <a:rPr lang="en-US" altLang="en-US" sz="2800"/>
              <a:t>Solving for IRR with a financial calculator:</a:t>
            </a:r>
          </a:p>
          <a:p>
            <a:pPr lvl="1" eaLnBrk="1" hangingPunct="1"/>
            <a:r>
              <a:rPr lang="en-US" altLang="en-US" sz="2400"/>
              <a:t>Enter CFs in CFLO register.</a:t>
            </a:r>
          </a:p>
          <a:p>
            <a:pPr lvl="1" eaLnBrk="1" hangingPunct="1"/>
            <a:r>
              <a:rPr lang="en-US" altLang="en-US" sz="2400"/>
              <a:t>Press IRR; IRR</a:t>
            </a:r>
            <a:r>
              <a:rPr lang="en-US" altLang="en-US" sz="2400" baseline="-25000"/>
              <a:t>L</a:t>
            </a:r>
            <a:r>
              <a:rPr lang="en-US" altLang="en-US" sz="2400"/>
              <a:t> = 18.13% and IRR</a:t>
            </a:r>
            <a:r>
              <a:rPr lang="en-US" altLang="en-US" sz="2400" baseline="-25000"/>
              <a:t>S</a:t>
            </a:r>
            <a:r>
              <a:rPr lang="en-US" altLang="en-US" sz="2400"/>
              <a:t> = 23.56%.</a:t>
            </a:r>
          </a:p>
        </p:txBody>
      </p:sp>
      <p:graphicFrame>
        <p:nvGraphicFramePr>
          <p:cNvPr id="3074" name="Object 6">
            <a:extLst>
              <a:ext uri="{FF2B5EF4-FFF2-40B4-BE49-F238E27FC236}">
                <a16:creationId xmlns:a16="http://schemas.microsoft.com/office/drawing/2014/main" id="{C7B7A22E-E9CA-4144-A00F-343B715C9B1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62200" y="3048000"/>
          <a:ext cx="31242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1218960" imgH="431640" progId="Equation.3">
                  <p:embed/>
                </p:oleObj>
              </mc:Choice>
              <mc:Fallback>
                <p:oleObj name="Equation" r:id="rId3" imgW="1218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31242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841B4D9-090F-4246-B705-9C27447DB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capital budgeting?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79BC721-8DCD-4AEA-BA92-8F830CF79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Analysis of potential additions to fixed assets.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Long-term decisions; involve large expenditures.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Very important to firm’s future.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52FFE1B-A396-42EF-9BA3-781FCD807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How is a project’s IRR similar to a bond’s YTM?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D58E45D-22F2-480D-9D64-130DA28FE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They are the same thing.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Think of a bond as a project.  The YTM on the bond would be the IRR of the “bond” project.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 Suppose a 10-year bond with a 9% annual coupon sells for $1,134.20.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Solve for IRR = YTM = 7.08%, the annual return for this project/bond.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1A65541-477C-4FFE-8DFF-A5D39CA18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Rationale for the IRR method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C081C75-AFAB-49BE-B07A-D7ACAFF38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/>
            <a:r>
              <a:rPr lang="en-US" altLang="en-US"/>
              <a:t>If IRR &gt; WACC, the project’s rate of return is greater than its costs.  There is some return left over to boost stockholders’ returns.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E77D0A1-009C-4E0D-8C3D-2975013F8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IRR Acceptance Criteria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DA57E5D-116A-4557-A791-16DA6EDE6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427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IRR &gt; k, accept project.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IRR &lt; k, reject project.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projects are independent, accept both projects, as both IRR &gt; k = 10%.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projects are mutually exclusive, accept S, because IRR</a:t>
            </a:r>
            <a:r>
              <a:rPr lang="en-US" altLang="en-US" baseline="-25000"/>
              <a:t>s</a:t>
            </a:r>
            <a:r>
              <a:rPr lang="en-US" altLang="en-US"/>
              <a:t> &gt; IRR</a:t>
            </a:r>
            <a:r>
              <a:rPr lang="en-US" altLang="en-US" baseline="-25000"/>
              <a:t>L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C7EBD6F-AE4A-42A1-846C-D284AE65B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NPV Profiles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3C8A64F-1B04-4FD1-A429-A7060F1B3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A graphical representation of project NPVs at various different costs of capital.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</a:t>
            </a:r>
            <a:r>
              <a:rPr lang="en-US" altLang="en-US" sz="2800" u="sng"/>
              <a:t> k </a:t>
            </a:r>
            <a:r>
              <a:rPr lang="en-US" altLang="en-US" sz="2800"/>
              <a:t>		</a:t>
            </a:r>
            <a:r>
              <a:rPr lang="en-US" altLang="en-US" sz="2800" u="sng"/>
              <a:t>NPV</a:t>
            </a:r>
            <a:r>
              <a:rPr lang="en-US" altLang="en-US" sz="2800" u="sng" baseline="-25000"/>
              <a:t>L</a:t>
            </a:r>
            <a:r>
              <a:rPr lang="en-US" altLang="en-US" sz="2800"/>
              <a:t> 		</a:t>
            </a:r>
            <a:r>
              <a:rPr lang="en-US" altLang="en-US" sz="2800" u="sng"/>
              <a:t>NPV</a:t>
            </a:r>
            <a:r>
              <a:rPr lang="en-US" altLang="en-US" sz="2800" u="sng" baseline="-25000"/>
              <a:t>S</a:t>
            </a:r>
            <a:endParaRPr lang="en-US" altLang="en-US" sz="2800" u="sng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 0		$50		$40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 5		 33		 29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10		 19		 20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15		  7		 12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	20		 (4)		  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73C11BF-2B9E-4F87-80BD-F247E2D0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Drawing NPV profiles</a:t>
            </a:r>
          </a:p>
        </p:txBody>
      </p:sp>
      <p:sp>
        <p:nvSpPr>
          <p:cNvPr id="28675" name="Line 4">
            <a:extLst>
              <a:ext uri="{FF2B5EF4-FFF2-40B4-BE49-F238E27FC236}">
                <a16:creationId xmlns:a16="http://schemas.microsoft.com/office/drawing/2014/main" id="{109964F8-710A-4EE8-9808-0342B7F21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813" y="1909763"/>
            <a:ext cx="1587" cy="442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821B38EB-0420-4CC7-876B-A7E7783D4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30950"/>
            <a:ext cx="80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7" name="Line 6">
            <a:extLst>
              <a:ext uri="{FF2B5EF4-FFF2-40B4-BE49-F238E27FC236}">
                <a16:creationId xmlns:a16="http://schemas.microsoft.com/office/drawing/2014/main" id="{2837E198-344C-484A-9FD5-DC6CFF7AC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715000"/>
            <a:ext cx="80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8" name="Line 7">
            <a:extLst>
              <a:ext uri="{FF2B5EF4-FFF2-40B4-BE49-F238E27FC236}">
                <a16:creationId xmlns:a16="http://schemas.microsoft.com/office/drawing/2014/main" id="{61B116FB-5B4A-4A04-91CD-325F66CC1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181600"/>
            <a:ext cx="80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9" name="Line 8">
            <a:extLst>
              <a:ext uri="{FF2B5EF4-FFF2-40B4-BE49-F238E27FC236}">
                <a16:creationId xmlns:a16="http://schemas.microsoft.com/office/drawing/2014/main" id="{74286973-FBD6-4D6A-BCCB-529CEC8AA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648200"/>
            <a:ext cx="80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0" name="Line 9">
            <a:extLst>
              <a:ext uri="{FF2B5EF4-FFF2-40B4-BE49-F238E27FC236}">
                <a16:creationId xmlns:a16="http://schemas.microsoft.com/office/drawing/2014/main" id="{909DAFEB-EB7A-4C72-BC97-C3CE8026E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14800"/>
            <a:ext cx="80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1" name="Line 10">
            <a:extLst>
              <a:ext uri="{FF2B5EF4-FFF2-40B4-BE49-F238E27FC236}">
                <a16:creationId xmlns:a16="http://schemas.microsoft.com/office/drawing/2014/main" id="{CD93F77B-50E0-494F-84F8-EB4F0C761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581400"/>
            <a:ext cx="80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2" name="Line 11">
            <a:extLst>
              <a:ext uri="{FF2B5EF4-FFF2-40B4-BE49-F238E27FC236}">
                <a16:creationId xmlns:a16="http://schemas.microsoft.com/office/drawing/2014/main" id="{3EA4C52E-5269-4D64-A25B-4809D84EA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971800"/>
            <a:ext cx="80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3" name="Line 12">
            <a:extLst>
              <a:ext uri="{FF2B5EF4-FFF2-40B4-BE49-F238E27FC236}">
                <a16:creationId xmlns:a16="http://schemas.microsoft.com/office/drawing/2014/main" id="{B02957BD-C2A1-4E37-B128-FD91A0840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514600"/>
            <a:ext cx="8096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4" name="Line 13">
            <a:extLst>
              <a:ext uri="{FF2B5EF4-FFF2-40B4-BE49-F238E27FC236}">
                <a16:creationId xmlns:a16="http://schemas.microsoft.com/office/drawing/2014/main" id="{AEB17A2C-67BF-4B2B-A3F5-7648CD456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715000"/>
            <a:ext cx="39195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5" name="Line 14">
            <a:extLst>
              <a:ext uri="{FF2B5EF4-FFF2-40B4-BE49-F238E27FC236}">
                <a16:creationId xmlns:a16="http://schemas.microsoft.com/office/drawing/2014/main" id="{28372F57-F21C-414E-A9FB-039D1BBB8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4813" y="5640388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6" name="Line 15">
            <a:extLst>
              <a:ext uri="{FF2B5EF4-FFF2-40B4-BE49-F238E27FC236}">
                <a16:creationId xmlns:a16="http://schemas.microsoft.com/office/drawing/2014/main" id="{C273676D-ED50-45B3-8F4B-B0B1FC53B9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2213" y="5640388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7" name="Line 16">
            <a:extLst>
              <a:ext uri="{FF2B5EF4-FFF2-40B4-BE49-F238E27FC236}">
                <a16:creationId xmlns:a16="http://schemas.microsoft.com/office/drawing/2014/main" id="{8E0E606B-AFF3-48BE-ADE7-9782C1ACC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8025" y="5640388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8" name="Line 17">
            <a:extLst>
              <a:ext uri="{FF2B5EF4-FFF2-40B4-BE49-F238E27FC236}">
                <a16:creationId xmlns:a16="http://schemas.microsoft.com/office/drawing/2014/main" id="{472582E9-DF49-46AD-819B-1255166E3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4313" y="5640388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9" name="Line 18">
            <a:extLst>
              <a:ext uri="{FF2B5EF4-FFF2-40B4-BE49-F238E27FC236}">
                <a16:creationId xmlns:a16="http://schemas.microsoft.com/office/drawing/2014/main" id="{02CE0069-B458-47F1-909A-C73C8A847A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0125" y="5640388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0" name="Line 19">
            <a:extLst>
              <a:ext uri="{FF2B5EF4-FFF2-40B4-BE49-F238E27FC236}">
                <a16:creationId xmlns:a16="http://schemas.microsoft.com/office/drawing/2014/main" id="{F47F6F2A-579A-4E93-A65A-91E0536CE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971800"/>
            <a:ext cx="76200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1" name="Line 20">
            <a:extLst>
              <a:ext uri="{FF2B5EF4-FFF2-40B4-BE49-F238E27FC236}">
                <a16:creationId xmlns:a16="http://schemas.microsoft.com/office/drawing/2014/main" id="{3F48AAFE-A452-4462-956E-5418766EC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762000" cy="838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2" name="Line 21">
            <a:extLst>
              <a:ext uri="{FF2B5EF4-FFF2-40B4-BE49-F238E27FC236}">
                <a16:creationId xmlns:a16="http://schemas.microsoft.com/office/drawing/2014/main" id="{1CC31FB9-EFC1-4113-94D9-B529943FE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724400"/>
            <a:ext cx="838200" cy="60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3" name="Line 22">
            <a:extLst>
              <a:ext uri="{FF2B5EF4-FFF2-40B4-BE49-F238E27FC236}">
                <a16:creationId xmlns:a16="http://schemas.microsoft.com/office/drawing/2014/main" id="{838BF163-0B3F-4C54-8C2C-A7A07CBFA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334000"/>
            <a:ext cx="762000" cy="533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4" name="Line 23">
            <a:extLst>
              <a:ext uri="{FF2B5EF4-FFF2-40B4-BE49-F238E27FC236}">
                <a16:creationId xmlns:a16="http://schemas.microsoft.com/office/drawing/2014/main" id="{155F6A01-C486-4EF0-8940-7D299A738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581400"/>
            <a:ext cx="83820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5" name="Line 24">
            <a:extLst>
              <a:ext uri="{FF2B5EF4-FFF2-40B4-BE49-F238E27FC236}">
                <a16:creationId xmlns:a16="http://schemas.microsoft.com/office/drawing/2014/main" id="{525A05DF-4D16-42F6-BF7B-D49176F93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221163"/>
            <a:ext cx="838200" cy="5032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6" name="Line 25">
            <a:extLst>
              <a:ext uri="{FF2B5EF4-FFF2-40B4-BE49-F238E27FC236}">
                <a16:creationId xmlns:a16="http://schemas.microsoft.com/office/drawing/2014/main" id="{F00A0939-65EE-4CA1-8ECE-103291FC0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689475"/>
            <a:ext cx="850900" cy="4587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7" name="Line 26">
            <a:extLst>
              <a:ext uri="{FF2B5EF4-FFF2-40B4-BE49-F238E27FC236}">
                <a16:creationId xmlns:a16="http://schemas.microsoft.com/office/drawing/2014/main" id="{78EE1619-3F6D-4E6D-B9A9-389AA569D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105400"/>
            <a:ext cx="9144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8" name="Line 27">
            <a:extLst>
              <a:ext uri="{FF2B5EF4-FFF2-40B4-BE49-F238E27FC236}">
                <a16:creationId xmlns:a16="http://schemas.microsoft.com/office/drawing/2014/main" id="{B9E93B39-11AB-4FC1-9812-DEB248438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86400"/>
            <a:ext cx="719138" cy="2095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9" name="Rectangle 28">
            <a:extLst>
              <a:ext uri="{FF2B5EF4-FFF2-40B4-BE49-F238E27FC236}">
                <a16:creationId xmlns:a16="http://schemas.microsoft.com/office/drawing/2014/main" id="{FCEDA274-464B-4AEF-9F14-EA5149FD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6199188"/>
            <a:ext cx="330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-10</a:t>
            </a:r>
          </a:p>
        </p:txBody>
      </p:sp>
      <p:sp>
        <p:nvSpPr>
          <p:cNvPr id="28700" name="Rectangle 29">
            <a:extLst>
              <a:ext uri="{FF2B5EF4-FFF2-40B4-BE49-F238E27FC236}">
                <a16:creationId xmlns:a16="http://schemas.microsoft.com/office/drawing/2014/main" id="{69D555F6-EDDA-45C7-9B52-5AB3B7FF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88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701" name="Rectangle 30">
            <a:extLst>
              <a:ext uri="{FF2B5EF4-FFF2-40B4-BE49-F238E27FC236}">
                <a16:creationId xmlns:a16="http://schemas.microsoft.com/office/drawing/2014/main" id="{4D089090-9F03-4D8C-9B8B-A02CD1AE8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702" name="Rectangle 31">
            <a:extLst>
              <a:ext uri="{FF2B5EF4-FFF2-40B4-BE49-F238E27FC236}">
                <a16:creationId xmlns:a16="http://schemas.microsoft.com/office/drawing/2014/main" id="{63E738B6-4309-4D76-B894-11DCFE08A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9580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8703" name="Rectangle 32">
            <a:extLst>
              <a:ext uri="{FF2B5EF4-FFF2-40B4-BE49-F238E27FC236}">
                <a16:creationId xmlns:a16="http://schemas.microsoft.com/office/drawing/2014/main" id="{EFFD8F0C-5E99-47C2-B1B2-2644C63D7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8704" name="Rectangle 33">
            <a:extLst>
              <a:ext uri="{FF2B5EF4-FFF2-40B4-BE49-F238E27FC236}">
                <a16:creationId xmlns:a16="http://schemas.microsoft.com/office/drawing/2014/main" id="{A07D7C15-A535-4B8A-A203-2DE81E1B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28705" name="Rectangle 34">
            <a:extLst>
              <a:ext uri="{FF2B5EF4-FFF2-40B4-BE49-F238E27FC236}">
                <a16:creationId xmlns:a16="http://schemas.microsoft.com/office/drawing/2014/main" id="{09C69B35-41F2-4F45-8510-DBABE94A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28706" name="Rectangle 35">
            <a:extLst>
              <a:ext uri="{FF2B5EF4-FFF2-40B4-BE49-F238E27FC236}">
                <a16:creationId xmlns:a16="http://schemas.microsoft.com/office/drawing/2014/main" id="{DCE35F40-55A4-4168-8B80-11D7EAF1A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62200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60</a:t>
            </a:r>
          </a:p>
        </p:txBody>
      </p:sp>
      <p:sp>
        <p:nvSpPr>
          <p:cNvPr id="28707" name="Rectangle 36">
            <a:extLst>
              <a:ext uri="{FF2B5EF4-FFF2-40B4-BE49-F238E27FC236}">
                <a16:creationId xmlns:a16="http://schemas.microsoft.com/office/drawing/2014/main" id="{EA1C38F0-5809-4483-B6BE-BC02FBAC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59150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8708" name="Rectangle 37">
            <a:extLst>
              <a:ext uri="{FF2B5EF4-FFF2-40B4-BE49-F238E27FC236}">
                <a16:creationId xmlns:a16="http://schemas.microsoft.com/office/drawing/2014/main" id="{AFE1C914-80A4-49D7-B5FD-1F49D0DD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5929313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8709" name="Rectangle 38">
            <a:extLst>
              <a:ext uri="{FF2B5EF4-FFF2-40B4-BE49-F238E27FC236}">
                <a16:creationId xmlns:a16="http://schemas.microsoft.com/office/drawing/2014/main" id="{9D4F4D16-592A-4BB5-844C-6ECD58171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591502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8710" name="Rectangle 39">
            <a:extLst>
              <a:ext uri="{FF2B5EF4-FFF2-40B4-BE49-F238E27FC236}">
                <a16:creationId xmlns:a16="http://schemas.microsoft.com/office/drawing/2014/main" id="{24DBEE1C-A3B3-406B-8A6E-EF556B92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5915025"/>
            <a:ext cx="25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8711" name="Rectangle 40">
            <a:extLst>
              <a:ext uri="{FF2B5EF4-FFF2-40B4-BE49-F238E27FC236}">
                <a16:creationId xmlns:a16="http://schemas.microsoft.com/office/drawing/2014/main" id="{0CDC617A-7F59-40DA-A910-2C7AB147C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988" y="5915025"/>
            <a:ext cx="444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23.6</a:t>
            </a:r>
          </a:p>
        </p:txBody>
      </p:sp>
      <p:sp>
        <p:nvSpPr>
          <p:cNvPr id="28712" name="Rectangle 41">
            <a:extLst>
              <a:ext uri="{FF2B5EF4-FFF2-40B4-BE49-F238E27FC236}">
                <a16:creationId xmlns:a16="http://schemas.microsoft.com/office/drawing/2014/main" id="{7CDB1D76-7B29-4480-AACF-6A01AE5F4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835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200" b="1">
                <a:latin typeface="Arial" panose="020B0604020202020204" pitchFamily="34" charset="0"/>
              </a:rPr>
              <a:t>NPV </a:t>
            </a:r>
          </a:p>
          <a:p>
            <a:pPr algn="ctr"/>
            <a:r>
              <a:rPr lang="en-US" altLang="en-US" sz="2200" b="1">
                <a:latin typeface="Arial" panose="020B0604020202020204" pitchFamily="34" charset="0"/>
              </a:rPr>
              <a:t>($)</a:t>
            </a:r>
          </a:p>
        </p:txBody>
      </p:sp>
      <p:sp>
        <p:nvSpPr>
          <p:cNvPr id="28713" name="Rectangle 42">
            <a:extLst>
              <a:ext uri="{FF2B5EF4-FFF2-40B4-BE49-F238E27FC236}">
                <a16:creationId xmlns:a16="http://schemas.microsoft.com/office/drawing/2014/main" id="{6EE270CB-D88B-486A-8997-DCC377C2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562600"/>
            <a:ext cx="25796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 b="1">
                <a:latin typeface="Arial" panose="020B0604020202020204" pitchFamily="34" charset="0"/>
              </a:rPr>
              <a:t>Discount Rate (%)</a:t>
            </a:r>
          </a:p>
        </p:txBody>
      </p:sp>
      <p:sp>
        <p:nvSpPr>
          <p:cNvPr id="28714" name="Rectangle 43">
            <a:extLst>
              <a:ext uri="{FF2B5EF4-FFF2-40B4-BE49-F238E27FC236}">
                <a16:creationId xmlns:a16="http://schemas.microsoft.com/office/drawing/2014/main" id="{33EE39F6-0A4D-454D-9375-13FAA2CF4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1943100" cy="47783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IRR</a:t>
            </a:r>
            <a:r>
              <a:rPr lang="en-US" altLang="en-US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L</a:t>
            </a:r>
            <a:r>
              <a:rPr lang="en-US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 = 18.1%</a:t>
            </a:r>
          </a:p>
        </p:txBody>
      </p:sp>
      <p:sp>
        <p:nvSpPr>
          <p:cNvPr id="28715" name="Rectangle 44">
            <a:extLst>
              <a:ext uri="{FF2B5EF4-FFF2-40B4-BE49-F238E27FC236}">
                <a16:creationId xmlns:a16="http://schemas.microsoft.com/office/drawing/2014/main" id="{9FECF724-3AE3-4BD8-A2FE-874CC9EF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3000"/>
            <a:ext cx="1954213" cy="477838"/>
          </a:xfrm>
          <a:prstGeom prst="rect">
            <a:avLst/>
          </a:prstGeom>
          <a:solidFill>
            <a:schemeClr val="bg1"/>
          </a:solidFill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IRR</a:t>
            </a:r>
            <a:r>
              <a:rPr lang="en-US" altLang="en-US" sz="2200" b="1" baseline="-25000">
                <a:solidFill>
                  <a:schemeClr val="bg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200" b="1">
                <a:solidFill>
                  <a:schemeClr val="bg2"/>
                </a:solidFill>
                <a:latin typeface="Arial" panose="020B0604020202020204" pitchFamily="34" charset="0"/>
              </a:rPr>
              <a:t> = 23.6%</a:t>
            </a:r>
          </a:p>
        </p:txBody>
      </p:sp>
      <p:sp>
        <p:nvSpPr>
          <p:cNvPr id="28716" name="Rectangle 46">
            <a:extLst>
              <a:ext uri="{FF2B5EF4-FFF2-40B4-BE49-F238E27FC236}">
                <a16:creationId xmlns:a16="http://schemas.microsoft.com/office/drawing/2014/main" id="{26379D1D-97EB-4E91-B15B-48103D68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chemeClr val="tx2"/>
                </a:solidFill>
                <a:latin typeface="Arial" panose="020B0604020202020204" pitchFamily="34" charset="0"/>
              </a:rPr>
              <a:t>Crossover Point  =  8.7%</a:t>
            </a:r>
          </a:p>
        </p:txBody>
      </p:sp>
      <p:sp>
        <p:nvSpPr>
          <p:cNvPr id="28717" name="Line 47">
            <a:extLst>
              <a:ext uri="{FF2B5EF4-FFF2-40B4-BE49-F238E27FC236}">
                <a16:creationId xmlns:a16="http://schemas.microsoft.com/office/drawing/2014/main" id="{CAB66793-7F18-401E-AF4E-6DE2B6F54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75" y="4572000"/>
            <a:ext cx="0" cy="1128713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18" name="Line 48">
            <a:extLst>
              <a:ext uri="{FF2B5EF4-FFF2-40B4-BE49-F238E27FC236}">
                <a16:creationId xmlns:a16="http://schemas.microsoft.com/office/drawing/2014/main" id="{04883DA9-5804-45C6-AE5D-30B58E283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886200"/>
            <a:ext cx="304800" cy="684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19" name="Line 49">
            <a:extLst>
              <a:ext uri="{FF2B5EF4-FFF2-40B4-BE49-F238E27FC236}">
                <a16:creationId xmlns:a16="http://schemas.microsoft.com/office/drawing/2014/main" id="{F3BA3294-D5A4-4336-9B35-1D007A2676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257800"/>
            <a:ext cx="762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20" name="Line 50">
            <a:extLst>
              <a:ext uri="{FF2B5EF4-FFF2-40B4-BE49-F238E27FC236}">
                <a16:creationId xmlns:a16="http://schemas.microsoft.com/office/drawing/2014/main" id="{CC91614B-6D11-4BAE-8FEA-13A1714DAF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495800"/>
            <a:ext cx="15240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721" name="Rectangle 52">
            <a:extLst>
              <a:ext uri="{FF2B5EF4-FFF2-40B4-BE49-F238E27FC236}">
                <a16:creationId xmlns:a16="http://schemas.microsoft.com/office/drawing/2014/main" id="{515C3AF3-6526-4215-A09B-AB9F6562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76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28722" name="Rectangle 53">
            <a:extLst>
              <a:ext uri="{FF2B5EF4-FFF2-40B4-BE49-F238E27FC236}">
                <a16:creationId xmlns:a16="http://schemas.microsoft.com/office/drawing/2014/main" id="{304FEDC0-ED98-44F3-A5F0-54C1B915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 b="1">
                <a:solidFill>
                  <a:schemeClr val="accent1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28723" name="Rectangle 54">
            <a:extLst>
              <a:ext uri="{FF2B5EF4-FFF2-40B4-BE49-F238E27FC236}">
                <a16:creationId xmlns:a16="http://schemas.microsoft.com/office/drawing/2014/main" id="{F80B6EDD-6795-435A-9BD1-8C3814D5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146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chemeClr val="hlink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724" name="Rectangle 55">
            <a:extLst>
              <a:ext uri="{FF2B5EF4-FFF2-40B4-BE49-F238E27FC236}">
                <a16:creationId xmlns:a16="http://schemas.microsoft.com/office/drawing/2014/main" id="{DE492A58-CDE6-43A2-AE19-D85AAF84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290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chemeClr val="hlink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725" name="Rectangle 56">
            <a:extLst>
              <a:ext uri="{FF2B5EF4-FFF2-40B4-BE49-F238E27FC236}">
                <a16:creationId xmlns:a16="http://schemas.microsoft.com/office/drawing/2014/main" id="{F4390D67-A19B-4993-BBEB-B76D4972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672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chemeClr val="hlink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726" name="Rectangle 57">
            <a:extLst>
              <a:ext uri="{FF2B5EF4-FFF2-40B4-BE49-F238E27FC236}">
                <a16:creationId xmlns:a16="http://schemas.microsoft.com/office/drawing/2014/main" id="{F109FDD0-3601-4CA0-812C-7302C4FC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482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727" name="Rectangle 58">
            <a:extLst>
              <a:ext uri="{FF2B5EF4-FFF2-40B4-BE49-F238E27FC236}">
                <a16:creationId xmlns:a16="http://schemas.microsoft.com/office/drawing/2014/main" id="{DE8D7BD8-6CD1-4D5E-A44A-5FE5BF3B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006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chemeClr val="hlink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728" name="Rectangle 59">
            <a:extLst>
              <a:ext uri="{FF2B5EF4-FFF2-40B4-BE49-F238E27FC236}">
                <a16:creationId xmlns:a16="http://schemas.microsoft.com/office/drawing/2014/main" id="{9AF7641D-D58D-4708-B8BE-43D0BC8F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3340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chemeClr val="hlink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729" name="Rectangle 60">
            <a:extLst>
              <a:ext uri="{FF2B5EF4-FFF2-40B4-BE49-F238E27FC236}">
                <a16:creationId xmlns:a16="http://schemas.microsoft.com/office/drawing/2014/main" id="{134681AF-FFDF-4CF7-B2C7-799319691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730" name="Rectangle 61">
            <a:extLst>
              <a:ext uri="{FF2B5EF4-FFF2-40B4-BE49-F238E27FC236}">
                <a16:creationId xmlns:a16="http://schemas.microsoft.com/office/drawing/2014/main" id="{9DDFFE94-AD0A-4E6E-BDF5-4E11DC3FA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338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731" name="Rectangle 62">
            <a:extLst>
              <a:ext uri="{FF2B5EF4-FFF2-40B4-BE49-F238E27FC236}">
                <a16:creationId xmlns:a16="http://schemas.microsoft.com/office/drawing/2014/main" id="{36BBE92C-CBB2-45BE-B1D2-8DF452B88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910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732" name="Rectangle 63">
            <a:extLst>
              <a:ext uri="{FF2B5EF4-FFF2-40B4-BE49-F238E27FC236}">
                <a16:creationId xmlns:a16="http://schemas.microsoft.com/office/drawing/2014/main" id="{CA97C933-956F-4C10-BA33-88F830F4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953000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733" name="Rectangle 64">
            <a:extLst>
              <a:ext uri="{FF2B5EF4-FFF2-40B4-BE49-F238E27FC236}">
                <a16:creationId xmlns:a16="http://schemas.microsoft.com/office/drawing/2014/main" id="{5A0E931C-A8D6-4417-BC1A-63D8FE6FA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5186363"/>
            <a:ext cx="325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4000" b="1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06DA7D8-F823-4826-9621-9651044BC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Comparing the NPV and IRR methods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C965709-9307-41FF-B0D2-B9E36524B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projects are independent, the two methods always lead to the same accept/reject decisions.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projects are mutually exclusive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k &gt; crossover point, the two methods lead to the same decision and there is no conflict.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k &lt; crossover point, the two methods lead to different accept/reject decisions.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163F083-82E1-4420-8FE4-AA3DF296E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Finding the crossover point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82BAF83-F899-4D75-A9BD-99A2FCF32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800"/>
              <a:t>Find cash flow differences between the projects for each year.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800"/>
              <a:t>Enter these differences in CFLO register, then press IRR.  Crossover rate = 8.68%, rounded to 8.7%.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800"/>
              <a:t>Can subtract S from L or vice versa, but better to have first CF negative.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800"/>
              <a:t>If profiles don’t cross, one project dominates the other.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2BC7C0-A908-4DED-90E0-9FD57B51C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Reasons why NPV profiles cross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FE56DA5-5172-44A7-8F41-0CA666349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427912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Size (scale) differences – the smaller project frees up funds at t = 0 for investment.  The higher the opportunity cost, the more valuable these funds, so high k favors small projects.</a:t>
            </a:r>
          </a:p>
          <a:p>
            <a:pPr eaLnBrk="1" hangingPunct="1"/>
            <a:r>
              <a:rPr lang="en-US" altLang="en-US" sz="2800"/>
              <a:t>Timing differences – the project with faster payback provides more CF in early years for reinvestment.  If k is high, early CF especially good, NPV</a:t>
            </a:r>
            <a:r>
              <a:rPr lang="en-US" altLang="en-US" sz="2800" baseline="-25000"/>
              <a:t>S</a:t>
            </a:r>
            <a:r>
              <a:rPr lang="en-US" altLang="en-US" sz="2800"/>
              <a:t> &gt; NPV</a:t>
            </a:r>
            <a:r>
              <a:rPr lang="en-US" altLang="en-US" sz="2800" baseline="-25000"/>
              <a:t>L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86C215D-1C47-47BC-BD4F-77E4E49E9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Reinvestment rate assumptions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4081DE0-21FA-4BC6-9148-00344FA54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NPV method assumes CFs are reinvested at k, the opportunity cost of capital.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IRR method assumes CFs are reinvested at IRR.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Assuming CFs are reinvested at the opportunity cost of capital is more realistic, so NPV method is the best.  NPV method should be used to choose between mutually exclusive projects.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Perhaps a hybrid of the IRR that assumes cost of capital reinvestment is needed.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795652F-ADE6-415B-9024-BE95D9EAD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Since managers prefer the IRR to the NPV method, is there a better IRR measure?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E8C2193-C71B-4F85-95C5-490EBFFD2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Yes, MIRR is the discount rate that causes the PV of a project’s terminal value (TV) to equal the PV of costs.  TV is found by compounding inflows at WACC.</a:t>
            </a:r>
          </a:p>
          <a:p>
            <a:pPr eaLnBrk="1" hangingPunct="1"/>
            <a:r>
              <a:rPr lang="en-US" altLang="en-US"/>
              <a:t>MIRR assumes cash flows are reinvested at the WACC.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2EAA896-DFF2-47E9-9F59-5DFA630CB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to capital budgeting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EF35E32-72EA-421B-B047-01989A8FF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800"/>
              <a:t>Estimate CFs (inflows &amp; outflows).</a:t>
            </a:r>
          </a:p>
          <a:p>
            <a:pPr marL="609600" indent="-6096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800"/>
              <a:t>Assess riskiness of CFs.</a:t>
            </a:r>
          </a:p>
          <a:p>
            <a:pPr marL="609600" indent="-6096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800"/>
              <a:t>Determine the appropriate cost of capital.</a:t>
            </a:r>
          </a:p>
          <a:p>
            <a:pPr marL="609600" indent="-6096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800"/>
              <a:t>Find NPV and/or IRR.</a:t>
            </a:r>
          </a:p>
          <a:p>
            <a:pPr marL="609600" indent="-6096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AutoNum type="arabicPeriod"/>
            </a:pPr>
            <a:r>
              <a:rPr lang="en-US" altLang="en-US" sz="2800"/>
              <a:t>Accept if NPV &gt; 0 and/or IRR &gt; WACC.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3C104A3-5D68-4E26-B611-8B3486EFB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MIRR</a:t>
            </a:r>
          </a:p>
        </p:txBody>
      </p:sp>
      <p:grpSp>
        <p:nvGrpSpPr>
          <p:cNvPr id="34819" name="Group 49">
            <a:extLst>
              <a:ext uri="{FF2B5EF4-FFF2-40B4-BE49-F238E27FC236}">
                <a16:creationId xmlns:a16="http://schemas.microsoft.com/office/drawing/2014/main" id="{5C138A99-86F5-4958-B63E-734DD70CC53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014538"/>
            <a:ext cx="7754938" cy="4081462"/>
            <a:chOff x="240" y="1269"/>
            <a:chExt cx="4885" cy="2571"/>
          </a:xfrm>
        </p:grpSpPr>
        <p:sp>
          <p:nvSpPr>
            <p:cNvPr id="34820" name="Line 19">
              <a:extLst>
                <a:ext uri="{FF2B5EF4-FFF2-40B4-BE49-F238E27FC236}">
                  <a16:creationId xmlns:a16="http://schemas.microsoft.com/office/drawing/2014/main" id="{4CD5D629-7F96-4E68-A5F0-F738B7E2B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1968"/>
              <a:ext cx="0" cy="4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1" name="Line 20">
              <a:extLst>
                <a:ext uri="{FF2B5EF4-FFF2-40B4-BE49-F238E27FC236}">
                  <a16:creationId xmlns:a16="http://schemas.microsoft.com/office/drawing/2014/main" id="{886D6A71-9057-40B5-9FEF-80719A759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" y="2400"/>
              <a:ext cx="23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2" name="Rectangle 23">
              <a:extLst>
                <a:ext uri="{FF2B5EF4-FFF2-40B4-BE49-F238E27FC236}">
                  <a16:creationId xmlns:a16="http://schemas.microsoft.com/office/drawing/2014/main" id="{0AD59F00-BE5F-43FA-BB92-43AEBD8FF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968"/>
              <a:ext cx="5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400" b="1">
                  <a:latin typeface="Arial" panose="020B0604020202020204" pitchFamily="34" charset="0"/>
                </a:rPr>
                <a:t>  66.0</a:t>
              </a:r>
            </a:p>
            <a:p>
              <a:r>
                <a:rPr lang="en-US" altLang="en-US" sz="2400" b="1" u="sng">
                  <a:latin typeface="Arial" panose="020B0604020202020204" pitchFamily="34" charset="0"/>
                </a:rPr>
                <a:t>  12.1</a:t>
              </a:r>
            </a:p>
          </p:txBody>
        </p:sp>
        <p:sp>
          <p:nvSpPr>
            <p:cNvPr id="34823" name="Rectangle 26">
              <a:extLst>
                <a:ext uri="{FF2B5EF4-FFF2-40B4-BE49-F238E27FC236}">
                  <a16:creationId xmlns:a16="http://schemas.microsoft.com/office/drawing/2014/main" id="{47684CF1-2708-443A-B738-478F8F4F0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88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b="1">
                  <a:latin typeface="Arial" panose="020B0604020202020204" pitchFamily="34" charset="0"/>
                </a:rPr>
                <a:t>10%</a:t>
              </a:r>
            </a:p>
          </p:txBody>
        </p:sp>
        <p:sp>
          <p:nvSpPr>
            <p:cNvPr id="34824" name="Rectangle 27">
              <a:extLst>
                <a:ext uri="{FF2B5EF4-FFF2-40B4-BE49-F238E27FC236}">
                  <a16:creationId xmlns:a16="http://schemas.microsoft.com/office/drawing/2014/main" id="{9A40D8E8-E4CB-4E9B-A5FB-EEFCEC2A2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" y="216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b="1">
                  <a:latin typeface="Arial" panose="020B0604020202020204" pitchFamily="34" charset="0"/>
                </a:rPr>
                <a:t>10%</a:t>
              </a:r>
            </a:p>
          </p:txBody>
        </p:sp>
        <p:grpSp>
          <p:nvGrpSpPr>
            <p:cNvPr id="34825" name="Group 47">
              <a:extLst>
                <a:ext uri="{FF2B5EF4-FFF2-40B4-BE49-F238E27FC236}">
                  <a16:creationId xmlns:a16="http://schemas.microsoft.com/office/drawing/2014/main" id="{37A0DF00-2A98-428B-92E4-E1459E3FD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69"/>
              <a:ext cx="4645" cy="866"/>
              <a:chOff x="480" y="1269"/>
              <a:chExt cx="4645" cy="866"/>
            </a:xfrm>
          </p:grpSpPr>
          <p:sp>
            <p:nvSpPr>
              <p:cNvPr id="34840" name="Rectangle 25">
                <a:extLst>
                  <a:ext uri="{FF2B5EF4-FFF2-40B4-BE49-F238E27FC236}">
                    <a16:creationId xmlns:a16="http://schemas.microsoft.com/office/drawing/2014/main" id="{13C5741A-D35F-40F3-BAEE-2F59B13CB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728"/>
                <a:ext cx="46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-100.0                  10.0                60.0                    80.0</a:t>
                </a:r>
              </a:p>
            </p:txBody>
          </p:sp>
          <p:sp>
            <p:nvSpPr>
              <p:cNvPr id="34841" name="Line 8">
                <a:extLst>
                  <a:ext uri="{FF2B5EF4-FFF2-40B4-BE49-F238E27FC236}">
                    <a16:creationId xmlns:a16="http://schemas.microsoft.com/office/drawing/2014/main" id="{9EC1976F-C0E3-4D78-9561-44CE049A1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5" y="152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42" name="Line 12">
                <a:extLst>
                  <a:ext uri="{FF2B5EF4-FFF2-40B4-BE49-F238E27FC236}">
                    <a16:creationId xmlns:a16="http://schemas.microsoft.com/office/drawing/2014/main" id="{BC3D6495-51E7-48E9-90D6-1EDCB4D75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632"/>
                <a:ext cx="4079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43" name="Rectangle 14">
                <a:extLst>
                  <a:ext uri="{FF2B5EF4-FFF2-40B4-BE49-F238E27FC236}">
                    <a16:creationId xmlns:a16="http://schemas.microsoft.com/office/drawing/2014/main" id="{80860717-79F7-44D8-88BB-6B84AF2B4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269"/>
                <a:ext cx="43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0                        1                      2                         3</a:t>
                </a:r>
              </a:p>
            </p:txBody>
          </p:sp>
          <p:sp>
            <p:nvSpPr>
              <p:cNvPr id="34844" name="Rectangle 18">
                <a:extLst>
                  <a:ext uri="{FF2B5EF4-FFF2-40B4-BE49-F238E27FC236}">
                    <a16:creationId xmlns:a16="http://schemas.microsoft.com/office/drawing/2014/main" id="{A5E68274-A1D9-4D1C-8C19-6DD828C89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38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10%</a:t>
                </a:r>
              </a:p>
            </p:txBody>
          </p:sp>
          <p:sp>
            <p:nvSpPr>
              <p:cNvPr id="34845" name="Line 21">
                <a:extLst>
                  <a:ext uri="{FF2B5EF4-FFF2-40B4-BE49-F238E27FC236}">
                    <a16:creationId xmlns:a16="http://schemas.microsoft.com/office/drawing/2014/main" id="{FA4FC83F-68C2-450E-A9E6-0C08594DD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9" y="1968"/>
                <a:ext cx="9" cy="16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46" name="Line 22">
                <a:extLst>
                  <a:ext uri="{FF2B5EF4-FFF2-40B4-BE49-F238E27FC236}">
                    <a16:creationId xmlns:a16="http://schemas.microsoft.com/office/drawing/2014/main" id="{D58142CD-C00B-4898-9F16-ABB2165AA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9" y="2135"/>
                <a:ext cx="10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47" name="Line 41">
                <a:extLst>
                  <a:ext uri="{FF2B5EF4-FFF2-40B4-BE49-F238E27FC236}">
                    <a16:creationId xmlns:a16="http://schemas.microsoft.com/office/drawing/2014/main" id="{84B22F3A-601D-4976-BEDF-330CC3D36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7" y="152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48" name="Line 42">
                <a:extLst>
                  <a:ext uri="{FF2B5EF4-FFF2-40B4-BE49-F238E27FC236}">
                    <a16:creationId xmlns:a16="http://schemas.microsoft.com/office/drawing/2014/main" id="{937782CF-5809-423F-8C84-55EC868AB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52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49" name="Line 43">
                <a:extLst>
                  <a:ext uri="{FF2B5EF4-FFF2-40B4-BE49-F238E27FC236}">
                    <a16:creationId xmlns:a16="http://schemas.microsoft.com/office/drawing/2014/main" id="{5BF7BDC0-5085-4990-B3AE-601145B9C8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5" y="1524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4826" name="Group 48">
              <a:extLst>
                <a:ext uri="{FF2B5EF4-FFF2-40B4-BE49-F238E27FC236}">
                  <a16:creationId xmlns:a16="http://schemas.microsoft.com/office/drawing/2014/main" id="{8308F559-0E9F-47DB-A651-4AE039958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501"/>
              <a:ext cx="4875" cy="1339"/>
              <a:chOff x="240" y="2501"/>
              <a:chExt cx="4875" cy="1339"/>
            </a:xfrm>
          </p:grpSpPr>
          <p:sp>
            <p:nvSpPr>
              <p:cNvPr id="34827" name="Rectangle 46">
                <a:extLst>
                  <a:ext uri="{FF2B5EF4-FFF2-40B4-BE49-F238E27FC236}">
                    <a16:creationId xmlns:a16="http://schemas.microsoft.com/office/drawing/2014/main" id="{A232668C-3857-4139-A0DC-146B4DABE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312"/>
                <a:ext cx="1200" cy="282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b="1"/>
                  <a:t>PV outflows</a:t>
                </a:r>
              </a:p>
            </p:txBody>
          </p:sp>
          <p:sp>
            <p:nvSpPr>
              <p:cNvPr id="34828" name="Rectangle 29">
                <a:extLst>
                  <a:ext uri="{FF2B5EF4-FFF2-40B4-BE49-F238E27FC236}">
                    <a16:creationId xmlns:a16="http://schemas.microsoft.com/office/drawing/2014/main" id="{A4E984E4-42A8-4561-9EFF-753E68113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2928"/>
                <a:ext cx="672" cy="294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-100.0</a:t>
                </a:r>
              </a:p>
            </p:txBody>
          </p:sp>
          <p:sp>
            <p:nvSpPr>
              <p:cNvPr id="34829" name="Rectangle 37">
                <a:extLst>
                  <a:ext uri="{FF2B5EF4-FFF2-40B4-BE49-F238E27FC236}">
                    <a16:creationId xmlns:a16="http://schemas.microsoft.com/office/drawing/2014/main" id="{BB688F50-15C1-467E-82F9-842D9456B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024"/>
                <a:ext cx="576" cy="294"/>
              </a:xfrm>
              <a:prstGeom prst="rect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folHlink"/>
                    </a:solidFill>
                    <a:latin typeface="Arial" panose="020B0604020202020204" pitchFamily="34" charset="0"/>
                  </a:rPr>
                  <a:t>$100</a:t>
                </a:r>
              </a:p>
            </p:txBody>
          </p:sp>
          <p:sp>
            <p:nvSpPr>
              <p:cNvPr id="34830" name="Rectangle 4">
                <a:extLst>
                  <a:ext uri="{FF2B5EF4-FFF2-40B4-BE49-F238E27FC236}">
                    <a16:creationId xmlns:a16="http://schemas.microsoft.com/office/drawing/2014/main" id="{D672D5C6-FD89-4F77-870B-F7032F864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" y="2501"/>
                <a:ext cx="13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b="1">
                    <a:latin typeface="Arial" panose="020B0604020202020204" pitchFamily="34" charset="0"/>
                  </a:rPr>
                  <a:t>MIRR = 16.5%</a:t>
                </a:r>
              </a:p>
            </p:txBody>
          </p:sp>
          <p:sp>
            <p:nvSpPr>
              <p:cNvPr id="34831" name="Rectangle 24">
                <a:extLst>
                  <a:ext uri="{FF2B5EF4-FFF2-40B4-BE49-F238E27FC236}">
                    <a16:creationId xmlns:a16="http://schemas.microsoft.com/office/drawing/2014/main" id="{106E1387-8905-435D-8267-09AFE51AD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" y="2584"/>
                <a:ext cx="605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158.1</a:t>
                </a:r>
              </a:p>
            </p:txBody>
          </p:sp>
          <p:sp>
            <p:nvSpPr>
              <p:cNvPr id="34832" name="Rectangle 28">
                <a:extLst>
                  <a:ext uri="{FF2B5EF4-FFF2-40B4-BE49-F238E27FC236}">
                    <a16:creationId xmlns:a16="http://schemas.microsoft.com/office/drawing/2014/main" id="{7824D893-83AF-4A01-9E7A-3F6AA5CDF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988"/>
                <a:ext cx="947" cy="282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000" b="1">
                    <a:latin typeface="Arial" panose="020B0604020202020204" pitchFamily="34" charset="0"/>
                  </a:rPr>
                  <a:t>TV inflows</a:t>
                </a:r>
              </a:p>
            </p:txBody>
          </p:sp>
          <p:sp>
            <p:nvSpPr>
              <p:cNvPr id="34833" name="Line 32">
                <a:extLst>
                  <a:ext uri="{FF2B5EF4-FFF2-40B4-BE49-F238E27FC236}">
                    <a16:creationId xmlns:a16="http://schemas.microsoft.com/office/drawing/2014/main" id="{E954DD7A-D5F0-4374-A424-E33E0C692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4" y="2734"/>
                <a:ext cx="314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34" name="Rectangle 33">
                <a:extLst>
                  <a:ext uri="{FF2B5EF4-FFF2-40B4-BE49-F238E27FC236}">
                    <a16:creationId xmlns:a16="http://schemas.microsoft.com/office/drawing/2014/main" id="{8743D68D-6BB6-4243-811E-C5C09224C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552"/>
                <a:ext cx="16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MIRR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L</a:t>
                </a:r>
                <a:r>
                  <a:rPr lang="en-US" altLang="en-US" sz="2400" b="1">
                    <a:latin typeface="Arial" panose="020B0604020202020204" pitchFamily="34" charset="0"/>
                  </a:rPr>
                  <a:t> = 16.5%</a:t>
                </a:r>
              </a:p>
            </p:txBody>
          </p:sp>
          <p:sp>
            <p:nvSpPr>
              <p:cNvPr id="34835" name="Rectangle 34">
                <a:extLst>
                  <a:ext uri="{FF2B5EF4-FFF2-40B4-BE49-F238E27FC236}">
                    <a16:creationId xmlns:a16="http://schemas.microsoft.com/office/drawing/2014/main" id="{3921E044-75FB-43FE-8A1F-E3821A9D1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7" y="2901"/>
                <a:ext cx="726" cy="23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36" name="Rectangle 36">
                <a:extLst>
                  <a:ext uri="{FF2B5EF4-FFF2-40B4-BE49-F238E27FC236}">
                    <a16:creationId xmlns:a16="http://schemas.microsoft.com/office/drawing/2014/main" id="{CD34A1D4-4DDD-4FF8-BBE4-086B2D1A1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3187"/>
                <a:ext cx="70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37" name="Line 38">
                <a:extLst>
                  <a:ext uri="{FF2B5EF4-FFF2-40B4-BE49-F238E27FC236}">
                    <a16:creationId xmlns:a16="http://schemas.microsoft.com/office/drawing/2014/main" id="{10FCA2A1-5988-4F14-A127-9A46A01C72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0" y="3183"/>
                <a:ext cx="12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38" name="Rectangle 39">
                <a:extLst>
                  <a:ext uri="{FF2B5EF4-FFF2-40B4-BE49-F238E27FC236}">
                    <a16:creationId xmlns:a16="http://schemas.microsoft.com/office/drawing/2014/main" id="{7E265D61-29A2-4C6A-A6CC-F4F9ED25D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3" y="2865"/>
                <a:ext cx="1209" cy="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en-US" sz="2400" b="1">
                    <a:solidFill>
                      <a:schemeClr val="tx2"/>
                    </a:solidFill>
                    <a:latin typeface="Arial" panose="020B0604020202020204" pitchFamily="34" charset="0"/>
                  </a:rPr>
                  <a:t>$158.1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en-US" sz="2400" b="1">
                    <a:latin typeface="Arial" panose="020B0604020202020204" pitchFamily="34" charset="0"/>
                  </a:rPr>
                  <a:t>(1 + MIRR</a:t>
                </a:r>
                <a:r>
                  <a:rPr lang="en-US" altLang="en-US" sz="2400" b="1" baseline="-25000">
                    <a:latin typeface="Arial" panose="020B0604020202020204" pitchFamily="34" charset="0"/>
                  </a:rPr>
                  <a:t>L</a:t>
                </a:r>
                <a:r>
                  <a:rPr lang="en-US" altLang="en-US" sz="2400" b="1">
                    <a:latin typeface="Arial" panose="020B0604020202020204" pitchFamily="34" charset="0"/>
                  </a:rPr>
                  <a:t>)</a:t>
                </a:r>
                <a:r>
                  <a:rPr lang="en-US" altLang="en-US" sz="2400" b="1" baseline="300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4839" name="Rectangle 45">
                <a:extLst>
                  <a:ext uri="{FF2B5EF4-FFF2-40B4-BE49-F238E27FC236}">
                    <a16:creationId xmlns:a16="http://schemas.microsoft.com/office/drawing/2014/main" id="{EEE3D453-CA56-43AC-8104-0157F019B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02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2400" b="1">
                    <a:latin typeface="Arial" panose="020B0604020202020204" pitchFamily="34" charset="0"/>
                  </a:rPr>
                  <a:t>= </a:t>
                </a: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8C65384-ACA2-4572-AA15-EB5118A1B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use MIRR versus IRR?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15529A3-CD47-49D0-968A-69FF2AE84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pPr eaLnBrk="1" hangingPunct="1"/>
            <a:r>
              <a:rPr lang="en-US" altLang="en-US"/>
              <a:t>MIRR correctly assumes reinvestment at opportunity cost = WACC.  MIRR also avoids the problem of multiple IRRs.</a:t>
            </a:r>
          </a:p>
          <a:p>
            <a:pPr eaLnBrk="1" hangingPunct="1"/>
            <a:r>
              <a:rPr lang="en-US" altLang="en-US"/>
              <a:t>Managers like rate of return comparisons, and MIRR is better for this than IRR.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E073B47-A3FE-4F7A-93D3-2DF76EC09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en-US" sz="3200"/>
              <a:t>Project P has cash flows (in 000s): CF</a:t>
            </a:r>
            <a:r>
              <a:rPr lang="en-US" altLang="en-US" sz="3200" baseline="-25000"/>
              <a:t>0</a:t>
            </a:r>
            <a:r>
              <a:rPr lang="en-US" altLang="en-US" sz="3200"/>
              <a:t> = -$800, CF</a:t>
            </a:r>
            <a:r>
              <a:rPr lang="en-US" altLang="en-US" sz="3200" baseline="-25000"/>
              <a:t>1</a:t>
            </a:r>
            <a:r>
              <a:rPr lang="en-US" altLang="en-US" sz="3200"/>
              <a:t> = $5,000, and CF</a:t>
            </a:r>
            <a:r>
              <a:rPr lang="en-US" altLang="en-US" sz="3200" baseline="-25000"/>
              <a:t>2</a:t>
            </a:r>
            <a:r>
              <a:rPr lang="en-US" altLang="en-US" sz="3200"/>
              <a:t> = -$5,000.  Find Project P’s NPV and IRR.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60A1208-1A0C-47E8-80F0-ED4EA3885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3810000"/>
            <a:ext cx="7772400" cy="2514600"/>
          </a:xfrm>
        </p:spPr>
        <p:txBody>
          <a:bodyPr/>
          <a:lstStyle/>
          <a:p>
            <a:pPr eaLnBrk="1" hangingPunct="1"/>
            <a:r>
              <a:rPr lang="en-US" altLang="en-US"/>
              <a:t>Enter CFs into calculator CFLO register.</a:t>
            </a:r>
          </a:p>
          <a:p>
            <a:pPr eaLnBrk="1" hangingPunct="1"/>
            <a:r>
              <a:rPr lang="en-US" altLang="en-US"/>
              <a:t>Enter I/YR = 10.</a:t>
            </a:r>
          </a:p>
          <a:p>
            <a:pPr eaLnBrk="1" hangingPunct="1"/>
            <a:r>
              <a:rPr lang="en-US" altLang="en-US"/>
              <a:t>NPV = -$386.78.</a:t>
            </a:r>
          </a:p>
          <a:p>
            <a:pPr eaLnBrk="1" hangingPunct="1"/>
            <a:r>
              <a:rPr lang="en-US" altLang="en-US"/>
              <a:t>IRR = ERROR	Why?</a:t>
            </a:r>
          </a:p>
        </p:txBody>
      </p:sp>
      <p:grpSp>
        <p:nvGrpSpPr>
          <p:cNvPr id="36868" name="Group 19">
            <a:extLst>
              <a:ext uri="{FF2B5EF4-FFF2-40B4-BE49-F238E27FC236}">
                <a16:creationId xmlns:a16="http://schemas.microsoft.com/office/drawing/2014/main" id="{B43BFEFF-F078-43B5-81E7-AB4642C0319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57400"/>
            <a:ext cx="7472363" cy="1265238"/>
            <a:chOff x="576" y="1296"/>
            <a:chExt cx="4707" cy="797"/>
          </a:xfrm>
        </p:grpSpPr>
        <p:sp>
          <p:nvSpPr>
            <p:cNvPr id="36869" name="Rectangle 15">
              <a:extLst>
                <a:ext uri="{FF2B5EF4-FFF2-40B4-BE49-F238E27FC236}">
                  <a16:creationId xmlns:a16="http://schemas.microsoft.com/office/drawing/2014/main" id="{31520BD9-CE8C-42A7-88ED-DC10EF0D0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776"/>
              <a:ext cx="4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tx2"/>
                  </a:solidFill>
                  <a:latin typeface="Arial" panose="020B0604020202020204" pitchFamily="34" charset="0"/>
                </a:rPr>
                <a:t>-800                               5,000                             -5,000</a:t>
              </a:r>
            </a:p>
          </p:txBody>
        </p:sp>
        <p:sp>
          <p:nvSpPr>
            <p:cNvPr id="36870" name="Rectangle 11">
              <a:extLst>
                <a:ext uri="{FF2B5EF4-FFF2-40B4-BE49-F238E27FC236}">
                  <a16:creationId xmlns:a16="http://schemas.microsoft.com/office/drawing/2014/main" id="{48FCB9AF-C388-4FAC-920D-4EF05098B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96"/>
              <a:ext cx="4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chemeClr val="tx2"/>
                  </a:solidFill>
                  <a:latin typeface="Arial" panose="020B0604020202020204" pitchFamily="34" charset="0"/>
                </a:rPr>
                <a:t>0                                     1                                     2</a:t>
              </a:r>
            </a:p>
          </p:txBody>
        </p:sp>
        <p:sp>
          <p:nvSpPr>
            <p:cNvPr id="36871" name="Rectangle 5">
              <a:extLst>
                <a:ext uri="{FF2B5EF4-FFF2-40B4-BE49-F238E27FC236}">
                  <a16:creationId xmlns:a16="http://schemas.microsoft.com/office/drawing/2014/main" id="{24C1F20E-63F1-4182-A8EC-65F1C8B8E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05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872" name="Line 6">
              <a:extLst>
                <a:ext uri="{FF2B5EF4-FFF2-40B4-BE49-F238E27FC236}">
                  <a16:creationId xmlns:a16="http://schemas.microsoft.com/office/drawing/2014/main" id="{B7EB2C0F-3526-4F3D-90B6-B96F526A4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1584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3" name="Line 9">
              <a:extLst>
                <a:ext uri="{FF2B5EF4-FFF2-40B4-BE49-F238E27FC236}">
                  <a16:creationId xmlns:a16="http://schemas.microsoft.com/office/drawing/2014/main" id="{A6DF21ED-6578-4066-8358-B3BECB3C9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" y="1676"/>
              <a:ext cx="410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4" name="Rectangle 14">
              <a:extLst>
                <a:ext uri="{FF2B5EF4-FFF2-40B4-BE49-F238E27FC236}">
                  <a16:creationId xmlns:a16="http://schemas.microsoft.com/office/drawing/2014/main" id="{68EA18DC-7D8C-48EF-A50B-7F7F38F8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1428"/>
              <a:ext cx="7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tx2"/>
                  </a:solidFill>
                  <a:latin typeface="Arial" panose="020B0604020202020204" pitchFamily="34" charset="0"/>
                </a:rPr>
                <a:t>k = 10%</a:t>
              </a:r>
            </a:p>
          </p:txBody>
        </p:sp>
        <p:sp>
          <p:nvSpPr>
            <p:cNvPr id="36875" name="Line 17">
              <a:extLst>
                <a:ext uri="{FF2B5EF4-FFF2-40B4-BE49-F238E27FC236}">
                  <a16:creationId xmlns:a16="http://schemas.microsoft.com/office/drawing/2014/main" id="{D09B8365-7683-4CDB-8706-ACC23D27B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84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876" name="Line 18">
              <a:extLst>
                <a:ext uri="{FF2B5EF4-FFF2-40B4-BE49-F238E27FC236}">
                  <a16:creationId xmlns:a16="http://schemas.microsoft.com/office/drawing/2014/main" id="{51856233-394C-4677-A755-1092D3394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584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9804A56-3255-4E84-850C-ECB4B4CE7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IRRs</a:t>
            </a:r>
          </a:p>
        </p:txBody>
      </p:sp>
      <p:grpSp>
        <p:nvGrpSpPr>
          <p:cNvPr id="37891" name="Group 28">
            <a:extLst>
              <a:ext uri="{FF2B5EF4-FFF2-40B4-BE49-F238E27FC236}">
                <a16:creationId xmlns:a16="http://schemas.microsoft.com/office/drawing/2014/main" id="{B1E68CD6-4B3D-4FD7-8F6C-C35350709EF1}"/>
              </a:ext>
            </a:extLst>
          </p:cNvPr>
          <p:cNvGrpSpPr>
            <a:grpSpLocks/>
          </p:cNvGrpSpPr>
          <p:nvPr/>
        </p:nvGrpSpPr>
        <p:grpSpPr bwMode="auto">
          <a:xfrm>
            <a:off x="1004888" y="2082800"/>
            <a:ext cx="6905625" cy="4095750"/>
            <a:chOff x="633" y="1312"/>
            <a:chExt cx="4350" cy="2580"/>
          </a:xfrm>
        </p:grpSpPr>
        <p:sp>
          <p:nvSpPr>
            <p:cNvPr id="37892" name="Rectangle 4">
              <a:extLst>
                <a:ext uri="{FF2B5EF4-FFF2-40B4-BE49-F238E27FC236}">
                  <a16:creationId xmlns:a16="http://schemas.microsoft.com/office/drawing/2014/main" id="{0CB1C9B6-1622-42D4-88F7-F2ACECC21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312"/>
              <a:ext cx="1530" cy="385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3200" b="1">
                  <a:solidFill>
                    <a:schemeClr val="bg2"/>
                  </a:solidFill>
                  <a:latin typeface="Arial" panose="020B0604020202020204" pitchFamily="34" charset="0"/>
                </a:rPr>
                <a:t>NPV Profile</a:t>
              </a:r>
            </a:p>
          </p:txBody>
        </p:sp>
        <p:sp>
          <p:nvSpPr>
            <p:cNvPr id="37893" name="Line 5">
              <a:extLst>
                <a:ext uri="{FF2B5EF4-FFF2-40B4-BE49-F238E27FC236}">
                  <a16:creationId xmlns:a16="http://schemas.microsoft.com/office/drawing/2014/main" id="{670A1516-C5B0-45E7-966B-E5C9967C0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829"/>
              <a:ext cx="0" cy="19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894" name="Line 6">
              <a:extLst>
                <a:ext uri="{FF2B5EF4-FFF2-40B4-BE49-F238E27FC236}">
                  <a16:creationId xmlns:a16="http://schemas.microsoft.com/office/drawing/2014/main" id="{2829E710-FBF7-446A-A7D7-11DD8F0FA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2980"/>
              <a:ext cx="35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895" name="Line 7">
              <a:extLst>
                <a:ext uri="{FF2B5EF4-FFF2-40B4-BE49-F238E27FC236}">
                  <a16:creationId xmlns:a16="http://schemas.microsoft.com/office/drawing/2014/main" id="{CA84A139-17CA-4346-8C9B-2171DAF1B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3748"/>
              <a:ext cx="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896" name="Line 8">
              <a:extLst>
                <a:ext uri="{FF2B5EF4-FFF2-40B4-BE49-F238E27FC236}">
                  <a16:creationId xmlns:a16="http://schemas.microsoft.com/office/drawing/2014/main" id="{18204DCA-26F4-4C51-9033-8C0F90E4A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2548"/>
              <a:ext cx="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897" name="Line 9">
              <a:extLst>
                <a:ext uri="{FF2B5EF4-FFF2-40B4-BE49-F238E27FC236}">
                  <a16:creationId xmlns:a16="http://schemas.microsoft.com/office/drawing/2014/main" id="{8780A98C-82E9-44A9-8CF9-E0D397C5B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837"/>
              <a:ext cx="0" cy="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898" name="Line 10">
              <a:extLst>
                <a:ext uri="{FF2B5EF4-FFF2-40B4-BE49-F238E27FC236}">
                  <a16:creationId xmlns:a16="http://schemas.microsoft.com/office/drawing/2014/main" id="{9B3F70DE-9972-470C-9B5A-4CF9A5E24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837"/>
              <a:ext cx="0" cy="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899" name="Line 11">
              <a:extLst>
                <a:ext uri="{FF2B5EF4-FFF2-40B4-BE49-F238E27FC236}">
                  <a16:creationId xmlns:a16="http://schemas.microsoft.com/office/drawing/2014/main" id="{C89F9B1D-3059-4CFF-9C72-295BB0EEF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7"/>
              <a:ext cx="0" cy="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0" name="Line 12">
              <a:extLst>
                <a:ext uri="{FF2B5EF4-FFF2-40B4-BE49-F238E27FC236}">
                  <a16:creationId xmlns:a16="http://schemas.microsoft.com/office/drawing/2014/main" id="{A6B3170D-5332-44EA-87D8-FF0F31C5C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37"/>
              <a:ext cx="0" cy="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1" name="Oval 13">
              <a:extLst>
                <a:ext uri="{FF2B5EF4-FFF2-40B4-BE49-F238E27FC236}">
                  <a16:creationId xmlns:a16="http://schemas.microsoft.com/office/drawing/2014/main" id="{53704E87-2DDF-47FE-A9F4-D7E88EA61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2936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2" name="Line 14">
              <a:extLst>
                <a:ext uri="{FF2B5EF4-FFF2-40B4-BE49-F238E27FC236}">
                  <a16:creationId xmlns:a16="http://schemas.microsoft.com/office/drawing/2014/main" id="{114A900A-538C-4630-8B5A-41B346EE7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549"/>
              <a:ext cx="2661" cy="6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03" name="Arc 15">
              <a:extLst>
                <a:ext uri="{FF2B5EF4-FFF2-40B4-BE49-F238E27FC236}">
                  <a16:creationId xmlns:a16="http://schemas.microsoft.com/office/drawing/2014/main" id="{489074BF-D6B7-4DA9-BDBA-991C20BF6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" y="2550"/>
              <a:ext cx="432" cy="1248"/>
            </a:xfrm>
            <a:custGeom>
              <a:avLst/>
              <a:gdLst>
                <a:gd name="T0" fmla="*/ 0 w 21600"/>
                <a:gd name="T1" fmla="*/ 72 h 21600"/>
                <a:gd name="T2" fmla="*/ 9 w 21600"/>
                <a:gd name="T3" fmla="*/ 0 h 21600"/>
                <a:gd name="T4" fmla="*/ 9 w 21600"/>
                <a:gd name="T5" fmla="*/ 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565"/>
                  </a:moveTo>
                  <a:cubicBezTo>
                    <a:pt x="19" y="9668"/>
                    <a:pt x="9653" y="27"/>
                    <a:pt x="21550" y="0"/>
                  </a:cubicBezTo>
                </a:path>
                <a:path w="21600" h="21600" stroke="0" extrusionOk="0">
                  <a:moveTo>
                    <a:pt x="0" y="21565"/>
                  </a:moveTo>
                  <a:cubicBezTo>
                    <a:pt x="19" y="9668"/>
                    <a:pt x="9653" y="27"/>
                    <a:pt x="21550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4" name="Rectangle 16">
              <a:extLst>
                <a:ext uri="{FF2B5EF4-FFF2-40B4-BE49-F238E27FC236}">
                  <a16:creationId xmlns:a16="http://schemas.microsoft.com/office/drawing/2014/main" id="{57EAA831-57D5-4A85-B499-BC55EDF1E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" y="2383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 b="1">
                  <a:latin typeface="Arial" panose="020B0604020202020204" pitchFamily="34" charset="0"/>
                </a:rPr>
                <a:t>450</a:t>
              </a:r>
            </a:p>
          </p:txBody>
        </p:sp>
        <p:sp>
          <p:nvSpPr>
            <p:cNvPr id="37905" name="Rectangle 17">
              <a:extLst>
                <a:ext uri="{FF2B5EF4-FFF2-40B4-BE49-F238E27FC236}">
                  <a16:creationId xmlns:a16="http://schemas.microsoft.com/office/drawing/2014/main" id="{2CAE10AD-FE81-4F50-B78D-9FEA10A98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3565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 b="1">
                  <a:latin typeface="Arial" panose="020B0604020202020204" pitchFamily="34" charset="0"/>
                </a:rPr>
                <a:t>-800</a:t>
              </a:r>
            </a:p>
          </p:txBody>
        </p:sp>
        <p:sp>
          <p:nvSpPr>
            <p:cNvPr id="37906" name="Rectangle 18">
              <a:extLst>
                <a:ext uri="{FF2B5EF4-FFF2-40B4-BE49-F238E27FC236}">
                  <a16:creationId xmlns:a16="http://schemas.microsoft.com/office/drawing/2014/main" id="{3B639BBD-CA2C-4CF8-9178-F699EF089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279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7907" name="Rectangle 19">
              <a:extLst>
                <a:ext uri="{FF2B5EF4-FFF2-40B4-BE49-F238E27FC236}">
                  <a16:creationId xmlns:a16="http://schemas.microsoft.com/office/drawing/2014/main" id="{D6C47A4B-471E-49AF-84A9-BD2A70DCA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7" y="2974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 b="1">
                  <a:latin typeface="Arial" panose="020B0604020202020204" pitchFamily="34" charset="0"/>
                </a:rPr>
                <a:t>400</a:t>
              </a:r>
            </a:p>
          </p:txBody>
        </p:sp>
        <p:sp>
          <p:nvSpPr>
            <p:cNvPr id="37908" name="Rectangle 20">
              <a:extLst>
                <a:ext uri="{FF2B5EF4-FFF2-40B4-BE49-F238E27FC236}">
                  <a16:creationId xmlns:a16="http://schemas.microsoft.com/office/drawing/2014/main" id="{868B7AD2-B48A-42F9-B099-3090E895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2974"/>
              <a:ext cx="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 b="1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37909" name="Rectangle 21">
              <a:extLst>
                <a:ext uri="{FF2B5EF4-FFF2-40B4-BE49-F238E27FC236}">
                  <a16:creationId xmlns:a16="http://schemas.microsoft.com/office/drawing/2014/main" id="{C7BA6DA7-9650-4F4B-AB4B-3D5705095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2073"/>
              <a:ext cx="1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IRR</a:t>
              </a:r>
              <a:r>
                <a:rPr lang="en-US" altLang="en-US" sz="2800" b="1" baseline="-25000">
                  <a:solidFill>
                    <a:schemeClr val="tx2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2800" b="1">
                  <a:solidFill>
                    <a:schemeClr val="tx2"/>
                  </a:solidFill>
                  <a:latin typeface="Arial" panose="020B0604020202020204" pitchFamily="34" charset="0"/>
                </a:rPr>
                <a:t> = 400%</a:t>
              </a:r>
            </a:p>
          </p:txBody>
        </p:sp>
        <p:sp>
          <p:nvSpPr>
            <p:cNvPr id="37910" name="Rectangle 22">
              <a:extLst>
                <a:ext uri="{FF2B5EF4-FFF2-40B4-BE49-F238E27FC236}">
                  <a16:creationId xmlns:a16="http://schemas.microsoft.com/office/drawing/2014/main" id="{BBBD56E8-5C09-4725-BAAA-55B79ADD6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3421"/>
              <a:ext cx="12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chemeClr val="hlink"/>
                  </a:solidFill>
                  <a:latin typeface="Arial" panose="020B0604020202020204" pitchFamily="34" charset="0"/>
                </a:rPr>
                <a:t>IRR</a:t>
              </a:r>
              <a:r>
                <a:rPr lang="en-US" altLang="en-US" sz="2800" b="1" baseline="-25000">
                  <a:solidFill>
                    <a:schemeClr val="hlink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2800" b="1">
                  <a:solidFill>
                    <a:schemeClr val="hlink"/>
                  </a:solidFill>
                  <a:latin typeface="Arial" panose="020B0604020202020204" pitchFamily="34" charset="0"/>
                </a:rPr>
                <a:t> = 25%</a:t>
              </a:r>
            </a:p>
          </p:txBody>
        </p:sp>
        <p:sp>
          <p:nvSpPr>
            <p:cNvPr id="37911" name="Line 23">
              <a:extLst>
                <a:ext uri="{FF2B5EF4-FFF2-40B4-BE49-F238E27FC236}">
                  <a16:creationId xmlns:a16="http://schemas.microsoft.com/office/drawing/2014/main" id="{19BF85DD-93DF-4A4F-AB29-184DF644D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2357"/>
              <a:ext cx="191" cy="479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2" name="Line 24">
              <a:extLst>
                <a:ext uri="{FF2B5EF4-FFF2-40B4-BE49-F238E27FC236}">
                  <a16:creationId xmlns:a16="http://schemas.microsoft.com/office/drawing/2014/main" id="{9A1B0E17-5375-4DED-9379-CF4881B79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1" y="3125"/>
              <a:ext cx="191" cy="33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913" name="Rectangle 25">
              <a:extLst>
                <a:ext uri="{FF2B5EF4-FFF2-40B4-BE49-F238E27FC236}">
                  <a16:creationId xmlns:a16="http://schemas.microsoft.com/office/drawing/2014/main" id="{D6124950-A89D-468C-ABBF-99B9CCA36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281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 b="1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37914" name="Rectangle 26">
              <a:extLst>
                <a:ext uri="{FF2B5EF4-FFF2-40B4-BE49-F238E27FC236}">
                  <a16:creationId xmlns:a16="http://schemas.microsoft.com/office/drawing/2014/main" id="{DDC11388-041A-4B05-883E-35AFABF1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1453"/>
              <a:ext cx="5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800" b="1">
                  <a:latin typeface="Arial" panose="020B0604020202020204" pitchFamily="34" charset="0"/>
                </a:rPr>
                <a:t>NPV</a:t>
              </a:r>
            </a:p>
          </p:txBody>
        </p:sp>
        <p:sp>
          <p:nvSpPr>
            <p:cNvPr id="37915" name="Oval 27">
              <a:extLst>
                <a:ext uri="{FF2B5EF4-FFF2-40B4-BE49-F238E27FC236}">
                  <a16:creationId xmlns:a16="http://schemas.microsoft.com/office/drawing/2014/main" id="{A441F16E-2957-4C54-9FD5-9A379778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933"/>
              <a:ext cx="88" cy="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EFFCE5B-EDF1-4274-9235-FE1A5E702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are there multiple IRRs?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866B103-A87F-43F3-A96F-D35336757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351712" cy="4383087"/>
          </a:xfrm>
        </p:spPr>
        <p:txBody>
          <a:bodyPr/>
          <a:lstStyle/>
          <a:p>
            <a:pPr eaLnBrk="1" hangingPunct="1"/>
            <a:r>
              <a:rPr lang="en-US" altLang="en-US" sz="2800"/>
              <a:t>At very low discount rates, the PV of CF</a:t>
            </a:r>
            <a:r>
              <a:rPr lang="en-US" altLang="en-US" sz="2800" baseline="-25000"/>
              <a:t>2</a:t>
            </a:r>
            <a:r>
              <a:rPr lang="en-US" altLang="en-US" sz="2800"/>
              <a:t> is large &amp; negative, so NPV &lt; 0.</a:t>
            </a:r>
          </a:p>
          <a:p>
            <a:pPr eaLnBrk="1" hangingPunct="1"/>
            <a:r>
              <a:rPr lang="en-US" altLang="en-US" sz="2800"/>
              <a:t>At very high discount rates, the PV of both CF</a:t>
            </a:r>
            <a:r>
              <a:rPr lang="en-US" altLang="en-US" sz="2800" baseline="-25000"/>
              <a:t>1</a:t>
            </a:r>
            <a:r>
              <a:rPr lang="en-US" altLang="en-US" sz="2800"/>
              <a:t> and CF</a:t>
            </a:r>
            <a:r>
              <a:rPr lang="en-US" altLang="en-US" sz="2800" baseline="-25000"/>
              <a:t>2</a:t>
            </a:r>
            <a:r>
              <a:rPr lang="en-US" altLang="en-US" sz="2800"/>
              <a:t> are low, so CF</a:t>
            </a:r>
            <a:r>
              <a:rPr lang="en-US" altLang="en-US" sz="2800" baseline="-25000"/>
              <a:t>0</a:t>
            </a:r>
            <a:r>
              <a:rPr lang="en-US" altLang="en-US" sz="2800"/>
              <a:t> dominates and again NPV &lt; 0.</a:t>
            </a:r>
          </a:p>
          <a:p>
            <a:pPr eaLnBrk="1" hangingPunct="1"/>
            <a:r>
              <a:rPr lang="en-US" altLang="en-US" sz="2800"/>
              <a:t>In between, the discount rate hits CF</a:t>
            </a:r>
            <a:r>
              <a:rPr lang="en-US" altLang="en-US" sz="2800" baseline="-25000"/>
              <a:t>2</a:t>
            </a:r>
            <a:r>
              <a:rPr lang="en-US" altLang="en-US" sz="2800"/>
              <a:t> harder than CF</a:t>
            </a:r>
            <a:r>
              <a:rPr lang="en-US" altLang="en-US" sz="2800" baseline="-25000"/>
              <a:t>1</a:t>
            </a:r>
            <a:r>
              <a:rPr lang="en-US" altLang="en-US" sz="2800"/>
              <a:t>, so NPV &gt; 0.</a:t>
            </a:r>
          </a:p>
          <a:p>
            <a:pPr eaLnBrk="1" hangingPunct="1"/>
            <a:r>
              <a:rPr lang="en-US" altLang="en-US" sz="2800"/>
              <a:t>Result:  2 IRRs.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D56EA0A-ED4A-48B0-A1F6-FFB1CE4FF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Solving the multiple IRR problem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25F2542-214E-4C17-A84F-C7A5804F9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Using a calculator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Enter CFs as before.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Store a “guess” for the IRR (try 10%)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	10 </a:t>
            </a:r>
            <a:r>
              <a:rPr lang="en-US" altLang="en-US" sz="2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■</a:t>
            </a: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 STO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		 </a:t>
            </a:r>
            <a:r>
              <a:rPr lang="en-US" altLang="en-US" sz="2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■ </a:t>
            </a: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IRR = 25%  (the lower IRR)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Now guess a larger IRR (try 200%)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		200 </a:t>
            </a:r>
            <a:r>
              <a:rPr lang="en-US" altLang="en-US" sz="2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■</a:t>
            </a: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 STO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		 </a:t>
            </a:r>
            <a:r>
              <a:rPr lang="en-US" altLang="en-US" sz="26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■ </a:t>
            </a: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IRR = 400%  (the higher IRR)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>
                <a:ea typeface="Arial Unicode MS" panose="020B0604020202020204" pitchFamily="34" charset="-128"/>
                <a:cs typeface="Arial Unicode MS" panose="020B0604020202020204" pitchFamily="34" charset="-128"/>
              </a:rPr>
              <a:t>When there are nonnormal CFs and more than one IRR, use the MIRR.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BDEEFA0-58EB-4CC5-B13C-070284E73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383462" cy="1462087"/>
          </a:xfrm>
        </p:spPr>
        <p:txBody>
          <a:bodyPr/>
          <a:lstStyle/>
          <a:p>
            <a:pPr eaLnBrk="1" hangingPunct="1"/>
            <a:r>
              <a:rPr lang="en-US" altLang="en-US" sz="3600"/>
              <a:t>When to use the MIRR instead of the IRR?  Accept Project P?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7BAB3B-84EF-4C4F-A34E-AE231782E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eaLnBrk="1" hangingPunct="1"/>
            <a:r>
              <a:rPr lang="en-US" altLang="en-US"/>
              <a:t>When there are nonnormal CFs and more than one IRR, use MIRR.</a:t>
            </a:r>
          </a:p>
          <a:p>
            <a:pPr lvl="1" eaLnBrk="1" hangingPunct="1"/>
            <a:r>
              <a:rPr lang="en-US" altLang="en-US"/>
              <a:t>PV of outflows @ 10% = -$4,932.2314.</a:t>
            </a:r>
          </a:p>
          <a:p>
            <a:pPr lvl="1" eaLnBrk="1" hangingPunct="1"/>
            <a:r>
              <a:rPr lang="en-US" altLang="en-US"/>
              <a:t>TV of inflows @ 10% = $5,500.</a:t>
            </a:r>
          </a:p>
          <a:p>
            <a:pPr lvl="1" eaLnBrk="1" hangingPunct="1"/>
            <a:r>
              <a:rPr lang="en-US" altLang="en-US"/>
              <a:t>MIRR = 5.6%.</a:t>
            </a:r>
          </a:p>
          <a:p>
            <a:pPr eaLnBrk="1" hangingPunct="1"/>
            <a:r>
              <a:rPr lang="en-US" altLang="en-US"/>
              <a:t>Do not accept Project P.</a:t>
            </a:r>
          </a:p>
          <a:p>
            <a:pPr lvl="1" eaLnBrk="1" hangingPunct="1"/>
            <a:r>
              <a:rPr lang="en-US" altLang="en-US"/>
              <a:t>NPV = -$386.78 &lt; 0.</a:t>
            </a:r>
          </a:p>
          <a:p>
            <a:pPr lvl="1" eaLnBrk="1" hangingPunct="1"/>
            <a:r>
              <a:rPr lang="en-US" altLang="en-US"/>
              <a:t>MIRR = 5.6% &lt; k = 10%.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B41F8845-361E-4F31-A468-82A19A5FD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Accounting Rate of Return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AE5F0C1-0EF2-4E01-ABD0-FE58B33609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accounting rate of return, also called the average rate of return is defined as</a:t>
            </a:r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8477CF2B-FB11-4732-8E47-8F85664F3A5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145088" y="3670300"/>
          <a:ext cx="3810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854000" imgH="393480" progId="Equation.3">
                  <p:embed/>
                </p:oleObj>
              </mc:Choice>
              <mc:Fallback>
                <p:oleObj name="Equation" r:id="rId3" imgW="1854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3670300"/>
                        <a:ext cx="3810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28" name="Group 44">
            <a:extLst>
              <a:ext uri="{FF2B5EF4-FFF2-40B4-BE49-F238E27FC236}">
                <a16:creationId xmlns:a16="http://schemas.microsoft.com/office/drawing/2014/main" id="{88FF73E7-67D3-40FD-8D57-C10E66C380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838200"/>
          <a:ext cx="7772400" cy="505941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Year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Book Value of Fixed Investment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Profit after tax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90000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80000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70000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24000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26000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2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28000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B56CD6D6-C5A0-4158-AA01-C851C7918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685800"/>
            <a:ext cx="7772400" cy="5446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accounting rate of return is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1/5(20,000+22000+24000+26000+28000)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1/5(90000+80,000+70,000+60,000+50,000)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= 34 %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Obviously the higher the accounting rate of return the better the project.In general projects which have an accounting rate equal to or greater than a pre specified cutoff rate of return- which is usually 10% and 30% are accepted; others are rejected.</a:t>
            </a:r>
          </a:p>
        </p:txBody>
      </p:sp>
      <p:sp>
        <p:nvSpPr>
          <p:cNvPr id="43011" name="Line 4">
            <a:extLst>
              <a:ext uri="{FF2B5EF4-FFF2-40B4-BE49-F238E27FC236}">
                <a16:creationId xmlns:a16="http://schemas.microsoft.com/office/drawing/2014/main" id="{0ACECEFA-D77A-48D4-8CA2-3C8EE7C47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6670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692D97A-DD7C-4CB3-85DA-4E3E1FD84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30480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en-US" sz="3200"/>
              <a:t>What is the difference between independent and mutually exclusive projects?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37622C7-6D17-4655-B7C5-3091993CD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351712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Independent projects – if the cash flows of one are unaffected by the acceptance of the other.</a:t>
            </a:r>
          </a:p>
          <a:p>
            <a:pPr eaLnBrk="1" hangingPunct="1"/>
            <a:r>
              <a:rPr lang="en-US" altLang="en-US" sz="2800"/>
              <a:t>Mutually exclusive projects – if the cash flows of one can be adversely impacted by the acceptance of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89278BB-2F4C-47F8-9A48-DC5DAD6A3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 Cost Ratio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8FBAA25-257E-451F-8FE3-14E500A5A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There are two ways of defining the relationship between benefits and costs</a:t>
            </a:r>
          </a:p>
          <a:p>
            <a:pPr eaLnBrk="1" hangingPunct="1"/>
            <a:r>
              <a:rPr lang="en-US" altLang="en-US" sz="2800"/>
              <a:t>Benefit- Cost ratio: BCR= PVB/I</a:t>
            </a:r>
          </a:p>
          <a:p>
            <a:pPr eaLnBrk="1" hangingPunct="1"/>
            <a:r>
              <a:rPr lang="en-US" altLang="en-US" sz="2800"/>
              <a:t>Net Benefit- Cost Ratio: NBCR=(PVB-I)/I</a:t>
            </a:r>
          </a:p>
          <a:p>
            <a:pPr eaLnBrk="1" hangingPunct="1"/>
            <a:r>
              <a:rPr lang="en-US" altLang="en-US" sz="2800"/>
              <a:t>= BCR-1</a:t>
            </a:r>
          </a:p>
          <a:p>
            <a:pPr eaLnBrk="1" hangingPunct="1"/>
            <a:r>
              <a:rPr lang="en-US" altLang="en-US" sz="2800"/>
              <a:t>PVB= Present value of benefits</a:t>
            </a:r>
          </a:p>
          <a:p>
            <a:pPr eaLnBrk="1" hangingPunct="1"/>
            <a:r>
              <a:rPr lang="en-US" altLang="en-US" sz="2800"/>
              <a:t>I = Initial investment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5">
            <a:extLst>
              <a:ext uri="{FF2B5EF4-FFF2-40B4-BE49-F238E27FC236}">
                <a16:creationId xmlns:a16="http://schemas.microsoft.com/office/drawing/2014/main" id="{08D14A57-97D9-4B91-B25B-A797398C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F86B116-7D06-4B56-BDC8-430CA6E59E7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Illustration: Let us consider a project which is being evaluated by a firm that has a cost of capital of 12%</a:t>
            </a:r>
          </a:p>
        </p:txBody>
      </p:sp>
      <p:graphicFrame>
        <p:nvGraphicFramePr>
          <p:cNvPr id="46104" name="Group 24">
            <a:extLst>
              <a:ext uri="{FF2B5EF4-FFF2-40B4-BE49-F238E27FC236}">
                <a16:creationId xmlns:a16="http://schemas.microsoft.com/office/drawing/2014/main" id="{33FC0E16-0135-4E6C-8638-B24C435F023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45088" y="2017713"/>
          <a:ext cx="3810000" cy="4114801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Rs100000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Year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Year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Year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Year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98E05946-9DCE-4C1A-9B90-4CE4410021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533400"/>
            <a:ext cx="3810000" cy="1563688"/>
          </a:xfrm>
          <a:noFill/>
        </p:spPr>
        <p:txBody>
          <a:bodyPr/>
          <a:lstStyle/>
          <a:p>
            <a:pPr eaLnBrk="1" hangingPunct="1"/>
            <a:r>
              <a:rPr lang="en-US" altLang="en-US" sz="2800"/>
              <a:t>The benefit cost ratio measures for this project are</a:t>
            </a:r>
          </a:p>
          <a:p>
            <a:pPr eaLnBrk="1" hangingPunct="1"/>
            <a:endParaRPr lang="en-US" altLang="en-US" sz="2800"/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1615E05F-6B5E-40CE-B342-5F485A8E1C2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524000" y="2438400"/>
          <a:ext cx="6592888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3149280" imgH="622080" progId="Equation.3">
                  <p:embed/>
                </p:oleObj>
              </mc:Choice>
              <mc:Fallback>
                <p:oleObj name="Equation" r:id="rId3" imgW="3149280" imgH="622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6592888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7">
            <a:extLst>
              <a:ext uri="{FF2B5EF4-FFF2-40B4-BE49-F238E27FC236}">
                <a16:creationId xmlns:a16="http://schemas.microsoft.com/office/drawing/2014/main" id="{E7EDC838-B9DE-43A8-8728-27490646B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33800"/>
            <a:ext cx="2274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NBCR=BCR-1=0.145</a:t>
            </a:r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49042E27-6349-4616-8102-B053DE798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527550"/>
            <a:ext cx="1249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When BCR</a:t>
            </a:r>
          </a:p>
          <a:p>
            <a:r>
              <a:rPr lang="en-US" altLang="en-US"/>
              <a:t>&gt;1</a:t>
            </a:r>
          </a:p>
          <a:p>
            <a:r>
              <a:rPr lang="en-US" altLang="en-US"/>
              <a:t>=1</a:t>
            </a:r>
          </a:p>
          <a:p>
            <a:r>
              <a:rPr lang="en-US" altLang="en-US"/>
              <a:t>&lt;1</a:t>
            </a:r>
          </a:p>
        </p:txBody>
      </p:sp>
      <p:sp>
        <p:nvSpPr>
          <p:cNvPr id="5126" name="Text Box 9">
            <a:extLst>
              <a:ext uri="{FF2B5EF4-FFF2-40B4-BE49-F238E27FC236}">
                <a16:creationId xmlns:a16="http://schemas.microsoft.com/office/drawing/2014/main" id="{C28CB4F4-F76A-420E-8FA7-39EF779F5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9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7" name="Text Box 10">
            <a:extLst>
              <a:ext uri="{FF2B5EF4-FFF2-40B4-BE49-F238E27FC236}">
                <a16:creationId xmlns:a16="http://schemas.microsoft.com/office/drawing/2014/main" id="{3B2583CF-8553-49FE-A238-AB45DD1A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527550"/>
            <a:ext cx="10652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Or NBCR</a:t>
            </a:r>
          </a:p>
          <a:p>
            <a:r>
              <a:rPr lang="en-US" altLang="en-US"/>
              <a:t>&gt;0</a:t>
            </a:r>
          </a:p>
          <a:p>
            <a:r>
              <a:rPr lang="en-US" altLang="en-US"/>
              <a:t>=0</a:t>
            </a:r>
          </a:p>
          <a:p>
            <a:r>
              <a:rPr lang="en-US" altLang="en-US"/>
              <a:t>&lt;0</a:t>
            </a:r>
          </a:p>
        </p:txBody>
      </p:sp>
      <p:sp>
        <p:nvSpPr>
          <p:cNvPr id="5128" name="Text Box 11">
            <a:extLst>
              <a:ext uri="{FF2B5EF4-FFF2-40B4-BE49-F238E27FC236}">
                <a16:creationId xmlns:a16="http://schemas.microsoft.com/office/drawing/2014/main" id="{4F2F52FE-FAD7-4C26-BA52-B7CDFAE6F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495800"/>
            <a:ext cx="1249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Rule is</a:t>
            </a:r>
          </a:p>
          <a:p>
            <a:r>
              <a:rPr lang="en-US" altLang="en-US"/>
              <a:t>Accept</a:t>
            </a:r>
          </a:p>
          <a:p>
            <a:r>
              <a:rPr lang="en-US" altLang="en-US"/>
              <a:t>Indifferent</a:t>
            </a:r>
          </a:p>
          <a:p>
            <a:r>
              <a:rPr lang="en-US" altLang="en-US"/>
              <a:t>Reject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7C69B732-90B9-4680-9054-0987A9B119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expected cash flows of a project are as follows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cost of capital is 12%.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Calculate the followinga) NPV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b) benefit-cost ratio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c) IRR d) payback period e) discounted payback period.</a:t>
            </a:r>
          </a:p>
        </p:txBody>
      </p:sp>
      <p:graphicFrame>
        <p:nvGraphicFramePr>
          <p:cNvPr id="50206" name="Group 30">
            <a:extLst>
              <a:ext uri="{FF2B5EF4-FFF2-40B4-BE49-F238E27FC236}">
                <a16:creationId xmlns:a16="http://schemas.microsoft.com/office/drawing/2014/main" id="{DBE513F3-2823-41A0-A03F-67922842B83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45088" y="2017713"/>
          <a:ext cx="3810000" cy="4114803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Cash 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109" name="Text Box 33">
            <a:extLst>
              <a:ext uri="{FF2B5EF4-FFF2-40B4-BE49-F238E27FC236}">
                <a16:creationId xmlns:a16="http://schemas.microsoft.com/office/drawing/2014/main" id="{AFDBEF88-4A5D-4AC3-84EA-7CFB2E575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022350"/>
            <a:ext cx="1133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Problem1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61610586-216E-41BD-A76E-D889959A3D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1868488"/>
            <a:ext cx="3694112" cy="4913312"/>
          </a:xfrm>
        </p:spPr>
        <p:txBody>
          <a:bodyPr/>
          <a:lstStyle/>
          <a:p>
            <a:pPr eaLnBrk="1" hangingPunct="1"/>
            <a:r>
              <a:rPr lang="en-US" altLang="en-US" sz="2400"/>
              <a:t>Sulabh International is evaluating a project whose expected cash flows are as follows</a:t>
            </a:r>
          </a:p>
          <a:p>
            <a:pPr eaLnBrk="1" hangingPunct="1"/>
            <a:r>
              <a:rPr lang="en-US" altLang="en-US" sz="2400"/>
              <a:t>What is the NPV of the project, if discount rate is 14%</a:t>
            </a:r>
          </a:p>
          <a:p>
            <a:pPr eaLnBrk="1" hangingPunct="1"/>
            <a:r>
              <a:rPr lang="en-US" altLang="en-US" sz="2400"/>
              <a:t>What is the NPV of the project if the discount rate is 12% for 1year and rises every year by 1 %.</a:t>
            </a: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106D09D3-9172-4560-8467-F55084E1F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0"/>
            <a:ext cx="1204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Problem 2</a:t>
            </a:r>
          </a:p>
        </p:txBody>
      </p:sp>
      <p:graphicFrame>
        <p:nvGraphicFramePr>
          <p:cNvPr id="52256" name="Group 32">
            <a:extLst>
              <a:ext uri="{FF2B5EF4-FFF2-40B4-BE49-F238E27FC236}">
                <a16:creationId xmlns:a16="http://schemas.microsoft.com/office/drawing/2014/main" id="{C2E3BFEE-7D7B-4619-87AD-82DBCF1EA21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81600" y="2065338"/>
          <a:ext cx="3773488" cy="3725936"/>
        </p:xfrm>
        <a:graphic>
          <a:graphicData uri="http://schemas.openxmlformats.org/drawingml/2006/table">
            <a:tbl>
              <a:tblPr/>
              <a:tblGrid>
                <a:gridCol w="188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Year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Cash flow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8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-1000000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600000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E6904D8D-9BBD-432C-996C-3A646308B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9436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2F3A31C-E276-4DD5-A8F0-1E5934647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Proposed Project Data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1DB6A89-366B-49A6-805F-12C4CBCF1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534400" cy="4419600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 algn="ctr">
              <a:buFont typeface="Monotype Sorts" pitchFamily="2" charset="2"/>
              <a:buNone/>
              <a:defRPr/>
            </a:pPr>
            <a:r>
              <a:rPr lang="en-US" sz="3400"/>
              <a:t>Julie Miller is evaluating a new project for her firm, </a:t>
            </a:r>
            <a:r>
              <a:rPr lang="en-US" sz="3400" i="1"/>
              <a:t>Basket Wonders (BW)</a:t>
            </a:r>
            <a:r>
              <a:rPr lang="en-US" sz="3400"/>
              <a:t>.  She has determined that the after-tax cash flows for the project will be </a:t>
            </a:r>
            <a:r>
              <a:rPr lang="en-US" sz="3400">
                <a:solidFill>
                  <a:schemeClr val="hlink"/>
                </a:solidFill>
              </a:rPr>
              <a:t>$10,000; $12,000; $15,000; $10,000; and $7,000, </a:t>
            </a:r>
            <a:r>
              <a:rPr lang="en-US" sz="3400"/>
              <a:t>respectively, for each of the </a:t>
            </a:r>
            <a:r>
              <a:rPr lang="en-US" sz="3400">
                <a:solidFill>
                  <a:schemeClr val="tx2"/>
                </a:solidFill>
              </a:rPr>
              <a:t>Years 1 through 5</a:t>
            </a:r>
            <a:r>
              <a:rPr lang="en-US" sz="3400"/>
              <a:t>.  The initial cash outlay will be </a:t>
            </a:r>
            <a:r>
              <a:rPr lang="en-US" sz="3400">
                <a:solidFill>
                  <a:srgbClr val="014A01"/>
                </a:solidFill>
              </a:rPr>
              <a:t>$40,000</a:t>
            </a:r>
            <a:r>
              <a:rPr lang="en-US" sz="3400"/>
              <a:t>.</a:t>
            </a:r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DA6090F6-8989-4521-98F3-3B69997C4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9436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:a16="http://schemas.microsoft.com/office/drawing/2014/main" id="{5454F775-1D5D-4122-A13E-C408BD013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334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A49310B-9756-4115-91A9-5F87F22F2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Independent Project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A475FA3-8B02-4447-AADB-395800EC0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153400" cy="2362200"/>
          </a:xfrm>
        </p:spPr>
        <p:txBody>
          <a:bodyPr/>
          <a:lstStyle/>
          <a:p>
            <a:pPr>
              <a:defRPr/>
            </a:pPr>
            <a:r>
              <a:rPr lang="en-US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Independent</a:t>
            </a:r>
            <a:r>
              <a:rPr lang="en-US"/>
              <a:t> -- A project whose acceptance (or rejection) does not prevent the acceptance of other projects under consideration.</a:t>
            </a: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FACB991D-03A0-4471-A74C-A76B2C544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334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E7A968AC-972F-4708-9491-9FDC98D19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8153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Monotype Sorts"/>
              <a:buChar char="u"/>
            </a:pPr>
            <a:r>
              <a:rPr lang="en-US" altLang="en-US">
                <a:solidFill>
                  <a:srgbClr val="000000"/>
                </a:solidFill>
              </a:rPr>
              <a:t>For this project, assume that it is </a:t>
            </a:r>
            <a:r>
              <a:rPr lang="en-US" altLang="en-US" u="sng">
                <a:solidFill>
                  <a:schemeClr val="hlink"/>
                </a:solidFill>
              </a:rPr>
              <a:t>independent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of any other potential projects that </a:t>
            </a:r>
            <a:r>
              <a:rPr lang="en-US" altLang="en-US" i="1">
                <a:solidFill>
                  <a:srgbClr val="000000"/>
                </a:solidFill>
              </a:rPr>
              <a:t>Basket Wonders</a:t>
            </a:r>
            <a:r>
              <a:rPr lang="en-US" altLang="en-US">
                <a:solidFill>
                  <a:srgbClr val="000000"/>
                </a:solidFill>
              </a:rPr>
              <a:t> may undertake.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FFE46366-F7BB-4A05-8396-036E65AD5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D2DA43D-1B89-46B7-8649-14734373C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Payback Period (PBP)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10D63EE-0F5C-4E3C-BE58-ACEE9E2AC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7950" y="3663950"/>
            <a:ext cx="6769100" cy="2806700"/>
          </a:xfrm>
          <a:ln cap="flat">
            <a:solidFill>
              <a:srgbClr val="000000"/>
            </a:solidFill>
          </a:ln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marL="0" indent="0" algn="ctr">
              <a:buFont typeface="Monotype Sorts" pitchFamily="2" charset="2"/>
              <a:buNone/>
              <a:defRPr/>
            </a:pPr>
            <a:r>
              <a:rPr lang="en-US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PBP</a:t>
            </a:r>
            <a:r>
              <a:rPr lang="en-US">
                <a:solidFill>
                  <a:srgbClr val="A75151"/>
                </a:solidFill>
              </a:rPr>
              <a:t> </a:t>
            </a:r>
            <a:r>
              <a:rPr lang="en-US"/>
              <a:t>is the period of time required for the cumulative expected cash flows from an investment project to equal the initial cash outflow.</a:t>
            </a:r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F7BDC911-3F3D-4385-A5A5-415FB1435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5AF90BC1-0C75-43D5-9AE1-27D18AF79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2073275"/>
            <a:ext cx="76708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</a:rPr>
              <a:t>0             1              2             3             4           5</a:t>
            </a:r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CD3C331C-54F0-4453-A037-4CE7AB86C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EF60E85D-2496-4234-A330-014609047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529542A9-7A1C-4B1B-BBDD-DFEC78274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F6685EDB-B816-49E3-AFA4-CDBD3FC8B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F599AE8B-A8D6-4762-BB8A-89AE0CEDD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A352D44C-F3B1-4490-90AD-0A6FA4411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224F4583-BFB9-43BC-AE66-3981C51AA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819400"/>
            <a:ext cx="739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E9EB7AF0-9747-4CC8-9A5F-7E00F3BB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881313"/>
            <a:ext cx="85232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</a:rPr>
              <a:t>  -40 K          10 K           12 K          15 K           10 K          7 K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618E540-ACBB-42F3-B65F-AED8B95F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3" y="3300413"/>
            <a:ext cx="554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chemeClr val="tx2"/>
                </a:solidFill>
              </a:rPr>
              <a:t>(c)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C6D62AA-BBB0-4CB7-B57B-E45516FC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313113"/>
            <a:ext cx="6865938" cy="466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</a:rPr>
              <a:t>10 K           22 K          </a:t>
            </a:r>
            <a:r>
              <a:rPr lang="en-US" altLang="en-US" sz="2400" i="1">
                <a:solidFill>
                  <a:srgbClr val="000000"/>
                </a:solidFill>
              </a:rPr>
              <a:t>37 K           </a:t>
            </a:r>
            <a:r>
              <a:rPr lang="en-US" altLang="en-US" sz="2400">
                <a:solidFill>
                  <a:srgbClr val="000000"/>
                </a:solidFill>
              </a:rPr>
              <a:t>47 K         54 K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ECFA080D-D1A5-4D09-81DB-3925D7F94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086AB487-0E36-4675-A0B1-CB57E3242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Payback Solution (#1)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6E966F9A-FAB0-46EA-AA5D-CC88113DE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5400" y="4200525"/>
            <a:ext cx="6565900" cy="2486025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>
              <a:buFont typeface="Monotype Sorts" pitchFamily="2" charset="2"/>
              <a:buNone/>
              <a:defRPr/>
            </a:pP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PBP</a:t>
            </a:r>
            <a:r>
              <a:rPr lang="en-US" sz="3400"/>
              <a:t> 	= </a:t>
            </a:r>
            <a:r>
              <a:rPr lang="en-US" sz="3400">
                <a:solidFill>
                  <a:srgbClr val="42B200"/>
                </a:solidFill>
              </a:rPr>
              <a:t>a</a:t>
            </a:r>
            <a:r>
              <a:rPr lang="en-US" sz="3400"/>
              <a:t> + ( </a:t>
            </a:r>
            <a:r>
              <a:rPr lang="en-US" sz="3400">
                <a:solidFill>
                  <a:srgbClr val="CF76F4"/>
                </a:solidFill>
              </a:rPr>
              <a:t>b</a:t>
            </a:r>
            <a:r>
              <a:rPr lang="en-US" sz="3400">
                <a:solidFill>
                  <a:srgbClr val="380069"/>
                </a:solidFill>
              </a:rPr>
              <a:t> </a:t>
            </a:r>
            <a:r>
              <a:rPr lang="en-US" sz="3400"/>
              <a:t>- </a:t>
            </a:r>
            <a:r>
              <a:rPr lang="en-US" sz="3400">
                <a:solidFill>
                  <a:schemeClr val="tx2"/>
                </a:solidFill>
              </a:rPr>
              <a:t>c </a:t>
            </a:r>
            <a:r>
              <a:rPr lang="en-US" sz="3400"/>
              <a:t>) / </a:t>
            </a:r>
            <a:r>
              <a:rPr lang="en-US" sz="3400">
                <a:solidFill>
                  <a:schemeClr val="hlink"/>
                </a:solidFill>
              </a:rPr>
              <a:t>d</a:t>
            </a:r>
            <a:r>
              <a:rPr lang="en-US" sz="3400"/>
              <a:t>			= </a:t>
            </a:r>
            <a:r>
              <a:rPr lang="en-US" sz="3400">
                <a:solidFill>
                  <a:srgbClr val="42B200"/>
                </a:solidFill>
              </a:rPr>
              <a:t>3</a:t>
            </a:r>
            <a:r>
              <a:rPr lang="en-US" sz="3400"/>
              <a:t> + (</a:t>
            </a:r>
            <a:r>
              <a:rPr lang="en-US" sz="3400">
                <a:solidFill>
                  <a:srgbClr val="CF76F4"/>
                </a:solidFill>
              </a:rPr>
              <a:t>40</a:t>
            </a:r>
            <a:r>
              <a:rPr lang="en-US" sz="3400"/>
              <a:t> - </a:t>
            </a:r>
            <a:r>
              <a:rPr lang="en-US" sz="3400">
                <a:solidFill>
                  <a:schemeClr val="tx2"/>
                </a:solidFill>
              </a:rPr>
              <a:t>37</a:t>
            </a:r>
            <a:r>
              <a:rPr lang="en-US" sz="3400"/>
              <a:t>) / </a:t>
            </a:r>
            <a:r>
              <a:rPr lang="en-US" sz="3400">
                <a:solidFill>
                  <a:schemeClr val="hlink"/>
                </a:solidFill>
              </a:rPr>
              <a:t>10	</a:t>
            </a:r>
            <a:r>
              <a:rPr lang="en-US" sz="3400"/>
              <a:t>		= </a:t>
            </a:r>
            <a:r>
              <a:rPr lang="en-US" sz="3400">
                <a:solidFill>
                  <a:srgbClr val="42B200"/>
                </a:solidFill>
              </a:rPr>
              <a:t>3</a:t>
            </a:r>
            <a:r>
              <a:rPr lang="en-US" sz="3400"/>
              <a:t> + (</a:t>
            </a:r>
            <a:r>
              <a:rPr lang="en-US" sz="3400">
                <a:solidFill>
                  <a:srgbClr val="CF76F4"/>
                </a:solidFill>
              </a:rPr>
              <a:t>3</a:t>
            </a:r>
            <a:r>
              <a:rPr lang="en-US" sz="3400"/>
              <a:t>) / </a:t>
            </a:r>
            <a:r>
              <a:rPr lang="en-US" sz="3400">
                <a:solidFill>
                  <a:schemeClr val="hlink"/>
                </a:solidFill>
              </a:rPr>
              <a:t>10</a:t>
            </a:r>
            <a:r>
              <a:rPr lang="en-US" sz="3400"/>
              <a:t>				=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 Years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C1D96D6C-A8F2-4831-89F0-D6D97A603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CDAB286C-149F-4EB6-A6CB-EBB45E4A6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2073275"/>
            <a:ext cx="77692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</a:rPr>
              <a:t>0             1              2            </a:t>
            </a:r>
            <a:r>
              <a:rPr lang="en-US" altLang="en-US" sz="2800" i="1">
                <a:solidFill>
                  <a:srgbClr val="000000"/>
                </a:solidFill>
              </a:rPr>
              <a:t>3</a:t>
            </a:r>
            <a:r>
              <a:rPr lang="en-US" altLang="en-US" sz="2800">
                <a:solidFill>
                  <a:srgbClr val="000000"/>
                </a:solidFill>
              </a:rPr>
              <a:t>               4           5</a:t>
            </a: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292ED1CA-5D21-4AD4-ADAB-AF4E06D3B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3C730354-E659-45CF-905A-C6D5F824C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96A01C94-0361-4910-A740-8D4145FF8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ACAC9AF-31E0-4199-87BE-1618DEC3F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9BCC5645-DBA8-4606-8AB1-18A23B075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1F45EEF5-C312-4F9B-8F22-B3CFDC445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F45ACA49-31F7-49D1-9C90-5C901E243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819400"/>
            <a:ext cx="739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EBF944E8-E1FB-41A6-89BB-9A1B6E3CE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881313"/>
            <a:ext cx="85232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</a:rPr>
              <a:t>  </a:t>
            </a:r>
            <a:r>
              <a:rPr lang="en-US" altLang="en-US" sz="2400" i="1">
                <a:solidFill>
                  <a:srgbClr val="000000"/>
                </a:solidFill>
              </a:rPr>
              <a:t>-40 K          </a:t>
            </a:r>
            <a:r>
              <a:rPr lang="en-US" altLang="en-US" sz="2400">
                <a:solidFill>
                  <a:srgbClr val="000000"/>
                </a:solidFill>
              </a:rPr>
              <a:t>10 K           12 K          15 K</a:t>
            </a:r>
            <a:r>
              <a:rPr lang="en-US" altLang="en-US" sz="2400" i="1">
                <a:solidFill>
                  <a:srgbClr val="000000"/>
                </a:solidFill>
              </a:rPr>
              <a:t>           10 K          </a:t>
            </a:r>
            <a:r>
              <a:rPr lang="en-US" altLang="en-US" sz="2400">
                <a:solidFill>
                  <a:srgbClr val="000000"/>
                </a:solidFill>
              </a:rPr>
              <a:t>7 K</a:t>
            </a:r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B0300F88-97C3-4834-9F25-008D6A10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4062413"/>
            <a:ext cx="182403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000000"/>
                </a:solidFill>
              </a:rPr>
              <a:t>Cumulative</a:t>
            </a:r>
          </a:p>
          <a:p>
            <a:pPr algn="ctr"/>
            <a:r>
              <a:rPr lang="en-US" altLang="en-US" sz="2400">
                <a:solidFill>
                  <a:srgbClr val="000000"/>
                </a:solidFill>
              </a:rPr>
              <a:t>Inflows</a:t>
            </a:r>
          </a:p>
        </p:txBody>
      </p:sp>
      <p:sp>
        <p:nvSpPr>
          <p:cNvPr id="14354" name="Arc 18">
            <a:extLst>
              <a:ext uri="{FF2B5EF4-FFF2-40B4-BE49-F238E27FC236}">
                <a16:creationId xmlns:a16="http://schemas.microsoft.com/office/drawing/2014/main" id="{3D4A1D50-B2B3-486B-BAF7-69DACF73112D}"/>
              </a:ext>
            </a:extLst>
          </p:cNvPr>
          <p:cNvSpPr>
            <a:spLocks/>
          </p:cNvSpPr>
          <p:nvPr/>
        </p:nvSpPr>
        <p:spPr bwMode="auto">
          <a:xfrm>
            <a:off x="915988" y="3582988"/>
            <a:ext cx="838200" cy="447675"/>
          </a:xfrm>
          <a:custGeom>
            <a:avLst/>
            <a:gdLst>
              <a:gd name="T0" fmla="*/ 0 w 21600"/>
              <a:gd name="T1" fmla="*/ 447675 h 21600"/>
              <a:gd name="T2" fmla="*/ 836609 w 21600"/>
              <a:gd name="T3" fmla="*/ 0 h 21600"/>
              <a:gd name="T4" fmla="*/ 838200 w 21600"/>
              <a:gd name="T5" fmla="*/ 44767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6"/>
                  <a:pt x="9645" y="22"/>
                  <a:pt x="2155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6"/>
                  <a:pt x="9645" y="22"/>
                  <a:pt x="2155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3C0DC875-0BF7-4449-9B23-AC041A475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062163"/>
            <a:ext cx="5540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42B200"/>
                </a:solidFill>
              </a:rPr>
              <a:t>(a)</a:t>
            </a:r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id="{86B56C01-1B3F-4D1B-9B4F-317DD1EC0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852738"/>
            <a:ext cx="6715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380069"/>
                </a:solidFill>
              </a:rPr>
              <a:t>(</a:t>
            </a:r>
            <a:r>
              <a:rPr lang="en-US" altLang="en-US" sz="2400">
                <a:solidFill>
                  <a:srgbClr val="CF76F4"/>
                </a:solidFill>
              </a:rPr>
              <a:t>-b</a:t>
            </a:r>
            <a:r>
              <a:rPr lang="en-US" altLang="en-US" sz="2400">
                <a:solidFill>
                  <a:srgbClr val="380069"/>
                </a:solidFill>
              </a:rPr>
              <a:t>)</a:t>
            </a:r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8134B7FA-7E0A-43D0-8F1A-F4095A07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2871788"/>
            <a:ext cx="5699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(d)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val 2">
            <a:extLst>
              <a:ext uri="{FF2B5EF4-FFF2-40B4-BE49-F238E27FC236}">
                <a16:creationId xmlns:a16="http://schemas.microsoft.com/office/drawing/2014/main" id="{C2807298-19E7-4C39-8B53-F37D65C6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3343275"/>
            <a:ext cx="787400" cy="4445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8CEEA244-E98A-4449-A31E-6CF656F86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101850"/>
            <a:ext cx="711200" cy="396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Oval 5">
            <a:extLst>
              <a:ext uri="{FF2B5EF4-FFF2-40B4-BE49-F238E27FC236}">
                <a16:creationId xmlns:a16="http://schemas.microsoft.com/office/drawing/2014/main" id="{33A447C9-6541-4843-B404-AFEC6A573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2838450"/>
            <a:ext cx="774700" cy="47942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0114C625-31DD-4583-BB24-038D33114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76400"/>
            <a:ext cx="57912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C43BC3D-FFDC-4210-BEAE-B6AE93CFC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7391400" cy="1371600"/>
          </a:xfrm>
          <a:effectLst>
            <a:outerShdw dist="71842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b="1"/>
              <a:t>Payback Solution (#2)</a:t>
            </a:r>
          </a:p>
        </p:txBody>
      </p:sp>
      <p:sp>
        <p:nvSpPr>
          <p:cNvPr id="12296" name="Rectangle 8">
            <a:extLst>
              <a:ext uri="{FF2B5EF4-FFF2-40B4-BE49-F238E27FC236}">
                <a16:creationId xmlns:a16="http://schemas.microsoft.com/office/drawing/2014/main" id="{179A3B17-4B46-441C-8583-2032FF385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3100" y="4143375"/>
            <a:ext cx="6829425" cy="2486025"/>
          </a:xfrm>
          <a:effectLst>
            <a:outerShdw algn="ctr" rotWithShape="0">
              <a:schemeClr val="bg2"/>
            </a:outerShdw>
          </a:effectLst>
        </p:spPr>
        <p:txBody>
          <a:bodyPr/>
          <a:lstStyle/>
          <a:p>
            <a:pPr lvl="1">
              <a:buFont typeface="Monotype Sorts" pitchFamily="2" charset="2"/>
              <a:buNone/>
              <a:defRPr/>
            </a:pP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PBP</a:t>
            </a:r>
            <a:r>
              <a:rPr lang="en-US" sz="3400"/>
              <a:t> 	= </a:t>
            </a:r>
            <a:r>
              <a:rPr lang="en-US" sz="3400">
                <a:solidFill>
                  <a:srgbClr val="014A01"/>
                </a:solidFill>
              </a:rPr>
              <a:t>3</a:t>
            </a:r>
            <a:r>
              <a:rPr lang="en-US" sz="3400"/>
              <a:t> + ( </a:t>
            </a:r>
            <a:r>
              <a:rPr lang="en-US" sz="3400">
                <a:solidFill>
                  <a:schemeClr val="hlink"/>
                </a:solidFill>
              </a:rPr>
              <a:t>3K </a:t>
            </a:r>
            <a:r>
              <a:rPr lang="en-US" sz="3400"/>
              <a:t>) / </a:t>
            </a:r>
            <a:r>
              <a:rPr lang="en-US" sz="3400">
                <a:solidFill>
                  <a:srgbClr val="CF76F4"/>
                </a:solidFill>
              </a:rPr>
              <a:t>10K</a:t>
            </a:r>
            <a:r>
              <a:rPr lang="en-US" sz="3400">
                <a:solidFill>
                  <a:schemeClr val="hlink"/>
                </a:solidFill>
              </a:rPr>
              <a:t>	</a:t>
            </a:r>
            <a:r>
              <a:rPr lang="en-US" sz="3400"/>
              <a:t>			= </a:t>
            </a:r>
            <a:r>
              <a:rPr lang="en-US" sz="3400">
                <a:solidFill>
                  <a:srgbClr val="A7515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3.3 Years</a:t>
            </a:r>
            <a:endParaRPr lang="en-US" sz="900"/>
          </a:p>
          <a:p>
            <a:pPr lvl="1" algn="ctr">
              <a:buFont typeface="Monotype Sorts" pitchFamily="2" charset="2"/>
              <a:buNone/>
              <a:defRPr/>
            </a:pPr>
            <a:r>
              <a:rPr lang="en-US"/>
              <a:t>Note:  Take absolute value of last negative cumulative cash flow value.</a:t>
            </a:r>
          </a:p>
        </p:txBody>
      </p:sp>
      <p:sp>
        <p:nvSpPr>
          <p:cNvPr id="15368" name="Line 9">
            <a:extLst>
              <a:ext uri="{FF2B5EF4-FFF2-40B4-BE49-F238E27FC236}">
                <a16:creationId xmlns:a16="http://schemas.microsoft.com/office/drawing/2014/main" id="{10C9B87B-62ED-455B-AE0E-28DBD0B24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600200"/>
            <a:ext cx="579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9" name="Line 11">
            <a:extLst>
              <a:ext uri="{FF2B5EF4-FFF2-40B4-BE49-F238E27FC236}">
                <a16:creationId xmlns:a16="http://schemas.microsoft.com/office/drawing/2014/main" id="{1D295403-1D3F-4B41-A542-72E7C76CE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0" name="Line 12">
            <a:extLst>
              <a:ext uri="{FF2B5EF4-FFF2-40B4-BE49-F238E27FC236}">
                <a16:creationId xmlns:a16="http://schemas.microsoft.com/office/drawing/2014/main" id="{D51C2EEA-3224-42B5-B6BB-038BD00E7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1" name="Line 13">
            <a:extLst>
              <a:ext uri="{FF2B5EF4-FFF2-40B4-BE49-F238E27FC236}">
                <a16:creationId xmlns:a16="http://schemas.microsoft.com/office/drawing/2014/main" id="{D79C0D16-BF61-46D9-81B1-0AE5BC933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2" name="Line 14">
            <a:extLst>
              <a:ext uri="{FF2B5EF4-FFF2-40B4-BE49-F238E27FC236}">
                <a16:creationId xmlns:a16="http://schemas.microsoft.com/office/drawing/2014/main" id="{E3E96324-1202-419E-8093-E7C18C912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3" name="Line 15">
            <a:extLst>
              <a:ext uri="{FF2B5EF4-FFF2-40B4-BE49-F238E27FC236}">
                <a16:creationId xmlns:a16="http://schemas.microsoft.com/office/drawing/2014/main" id="{2387F22C-3919-46FC-BFB3-4D0AEB0B7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4" name="Line 16">
            <a:extLst>
              <a:ext uri="{FF2B5EF4-FFF2-40B4-BE49-F238E27FC236}">
                <a16:creationId xmlns:a16="http://schemas.microsoft.com/office/drawing/2014/main" id="{68E6FE8A-86DC-47ED-8A3E-EAB0DD487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514600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5" name="Line 17">
            <a:extLst>
              <a:ext uri="{FF2B5EF4-FFF2-40B4-BE49-F238E27FC236}">
                <a16:creationId xmlns:a16="http://schemas.microsoft.com/office/drawing/2014/main" id="{4D458AA6-7770-4A1A-9AC0-3DB1AE8E7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819400"/>
            <a:ext cx="7391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6" name="Rectangle 19">
            <a:extLst>
              <a:ext uri="{FF2B5EF4-FFF2-40B4-BE49-F238E27FC236}">
                <a16:creationId xmlns:a16="http://schemas.microsoft.com/office/drawing/2014/main" id="{DB9712CF-DCCE-4A7B-997A-16541C9D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4805363"/>
            <a:ext cx="17748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/>
              <a:t>Cumulative</a:t>
            </a:r>
          </a:p>
          <a:p>
            <a:pPr algn="ctr"/>
            <a:r>
              <a:rPr lang="en-US" altLang="en-US" sz="2400"/>
              <a:t>Cash Flows</a:t>
            </a:r>
          </a:p>
        </p:txBody>
      </p:sp>
      <p:sp>
        <p:nvSpPr>
          <p:cNvPr id="15377" name="Line 20">
            <a:extLst>
              <a:ext uri="{FF2B5EF4-FFF2-40B4-BE49-F238E27FC236}">
                <a16:creationId xmlns:a16="http://schemas.microsoft.com/office/drawing/2014/main" id="{A8D82F5A-936E-4BB7-B13A-34705CF185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7300" y="3943350"/>
            <a:ext cx="400050" cy="77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8" name="Line 21">
            <a:extLst>
              <a:ext uri="{FF2B5EF4-FFF2-40B4-BE49-F238E27FC236}">
                <a16:creationId xmlns:a16="http://schemas.microsoft.com/office/drawing/2014/main" id="{DA2D09F0-BB1F-43FB-A465-FBD332CC6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2114550"/>
            <a:ext cx="0" cy="1914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9" name="Rectangle 18">
            <a:extLst>
              <a:ext uri="{FF2B5EF4-FFF2-40B4-BE49-F238E27FC236}">
                <a16:creationId xmlns:a16="http://schemas.microsoft.com/office/drawing/2014/main" id="{63378D1D-1464-4F32-8A93-BA63A92C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881313"/>
            <a:ext cx="85232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/>
              <a:t>  -40 K          10 K           12 K          15 K</a:t>
            </a:r>
            <a:r>
              <a:rPr lang="en-US" altLang="en-US" sz="2400" i="1"/>
              <a:t>           </a:t>
            </a:r>
            <a:r>
              <a:rPr lang="en-US" altLang="en-US" sz="2400">
                <a:solidFill>
                  <a:srgbClr val="CF76F4"/>
                </a:solidFill>
              </a:rPr>
              <a:t>10 K          </a:t>
            </a:r>
            <a:r>
              <a:rPr lang="en-US" altLang="en-US" sz="2400"/>
              <a:t>7 K</a:t>
            </a:r>
          </a:p>
        </p:txBody>
      </p:sp>
      <p:sp>
        <p:nvSpPr>
          <p:cNvPr id="15380" name="Rectangle 10">
            <a:extLst>
              <a:ext uri="{FF2B5EF4-FFF2-40B4-BE49-F238E27FC236}">
                <a16:creationId xmlns:a16="http://schemas.microsoft.com/office/drawing/2014/main" id="{11B11921-42FC-4850-B2D6-0BD63BC7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2073275"/>
            <a:ext cx="77692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800"/>
              <a:t>0             1              2            </a:t>
            </a:r>
            <a:r>
              <a:rPr lang="en-US" altLang="en-US" sz="2800">
                <a:solidFill>
                  <a:srgbClr val="014A01"/>
                </a:solidFill>
              </a:rPr>
              <a:t>3</a:t>
            </a:r>
            <a:r>
              <a:rPr lang="en-US" altLang="en-US" sz="2800"/>
              <a:t>               4           5</a:t>
            </a:r>
          </a:p>
        </p:txBody>
      </p:sp>
      <p:sp>
        <p:nvSpPr>
          <p:cNvPr id="15381" name="Rectangle 4">
            <a:extLst>
              <a:ext uri="{FF2B5EF4-FFF2-40B4-BE49-F238E27FC236}">
                <a16:creationId xmlns:a16="http://schemas.microsoft.com/office/drawing/2014/main" id="{72E57DD3-CFFE-4D5C-B60F-9B27B502E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341688"/>
            <a:ext cx="8334375" cy="4667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-40 K         -30 K          -18 K          -3 K</a:t>
            </a:r>
            <a:r>
              <a:rPr lang="en-US" altLang="en-US" sz="2400">
                <a:solidFill>
                  <a:schemeClr val="tx2"/>
                </a:solidFill>
              </a:rPr>
              <a:t>            7 K         14 K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D41064AEDA0843A41CFD5E02EFD959" ma:contentTypeVersion="2" ma:contentTypeDescription="Create a new document." ma:contentTypeScope="" ma:versionID="8515a9caa03ad6862d0e784da0b0fc27">
  <xsd:schema xmlns:xsd="http://www.w3.org/2001/XMLSchema" xmlns:xs="http://www.w3.org/2001/XMLSchema" xmlns:p="http://schemas.microsoft.com/office/2006/metadata/properties" xmlns:ns2="3e3b7f3f-4ae4-4333-874b-f215a2f7e271" targetNamespace="http://schemas.microsoft.com/office/2006/metadata/properties" ma:root="true" ma:fieldsID="71f93f7afefd5f1ca7431c7846694acd" ns2:_="">
    <xsd:import namespace="3e3b7f3f-4ae4-4333-874b-f215a2f7e2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b7f3f-4ae4-4333-874b-f215a2f7e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061336-ECB2-4829-9512-BB8D475AFE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3b7f3f-4ae4-4333-874b-f215a2f7e2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D162B8-5E1C-4218-A36A-EE43773CB3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531</TotalTime>
  <Words>2028</Words>
  <Application>Microsoft Office PowerPoint</Application>
  <PresentationFormat>On-screen Show (4:3)</PresentationFormat>
  <Paragraphs>372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Blends</vt:lpstr>
      <vt:lpstr>The Basics of Capital Budgeting/ Investment Appraisals</vt:lpstr>
      <vt:lpstr>What is capital budgeting?</vt:lpstr>
      <vt:lpstr>Steps to capital budgeting</vt:lpstr>
      <vt:lpstr>What is the difference between independent and mutually exclusive projects?</vt:lpstr>
      <vt:lpstr>Proposed Project Data</vt:lpstr>
      <vt:lpstr>Independent Project</vt:lpstr>
      <vt:lpstr>Payback Period (PBP)</vt:lpstr>
      <vt:lpstr>Payback Solution (#1)</vt:lpstr>
      <vt:lpstr>Payback Solution (#2)</vt:lpstr>
      <vt:lpstr>What is the difference between normal and nonnormal cash flow streams?</vt:lpstr>
      <vt:lpstr>What is the payback period?</vt:lpstr>
      <vt:lpstr>Calculating payback</vt:lpstr>
      <vt:lpstr>Strengths and weaknesses of payback</vt:lpstr>
      <vt:lpstr>Discounted payback period</vt:lpstr>
      <vt:lpstr>Net Present Value (NPV)</vt:lpstr>
      <vt:lpstr>What is Project L’s NPV?</vt:lpstr>
      <vt:lpstr>Solving for NPV: Financial calculator solution</vt:lpstr>
      <vt:lpstr>Rationale for the NPV method</vt:lpstr>
      <vt:lpstr>Internal Rate of Return (IRR)</vt:lpstr>
      <vt:lpstr>How is a project’s IRR similar to a bond’s YTM?</vt:lpstr>
      <vt:lpstr>Rationale for the IRR method</vt:lpstr>
      <vt:lpstr>IRR Acceptance Criteria</vt:lpstr>
      <vt:lpstr>NPV Profiles</vt:lpstr>
      <vt:lpstr>Drawing NPV profiles</vt:lpstr>
      <vt:lpstr>Comparing the NPV and IRR methods</vt:lpstr>
      <vt:lpstr>Finding the crossover point</vt:lpstr>
      <vt:lpstr>Reasons why NPV profiles cross</vt:lpstr>
      <vt:lpstr>Reinvestment rate assumptions</vt:lpstr>
      <vt:lpstr>Since managers prefer the IRR to the NPV method, is there a better IRR measure?</vt:lpstr>
      <vt:lpstr>Calculating MIRR</vt:lpstr>
      <vt:lpstr>Why use MIRR versus IRR?</vt:lpstr>
      <vt:lpstr>Project P has cash flows (in 000s): CF0 = -$800, CF1 = $5,000, and CF2 = -$5,000.  Find Project P’s NPV and IRR.</vt:lpstr>
      <vt:lpstr>Multiple IRRs</vt:lpstr>
      <vt:lpstr>Why are there multiple IRRs?</vt:lpstr>
      <vt:lpstr>Solving the multiple IRR problem</vt:lpstr>
      <vt:lpstr>When to use the MIRR instead of the IRR?  Accept Project P?</vt:lpstr>
      <vt:lpstr>Accounting Rate of Return</vt:lpstr>
      <vt:lpstr>PowerPoint Presentation</vt:lpstr>
      <vt:lpstr>PowerPoint Presentation</vt:lpstr>
      <vt:lpstr>Benefit Cost Ratio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The Basics of Capital Budgeting</dc:title>
  <dc:creator>Christopher Buzzard</dc:creator>
  <cp:lastModifiedBy>Computer</cp:lastModifiedBy>
  <cp:revision>30</cp:revision>
  <dcterms:created xsi:type="dcterms:W3CDTF">2002-12-30T02:45:15Z</dcterms:created>
  <dcterms:modified xsi:type="dcterms:W3CDTF">2020-08-14T05:49:20Z</dcterms:modified>
</cp:coreProperties>
</file>