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1" r:id="rId3"/>
  </p:sldMasterIdLst>
  <p:sldIdLst>
    <p:sldId id="256" r:id="rId4"/>
    <p:sldId id="291" r:id="rId5"/>
    <p:sldId id="293" r:id="rId6"/>
    <p:sldId id="301" r:id="rId7"/>
    <p:sldId id="302" r:id="rId8"/>
    <p:sldId id="303" r:id="rId9"/>
    <p:sldId id="294" r:id="rId10"/>
    <p:sldId id="304" r:id="rId11"/>
    <p:sldId id="257" r:id="rId12"/>
    <p:sldId id="258" r:id="rId13"/>
    <p:sldId id="292" r:id="rId14"/>
    <p:sldId id="295" r:id="rId15"/>
    <p:sldId id="259" r:id="rId16"/>
    <p:sldId id="260" r:id="rId17"/>
    <p:sldId id="269" r:id="rId18"/>
    <p:sldId id="270" r:id="rId19"/>
    <p:sldId id="271" r:id="rId20"/>
    <p:sldId id="262" r:id="rId21"/>
    <p:sldId id="296" r:id="rId22"/>
    <p:sldId id="298" r:id="rId23"/>
    <p:sldId id="263" r:id="rId24"/>
    <p:sldId id="299" r:id="rId25"/>
    <p:sldId id="300" r:id="rId26"/>
    <p:sldId id="264" r:id="rId27"/>
    <p:sldId id="265" r:id="rId28"/>
    <p:sldId id="266" r:id="rId29"/>
    <p:sldId id="267" r:id="rId30"/>
    <p:sldId id="268" r:id="rId31"/>
    <p:sldId id="272" r:id="rId32"/>
    <p:sldId id="273" r:id="rId33"/>
    <p:sldId id="274" r:id="rId34"/>
    <p:sldId id="275" r:id="rId35"/>
    <p:sldId id="276" r:id="rId36"/>
    <p:sldId id="277" r:id="rId37"/>
    <p:sldId id="280" r:id="rId38"/>
    <p:sldId id="281" r:id="rId39"/>
    <p:sldId id="282" r:id="rId40"/>
    <p:sldId id="283" r:id="rId41"/>
    <p:sldId id="284" r:id="rId42"/>
    <p:sldId id="285" r:id="rId43"/>
    <p:sldId id="289" r:id="rId44"/>
    <p:sldId id="290" r:id="rId45"/>
    <p:sldId id="297" r:id="rId46"/>
    <p:sldId id="286" r:id="rId47"/>
    <p:sldId id="287" r:id="rId48"/>
    <p:sldId id="288"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E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154A0-C638-4D9A-916C-5F9608D3BDC4}" v="415" dt="2020-09-25T06:14:00.342"/>
    <p1510:client id="{3AE59C2C-0A6F-4D78-96F1-BB3CDF25BC75}" v="1" dt="2020-10-01T03:07:35.924"/>
    <p1510:client id="{3BAC5FB9-D633-BD52-07CA-FD2887ECBF07}" v="514" dt="2020-09-22T03:38:32.256"/>
    <p1510:client id="{66EE9239-A380-4CA5-9A18-1695C90B6D3C}" v="10" dt="2020-09-25T07:13:29.252"/>
    <p1510:client id="{8DBA80D4-481C-42F8-869F-5E3C3AE515FD}" v="1" dt="2020-09-29T04:04:27.769"/>
    <p1510:client id="{976EB798-5BA7-450A-9539-FD88AC8DDDC3}" v="6" dt="2020-09-22T04:01:10.563"/>
    <p1510:client id="{EC964B8E-4A4F-44EC-83D4-0EFBB85D560E}" v="159" dt="2020-10-01T02:58:08.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Divya Sharma S.G." userId="S::sg_divya@blr.amrita.edu::74ed4411-1df2-4799-8a50-640a77fe483c" providerId="AD" clId="Web-{EC964B8E-4A4F-44EC-83D4-0EFBB85D560E}"/>
    <pc:docChg chg="addSld modSld">
      <pc:chgData name="Ms. Divya Sharma S.G." userId="S::sg_divya@blr.amrita.edu::74ed4411-1df2-4799-8a50-640a77fe483c" providerId="AD" clId="Web-{EC964B8E-4A4F-44EC-83D4-0EFBB85D560E}" dt="2020-10-01T02:58:08.219" v="158"/>
      <pc:docMkLst>
        <pc:docMk/>
      </pc:docMkLst>
      <pc:sldChg chg="modSp new">
        <pc:chgData name="Ms. Divya Sharma S.G." userId="S::sg_divya@blr.amrita.edu::74ed4411-1df2-4799-8a50-640a77fe483c" providerId="AD" clId="Web-{EC964B8E-4A4F-44EC-83D4-0EFBB85D560E}" dt="2020-10-01T02:48:48.300" v="30" actId="20577"/>
        <pc:sldMkLst>
          <pc:docMk/>
          <pc:sldMk cId="2783676845" sldId="301"/>
        </pc:sldMkLst>
        <pc:spChg chg="mod">
          <ac:chgData name="Ms. Divya Sharma S.G." userId="S::sg_divya@blr.amrita.edu::74ed4411-1df2-4799-8a50-640a77fe483c" providerId="AD" clId="Web-{EC964B8E-4A4F-44EC-83D4-0EFBB85D560E}" dt="2020-10-01T02:46:12.625" v="23" actId="20577"/>
          <ac:spMkLst>
            <pc:docMk/>
            <pc:sldMk cId="2783676845" sldId="301"/>
            <ac:spMk id="2" creationId="{A49AA6B7-1BA8-48BA-9C3D-B44BDE2E02DB}"/>
          </ac:spMkLst>
        </pc:spChg>
        <pc:spChg chg="mod">
          <ac:chgData name="Ms. Divya Sharma S.G." userId="S::sg_divya@blr.amrita.edu::74ed4411-1df2-4799-8a50-640a77fe483c" providerId="AD" clId="Web-{EC964B8E-4A4F-44EC-83D4-0EFBB85D560E}" dt="2020-10-01T02:48:48.300" v="30" actId="20577"/>
          <ac:spMkLst>
            <pc:docMk/>
            <pc:sldMk cId="2783676845" sldId="301"/>
            <ac:spMk id="3" creationId="{E0F90D9D-1824-4CBB-A620-D0C806DAD96F}"/>
          </ac:spMkLst>
        </pc:spChg>
      </pc:sldChg>
      <pc:sldChg chg="modSp new">
        <pc:chgData name="Ms. Divya Sharma S.G." userId="S::sg_divya@blr.amrita.edu::74ed4411-1df2-4799-8a50-640a77fe483c" providerId="AD" clId="Web-{EC964B8E-4A4F-44EC-83D4-0EFBB85D560E}" dt="2020-10-01T02:50:28.802" v="62" actId="20577"/>
        <pc:sldMkLst>
          <pc:docMk/>
          <pc:sldMk cId="2358415029" sldId="302"/>
        </pc:sldMkLst>
        <pc:spChg chg="mod">
          <ac:chgData name="Ms. Divya Sharma S.G." userId="S::sg_divya@blr.amrita.edu::74ed4411-1df2-4799-8a50-640a77fe483c" providerId="AD" clId="Web-{EC964B8E-4A4F-44EC-83D4-0EFBB85D560E}" dt="2020-10-01T02:48:56.394" v="39" actId="20577"/>
          <ac:spMkLst>
            <pc:docMk/>
            <pc:sldMk cId="2358415029" sldId="302"/>
            <ac:spMk id="2" creationId="{81CFAAFD-C7ED-44F3-86BA-F77F59912097}"/>
          </ac:spMkLst>
        </pc:spChg>
        <pc:spChg chg="mod">
          <ac:chgData name="Ms. Divya Sharma S.G." userId="S::sg_divya@blr.amrita.edu::74ed4411-1df2-4799-8a50-640a77fe483c" providerId="AD" clId="Web-{EC964B8E-4A4F-44EC-83D4-0EFBB85D560E}" dt="2020-10-01T02:50:28.802" v="62" actId="20577"/>
          <ac:spMkLst>
            <pc:docMk/>
            <pc:sldMk cId="2358415029" sldId="302"/>
            <ac:spMk id="3" creationId="{D04D95E1-C16D-4F98-A073-2C30246617EF}"/>
          </ac:spMkLst>
        </pc:spChg>
      </pc:sldChg>
      <pc:sldChg chg="modSp new">
        <pc:chgData name="Ms. Divya Sharma S.G." userId="S::sg_divya@blr.amrita.edu::74ed4411-1df2-4799-8a50-640a77fe483c" providerId="AD" clId="Web-{EC964B8E-4A4F-44EC-83D4-0EFBB85D560E}" dt="2020-10-01T02:51:18.929" v="93" actId="20577"/>
        <pc:sldMkLst>
          <pc:docMk/>
          <pc:sldMk cId="142044984" sldId="303"/>
        </pc:sldMkLst>
        <pc:spChg chg="mod">
          <ac:chgData name="Ms. Divya Sharma S.G." userId="S::sg_divya@blr.amrita.edu::74ed4411-1df2-4799-8a50-640a77fe483c" providerId="AD" clId="Web-{EC964B8E-4A4F-44EC-83D4-0EFBB85D560E}" dt="2020-10-01T02:51:18.929" v="93" actId="20577"/>
          <ac:spMkLst>
            <pc:docMk/>
            <pc:sldMk cId="142044984" sldId="303"/>
            <ac:spMk id="2" creationId="{BCCC55EE-DE49-4FA0-BC0A-523F7E5A422A}"/>
          </ac:spMkLst>
        </pc:spChg>
        <pc:spChg chg="mod">
          <ac:chgData name="Ms. Divya Sharma S.G." userId="S::sg_divya@blr.amrita.edu::74ed4411-1df2-4799-8a50-640a77fe483c" providerId="AD" clId="Web-{EC964B8E-4A4F-44EC-83D4-0EFBB85D560E}" dt="2020-10-01T02:51:13.991" v="89" actId="20577"/>
          <ac:spMkLst>
            <pc:docMk/>
            <pc:sldMk cId="142044984" sldId="303"/>
            <ac:spMk id="3" creationId="{80157A02-A9EC-4531-850D-F60EE3099C2D}"/>
          </ac:spMkLst>
        </pc:spChg>
      </pc:sldChg>
      <pc:sldChg chg="modSp new">
        <pc:chgData name="Ms. Divya Sharma S.G." userId="S::sg_divya@blr.amrita.edu::74ed4411-1df2-4799-8a50-640a77fe483c" providerId="AD" clId="Web-{EC964B8E-4A4F-44EC-83D4-0EFBB85D560E}" dt="2020-10-01T02:52:55.509" v="145" actId="20577"/>
        <pc:sldMkLst>
          <pc:docMk/>
          <pc:sldMk cId="3022792162" sldId="304"/>
        </pc:sldMkLst>
        <pc:spChg chg="mod">
          <ac:chgData name="Ms. Divya Sharma S.G." userId="S::sg_divya@blr.amrita.edu::74ed4411-1df2-4799-8a50-640a77fe483c" providerId="AD" clId="Web-{EC964B8E-4A4F-44EC-83D4-0EFBB85D560E}" dt="2020-10-01T02:52:55.509" v="145" actId="20577"/>
          <ac:spMkLst>
            <pc:docMk/>
            <pc:sldMk cId="3022792162" sldId="304"/>
            <ac:spMk id="2" creationId="{DEDB2958-9C51-40D3-8B01-399E2F57AFE0}"/>
          </ac:spMkLst>
        </pc:spChg>
        <pc:spChg chg="mod">
          <ac:chgData name="Ms. Divya Sharma S.G." userId="S::sg_divya@blr.amrita.edu::74ed4411-1df2-4799-8a50-640a77fe483c" providerId="AD" clId="Web-{EC964B8E-4A4F-44EC-83D4-0EFBB85D560E}" dt="2020-10-01T02:52:46.946" v="137" actId="20577"/>
          <ac:spMkLst>
            <pc:docMk/>
            <pc:sldMk cId="3022792162" sldId="304"/>
            <ac:spMk id="3" creationId="{6AFB3ED5-3B44-4D0E-929A-33DA20E95721}"/>
          </ac:spMkLst>
        </pc:spChg>
      </pc:sldChg>
      <pc:sldChg chg="addSp delSp modSp new">
        <pc:chgData name="Ms. Divya Sharma S.G." userId="S::sg_divya@blr.amrita.edu::74ed4411-1df2-4799-8a50-640a77fe483c" providerId="AD" clId="Web-{EC964B8E-4A4F-44EC-83D4-0EFBB85D560E}" dt="2020-10-01T02:58:08.219" v="158"/>
        <pc:sldMkLst>
          <pc:docMk/>
          <pc:sldMk cId="123753181" sldId="305"/>
        </pc:sldMkLst>
        <pc:spChg chg="del">
          <ac:chgData name="Ms. Divya Sharma S.G." userId="S::sg_divya@blr.amrita.edu::74ed4411-1df2-4799-8a50-640a77fe483c" providerId="AD" clId="Web-{EC964B8E-4A4F-44EC-83D4-0EFBB85D560E}" dt="2020-10-01T02:54:15.401" v="149"/>
          <ac:spMkLst>
            <pc:docMk/>
            <pc:sldMk cId="123753181" sldId="305"/>
            <ac:spMk id="2" creationId="{D4C59B88-E885-4DC6-B60F-6BC682B3C239}"/>
          </ac:spMkLst>
        </pc:spChg>
        <pc:spChg chg="del">
          <ac:chgData name="Ms. Divya Sharma S.G." userId="S::sg_divya@blr.amrita.edu::74ed4411-1df2-4799-8a50-640a77fe483c" providerId="AD" clId="Web-{EC964B8E-4A4F-44EC-83D4-0EFBB85D560E}" dt="2020-10-01T02:56:21.904" v="150"/>
          <ac:spMkLst>
            <pc:docMk/>
            <pc:sldMk cId="123753181" sldId="305"/>
            <ac:spMk id="3" creationId="{DD1215FD-1639-4033-9875-42EEE1F2E164}"/>
          </ac:spMkLst>
        </pc:spChg>
        <pc:spChg chg="add mod">
          <ac:chgData name="Ms. Divya Sharma S.G." userId="S::sg_divya@blr.amrita.edu::74ed4411-1df2-4799-8a50-640a77fe483c" providerId="AD" clId="Web-{EC964B8E-4A4F-44EC-83D4-0EFBB85D560E}" dt="2020-10-01T02:56:21.982" v="152"/>
          <ac:spMkLst>
            <pc:docMk/>
            <pc:sldMk cId="123753181" sldId="305"/>
            <ac:spMk id="6" creationId="{CDAF9272-B05C-47EF-8B81-C44B06B9D6E1}"/>
          </ac:spMkLst>
        </pc:spChg>
        <pc:graphicFrameChg chg="add mod ord modGraphic">
          <ac:chgData name="Ms. Divya Sharma S.G." userId="S::sg_divya@blr.amrita.edu::74ed4411-1df2-4799-8a50-640a77fe483c" providerId="AD" clId="Web-{EC964B8E-4A4F-44EC-83D4-0EFBB85D560E}" dt="2020-10-01T02:58:08.219" v="158"/>
          <ac:graphicFrameMkLst>
            <pc:docMk/>
            <pc:sldMk cId="123753181" sldId="305"/>
            <ac:graphicFrameMk id="5" creationId="{2E8759F8-2C13-41F0-8D4C-AEE72CFED667}"/>
          </ac:graphicFrameMkLst>
        </pc:graphicFrameChg>
      </pc:sldChg>
    </pc:docChg>
  </pc:docChgLst>
  <pc:docChgLst>
    <pc:chgData name="Ms. Divya Sharma S.G." userId="S::sg_divya@blr.amrita.edu::74ed4411-1df2-4799-8a50-640a77fe483c" providerId="AD" clId="Web-{3BAC5FB9-D633-BD52-07CA-FD2887ECBF07}"/>
    <pc:docChg chg="addSld delSld modSld addMainMaster delMainMaster">
      <pc:chgData name="Ms. Divya Sharma S.G." userId="S::sg_divya@blr.amrita.edu::74ed4411-1df2-4799-8a50-640a77fe483c" providerId="AD" clId="Web-{3BAC5FB9-D633-BD52-07CA-FD2887ECBF07}" dt="2020-09-22T03:38:29.084" v="557" actId="20577"/>
      <pc:docMkLst>
        <pc:docMk/>
      </pc:docMkLst>
      <pc:sldChg chg="addSp delSp modSp mod setBg modClrScheme chgLayout">
        <pc:chgData name="Ms. Divya Sharma S.G." userId="S::sg_divya@blr.amrita.edu::74ed4411-1df2-4799-8a50-640a77fe483c" providerId="AD" clId="Web-{3BAC5FB9-D633-BD52-07CA-FD2887ECBF07}" dt="2020-09-22T03:30:37.306" v="409" actId="20577"/>
        <pc:sldMkLst>
          <pc:docMk/>
          <pc:sldMk cId="0" sldId="256"/>
        </pc:sldMkLst>
        <pc:spChg chg="mod ord">
          <ac:chgData name="Ms. Divya Sharma S.G." userId="S::sg_divya@blr.amrita.edu::74ed4411-1df2-4799-8a50-640a77fe483c" providerId="AD" clId="Web-{3BAC5FB9-D633-BD52-07CA-FD2887ECBF07}" dt="2020-09-22T03:30:12.617" v="380"/>
          <ac:spMkLst>
            <pc:docMk/>
            <pc:sldMk cId="0" sldId="256"/>
            <ac:spMk id="2" creationId="{2F14E3A7-B444-4D8F-B6C3-BEA5FEA745B8}"/>
          </ac:spMkLst>
        </pc:spChg>
        <pc:spChg chg="add mod ord">
          <ac:chgData name="Ms. Divya Sharma S.G." userId="S::sg_divya@blr.amrita.edu::74ed4411-1df2-4799-8a50-640a77fe483c" providerId="AD" clId="Web-{3BAC5FB9-D633-BD52-07CA-FD2887ECBF07}" dt="2020-09-22T03:30:37.306" v="409" actId="20577"/>
          <ac:spMkLst>
            <pc:docMk/>
            <pc:sldMk cId="0" sldId="256"/>
            <ac:spMk id="4" creationId="{D72B38CA-386F-4AEC-90AE-46B4AB16CAA6}"/>
          </ac:spMkLst>
        </pc:spChg>
        <pc:spChg chg="add del">
          <ac:chgData name="Ms. Divya Sharma S.G." userId="S::sg_divya@blr.amrita.edu::74ed4411-1df2-4799-8a50-640a77fe483c" providerId="AD" clId="Web-{3BAC5FB9-D633-BD52-07CA-FD2887ECBF07}" dt="2020-09-22T03:29:08.769" v="274"/>
          <ac:spMkLst>
            <pc:docMk/>
            <pc:sldMk cId="0" sldId="256"/>
            <ac:spMk id="11" creationId="{C411DB08-1669-426B-BBEB-FAD285EF80FE}"/>
          </ac:spMkLst>
        </pc:spChg>
        <pc:spChg chg="add del">
          <ac:chgData name="Ms. Divya Sharma S.G." userId="S::sg_divya@blr.amrita.edu::74ed4411-1df2-4799-8a50-640a77fe483c" providerId="AD" clId="Web-{3BAC5FB9-D633-BD52-07CA-FD2887ECBF07}" dt="2020-09-22T03:29:08.769" v="274"/>
          <ac:spMkLst>
            <pc:docMk/>
            <pc:sldMk cId="0" sldId="256"/>
            <ac:spMk id="13" creationId="{029E4219-121F-4CD1-AA58-24746CD2923C}"/>
          </ac:spMkLst>
        </pc:spChg>
        <pc:spChg chg="add del">
          <ac:chgData name="Ms. Divya Sharma S.G." userId="S::sg_divya@blr.amrita.edu::74ed4411-1df2-4799-8a50-640a77fe483c" providerId="AD" clId="Web-{3BAC5FB9-D633-BD52-07CA-FD2887ECBF07}" dt="2020-09-22T03:30:12.617" v="380"/>
          <ac:spMkLst>
            <pc:docMk/>
            <pc:sldMk cId="0" sldId="256"/>
            <ac:spMk id="17" creationId="{C411DB08-1669-426B-BBEB-FAD285EF80FE}"/>
          </ac:spMkLst>
        </pc:spChg>
        <pc:spChg chg="add del">
          <ac:chgData name="Ms. Divya Sharma S.G." userId="S::sg_divya@blr.amrita.edu::74ed4411-1df2-4799-8a50-640a77fe483c" providerId="AD" clId="Web-{3BAC5FB9-D633-BD52-07CA-FD2887ECBF07}" dt="2020-09-22T03:30:12.617" v="380"/>
          <ac:spMkLst>
            <pc:docMk/>
            <pc:sldMk cId="0" sldId="256"/>
            <ac:spMk id="18" creationId="{029E4219-121F-4CD1-AA58-24746CD2923C}"/>
          </ac:spMkLst>
        </pc:spChg>
        <pc:spChg chg="add del">
          <ac:chgData name="Ms. Divya Sharma S.G." userId="S::sg_divya@blr.amrita.edu::74ed4411-1df2-4799-8a50-640a77fe483c" providerId="AD" clId="Web-{3BAC5FB9-D633-BD52-07CA-FD2887ECBF07}" dt="2020-09-22T03:29:08.753" v="273"/>
          <ac:spMkLst>
            <pc:docMk/>
            <pc:sldMk cId="0" sldId="256"/>
            <ac:spMk id="20" creationId="{C411DB08-1669-426B-BBEB-FAD285EF80FE}"/>
          </ac:spMkLst>
        </pc:spChg>
        <pc:spChg chg="add">
          <ac:chgData name="Ms. Divya Sharma S.G." userId="S::sg_divya@blr.amrita.edu::74ed4411-1df2-4799-8a50-640a77fe483c" providerId="AD" clId="Web-{3BAC5FB9-D633-BD52-07CA-FD2887ECBF07}" dt="2020-09-22T03:30:12.617" v="380"/>
          <ac:spMkLst>
            <pc:docMk/>
            <pc:sldMk cId="0" sldId="256"/>
            <ac:spMk id="21" creationId="{2A85F7B3-F4E6-4FBF-B74E-43CAB468F500}"/>
          </ac:spMkLst>
        </pc:spChg>
        <pc:spChg chg="add del">
          <ac:chgData name="Ms. Divya Sharma S.G." userId="S::sg_divya@blr.amrita.edu::74ed4411-1df2-4799-8a50-640a77fe483c" providerId="AD" clId="Web-{3BAC5FB9-D633-BD52-07CA-FD2887ECBF07}" dt="2020-09-22T03:29:08.753" v="273"/>
          <ac:spMkLst>
            <pc:docMk/>
            <pc:sldMk cId="0" sldId="256"/>
            <ac:spMk id="22" creationId="{029E4219-121F-4CD1-AA58-24746CD2923C}"/>
          </ac:spMkLst>
        </pc:spChg>
        <pc:spChg chg="del">
          <ac:chgData name="Ms. Divya Sharma S.G." userId="S::sg_divya@blr.amrita.edu::74ed4411-1df2-4799-8a50-640a77fe483c" providerId="AD" clId="Web-{3BAC5FB9-D633-BD52-07CA-FD2887ECBF07}" dt="2020-09-22T03:00:00.351" v="0"/>
          <ac:spMkLst>
            <pc:docMk/>
            <pc:sldMk cId="0" sldId="256"/>
            <ac:spMk id="10243" creationId="{F3F7D5DD-065D-4D30-B81F-7911CC73F215}"/>
          </ac:spMkLst>
        </pc:spChg>
        <pc:picChg chg="add mod">
          <ac:chgData name="Ms. Divya Sharma S.G." userId="S::sg_divya@blr.amrita.edu::74ed4411-1df2-4799-8a50-640a77fe483c" providerId="AD" clId="Web-{3BAC5FB9-D633-BD52-07CA-FD2887ECBF07}" dt="2020-09-22T03:29:08.753" v="273"/>
          <ac:picMkLst>
            <pc:docMk/>
            <pc:sldMk cId="0" sldId="256"/>
            <ac:picMk id="8" creationId="{2E5C16F7-C2C8-4CEF-AFF3-22779D190320}"/>
          </ac:picMkLst>
        </pc:picChg>
        <pc:cxnChg chg="add del">
          <ac:chgData name="Ms. Divya Sharma S.G." userId="S::sg_divya@blr.amrita.edu::74ed4411-1df2-4799-8a50-640a77fe483c" providerId="AD" clId="Web-{3BAC5FB9-D633-BD52-07CA-FD2887ECBF07}" dt="2020-09-22T03:29:08.769" v="274"/>
          <ac:cxnSpMkLst>
            <pc:docMk/>
            <pc:sldMk cId="0" sldId="256"/>
            <ac:cxnSpMk id="15" creationId="{52F50912-06FD-4216-BAD3-21050F59564A}"/>
          </ac:cxnSpMkLst>
        </pc:cxnChg>
        <pc:cxnChg chg="add del">
          <ac:chgData name="Ms. Divya Sharma S.G." userId="S::sg_divya@blr.amrita.edu::74ed4411-1df2-4799-8a50-640a77fe483c" providerId="AD" clId="Web-{3BAC5FB9-D633-BD52-07CA-FD2887ECBF07}" dt="2020-09-22T03:30:12.617" v="380"/>
          <ac:cxnSpMkLst>
            <pc:docMk/>
            <pc:sldMk cId="0" sldId="256"/>
            <ac:cxnSpMk id="19" creationId="{52F50912-06FD-4216-BAD3-21050F59564A}"/>
          </ac:cxnSpMkLst>
        </pc:cxnChg>
        <pc:cxnChg chg="add del">
          <ac:chgData name="Ms. Divya Sharma S.G." userId="S::sg_divya@blr.amrita.edu::74ed4411-1df2-4799-8a50-640a77fe483c" providerId="AD" clId="Web-{3BAC5FB9-D633-BD52-07CA-FD2887ECBF07}" dt="2020-09-22T03:29:08.753" v="273"/>
          <ac:cxnSpMkLst>
            <pc:docMk/>
            <pc:sldMk cId="0" sldId="256"/>
            <ac:cxnSpMk id="24" creationId="{52F50912-06FD-4216-BAD3-21050F59564A}"/>
          </ac:cxnSpMkLst>
        </pc:cxnChg>
        <pc:cxnChg chg="add">
          <ac:chgData name="Ms. Divya Sharma S.G." userId="S::sg_divya@blr.amrita.edu::74ed4411-1df2-4799-8a50-640a77fe483c" providerId="AD" clId="Web-{3BAC5FB9-D633-BD52-07CA-FD2887ECBF07}" dt="2020-09-22T03:30:12.617" v="380"/>
          <ac:cxnSpMkLst>
            <pc:docMk/>
            <pc:sldMk cId="0" sldId="256"/>
            <ac:cxnSpMk id="26" creationId="{73741D5B-1709-4CDB-963A-CC3C749412B8}"/>
          </ac:cxnSpMkLst>
        </pc:cxnChg>
      </pc:sldChg>
      <pc:sldChg chg="addSp delSp modSp mod setBg modClrScheme chgLayout">
        <pc:chgData name="Ms. Divya Sharma S.G." userId="S::sg_divya@blr.amrita.edu::74ed4411-1df2-4799-8a50-640a77fe483c" providerId="AD" clId="Web-{3BAC5FB9-D633-BD52-07CA-FD2887ECBF07}" dt="2020-09-22T03:08:08.818" v="74" actId="1076"/>
        <pc:sldMkLst>
          <pc:docMk/>
          <pc:sldMk cId="0" sldId="257"/>
        </pc:sldMkLst>
        <pc:spChg chg="mod ord">
          <ac:chgData name="Ms. Divya Sharma S.G." userId="S::sg_divya@blr.amrita.edu::74ed4411-1df2-4799-8a50-640a77fe483c" providerId="AD" clId="Web-{3BAC5FB9-D633-BD52-07CA-FD2887ECBF07}" dt="2020-09-22T03:08:08.818" v="74" actId="1076"/>
          <ac:spMkLst>
            <pc:docMk/>
            <pc:sldMk cId="0" sldId="257"/>
            <ac:spMk id="2" creationId="{1E82CE8F-2AE9-4169-8D2D-0BA8980FF637}"/>
          </ac:spMkLst>
        </pc:spChg>
        <pc:spChg chg="add">
          <ac:chgData name="Ms. Divya Sharma S.G." userId="S::sg_divya@blr.amrita.edu::74ed4411-1df2-4799-8a50-640a77fe483c" providerId="AD" clId="Web-{3BAC5FB9-D633-BD52-07CA-FD2887ECBF07}" dt="2020-09-22T03:07:49.879" v="72"/>
          <ac:spMkLst>
            <pc:docMk/>
            <pc:sldMk cId="0" sldId="257"/>
            <ac:spMk id="73" creationId="{90AAC386-A18D-4525-AD1B-4D227ED34C84}"/>
          </ac:spMkLst>
        </pc:spChg>
        <pc:spChg chg="del mod ord">
          <ac:chgData name="Ms. Divya Sharma S.G." userId="S::sg_divya@blr.amrita.edu::74ed4411-1df2-4799-8a50-640a77fe483c" providerId="AD" clId="Web-{3BAC5FB9-D633-BD52-07CA-FD2887ECBF07}" dt="2020-09-22T03:07:49.879" v="72"/>
          <ac:spMkLst>
            <pc:docMk/>
            <pc:sldMk cId="0" sldId="257"/>
            <ac:spMk id="14339" creationId="{6EDD9CA5-E4F8-4789-BB07-31524A0E3455}"/>
          </ac:spMkLst>
        </pc:spChg>
        <pc:graphicFrameChg chg="add mod">
          <ac:chgData name="Ms. Divya Sharma S.G." userId="S::sg_divya@blr.amrita.edu::74ed4411-1df2-4799-8a50-640a77fe483c" providerId="AD" clId="Web-{3BAC5FB9-D633-BD52-07CA-FD2887ECBF07}" dt="2020-09-22T03:08:01.333" v="73" actId="14100"/>
          <ac:graphicFrameMkLst>
            <pc:docMk/>
            <pc:sldMk cId="0" sldId="257"/>
            <ac:graphicFrameMk id="14341" creationId="{9E0E57CD-7203-4B17-B2F1-A6F3C5C8FFDC}"/>
          </ac:graphicFrameMkLst>
        </pc:graphicFrameChg>
        <pc:cxnChg chg="add">
          <ac:chgData name="Ms. Divya Sharma S.G." userId="S::sg_divya@blr.amrita.edu::74ed4411-1df2-4799-8a50-640a77fe483c" providerId="AD" clId="Web-{3BAC5FB9-D633-BD52-07CA-FD2887ECBF07}" dt="2020-09-22T03:07:49.879" v="72"/>
          <ac:cxnSpMkLst>
            <pc:docMk/>
            <pc:sldMk cId="0" sldId="257"/>
            <ac:cxnSpMk id="75" creationId="{C34C4AD0-FE94-4E84-ACA6-CC5BF1A11822}"/>
          </ac:cxnSpMkLst>
        </pc:cxnChg>
      </pc:sldChg>
      <pc:sldChg chg="addSp modSp mod setBg modClrScheme chgLayout">
        <pc:chgData name="Ms. Divya Sharma S.G." userId="S::sg_divya@blr.amrita.edu::74ed4411-1df2-4799-8a50-640a77fe483c" providerId="AD" clId="Web-{3BAC5FB9-D633-BD52-07CA-FD2887ECBF07}" dt="2020-09-22T03:08:58.164" v="75"/>
        <pc:sldMkLst>
          <pc:docMk/>
          <pc:sldMk cId="0" sldId="258"/>
        </pc:sldMkLst>
        <pc:spChg chg="mod ord">
          <ac:chgData name="Ms. Divya Sharma S.G." userId="S::sg_divya@blr.amrita.edu::74ed4411-1df2-4799-8a50-640a77fe483c" providerId="AD" clId="Web-{3BAC5FB9-D633-BD52-07CA-FD2887ECBF07}" dt="2020-09-22T03:08:58.164" v="75"/>
          <ac:spMkLst>
            <pc:docMk/>
            <pc:sldMk cId="0" sldId="258"/>
            <ac:spMk id="2" creationId="{F0DAFAFE-1870-46C2-9F3D-50EA14EE9AB7}"/>
          </ac:spMkLst>
        </pc:spChg>
        <pc:spChg chg="add">
          <ac:chgData name="Ms. Divya Sharma S.G." userId="S::sg_divya@blr.amrita.edu::74ed4411-1df2-4799-8a50-640a77fe483c" providerId="AD" clId="Web-{3BAC5FB9-D633-BD52-07CA-FD2887ECBF07}" dt="2020-09-22T03:08:58.164" v="75"/>
          <ac:spMkLst>
            <pc:docMk/>
            <pc:sldMk cId="0" sldId="258"/>
            <ac:spMk id="71" creationId="{77D7B666-D5E6-48CE-B26A-FB5E5C34AF90}"/>
          </ac:spMkLst>
        </pc:spChg>
        <pc:spChg chg="add">
          <ac:chgData name="Ms. Divya Sharma S.G." userId="S::sg_divya@blr.amrita.edu::74ed4411-1df2-4799-8a50-640a77fe483c" providerId="AD" clId="Web-{3BAC5FB9-D633-BD52-07CA-FD2887ECBF07}" dt="2020-09-22T03:08:58.164" v="75"/>
          <ac:spMkLst>
            <pc:docMk/>
            <pc:sldMk cId="0" sldId="258"/>
            <ac:spMk id="73" creationId="{F6EE670A-A41A-44AD-BC1C-2090365EB5B3}"/>
          </ac:spMkLst>
        </pc:spChg>
        <pc:spChg chg="mod ord">
          <ac:chgData name="Ms. Divya Sharma S.G." userId="S::sg_divya@blr.amrita.edu::74ed4411-1df2-4799-8a50-640a77fe483c" providerId="AD" clId="Web-{3BAC5FB9-D633-BD52-07CA-FD2887ECBF07}" dt="2020-09-22T03:08:58.164" v="75"/>
          <ac:spMkLst>
            <pc:docMk/>
            <pc:sldMk cId="0" sldId="258"/>
            <ac:spMk id="9218" creationId="{ED824868-B0D0-44C5-AE09-1EC8AA7A9C75}"/>
          </ac:spMkLst>
        </pc:spChg>
      </pc:sldChg>
      <pc:sldChg chg="addSp modSp mod setBg modClrScheme chgLayout">
        <pc:chgData name="Ms. Divya Sharma S.G." userId="S::sg_divya@blr.amrita.edu::74ed4411-1df2-4799-8a50-640a77fe483c" providerId="AD" clId="Web-{3BAC5FB9-D633-BD52-07CA-FD2887ECBF07}" dt="2020-09-22T03:13:11.508" v="159" actId="14100"/>
        <pc:sldMkLst>
          <pc:docMk/>
          <pc:sldMk cId="0" sldId="259"/>
        </pc:sldMkLst>
        <pc:spChg chg="mod ord">
          <ac:chgData name="Ms. Divya Sharma S.G." userId="S::sg_divya@blr.amrita.edu::74ed4411-1df2-4799-8a50-640a77fe483c" providerId="AD" clId="Web-{3BAC5FB9-D633-BD52-07CA-FD2887ECBF07}" dt="2020-09-22T03:12:42.053" v="152"/>
          <ac:spMkLst>
            <pc:docMk/>
            <pc:sldMk cId="0" sldId="259"/>
            <ac:spMk id="2" creationId="{5AB1F556-3001-47E1-B8BA-37B9FF700E0F}"/>
          </ac:spMkLst>
        </pc:spChg>
        <pc:spChg chg="mod ord">
          <ac:chgData name="Ms. Divya Sharma S.G." userId="S::sg_divya@blr.amrita.edu::74ed4411-1df2-4799-8a50-640a77fe483c" providerId="AD" clId="Web-{3BAC5FB9-D633-BD52-07CA-FD2887ECBF07}" dt="2020-09-22T03:13:11.508" v="159" actId="14100"/>
          <ac:spMkLst>
            <pc:docMk/>
            <pc:sldMk cId="0" sldId="259"/>
            <ac:spMk id="3" creationId="{886E4CD9-5DFC-41DB-80AE-185A69E088BC}"/>
          </ac:spMkLst>
        </pc:spChg>
        <pc:spChg chg="add">
          <ac:chgData name="Ms. Divya Sharma S.G." userId="S::sg_divya@blr.amrita.edu::74ed4411-1df2-4799-8a50-640a77fe483c" providerId="AD" clId="Web-{3BAC5FB9-D633-BD52-07CA-FD2887ECBF07}" dt="2020-09-22T03:12:42.053" v="152"/>
          <ac:spMkLst>
            <pc:docMk/>
            <pc:sldMk cId="0" sldId="259"/>
            <ac:spMk id="8" creationId="{77D7B666-D5E6-48CE-B26A-FB5E5C34AF90}"/>
          </ac:spMkLst>
        </pc:spChg>
        <pc:spChg chg="add">
          <ac:chgData name="Ms. Divya Sharma S.G." userId="S::sg_divya@blr.amrita.edu::74ed4411-1df2-4799-8a50-640a77fe483c" providerId="AD" clId="Web-{3BAC5FB9-D633-BD52-07CA-FD2887ECBF07}" dt="2020-09-22T03:12:42.053" v="152"/>
          <ac:spMkLst>
            <pc:docMk/>
            <pc:sldMk cId="0" sldId="259"/>
            <ac:spMk id="10" creationId="{F6EE670A-A41A-44AD-BC1C-2090365EB5B3}"/>
          </ac:spMkLst>
        </pc:spChg>
      </pc:sldChg>
      <pc:sldChg chg="modSp mod setBg modClrScheme chgLayout">
        <pc:chgData name="Ms. Divya Sharma S.G." userId="S::sg_divya@blr.amrita.edu::74ed4411-1df2-4799-8a50-640a77fe483c" providerId="AD" clId="Web-{3BAC5FB9-D633-BD52-07CA-FD2887ECBF07}" dt="2020-09-22T03:13:45.244" v="163"/>
        <pc:sldMkLst>
          <pc:docMk/>
          <pc:sldMk cId="0" sldId="260"/>
        </pc:sldMkLst>
        <pc:spChg chg="mod ord">
          <ac:chgData name="Ms. Divya Sharma S.G." userId="S::sg_divya@blr.amrita.edu::74ed4411-1df2-4799-8a50-640a77fe483c" providerId="AD" clId="Web-{3BAC5FB9-D633-BD52-07CA-FD2887ECBF07}" dt="2020-09-22T03:13:30.134" v="160"/>
          <ac:spMkLst>
            <pc:docMk/>
            <pc:sldMk cId="0" sldId="260"/>
            <ac:spMk id="2" creationId="{F0093662-45C1-4CE8-AD11-D9F9552EA96B}"/>
          </ac:spMkLst>
        </pc:spChg>
        <pc:graphicFrameChg chg="mod ord modGraphic">
          <ac:chgData name="Ms. Divya Sharma S.G." userId="S::sg_divya@blr.amrita.edu::74ed4411-1df2-4799-8a50-640a77fe483c" providerId="AD" clId="Web-{3BAC5FB9-D633-BD52-07CA-FD2887ECBF07}" dt="2020-09-22T03:13:45.244" v="163"/>
          <ac:graphicFrameMkLst>
            <pc:docMk/>
            <pc:sldMk cId="0" sldId="260"/>
            <ac:graphicFrameMk id="4" creationId="{DAA272FC-228B-4101-9478-2B0AA4779835}"/>
          </ac:graphicFrameMkLst>
        </pc:graphicFrameChg>
      </pc:sldChg>
      <pc:sldChg chg="addSp delSp modSp mod setBg modClrScheme chgLayout">
        <pc:chgData name="Ms. Divya Sharma S.G." userId="S::sg_divya@blr.amrita.edu::74ed4411-1df2-4799-8a50-640a77fe483c" providerId="AD" clId="Web-{3BAC5FB9-D633-BD52-07CA-FD2887ECBF07}" dt="2020-09-22T03:18:14.214" v="206" actId="20577"/>
        <pc:sldMkLst>
          <pc:docMk/>
          <pc:sldMk cId="0" sldId="262"/>
        </pc:sldMkLst>
        <pc:spChg chg="add mod">
          <ac:chgData name="Ms. Divya Sharma S.G." userId="S::sg_divya@blr.amrita.edu::74ed4411-1df2-4799-8a50-640a77fe483c" providerId="AD" clId="Web-{3BAC5FB9-D633-BD52-07CA-FD2887ECBF07}" dt="2020-09-22T03:17:42.040" v="200" actId="20577"/>
          <ac:spMkLst>
            <pc:docMk/>
            <pc:sldMk cId="0" sldId="262"/>
            <ac:spMk id="2" creationId="{15974A2D-F5BB-4292-A757-0BD39F02A6A9}"/>
          </ac:spMkLst>
        </pc:spChg>
        <pc:spChg chg="add del">
          <ac:chgData name="Ms. Divya Sharma S.G." userId="S::sg_divya@blr.amrita.edu::74ed4411-1df2-4799-8a50-640a77fe483c" providerId="AD" clId="Web-{3BAC5FB9-D633-BD52-07CA-FD2887ECBF07}" dt="2020-09-22T03:16:36.692" v="180"/>
          <ac:spMkLst>
            <pc:docMk/>
            <pc:sldMk cId="0" sldId="262"/>
            <ac:spMk id="71" creationId="{B0890400-BB8B-4A44-AB63-65C7CA223EBA}"/>
          </ac:spMkLst>
        </pc:spChg>
        <pc:spChg chg="add">
          <ac:chgData name="Ms. Divya Sharma S.G." userId="S::sg_divya@blr.amrita.edu::74ed4411-1df2-4799-8a50-640a77fe483c" providerId="AD" clId="Web-{3BAC5FB9-D633-BD52-07CA-FD2887ECBF07}" dt="2020-09-22T03:16:36.692" v="180"/>
          <ac:spMkLst>
            <pc:docMk/>
            <pc:sldMk cId="0" sldId="262"/>
            <ac:spMk id="135" creationId="{77D7B666-D5E6-48CE-B26A-FB5E5C34AF90}"/>
          </ac:spMkLst>
        </pc:spChg>
        <pc:spChg chg="add">
          <ac:chgData name="Ms. Divya Sharma S.G." userId="S::sg_divya@blr.amrita.edu::74ed4411-1df2-4799-8a50-640a77fe483c" providerId="AD" clId="Web-{3BAC5FB9-D633-BD52-07CA-FD2887ECBF07}" dt="2020-09-22T03:16:36.692" v="180"/>
          <ac:spMkLst>
            <pc:docMk/>
            <pc:sldMk cId="0" sldId="262"/>
            <ac:spMk id="137" creationId="{F6EE670A-A41A-44AD-BC1C-2090365EB5B3}"/>
          </ac:spMkLst>
        </pc:spChg>
        <pc:spChg chg="mod ord">
          <ac:chgData name="Ms. Divya Sharma S.G." userId="S::sg_divya@blr.amrita.edu::74ed4411-1df2-4799-8a50-640a77fe483c" providerId="AD" clId="Web-{3BAC5FB9-D633-BD52-07CA-FD2887ECBF07}" dt="2020-09-22T03:18:14.214" v="206" actId="20577"/>
          <ac:spMkLst>
            <pc:docMk/>
            <pc:sldMk cId="0" sldId="262"/>
            <ac:spMk id="18434" creationId="{47EED304-F84A-4EDC-A5B0-35375DF4ED74}"/>
          </ac:spMkLst>
        </pc:spChg>
        <pc:cxnChg chg="add del">
          <ac:chgData name="Ms. Divya Sharma S.G." userId="S::sg_divya@blr.amrita.edu::74ed4411-1df2-4799-8a50-640a77fe483c" providerId="AD" clId="Web-{3BAC5FB9-D633-BD52-07CA-FD2887ECBF07}" dt="2020-09-22T03:16:36.692" v="180"/>
          <ac:cxnSpMkLst>
            <pc:docMk/>
            <pc:sldMk cId="0" sldId="262"/>
            <ac:cxnSpMk id="73" creationId="{4D39B797-CDC6-4529-8A36-9CBFC9816337}"/>
          </ac:cxnSpMkLst>
        </pc:cxnChg>
      </pc:sldChg>
      <pc:sldChg chg="modSp mod modClrScheme addAnim delAnim chgLayout">
        <pc:chgData name="Ms. Divya Sharma S.G." userId="S::sg_divya@blr.amrita.edu::74ed4411-1df2-4799-8a50-640a77fe483c" providerId="AD" clId="Web-{3BAC5FB9-D633-BD52-07CA-FD2887ECBF07}" dt="2020-09-22T03:38:29.084" v="557" actId="20577"/>
        <pc:sldMkLst>
          <pc:docMk/>
          <pc:sldMk cId="0" sldId="263"/>
        </pc:sldMkLst>
        <pc:spChg chg="mod">
          <ac:chgData name="Ms. Divya Sharma S.G." userId="S::sg_divya@blr.amrita.edu::74ed4411-1df2-4799-8a50-640a77fe483c" providerId="AD" clId="Web-{3BAC5FB9-D633-BD52-07CA-FD2887ECBF07}" dt="2020-09-22T03:38:29.084" v="557" actId="20577"/>
          <ac:spMkLst>
            <pc:docMk/>
            <pc:sldMk cId="0" sldId="263"/>
            <ac:spMk id="19458" creationId="{4B5504C5-9FBF-4E57-8EDC-B5B2E0DD18F6}"/>
          </ac:spMkLst>
        </pc:spChg>
      </pc:sldChg>
      <pc:sldChg chg="mod modClrScheme chgLayout">
        <pc:chgData name="Ms. Divya Sharma S.G." userId="S::sg_divya@blr.amrita.edu::74ed4411-1df2-4799-8a50-640a77fe483c" providerId="AD" clId="Web-{3BAC5FB9-D633-BD52-07CA-FD2887ECBF07}" dt="2020-09-22T03:00:25.665" v="1"/>
        <pc:sldMkLst>
          <pc:docMk/>
          <pc:sldMk cId="0" sldId="264"/>
        </pc:sldMkLst>
      </pc:sldChg>
      <pc:sldChg chg="addSp delSp modSp mod setBg modClrScheme delAnim setClrOvrMap chgLayout">
        <pc:chgData name="Ms. Divya Sharma S.G." userId="S::sg_divya@blr.amrita.edu::74ed4411-1df2-4799-8a50-640a77fe483c" providerId="AD" clId="Web-{3BAC5FB9-D633-BD52-07CA-FD2887ECBF07}" dt="2020-09-22T03:38:27.475" v="511"/>
        <pc:sldMkLst>
          <pc:docMk/>
          <pc:sldMk cId="0" sldId="265"/>
        </pc:sldMkLst>
        <pc:spChg chg="add del">
          <ac:chgData name="Ms. Divya Sharma S.G." userId="S::sg_divya@blr.amrita.edu::74ed4411-1df2-4799-8a50-640a77fe483c" providerId="AD" clId="Web-{3BAC5FB9-D633-BD52-07CA-FD2887ECBF07}" dt="2020-09-22T03:38:15.552" v="507"/>
          <ac:spMkLst>
            <pc:docMk/>
            <pc:sldMk cId="0" sldId="265"/>
            <ac:spMk id="73" creationId="{77D7B666-D5E6-48CE-B26A-FB5E5C34AF90}"/>
          </ac:spMkLst>
        </pc:spChg>
        <pc:spChg chg="add del">
          <ac:chgData name="Ms. Divya Sharma S.G." userId="S::sg_divya@blr.amrita.edu::74ed4411-1df2-4799-8a50-640a77fe483c" providerId="AD" clId="Web-{3BAC5FB9-D633-BD52-07CA-FD2887ECBF07}" dt="2020-09-22T03:38:15.552" v="507"/>
          <ac:spMkLst>
            <pc:docMk/>
            <pc:sldMk cId="0" sldId="265"/>
            <ac:spMk id="75" creationId="{F6EE670A-A41A-44AD-BC1C-2090365EB5B3}"/>
          </ac:spMkLst>
        </pc:spChg>
        <pc:spChg chg="add del">
          <ac:chgData name="Ms. Divya Sharma S.G." userId="S::sg_divya@blr.amrita.edu::74ed4411-1df2-4799-8a50-640a77fe483c" providerId="AD" clId="Web-{3BAC5FB9-D633-BD52-07CA-FD2887ECBF07}" dt="2020-09-22T03:38:19.818" v="509"/>
          <ac:spMkLst>
            <pc:docMk/>
            <pc:sldMk cId="0" sldId="265"/>
            <ac:spMk id="79" creationId="{F9F40211-4307-4706-AE59-83AC153FBFFA}"/>
          </ac:spMkLst>
        </pc:spChg>
        <pc:spChg chg="mod">
          <ac:chgData name="Ms. Divya Sharma S.G." userId="S::sg_divya@blr.amrita.edu::74ed4411-1df2-4799-8a50-640a77fe483c" providerId="AD" clId="Web-{3BAC5FB9-D633-BD52-07CA-FD2887ECBF07}" dt="2020-09-22T03:38:27.475" v="511"/>
          <ac:spMkLst>
            <pc:docMk/>
            <pc:sldMk cId="0" sldId="265"/>
            <ac:spMk id="21506" creationId="{5A2487E8-2806-4063-A1DB-48081F7E62C2}"/>
          </ac:spMkLst>
        </pc:spChg>
        <pc:spChg chg="add del">
          <ac:chgData name="Ms. Divya Sharma S.G." userId="S::sg_divya@blr.amrita.edu::74ed4411-1df2-4799-8a50-640a77fe483c" providerId="AD" clId="Web-{3BAC5FB9-D633-BD52-07CA-FD2887ECBF07}" dt="2020-09-22T03:38:19.818" v="509"/>
          <ac:spMkLst>
            <pc:docMk/>
            <pc:sldMk cId="0" sldId="265"/>
            <ac:spMk id="21509" creationId="{007CF805-C4DF-4548-AA08-7997CD552487}"/>
          </ac:spMkLst>
        </pc:spChg>
        <pc:spChg chg="add del">
          <ac:chgData name="Ms. Divya Sharma S.G." userId="S::sg_divya@blr.amrita.edu::74ed4411-1df2-4799-8a50-640a77fe483c" providerId="AD" clId="Web-{3BAC5FB9-D633-BD52-07CA-FD2887ECBF07}" dt="2020-09-22T03:38:19.818" v="509"/>
          <ac:spMkLst>
            <pc:docMk/>
            <pc:sldMk cId="0" sldId="265"/>
            <ac:spMk id="21510" creationId="{BC82E0D7-37D0-4C31-B2DA-233C8F10C968}"/>
          </ac:spMkLst>
        </pc:spChg>
        <pc:spChg chg="add del">
          <ac:chgData name="Ms. Divya Sharma S.G." userId="S::sg_divya@blr.amrita.edu::74ed4411-1df2-4799-8a50-640a77fe483c" providerId="AD" clId="Web-{3BAC5FB9-D633-BD52-07CA-FD2887ECBF07}" dt="2020-09-22T03:38:27.475" v="511"/>
          <ac:spMkLst>
            <pc:docMk/>
            <pc:sldMk cId="0" sldId="265"/>
            <ac:spMk id="21512" creationId="{39E4C68A-A4A9-48A4-9FF2-D2896B1EA01F}"/>
          </ac:spMkLst>
        </pc:spChg>
        <pc:spChg chg="add del">
          <ac:chgData name="Ms. Divya Sharma S.G." userId="S::sg_divya@blr.amrita.edu::74ed4411-1df2-4799-8a50-640a77fe483c" providerId="AD" clId="Web-{3BAC5FB9-D633-BD52-07CA-FD2887ECBF07}" dt="2020-09-22T03:38:27.475" v="511"/>
          <ac:spMkLst>
            <pc:docMk/>
            <pc:sldMk cId="0" sldId="265"/>
            <ac:spMk id="21513" creationId="{E2B9AEA5-52CB-49A6-AF8A-33502F291B91}"/>
          </ac:spMkLst>
        </pc:spChg>
        <pc:cxnChg chg="add del">
          <ac:chgData name="Ms. Divya Sharma S.G." userId="S::sg_divya@blr.amrita.edu::74ed4411-1df2-4799-8a50-640a77fe483c" providerId="AD" clId="Web-{3BAC5FB9-D633-BD52-07CA-FD2887ECBF07}" dt="2020-09-22T03:38:15.552" v="507"/>
          <ac:cxnSpMkLst>
            <pc:docMk/>
            <pc:sldMk cId="0" sldId="265"/>
            <ac:cxnSpMk id="71" creationId="{B821C225-5C4D-4168-90AF-3D263D72CBA2}"/>
          </ac:cxnSpMkLst>
        </pc:cxnChg>
        <pc:cxnChg chg="add del">
          <ac:chgData name="Ms. Divya Sharma S.G." userId="S::sg_divya@blr.amrita.edu::74ed4411-1df2-4799-8a50-640a77fe483c" providerId="AD" clId="Web-{3BAC5FB9-D633-BD52-07CA-FD2887ECBF07}" dt="2020-09-22T03:38:19.818" v="509"/>
          <ac:cxnSpMkLst>
            <pc:docMk/>
            <pc:sldMk cId="0" sldId="265"/>
            <ac:cxnSpMk id="77" creationId="{1AD3A364-FD48-4C42-B623-DAD0C3ED6B47}"/>
          </ac:cxnSpMkLst>
        </pc:cxnChg>
        <pc:cxnChg chg="add del">
          <ac:chgData name="Ms. Divya Sharma S.G." userId="S::sg_divya@blr.amrita.edu::74ed4411-1df2-4799-8a50-640a77fe483c" providerId="AD" clId="Web-{3BAC5FB9-D633-BD52-07CA-FD2887ECBF07}" dt="2020-09-22T03:38:19.818" v="509"/>
          <ac:cxnSpMkLst>
            <pc:docMk/>
            <pc:sldMk cId="0" sldId="265"/>
            <ac:cxnSpMk id="21508" creationId="{B821C225-5C4D-4168-90AF-3D263D72CBA2}"/>
          </ac:cxnSpMkLst>
        </pc:cxnChg>
        <pc:cxnChg chg="add del">
          <ac:chgData name="Ms. Divya Sharma S.G." userId="S::sg_divya@blr.amrita.edu::74ed4411-1df2-4799-8a50-640a77fe483c" providerId="AD" clId="Web-{3BAC5FB9-D633-BD52-07CA-FD2887ECBF07}" dt="2020-09-22T03:38:27.475" v="511"/>
          <ac:cxnSpMkLst>
            <pc:docMk/>
            <pc:sldMk cId="0" sldId="265"/>
            <ac:cxnSpMk id="21511" creationId="{B821C225-5C4D-4168-90AF-3D263D72CBA2}"/>
          </ac:cxnSpMkLst>
        </pc:cxnChg>
      </pc:sldChg>
      <pc:sldChg chg="mod modClrScheme chgLayout">
        <pc:chgData name="Ms. Divya Sharma S.G." userId="S::sg_divya@blr.amrita.edu::74ed4411-1df2-4799-8a50-640a77fe483c" providerId="AD" clId="Web-{3BAC5FB9-D633-BD52-07CA-FD2887ECBF07}" dt="2020-09-22T03:00:25.665" v="1"/>
        <pc:sldMkLst>
          <pc:docMk/>
          <pc:sldMk cId="0" sldId="266"/>
        </pc:sldMkLst>
      </pc:sldChg>
      <pc:sldChg chg="mod modClrScheme chgLayout">
        <pc:chgData name="Ms. Divya Sharma S.G." userId="S::sg_divya@blr.amrita.edu::74ed4411-1df2-4799-8a50-640a77fe483c" providerId="AD" clId="Web-{3BAC5FB9-D633-BD52-07CA-FD2887ECBF07}" dt="2020-09-22T03:00:25.665" v="1"/>
        <pc:sldMkLst>
          <pc:docMk/>
          <pc:sldMk cId="0" sldId="267"/>
        </pc:sldMkLst>
      </pc:sldChg>
      <pc:sldChg chg="mod modClrScheme chgLayout">
        <pc:chgData name="Ms. Divya Sharma S.G." userId="S::sg_divya@blr.amrita.edu::74ed4411-1df2-4799-8a50-640a77fe483c" providerId="AD" clId="Web-{3BAC5FB9-D633-BD52-07CA-FD2887ECBF07}" dt="2020-09-22T03:00:25.665" v="1"/>
        <pc:sldMkLst>
          <pc:docMk/>
          <pc:sldMk cId="0" sldId="268"/>
        </pc:sldMkLst>
      </pc:sldChg>
      <pc:sldChg chg="modSp mod modClrScheme chgLayout">
        <pc:chgData name="Ms. Divya Sharma S.G." userId="S::sg_divya@blr.amrita.edu::74ed4411-1df2-4799-8a50-640a77fe483c" providerId="AD" clId="Web-{3BAC5FB9-D633-BD52-07CA-FD2887ECBF07}" dt="2020-09-22T03:00:25.665" v="1"/>
        <pc:sldMkLst>
          <pc:docMk/>
          <pc:sldMk cId="0" sldId="269"/>
        </pc:sldMkLst>
        <pc:spChg chg="mod ord">
          <ac:chgData name="Ms. Divya Sharma S.G." userId="S::sg_divya@blr.amrita.edu::74ed4411-1df2-4799-8a50-640a77fe483c" providerId="AD" clId="Web-{3BAC5FB9-D633-BD52-07CA-FD2887ECBF07}" dt="2020-09-22T03:00:25.665" v="1"/>
          <ac:spMkLst>
            <pc:docMk/>
            <pc:sldMk cId="0" sldId="269"/>
            <ac:spMk id="2" creationId="{00E0B617-10B7-484A-8426-DECFAAD44B6E}"/>
          </ac:spMkLst>
        </pc:spChg>
        <pc:graphicFrameChg chg="mod ord">
          <ac:chgData name="Ms. Divya Sharma S.G." userId="S::sg_divya@blr.amrita.edu::74ed4411-1df2-4799-8a50-640a77fe483c" providerId="AD" clId="Web-{3BAC5FB9-D633-BD52-07CA-FD2887ECBF07}" dt="2020-09-22T03:00:25.665" v="1"/>
          <ac:graphicFrameMkLst>
            <pc:docMk/>
            <pc:sldMk cId="0" sldId="269"/>
            <ac:graphicFrameMk id="4" creationId="{55393C8B-568C-4059-9DCB-42F287252F15}"/>
          </ac:graphicFrameMkLst>
        </pc:graphicFrameChg>
      </pc:sldChg>
      <pc:sldChg chg="addSp delSp modSp mod setBg modClrScheme setClrOvrMap chgLayout">
        <pc:chgData name="Ms. Divya Sharma S.G." userId="S::sg_divya@blr.amrita.edu::74ed4411-1df2-4799-8a50-640a77fe483c" providerId="AD" clId="Web-{3BAC5FB9-D633-BD52-07CA-FD2887ECBF07}" dt="2020-09-22T03:15:13.953" v="175" actId="20577"/>
        <pc:sldMkLst>
          <pc:docMk/>
          <pc:sldMk cId="0" sldId="270"/>
        </pc:sldMkLst>
        <pc:spChg chg="mod ord">
          <ac:chgData name="Ms. Divya Sharma S.G." userId="S::sg_divya@blr.amrita.edu::74ed4411-1df2-4799-8a50-640a77fe483c" providerId="AD" clId="Web-{3BAC5FB9-D633-BD52-07CA-FD2887ECBF07}" dt="2020-09-22T03:14:38.529" v="168" actId="14100"/>
          <ac:spMkLst>
            <pc:docMk/>
            <pc:sldMk cId="0" sldId="270"/>
            <ac:spMk id="2" creationId="{5EC2171F-4085-4F42-8B91-2DF529BBDEAE}"/>
          </ac:spMkLst>
        </pc:spChg>
        <pc:spChg chg="add del">
          <ac:chgData name="Ms. Divya Sharma S.G." userId="S::sg_divya@blr.amrita.edu::74ed4411-1df2-4799-8a50-640a77fe483c" providerId="AD" clId="Web-{3BAC5FB9-D633-BD52-07CA-FD2887ECBF07}" dt="2020-09-22T03:14:49.498" v="170"/>
          <ac:spMkLst>
            <pc:docMk/>
            <pc:sldMk cId="0" sldId="270"/>
            <ac:spMk id="3" creationId="{8B290543-839B-49F4-89A3-0604730816A2}"/>
          </ac:spMkLst>
        </pc:spChg>
        <pc:spChg chg="add del">
          <ac:chgData name="Ms. Divya Sharma S.G." userId="S::sg_divya@blr.amrita.edu::74ed4411-1df2-4799-8a50-640a77fe483c" providerId="AD" clId="Web-{3BAC5FB9-D633-BD52-07CA-FD2887ECBF07}" dt="2020-09-22T03:14:28.169" v="165"/>
          <ac:spMkLst>
            <pc:docMk/>
            <pc:sldMk cId="0" sldId="270"/>
            <ac:spMk id="72" creationId="{A10C41F2-1746-4431-9B52-B9F147A896B8}"/>
          </ac:spMkLst>
        </pc:spChg>
        <pc:spChg chg="add del">
          <ac:chgData name="Ms. Divya Sharma S.G." userId="S::sg_divya@blr.amrita.edu::74ed4411-1df2-4799-8a50-640a77fe483c" providerId="AD" clId="Web-{3BAC5FB9-D633-BD52-07CA-FD2887ECBF07}" dt="2020-09-22T03:14:28.169" v="165"/>
          <ac:spMkLst>
            <pc:docMk/>
            <pc:sldMk cId="0" sldId="270"/>
            <ac:spMk id="74" creationId="{7984928E-D694-4849-BBAD-D7C7DC405478}"/>
          </ac:spMkLst>
        </pc:spChg>
        <pc:spChg chg="add del">
          <ac:chgData name="Ms. Divya Sharma S.G." userId="S::sg_divya@blr.amrita.edu::74ed4411-1df2-4799-8a50-640a77fe483c" providerId="AD" clId="Web-{3BAC5FB9-D633-BD52-07CA-FD2887ECBF07}" dt="2020-09-22T03:14:28.169" v="165"/>
          <ac:spMkLst>
            <pc:docMk/>
            <pc:sldMk cId="0" sldId="270"/>
            <ac:spMk id="76" creationId="{A24A153C-9BEC-46E7-9AA4-DFC65A2B1A87}"/>
          </ac:spMkLst>
        </pc:spChg>
        <pc:spChg chg="mod ord">
          <ac:chgData name="Ms. Divya Sharma S.G." userId="S::sg_divya@blr.amrita.edu::74ed4411-1df2-4799-8a50-640a77fe483c" providerId="AD" clId="Web-{3BAC5FB9-D633-BD52-07CA-FD2887ECBF07}" dt="2020-09-22T03:15:13.953" v="175" actId="20577"/>
          <ac:spMkLst>
            <pc:docMk/>
            <pc:sldMk cId="0" sldId="270"/>
            <ac:spMk id="21507" creationId="{68BC38E0-B229-44FA-AF0D-885B720E43CD}"/>
          </ac:spMkLst>
        </pc:spChg>
        <pc:spChg chg="add">
          <ac:chgData name="Ms. Divya Sharma S.G." userId="S::sg_divya@blr.amrita.edu::74ed4411-1df2-4799-8a50-640a77fe483c" providerId="AD" clId="Web-{3BAC5FB9-D633-BD52-07CA-FD2887ECBF07}" dt="2020-09-22T03:14:28.184" v="166"/>
          <ac:spMkLst>
            <pc:docMk/>
            <pc:sldMk cId="0" sldId="270"/>
            <ac:spMk id="21509" creationId="{B0890400-BB8B-4A44-AB63-65C7CA223EBA}"/>
          </ac:spMkLst>
        </pc:spChg>
        <pc:cxnChg chg="add del">
          <ac:chgData name="Ms. Divya Sharma S.G." userId="S::sg_divya@blr.amrita.edu::74ed4411-1df2-4799-8a50-640a77fe483c" providerId="AD" clId="Web-{3BAC5FB9-D633-BD52-07CA-FD2887ECBF07}" dt="2020-09-22T03:14:28.169" v="165"/>
          <ac:cxnSpMkLst>
            <pc:docMk/>
            <pc:sldMk cId="0" sldId="270"/>
            <ac:cxnSpMk id="78" creationId="{99237721-19CF-41B1-AA0A-E1E1A8282D52}"/>
          </ac:cxnSpMkLst>
        </pc:cxnChg>
        <pc:cxnChg chg="add">
          <ac:chgData name="Ms. Divya Sharma S.G." userId="S::sg_divya@blr.amrita.edu::74ed4411-1df2-4799-8a50-640a77fe483c" providerId="AD" clId="Web-{3BAC5FB9-D633-BD52-07CA-FD2887ECBF07}" dt="2020-09-22T03:14:28.184" v="166"/>
          <ac:cxnSpMkLst>
            <pc:docMk/>
            <pc:sldMk cId="0" sldId="270"/>
            <ac:cxnSpMk id="21510" creationId="{4D39B797-CDC6-4529-8A36-9CBFC9816337}"/>
          </ac:cxnSpMkLst>
        </pc:cxnChg>
      </pc:sldChg>
      <pc:sldChg chg="addSp modSp mod setBg modClrScheme chgLayout">
        <pc:chgData name="Ms. Divya Sharma S.G." userId="S::sg_divya@blr.amrita.edu::74ed4411-1df2-4799-8a50-640a77fe483c" providerId="AD" clId="Web-{3BAC5FB9-D633-BD52-07CA-FD2887ECBF07}" dt="2020-09-22T03:21:14.443" v="223" actId="1076"/>
        <pc:sldMkLst>
          <pc:docMk/>
          <pc:sldMk cId="0" sldId="271"/>
        </pc:sldMkLst>
        <pc:spChg chg="mod ord">
          <ac:chgData name="Ms. Divya Sharma S.G." userId="S::sg_divya@blr.amrita.edu::74ed4411-1df2-4799-8a50-640a77fe483c" providerId="AD" clId="Web-{3BAC5FB9-D633-BD52-07CA-FD2887ECBF07}" dt="2020-09-22T03:20:17.799" v="214" actId="1076"/>
          <ac:spMkLst>
            <pc:docMk/>
            <pc:sldMk cId="0" sldId="271"/>
            <ac:spMk id="2" creationId="{AD350244-541A-4F99-96C4-6950AB1E2CE6}"/>
          </ac:spMkLst>
        </pc:spChg>
        <pc:spChg chg="add">
          <ac:chgData name="Ms. Divya Sharma S.G." userId="S::sg_divya@blr.amrita.edu::74ed4411-1df2-4799-8a50-640a77fe483c" providerId="AD" clId="Web-{3BAC5FB9-D633-BD52-07CA-FD2887ECBF07}" dt="2020-09-22T03:15:38.876" v="176"/>
          <ac:spMkLst>
            <pc:docMk/>
            <pc:sldMk cId="0" sldId="271"/>
            <ac:spMk id="72" creationId="{77D7B666-D5E6-48CE-B26A-FB5E5C34AF90}"/>
          </ac:spMkLst>
        </pc:spChg>
        <pc:spChg chg="add">
          <ac:chgData name="Ms. Divya Sharma S.G." userId="S::sg_divya@blr.amrita.edu::74ed4411-1df2-4799-8a50-640a77fe483c" providerId="AD" clId="Web-{3BAC5FB9-D633-BD52-07CA-FD2887ECBF07}" dt="2020-09-22T03:15:38.876" v="176"/>
          <ac:spMkLst>
            <pc:docMk/>
            <pc:sldMk cId="0" sldId="271"/>
            <ac:spMk id="74" creationId="{F6EE670A-A41A-44AD-BC1C-2090365EB5B3}"/>
          </ac:spMkLst>
        </pc:spChg>
        <pc:spChg chg="mod ord">
          <ac:chgData name="Ms. Divya Sharma S.G." userId="S::sg_divya@blr.amrita.edu::74ed4411-1df2-4799-8a50-640a77fe483c" providerId="AD" clId="Web-{3BAC5FB9-D633-BD52-07CA-FD2887ECBF07}" dt="2020-09-22T03:21:14.443" v="223" actId="1076"/>
          <ac:spMkLst>
            <pc:docMk/>
            <pc:sldMk cId="0" sldId="271"/>
            <ac:spMk id="17411" creationId="{235C6604-BF9F-462C-9CFA-C5806B3346DF}"/>
          </ac:spMkLst>
        </pc:spChg>
      </pc:sldChg>
      <pc:sldChg chg="mod modClrScheme chgLayout">
        <pc:chgData name="Ms. Divya Sharma S.G." userId="S::sg_divya@blr.amrita.edu::74ed4411-1df2-4799-8a50-640a77fe483c" providerId="AD" clId="Web-{3BAC5FB9-D633-BD52-07CA-FD2887ECBF07}" dt="2020-09-22T03:00:25.665" v="1"/>
        <pc:sldMkLst>
          <pc:docMk/>
          <pc:sldMk cId="0" sldId="272"/>
        </pc:sldMkLst>
      </pc:sldChg>
      <pc:sldChg chg="mod modClrScheme chgLayout">
        <pc:chgData name="Ms. Divya Sharma S.G." userId="S::sg_divya@blr.amrita.edu::74ed4411-1df2-4799-8a50-640a77fe483c" providerId="AD" clId="Web-{3BAC5FB9-D633-BD52-07CA-FD2887ECBF07}" dt="2020-09-22T03:00:25.665" v="1"/>
        <pc:sldMkLst>
          <pc:docMk/>
          <pc:sldMk cId="0" sldId="273"/>
        </pc:sldMkLst>
      </pc:sldChg>
      <pc:sldChg chg="mod modClrScheme chgLayout">
        <pc:chgData name="Ms. Divya Sharma S.G." userId="S::sg_divya@blr.amrita.edu::74ed4411-1df2-4799-8a50-640a77fe483c" providerId="AD" clId="Web-{3BAC5FB9-D633-BD52-07CA-FD2887ECBF07}" dt="2020-09-22T03:00:25.665" v="1"/>
        <pc:sldMkLst>
          <pc:docMk/>
          <pc:sldMk cId="0" sldId="274"/>
        </pc:sldMkLst>
      </pc:sldChg>
      <pc:sldChg chg="mod modClrScheme chgLayout">
        <pc:chgData name="Ms. Divya Sharma S.G." userId="S::sg_divya@blr.amrita.edu::74ed4411-1df2-4799-8a50-640a77fe483c" providerId="AD" clId="Web-{3BAC5FB9-D633-BD52-07CA-FD2887ECBF07}" dt="2020-09-22T03:00:25.665" v="1"/>
        <pc:sldMkLst>
          <pc:docMk/>
          <pc:sldMk cId="0" sldId="275"/>
        </pc:sldMkLst>
      </pc:sldChg>
      <pc:sldChg chg="mod modClrScheme chgLayout">
        <pc:chgData name="Ms. Divya Sharma S.G." userId="S::sg_divya@blr.amrita.edu::74ed4411-1df2-4799-8a50-640a77fe483c" providerId="AD" clId="Web-{3BAC5FB9-D633-BD52-07CA-FD2887ECBF07}" dt="2020-09-22T03:00:25.665" v="1"/>
        <pc:sldMkLst>
          <pc:docMk/>
          <pc:sldMk cId="0" sldId="276"/>
        </pc:sldMkLst>
      </pc:sldChg>
      <pc:sldChg chg="mod modClrScheme chgLayout">
        <pc:chgData name="Ms. Divya Sharma S.G." userId="S::sg_divya@blr.amrita.edu::74ed4411-1df2-4799-8a50-640a77fe483c" providerId="AD" clId="Web-{3BAC5FB9-D633-BD52-07CA-FD2887ECBF07}" dt="2020-09-22T03:00:25.665" v="1"/>
        <pc:sldMkLst>
          <pc:docMk/>
          <pc:sldMk cId="0" sldId="277"/>
        </pc:sldMkLst>
      </pc:sldChg>
      <pc:sldChg chg="mod modClrScheme chgLayout">
        <pc:chgData name="Ms. Divya Sharma S.G." userId="S::sg_divya@blr.amrita.edu::74ed4411-1df2-4799-8a50-640a77fe483c" providerId="AD" clId="Web-{3BAC5FB9-D633-BD52-07CA-FD2887ECBF07}" dt="2020-09-22T03:00:25.665" v="1"/>
        <pc:sldMkLst>
          <pc:docMk/>
          <pc:sldMk cId="0" sldId="280"/>
        </pc:sldMkLst>
      </pc:sldChg>
      <pc:sldChg chg="mod modClrScheme chgLayout">
        <pc:chgData name="Ms. Divya Sharma S.G." userId="S::sg_divya@blr.amrita.edu::74ed4411-1df2-4799-8a50-640a77fe483c" providerId="AD" clId="Web-{3BAC5FB9-D633-BD52-07CA-FD2887ECBF07}" dt="2020-09-22T03:00:25.665" v="1"/>
        <pc:sldMkLst>
          <pc:docMk/>
          <pc:sldMk cId="0" sldId="281"/>
        </pc:sldMkLst>
      </pc:sldChg>
      <pc:sldChg chg="mod modClrScheme chgLayout">
        <pc:chgData name="Ms. Divya Sharma S.G." userId="S::sg_divya@blr.amrita.edu::74ed4411-1df2-4799-8a50-640a77fe483c" providerId="AD" clId="Web-{3BAC5FB9-D633-BD52-07CA-FD2887ECBF07}" dt="2020-09-22T03:00:25.665" v="1"/>
        <pc:sldMkLst>
          <pc:docMk/>
          <pc:sldMk cId="0" sldId="282"/>
        </pc:sldMkLst>
      </pc:sldChg>
      <pc:sldChg chg="mod modClrScheme chgLayout">
        <pc:chgData name="Ms. Divya Sharma S.G." userId="S::sg_divya@blr.amrita.edu::74ed4411-1df2-4799-8a50-640a77fe483c" providerId="AD" clId="Web-{3BAC5FB9-D633-BD52-07CA-FD2887ECBF07}" dt="2020-09-22T03:00:25.665" v="1"/>
        <pc:sldMkLst>
          <pc:docMk/>
          <pc:sldMk cId="0" sldId="283"/>
        </pc:sldMkLst>
      </pc:sldChg>
      <pc:sldChg chg="mod modClrScheme chgLayout">
        <pc:chgData name="Ms. Divya Sharma S.G." userId="S::sg_divya@blr.amrita.edu::74ed4411-1df2-4799-8a50-640a77fe483c" providerId="AD" clId="Web-{3BAC5FB9-D633-BD52-07CA-FD2887ECBF07}" dt="2020-09-22T03:00:25.665" v="1"/>
        <pc:sldMkLst>
          <pc:docMk/>
          <pc:sldMk cId="0" sldId="284"/>
        </pc:sldMkLst>
      </pc:sldChg>
      <pc:sldChg chg="mod modClrScheme chgLayout">
        <pc:chgData name="Ms. Divya Sharma S.G." userId="S::sg_divya@blr.amrita.edu::74ed4411-1df2-4799-8a50-640a77fe483c" providerId="AD" clId="Web-{3BAC5FB9-D633-BD52-07CA-FD2887ECBF07}" dt="2020-09-22T03:00:25.665" v="1"/>
        <pc:sldMkLst>
          <pc:docMk/>
          <pc:sldMk cId="0" sldId="285"/>
        </pc:sldMkLst>
      </pc:sldChg>
      <pc:sldChg chg="mod modClrScheme chgLayout">
        <pc:chgData name="Ms. Divya Sharma S.G." userId="S::sg_divya@blr.amrita.edu::74ed4411-1df2-4799-8a50-640a77fe483c" providerId="AD" clId="Web-{3BAC5FB9-D633-BD52-07CA-FD2887ECBF07}" dt="2020-09-22T03:00:25.665" v="1"/>
        <pc:sldMkLst>
          <pc:docMk/>
          <pc:sldMk cId="0" sldId="286"/>
        </pc:sldMkLst>
      </pc:sldChg>
      <pc:sldChg chg="mod modClrScheme chgLayout">
        <pc:chgData name="Ms. Divya Sharma S.G." userId="S::sg_divya@blr.amrita.edu::74ed4411-1df2-4799-8a50-640a77fe483c" providerId="AD" clId="Web-{3BAC5FB9-D633-BD52-07CA-FD2887ECBF07}" dt="2020-09-22T03:00:25.665" v="1"/>
        <pc:sldMkLst>
          <pc:docMk/>
          <pc:sldMk cId="0" sldId="287"/>
        </pc:sldMkLst>
      </pc:sldChg>
      <pc:sldChg chg="mod modClrScheme chgLayout">
        <pc:chgData name="Ms. Divya Sharma S.G." userId="S::sg_divya@blr.amrita.edu::74ed4411-1df2-4799-8a50-640a77fe483c" providerId="AD" clId="Web-{3BAC5FB9-D633-BD52-07CA-FD2887ECBF07}" dt="2020-09-22T03:00:25.665" v="1"/>
        <pc:sldMkLst>
          <pc:docMk/>
          <pc:sldMk cId="0" sldId="288"/>
        </pc:sldMkLst>
      </pc:sldChg>
      <pc:sldChg chg="mod modClrScheme chgLayout">
        <pc:chgData name="Ms. Divya Sharma S.G." userId="S::sg_divya@blr.amrita.edu::74ed4411-1df2-4799-8a50-640a77fe483c" providerId="AD" clId="Web-{3BAC5FB9-D633-BD52-07CA-FD2887ECBF07}" dt="2020-09-22T03:00:25.665" v="1"/>
        <pc:sldMkLst>
          <pc:docMk/>
          <pc:sldMk cId="0" sldId="289"/>
        </pc:sldMkLst>
      </pc:sldChg>
      <pc:sldChg chg="mod modClrScheme chgLayout">
        <pc:chgData name="Ms. Divya Sharma S.G." userId="S::sg_divya@blr.amrita.edu::74ed4411-1df2-4799-8a50-640a77fe483c" providerId="AD" clId="Web-{3BAC5FB9-D633-BD52-07CA-FD2887ECBF07}" dt="2020-09-22T03:00:25.665" v="1"/>
        <pc:sldMkLst>
          <pc:docMk/>
          <pc:sldMk cId="0" sldId="290"/>
        </pc:sldMkLst>
      </pc:sldChg>
      <pc:sldChg chg="addSp delSp modSp mod setBg modClrScheme chgLayout">
        <pc:chgData name="Ms. Divya Sharma S.G." userId="S::sg_divya@blr.amrita.edu::74ed4411-1df2-4799-8a50-640a77fe483c" providerId="AD" clId="Web-{3BAC5FB9-D633-BD52-07CA-FD2887ECBF07}" dt="2020-09-22T03:03:25.582" v="42" actId="14100"/>
        <pc:sldMkLst>
          <pc:docMk/>
          <pc:sldMk cId="0" sldId="291"/>
        </pc:sldMkLst>
        <pc:spChg chg="add del">
          <ac:chgData name="Ms. Divya Sharma S.G." userId="S::sg_divya@blr.amrita.edu::74ed4411-1df2-4799-8a50-640a77fe483c" providerId="AD" clId="Web-{3BAC5FB9-D633-BD52-07CA-FD2887ECBF07}" dt="2020-09-22T03:02:52.392" v="37"/>
          <ac:spMkLst>
            <pc:docMk/>
            <pc:sldMk cId="0" sldId="291"/>
            <ac:spMk id="74" creationId="{F7422F06-6017-4361-8872-E0E2CEB20B48}"/>
          </ac:spMkLst>
        </pc:spChg>
        <pc:spChg chg="del mod">
          <ac:chgData name="Ms. Divya Sharma S.G." userId="S::sg_divya@blr.amrita.edu::74ed4411-1df2-4799-8a50-640a77fe483c" providerId="AD" clId="Web-{3BAC5FB9-D633-BD52-07CA-FD2887ECBF07}" dt="2020-09-22T03:02:25.297" v="34"/>
          <ac:spMkLst>
            <pc:docMk/>
            <pc:sldMk cId="0" sldId="291"/>
            <ac:spMk id="11266" creationId="{BC733DE9-8AEC-489A-8A08-6F86875A83A4}"/>
          </ac:spMkLst>
        </pc:spChg>
        <pc:spChg chg="mod">
          <ac:chgData name="Ms. Divya Sharma S.G." userId="S::sg_divya@blr.amrita.edu::74ed4411-1df2-4799-8a50-640a77fe483c" providerId="AD" clId="Web-{3BAC5FB9-D633-BD52-07CA-FD2887ECBF07}" dt="2020-09-22T03:02:52.470" v="38"/>
          <ac:spMkLst>
            <pc:docMk/>
            <pc:sldMk cId="0" sldId="291"/>
            <ac:spMk id="11267" creationId="{19C5D2DF-DD26-4D01-B63A-9514FA784994}"/>
          </ac:spMkLst>
        </pc:spChg>
        <pc:spChg chg="add">
          <ac:chgData name="Ms. Divya Sharma S.G." userId="S::sg_divya@blr.amrita.edu::74ed4411-1df2-4799-8a50-640a77fe483c" providerId="AD" clId="Web-{3BAC5FB9-D633-BD52-07CA-FD2887ECBF07}" dt="2020-09-22T03:02:52.470" v="38"/>
          <ac:spMkLst>
            <pc:docMk/>
            <pc:sldMk cId="0" sldId="291"/>
            <ac:spMk id="11271" creationId="{F7422F06-6017-4361-8872-E0E2CEB20B48}"/>
          </ac:spMkLst>
        </pc:spChg>
        <pc:graphicFrameChg chg="add mod modGraphic">
          <ac:chgData name="Ms. Divya Sharma S.G." userId="S::sg_divya@blr.amrita.edu::74ed4411-1df2-4799-8a50-640a77fe483c" providerId="AD" clId="Web-{3BAC5FB9-D633-BD52-07CA-FD2887ECBF07}" dt="2020-09-22T03:03:25.582" v="42" actId="14100"/>
          <ac:graphicFrameMkLst>
            <pc:docMk/>
            <pc:sldMk cId="0" sldId="291"/>
            <ac:graphicFrameMk id="11269" creationId="{FA93A19D-0FC2-4A56-AE79-4E751458BF0B}"/>
          </ac:graphicFrameMkLst>
        </pc:graphicFrameChg>
      </pc:sldChg>
      <pc:sldChg chg="addSp delSp modSp mod setBg modClrScheme chgLayout">
        <pc:chgData name="Ms. Divya Sharma S.G." userId="S::sg_divya@blr.amrita.edu::74ed4411-1df2-4799-8a50-640a77fe483c" providerId="AD" clId="Web-{3BAC5FB9-D633-BD52-07CA-FD2887ECBF07}" dt="2020-09-22T03:10:23.560" v="112" actId="14100"/>
        <pc:sldMkLst>
          <pc:docMk/>
          <pc:sldMk cId="0" sldId="292"/>
        </pc:sldMkLst>
        <pc:spChg chg="add del">
          <ac:chgData name="Ms. Divya Sharma S.G." userId="S::sg_divya@blr.amrita.edu::74ed4411-1df2-4799-8a50-640a77fe483c" providerId="AD" clId="Web-{3BAC5FB9-D633-BD52-07CA-FD2887ECBF07}" dt="2020-09-22T03:09:24.307" v="78"/>
          <ac:spMkLst>
            <pc:docMk/>
            <pc:sldMk cId="0" sldId="292"/>
            <ac:spMk id="4" creationId="{0BCFBE4A-C305-4534-8B34-5F0256F90823}"/>
          </ac:spMkLst>
        </pc:spChg>
        <pc:spChg chg="add del">
          <ac:chgData name="Ms. Divya Sharma S.G." userId="S::sg_divya@blr.amrita.edu::74ed4411-1df2-4799-8a50-640a77fe483c" providerId="AD" clId="Web-{3BAC5FB9-D633-BD52-07CA-FD2887ECBF07}" dt="2020-09-22T03:09:48.746" v="82"/>
          <ac:spMkLst>
            <pc:docMk/>
            <pc:sldMk cId="0" sldId="292"/>
            <ac:spMk id="7" creationId="{F7422F06-6017-4361-8872-E0E2CEB20B48}"/>
          </ac:spMkLst>
        </pc:spChg>
        <pc:spChg chg="add del">
          <ac:chgData name="Ms. Divya Sharma S.G." userId="S::sg_divya@blr.amrita.edu::74ed4411-1df2-4799-8a50-640a77fe483c" providerId="AD" clId="Web-{3BAC5FB9-D633-BD52-07CA-FD2887ECBF07}" dt="2020-09-22T03:09:24.275" v="77"/>
          <ac:spMkLst>
            <pc:docMk/>
            <pc:sldMk cId="0" sldId="292"/>
            <ac:spMk id="10" creationId="{F7422F06-6017-4361-8872-E0E2CEB20B48}"/>
          </ac:spMkLst>
        </pc:spChg>
        <pc:spChg chg="add mod">
          <ac:chgData name="Ms. Divya Sharma S.G." userId="S::sg_divya@blr.amrita.edu::74ed4411-1df2-4799-8a50-640a77fe483c" providerId="AD" clId="Web-{3BAC5FB9-D633-BD52-07CA-FD2887ECBF07}" dt="2020-09-22T03:10:11.591" v="109" actId="20577"/>
          <ac:spMkLst>
            <pc:docMk/>
            <pc:sldMk cId="0" sldId="292"/>
            <ac:spMk id="23" creationId="{2A7286B2-FDE5-4A18-ADFA-599B7FB1C963}"/>
          </ac:spMkLst>
        </pc:spChg>
        <pc:graphicFrameChg chg="add del">
          <ac:chgData name="Ms. Divya Sharma S.G." userId="S::sg_divya@blr.amrita.edu::74ed4411-1df2-4799-8a50-640a77fe483c" providerId="AD" clId="Web-{3BAC5FB9-D633-BD52-07CA-FD2887ECBF07}" dt="2020-09-22T03:09:24.275" v="77"/>
          <ac:graphicFrameMkLst>
            <pc:docMk/>
            <pc:sldMk cId="0" sldId="292"/>
            <ac:graphicFrameMk id="6" creationId="{7F586843-32DA-4F8A-B9CC-D8FF68EDCC47}"/>
          </ac:graphicFrameMkLst>
        </pc:graphicFrameChg>
        <pc:graphicFrameChg chg="add mod ord modGraphic">
          <ac:chgData name="Ms. Divya Sharma S.G." userId="S::sg_divya@blr.amrita.edu::74ed4411-1df2-4799-8a50-640a77fe483c" providerId="AD" clId="Web-{3BAC5FB9-D633-BD52-07CA-FD2887ECBF07}" dt="2020-09-22T03:10:23.560" v="112" actId="14100"/>
          <ac:graphicFrameMkLst>
            <pc:docMk/>
            <pc:sldMk cId="0" sldId="292"/>
            <ac:graphicFrameMk id="8" creationId="{E85AF98E-C607-4D7B-8041-8FCEFE52E9C3}"/>
          </ac:graphicFrameMkLst>
        </pc:graphicFrameChg>
      </pc:sldChg>
      <pc:sldChg chg="addSp delSp modSp mod setBg modClrScheme setClrOvrMap chgLayout">
        <pc:chgData name="Ms. Divya Sharma S.G." userId="S::sg_divya@blr.amrita.edu::74ed4411-1df2-4799-8a50-640a77fe483c" providerId="AD" clId="Web-{3BAC5FB9-D633-BD52-07CA-FD2887ECBF07}" dt="2020-09-22T03:05:55.060" v="62" actId="20577"/>
        <pc:sldMkLst>
          <pc:docMk/>
          <pc:sldMk cId="0" sldId="293"/>
        </pc:sldMkLst>
        <pc:spChg chg="add del">
          <ac:chgData name="Ms. Divya Sharma S.G." userId="S::sg_divya@blr.amrita.edu::74ed4411-1df2-4799-8a50-640a77fe483c" providerId="AD" clId="Web-{3BAC5FB9-D633-BD52-07CA-FD2887ECBF07}" dt="2020-09-22T03:04:10.772" v="44"/>
          <ac:spMkLst>
            <pc:docMk/>
            <pc:sldMk cId="0" sldId="293"/>
            <ac:spMk id="72" creationId="{77D7B666-D5E6-48CE-B26A-FB5E5C34AF90}"/>
          </ac:spMkLst>
        </pc:spChg>
        <pc:spChg chg="add del">
          <ac:chgData name="Ms. Divya Sharma S.G." userId="S::sg_divya@blr.amrita.edu::74ed4411-1df2-4799-8a50-640a77fe483c" providerId="AD" clId="Web-{3BAC5FB9-D633-BD52-07CA-FD2887ECBF07}" dt="2020-09-22T03:04:10.772" v="44"/>
          <ac:spMkLst>
            <pc:docMk/>
            <pc:sldMk cId="0" sldId="293"/>
            <ac:spMk id="74" creationId="{F6EE670A-A41A-44AD-BC1C-2090365EB5B3}"/>
          </ac:spMkLst>
        </pc:spChg>
        <pc:spChg chg="add">
          <ac:chgData name="Ms. Divya Sharma S.G." userId="S::sg_divya@blr.amrita.edu::74ed4411-1df2-4799-8a50-640a77fe483c" providerId="AD" clId="Web-{3BAC5FB9-D633-BD52-07CA-FD2887ECBF07}" dt="2020-09-22T03:05:26.573" v="59"/>
          <ac:spMkLst>
            <pc:docMk/>
            <pc:sldMk cId="0" sldId="293"/>
            <ac:spMk id="75" creationId="{A10C41F2-1746-4431-9B52-B9F147A896B8}"/>
          </ac:spMkLst>
        </pc:spChg>
        <pc:spChg chg="add">
          <ac:chgData name="Ms. Divya Sharma S.G." userId="S::sg_divya@blr.amrita.edu::74ed4411-1df2-4799-8a50-640a77fe483c" providerId="AD" clId="Web-{3BAC5FB9-D633-BD52-07CA-FD2887ECBF07}" dt="2020-09-22T03:05:26.573" v="59"/>
          <ac:spMkLst>
            <pc:docMk/>
            <pc:sldMk cId="0" sldId="293"/>
            <ac:spMk id="77" creationId="{7984928E-D694-4849-BBAD-D7C7DC405478}"/>
          </ac:spMkLst>
        </pc:spChg>
        <pc:spChg chg="add">
          <ac:chgData name="Ms. Divya Sharma S.G." userId="S::sg_divya@blr.amrita.edu::74ed4411-1df2-4799-8a50-640a77fe483c" providerId="AD" clId="Web-{3BAC5FB9-D633-BD52-07CA-FD2887ECBF07}" dt="2020-09-22T03:05:26.573" v="59"/>
          <ac:spMkLst>
            <pc:docMk/>
            <pc:sldMk cId="0" sldId="293"/>
            <ac:spMk id="79" creationId="{A24A153C-9BEC-46E7-9AA4-DFC65A2B1A87}"/>
          </ac:spMkLst>
        </pc:spChg>
        <pc:spChg chg="mod ord">
          <ac:chgData name="Ms. Divya Sharma S.G." userId="S::sg_divya@blr.amrita.edu::74ed4411-1df2-4799-8a50-640a77fe483c" providerId="AD" clId="Web-{3BAC5FB9-D633-BD52-07CA-FD2887ECBF07}" dt="2020-09-22T03:05:55.060" v="62" actId="20577"/>
          <ac:spMkLst>
            <pc:docMk/>
            <pc:sldMk cId="0" sldId="293"/>
            <ac:spMk id="12290" creationId="{D31D18D5-F1F5-4137-A7D7-70B045EC5B59}"/>
          </ac:spMkLst>
        </pc:spChg>
        <pc:spChg chg="mod">
          <ac:chgData name="Ms. Divya Sharma S.G." userId="S::sg_divya@blr.amrita.edu::74ed4411-1df2-4799-8a50-640a77fe483c" providerId="AD" clId="Web-{3BAC5FB9-D633-BD52-07CA-FD2887ECBF07}" dt="2020-09-22T03:05:26.573" v="59"/>
          <ac:spMkLst>
            <pc:docMk/>
            <pc:sldMk cId="0" sldId="293"/>
            <ac:spMk id="12291" creationId="{254F8DF8-40B2-445A-8ED4-F25C8C93FF88}"/>
          </ac:spMkLst>
        </pc:spChg>
        <pc:spChg chg="add del">
          <ac:chgData name="Ms. Divya Sharma S.G." userId="S::sg_divya@blr.amrita.edu::74ed4411-1df2-4799-8a50-640a77fe483c" providerId="AD" clId="Web-{3BAC5FB9-D633-BD52-07CA-FD2887ECBF07}" dt="2020-09-22T03:05:26.573" v="59"/>
          <ac:spMkLst>
            <pc:docMk/>
            <pc:sldMk cId="0" sldId="293"/>
            <ac:spMk id="12293" creationId="{B0890400-BB8B-4A44-AB63-65C7CA223EBA}"/>
          </ac:spMkLst>
        </pc:spChg>
        <pc:cxnChg chg="add">
          <ac:chgData name="Ms. Divya Sharma S.G." userId="S::sg_divya@blr.amrita.edu::74ed4411-1df2-4799-8a50-640a77fe483c" providerId="AD" clId="Web-{3BAC5FB9-D633-BD52-07CA-FD2887ECBF07}" dt="2020-09-22T03:05:26.573" v="59"/>
          <ac:cxnSpMkLst>
            <pc:docMk/>
            <pc:sldMk cId="0" sldId="293"/>
            <ac:cxnSpMk id="81" creationId="{99237721-19CF-41B1-AA0A-E1E1A8282D52}"/>
          </ac:cxnSpMkLst>
        </pc:cxnChg>
        <pc:cxnChg chg="add del">
          <ac:chgData name="Ms. Divya Sharma S.G." userId="S::sg_divya@blr.amrita.edu::74ed4411-1df2-4799-8a50-640a77fe483c" providerId="AD" clId="Web-{3BAC5FB9-D633-BD52-07CA-FD2887ECBF07}" dt="2020-09-22T03:05:26.573" v="59"/>
          <ac:cxnSpMkLst>
            <pc:docMk/>
            <pc:sldMk cId="0" sldId="293"/>
            <ac:cxnSpMk id="12294" creationId="{4D39B797-CDC6-4529-8A36-9CBFC9816337}"/>
          </ac:cxnSpMkLst>
        </pc:cxnChg>
      </pc:sldChg>
      <pc:sldChg chg="addSp modSp mod setBg modClrScheme chgLayout">
        <pc:chgData name="Ms. Divya Sharma S.G." userId="S::sg_divya@blr.amrita.edu::74ed4411-1df2-4799-8a50-640a77fe483c" providerId="AD" clId="Web-{3BAC5FB9-D633-BD52-07CA-FD2887ECBF07}" dt="2020-09-22T03:07:24.034" v="69" actId="20577"/>
        <pc:sldMkLst>
          <pc:docMk/>
          <pc:sldMk cId="0" sldId="294"/>
        </pc:sldMkLst>
        <pc:spChg chg="add">
          <ac:chgData name="Ms. Divya Sharma S.G." userId="S::sg_divya@blr.amrita.edu::74ed4411-1df2-4799-8a50-640a77fe483c" providerId="AD" clId="Web-{3BAC5FB9-D633-BD52-07CA-FD2887ECBF07}" dt="2020-09-22T03:07:03.204" v="68"/>
          <ac:spMkLst>
            <pc:docMk/>
            <pc:sldMk cId="0" sldId="294"/>
            <ac:spMk id="72" creationId="{77D7B666-D5E6-48CE-B26A-FB5E5C34AF90}"/>
          </ac:spMkLst>
        </pc:spChg>
        <pc:spChg chg="add">
          <ac:chgData name="Ms. Divya Sharma S.G." userId="S::sg_divya@blr.amrita.edu::74ed4411-1df2-4799-8a50-640a77fe483c" providerId="AD" clId="Web-{3BAC5FB9-D633-BD52-07CA-FD2887ECBF07}" dt="2020-09-22T03:07:03.204" v="68"/>
          <ac:spMkLst>
            <pc:docMk/>
            <pc:sldMk cId="0" sldId="294"/>
            <ac:spMk id="74" creationId="{F6EE670A-A41A-44AD-BC1C-2090365EB5B3}"/>
          </ac:spMkLst>
        </pc:spChg>
        <pc:spChg chg="mod ord">
          <ac:chgData name="Ms. Divya Sharma S.G." userId="S::sg_divya@blr.amrita.edu::74ed4411-1df2-4799-8a50-640a77fe483c" providerId="AD" clId="Web-{3BAC5FB9-D633-BD52-07CA-FD2887ECBF07}" dt="2020-09-22T03:07:24.034" v="69" actId="20577"/>
          <ac:spMkLst>
            <pc:docMk/>
            <pc:sldMk cId="0" sldId="294"/>
            <ac:spMk id="13314" creationId="{95350937-FCAD-485A-ADE6-7F3BCE68A788}"/>
          </ac:spMkLst>
        </pc:spChg>
        <pc:spChg chg="mod">
          <ac:chgData name="Ms. Divya Sharma S.G." userId="S::sg_divya@blr.amrita.edu::74ed4411-1df2-4799-8a50-640a77fe483c" providerId="AD" clId="Web-{3BAC5FB9-D633-BD52-07CA-FD2887ECBF07}" dt="2020-09-22T03:07:03.204" v="68"/>
          <ac:spMkLst>
            <pc:docMk/>
            <pc:sldMk cId="0" sldId="294"/>
            <ac:spMk id="13315" creationId="{8BCBD6FC-F4ED-4DC4-9E5B-44A756BEECA2}"/>
          </ac:spMkLst>
        </pc:spChg>
      </pc:sldChg>
      <pc:sldChg chg="addSp delSp modSp mod setBg modClrScheme chgLayout">
        <pc:chgData name="Ms. Divya Sharma S.G." userId="S::sg_divya@blr.amrita.edu::74ed4411-1df2-4799-8a50-640a77fe483c" providerId="AD" clId="Web-{3BAC5FB9-D633-BD52-07CA-FD2887ECBF07}" dt="2020-09-22T03:12:32.256" v="151" actId="1076"/>
        <pc:sldMkLst>
          <pc:docMk/>
          <pc:sldMk cId="0" sldId="295"/>
        </pc:sldMkLst>
        <pc:spChg chg="add del">
          <ac:chgData name="Ms. Divya Sharma S.G." userId="S::sg_divya@blr.amrita.edu::74ed4411-1df2-4799-8a50-640a77fe483c" providerId="AD" clId="Web-{3BAC5FB9-D633-BD52-07CA-FD2887ECBF07}" dt="2020-09-22T03:11:15.188" v="121"/>
          <ac:spMkLst>
            <pc:docMk/>
            <pc:sldMk cId="0" sldId="295"/>
            <ac:spMk id="2" creationId="{34CEF60E-40C4-4BA2-A643-E39ECF213119}"/>
          </ac:spMkLst>
        </pc:spChg>
        <pc:spChg chg="add del">
          <ac:chgData name="Ms. Divya Sharma S.G." userId="S::sg_divya@blr.amrita.edu::74ed4411-1df2-4799-8a50-640a77fe483c" providerId="AD" clId="Web-{3BAC5FB9-D633-BD52-07CA-FD2887ECBF07}" dt="2020-09-22T03:11:10.688" v="120"/>
          <ac:spMkLst>
            <pc:docMk/>
            <pc:sldMk cId="0" sldId="295"/>
            <ac:spMk id="3" creationId="{A5B0793E-497D-4BAC-B39B-DB28102188BE}"/>
          </ac:spMkLst>
        </pc:spChg>
        <pc:spChg chg="add mod">
          <ac:chgData name="Ms. Divya Sharma S.G." userId="S::sg_divya@blr.amrita.edu::74ed4411-1df2-4799-8a50-640a77fe483c" providerId="AD" clId="Web-{3BAC5FB9-D633-BD52-07CA-FD2887ECBF07}" dt="2020-09-22T03:12:32.256" v="151" actId="1076"/>
          <ac:spMkLst>
            <pc:docMk/>
            <pc:sldMk cId="0" sldId="295"/>
            <ac:spMk id="4" creationId="{E9ED2097-95A9-483F-98D4-23A720D6CFB7}"/>
          </ac:spMkLst>
        </pc:spChg>
        <pc:spChg chg="add">
          <ac:chgData name="Ms. Divya Sharma S.G." userId="S::sg_divya@blr.amrita.edu::74ed4411-1df2-4799-8a50-640a77fe483c" providerId="AD" clId="Web-{3BAC5FB9-D633-BD52-07CA-FD2887ECBF07}" dt="2020-09-22T03:10:36.686" v="113"/>
          <ac:spMkLst>
            <pc:docMk/>
            <pc:sldMk cId="0" sldId="295"/>
            <ac:spMk id="71" creationId="{77D7B666-D5E6-48CE-B26A-FB5E5C34AF90}"/>
          </ac:spMkLst>
        </pc:spChg>
        <pc:spChg chg="add">
          <ac:chgData name="Ms. Divya Sharma S.G." userId="S::sg_divya@blr.amrita.edu::74ed4411-1df2-4799-8a50-640a77fe483c" providerId="AD" clId="Web-{3BAC5FB9-D633-BD52-07CA-FD2887ECBF07}" dt="2020-09-22T03:10:36.686" v="113"/>
          <ac:spMkLst>
            <pc:docMk/>
            <pc:sldMk cId="0" sldId="295"/>
            <ac:spMk id="73" creationId="{F6EE670A-A41A-44AD-BC1C-2090365EB5B3}"/>
          </ac:spMkLst>
        </pc:spChg>
        <pc:spChg chg="mod">
          <ac:chgData name="Ms. Divya Sharma S.G." userId="S::sg_divya@blr.amrita.edu::74ed4411-1df2-4799-8a50-640a77fe483c" providerId="AD" clId="Web-{3BAC5FB9-D633-BD52-07CA-FD2887ECBF07}" dt="2020-09-22T03:10:58.984" v="117" actId="1076"/>
          <ac:spMkLst>
            <pc:docMk/>
            <pc:sldMk cId="0" sldId="295"/>
            <ac:spMk id="17410" creationId="{D13E0931-4D6B-426E-9C2E-9DA98EE99E19}"/>
          </ac:spMkLst>
        </pc:spChg>
      </pc:sldChg>
      <pc:sldChg chg="addSp modSp mod setBg modClrScheme chgLayout">
        <pc:chgData name="Ms. Divya Sharma S.G." userId="S::sg_divya@blr.amrita.edu::74ed4411-1df2-4799-8a50-640a77fe483c" providerId="AD" clId="Web-{3BAC5FB9-D633-BD52-07CA-FD2887ECBF07}" dt="2020-09-22T03:23:34.702" v="238" actId="20577"/>
        <pc:sldMkLst>
          <pc:docMk/>
          <pc:sldMk cId="0" sldId="296"/>
        </pc:sldMkLst>
        <pc:spChg chg="add">
          <ac:chgData name="Ms. Divya Sharma S.G." userId="S::sg_divya@blr.amrita.edu::74ed4411-1df2-4799-8a50-640a77fe483c" providerId="AD" clId="Web-{3BAC5FB9-D633-BD52-07CA-FD2887ECBF07}" dt="2020-09-22T03:22:17.603" v="230"/>
          <ac:spMkLst>
            <pc:docMk/>
            <pc:sldMk cId="0" sldId="296"/>
            <ac:spMk id="71" creationId="{77D7B666-D5E6-48CE-B26A-FB5E5C34AF90}"/>
          </ac:spMkLst>
        </pc:spChg>
        <pc:spChg chg="add">
          <ac:chgData name="Ms. Divya Sharma S.G." userId="S::sg_divya@blr.amrita.edu::74ed4411-1df2-4799-8a50-640a77fe483c" providerId="AD" clId="Web-{3BAC5FB9-D633-BD52-07CA-FD2887ECBF07}" dt="2020-09-22T03:22:17.603" v="230"/>
          <ac:spMkLst>
            <pc:docMk/>
            <pc:sldMk cId="0" sldId="296"/>
            <ac:spMk id="73" creationId="{F6EE670A-A41A-44AD-BC1C-2090365EB5B3}"/>
          </ac:spMkLst>
        </pc:spChg>
        <pc:spChg chg="mod">
          <ac:chgData name="Ms. Divya Sharma S.G." userId="S::sg_divya@blr.amrita.edu::74ed4411-1df2-4799-8a50-640a77fe483c" providerId="AD" clId="Web-{3BAC5FB9-D633-BD52-07CA-FD2887ECBF07}" dt="2020-09-22T03:23:34.702" v="238" actId="20577"/>
          <ac:spMkLst>
            <pc:docMk/>
            <pc:sldMk cId="0" sldId="296"/>
            <ac:spMk id="24578" creationId="{1842069A-96DC-4158-BD35-0D53901BA4DB}"/>
          </ac:spMkLst>
        </pc:spChg>
      </pc:sldChg>
      <pc:sldChg chg="mod modClrScheme chgLayout">
        <pc:chgData name="Ms. Divya Sharma S.G." userId="S::sg_divya@blr.amrita.edu::74ed4411-1df2-4799-8a50-640a77fe483c" providerId="AD" clId="Web-{3BAC5FB9-D633-BD52-07CA-FD2887ECBF07}" dt="2020-09-22T03:00:25.665" v="1"/>
        <pc:sldMkLst>
          <pc:docMk/>
          <pc:sldMk cId="0" sldId="297"/>
        </pc:sldMkLst>
      </pc:sldChg>
      <pc:sldChg chg="addSp delSp modSp new mod setBg setClrOvrMap">
        <pc:chgData name="Ms. Divya Sharma S.G." userId="S::sg_divya@blr.amrita.edu::74ed4411-1df2-4799-8a50-640a77fe483c" providerId="AD" clId="Web-{3BAC5FB9-D633-BD52-07CA-FD2887ECBF07}" dt="2020-09-22T03:25:30.225" v="271" actId="14100"/>
        <pc:sldMkLst>
          <pc:docMk/>
          <pc:sldMk cId="3224075687" sldId="298"/>
        </pc:sldMkLst>
        <pc:spChg chg="mod">
          <ac:chgData name="Ms. Divya Sharma S.G." userId="S::sg_divya@blr.amrita.edu::74ed4411-1df2-4799-8a50-640a77fe483c" providerId="AD" clId="Web-{3BAC5FB9-D633-BD52-07CA-FD2887ECBF07}" dt="2020-09-22T03:25:00.629" v="265" actId="20577"/>
          <ac:spMkLst>
            <pc:docMk/>
            <pc:sldMk cId="3224075687" sldId="298"/>
            <ac:spMk id="2" creationId="{2826791D-82A8-4C6B-9794-F28AB7FA5A95}"/>
          </ac:spMkLst>
        </pc:spChg>
        <pc:spChg chg="mod">
          <ac:chgData name="Ms. Divya Sharma S.G." userId="S::sg_divya@blr.amrita.edu::74ed4411-1df2-4799-8a50-640a77fe483c" providerId="AD" clId="Web-{3BAC5FB9-D633-BD52-07CA-FD2887ECBF07}" dt="2020-09-22T03:25:30.225" v="271" actId="14100"/>
          <ac:spMkLst>
            <pc:docMk/>
            <pc:sldMk cId="3224075687" sldId="298"/>
            <ac:spMk id="3" creationId="{172A735A-610F-42B9-8028-AF0A86E1329B}"/>
          </ac:spMkLst>
        </pc:spChg>
        <pc:spChg chg="add del mod">
          <ac:chgData name="Ms. Divya Sharma S.G." userId="S::sg_divya@blr.amrita.edu::74ed4411-1df2-4799-8a50-640a77fe483c" providerId="AD" clId="Web-{3BAC5FB9-D633-BD52-07CA-FD2887ECBF07}" dt="2020-09-22T03:24:00.922" v="243"/>
          <ac:spMkLst>
            <pc:docMk/>
            <pc:sldMk cId="3224075687" sldId="298"/>
            <ac:spMk id="4" creationId="{1BF581FD-C09C-4FD8-8C7B-9774C51C4F4D}"/>
          </ac:spMkLst>
        </pc:spChg>
        <pc:spChg chg="add del mod">
          <ac:chgData name="Ms. Divya Sharma S.G." userId="S::sg_divya@blr.amrita.edu::74ed4411-1df2-4799-8a50-640a77fe483c" providerId="AD" clId="Web-{3BAC5FB9-D633-BD52-07CA-FD2887ECBF07}" dt="2020-09-22T03:24:16.095" v="247"/>
          <ac:spMkLst>
            <pc:docMk/>
            <pc:sldMk cId="3224075687" sldId="298"/>
            <ac:spMk id="5" creationId="{DA2B3827-2A25-4959-8C65-28A393550008}"/>
          </ac:spMkLst>
        </pc:spChg>
        <pc:spChg chg="add del">
          <ac:chgData name="Ms. Divya Sharma S.G." userId="S::sg_divya@blr.amrita.edu::74ed4411-1df2-4799-8a50-640a77fe483c" providerId="AD" clId="Web-{3BAC5FB9-D633-BD52-07CA-FD2887ECBF07}" dt="2020-09-22T03:24:19.830" v="248"/>
          <ac:spMkLst>
            <pc:docMk/>
            <pc:sldMk cId="3224075687" sldId="298"/>
            <ac:spMk id="6" creationId="{B5068B1C-1A28-475A-A0E0-4C23200D8201}"/>
          </ac:spMkLst>
        </pc:spChg>
        <pc:spChg chg="add del">
          <ac:chgData name="Ms. Divya Sharma S.G." userId="S::sg_divya@blr.amrita.edu::74ed4411-1df2-4799-8a50-640a77fe483c" providerId="AD" clId="Web-{3BAC5FB9-D633-BD52-07CA-FD2887ECBF07}" dt="2020-09-22T03:24:19.830" v="248"/>
          <ac:spMkLst>
            <pc:docMk/>
            <pc:sldMk cId="3224075687" sldId="298"/>
            <ac:spMk id="7" creationId="{6D428773-F789-43B7-B5FD-AE49E5BD2E79}"/>
          </ac:spMkLst>
        </pc:spChg>
        <pc:spChg chg="add del">
          <ac:chgData name="Ms. Divya Sharma S.G." userId="S::sg_divya@blr.amrita.edu::74ed4411-1df2-4799-8a50-640a77fe483c" providerId="AD" clId="Web-{3BAC5FB9-D633-BD52-07CA-FD2887ECBF07}" dt="2020-09-22T03:24:00.907" v="242"/>
          <ac:spMkLst>
            <pc:docMk/>
            <pc:sldMk cId="3224075687" sldId="298"/>
            <ac:spMk id="9" creationId="{77D7B666-D5E6-48CE-B26A-FB5E5C34AF90}"/>
          </ac:spMkLst>
        </pc:spChg>
        <pc:spChg chg="add del">
          <ac:chgData name="Ms. Divya Sharma S.G." userId="S::sg_divya@blr.amrita.edu::74ed4411-1df2-4799-8a50-640a77fe483c" providerId="AD" clId="Web-{3BAC5FB9-D633-BD52-07CA-FD2887ECBF07}" dt="2020-09-22T03:24:00.907" v="242"/>
          <ac:spMkLst>
            <pc:docMk/>
            <pc:sldMk cId="3224075687" sldId="298"/>
            <ac:spMk id="11" creationId="{F6EE670A-A41A-44AD-BC1C-2090365EB5B3}"/>
          </ac:spMkLst>
        </pc:spChg>
        <pc:spChg chg="add">
          <ac:chgData name="Ms. Divya Sharma S.G." userId="S::sg_divya@blr.amrita.edu::74ed4411-1df2-4799-8a50-640a77fe483c" providerId="AD" clId="Web-{3BAC5FB9-D633-BD52-07CA-FD2887ECBF07}" dt="2020-09-22T03:24:19.830" v="248"/>
          <ac:spMkLst>
            <pc:docMk/>
            <pc:sldMk cId="3224075687" sldId="298"/>
            <ac:spMk id="12" creationId="{A10C41F2-1746-4431-9B52-B9F147A896B8}"/>
          </ac:spMkLst>
        </pc:spChg>
        <pc:spChg chg="add">
          <ac:chgData name="Ms. Divya Sharma S.G." userId="S::sg_divya@blr.amrita.edu::74ed4411-1df2-4799-8a50-640a77fe483c" providerId="AD" clId="Web-{3BAC5FB9-D633-BD52-07CA-FD2887ECBF07}" dt="2020-09-22T03:24:19.830" v="248"/>
          <ac:spMkLst>
            <pc:docMk/>
            <pc:sldMk cId="3224075687" sldId="298"/>
            <ac:spMk id="14" creationId="{7984928E-D694-4849-BBAD-D7C7DC405478}"/>
          </ac:spMkLst>
        </pc:spChg>
        <pc:spChg chg="add">
          <ac:chgData name="Ms. Divya Sharma S.G." userId="S::sg_divya@blr.amrita.edu::74ed4411-1df2-4799-8a50-640a77fe483c" providerId="AD" clId="Web-{3BAC5FB9-D633-BD52-07CA-FD2887ECBF07}" dt="2020-09-22T03:24:19.830" v="248"/>
          <ac:spMkLst>
            <pc:docMk/>
            <pc:sldMk cId="3224075687" sldId="298"/>
            <ac:spMk id="16" creationId="{A24A153C-9BEC-46E7-9AA4-DFC65A2B1A87}"/>
          </ac:spMkLst>
        </pc:spChg>
        <pc:cxnChg chg="add">
          <ac:chgData name="Ms. Divya Sharma S.G." userId="S::sg_divya@blr.amrita.edu::74ed4411-1df2-4799-8a50-640a77fe483c" providerId="AD" clId="Web-{3BAC5FB9-D633-BD52-07CA-FD2887ECBF07}" dt="2020-09-22T03:24:19.830" v="248"/>
          <ac:cxnSpMkLst>
            <pc:docMk/>
            <pc:sldMk cId="3224075687" sldId="298"/>
            <ac:cxnSpMk id="18" creationId="{99237721-19CF-41B1-AA0A-E1E1A8282D52}"/>
          </ac:cxnSpMkLst>
        </pc:cxnChg>
      </pc:sldChg>
      <pc:sldChg chg="addSp modSp new mod setBg">
        <pc:chgData name="Ms. Divya Sharma S.G." userId="S::sg_divya@blr.amrita.edu::74ed4411-1df2-4799-8a50-640a77fe483c" providerId="AD" clId="Web-{3BAC5FB9-D633-BD52-07CA-FD2887ECBF07}" dt="2020-09-22T03:34:28.179" v="437" actId="20577"/>
        <pc:sldMkLst>
          <pc:docMk/>
          <pc:sldMk cId="2562738329" sldId="299"/>
        </pc:sldMkLst>
        <pc:spChg chg="add mod">
          <ac:chgData name="Ms. Divya Sharma S.G." userId="S::sg_divya@blr.amrita.edu::74ed4411-1df2-4799-8a50-640a77fe483c" providerId="AD" clId="Web-{3BAC5FB9-D633-BD52-07CA-FD2887ECBF07}" dt="2020-09-22T03:33:34.738" v="418"/>
          <ac:spMkLst>
            <pc:docMk/>
            <pc:sldMk cId="2562738329" sldId="299"/>
            <ac:spMk id="2" creationId="{BEA653B0-43CA-4B07-888E-BE49C53EDA60}"/>
          </ac:spMkLst>
        </pc:spChg>
        <pc:spChg chg="add mod">
          <ac:chgData name="Ms. Divya Sharma S.G." userId="S::sg_divya@blr.amrita.edu::74ed4411-1df2-4799-8a50-640a77fe483c" providerId="AD" clId="Web-{3BAC5FB9-D633-BD52-07CA-FD2887ECBF07}" dt="2020-09-22T03:34:28.179" v="437" actId="20577"/>
          <ac:spMkLst>
            <pc:docMk/>
            <pc:sldMk cId="2562738329" sldId="299"/>
            <ac:spMk id="3" creationId="{D241B073-61F5-4B0B-B92E-B72A231EC7C1}"/>
          </ac:spMkLst>
        </pc:spChg>
        <pc:spChg chg="add">
          <ac:chgData name="Ms. Divya Sharma S.G." userId="S::sg_divya@blr.amrita.edu::74ed4411-1df2-4799-8a50-640a77fe483c" providerId="AD" clId="Web-{3BAC5FB9-D633-BD52-07CA-FD2887ECBF07}" dt="2020-09-22T03:33:34.738" v="418"/>
          <ac:spMkLst>
            <pc:docMk/>
            <pc:sldMk cId="2562738329" sldId="299"/>
            <ac:spMk id="9" creationId="{77D7B666-D5E6-48CE-B26A-FB5E5C34AF90}"/>
          </ac:spMkLst>
        </pc:spChg>
        <pc:spChg chg="add">
          <ac:chgData name="Ms. Divya Sharma S.G." userId="S::sg_divya@blr.amrita.edu::74ed4411-1df2-4799-8a50-640a77fe483c" providerId="AD" clId="Web-{3BAC5FB9-D633-BD52-07CA-FD2887ECBF07}" dt="2020-09-22T03:33:34.738" v="418"/>
          <ac:spMkLst>
            <pc:docMk/>
            <pc:sldMk cId="2562738329" sldId="299"/>
            <ac:spMk id="11" creationId="{F6EE670A-A41A-44AD-BC1C-2090365EB5B3}"/>
          </ac:spMkLst>
        </pc:spChg>
        <pc:cxnChg chg="add">
          <ac:chgData name="Ms. Divya Sharma S.G." userId="S::sg_divya@blr.amrita.edu::74ed4411-1df2-4799-8a50-640a77fe483c" providerId="AD" clId="Web-{3BAC5FB9-D633-BD52-07CA-FD2887ECBF07}" dt="2020-09-22T03:33:34.738" v="418"/>
          <ac:cxnSpMkLst>
            <pc:docMk/>
            <pc:sldMk cId="2562738329" sldId="299"/>
            <ac:cxnSpMk id="7" creationId="{B821C225-5C4D-4168-90AF-3D263D72CBA2}"/>
          </ac:cxnSpMkLst>
        </pc:cxnChg>
      </pc:sldChg>
      <pc:sldChg chg="new del">
        <pc:chgData name="Ms. Divya Sharma S.G." userId="S::sg_divya@blr.amrita.edu::74ed4411-1df2-4799-8a50-640a77fe483c" providerId="AD" clId="Web-{3BAC5FB9-D633-BD52-07CA-FD2887ECBF07}" dt="2020-09-22T03:35:48.293" v="455"/>
        <pc:sldMkLst>
          <pc:docMk/>
          <pc:sldMk cId="1051420270" sldId="300"/>
        </pc:sldMkLst>
      </pc:sldChg>
      <pc:sldChg chg="addSp modSp new del">
        <pc:chgData name="Ms. Divya Sharma S.G." userId="S::sg_divya@blr.amrita.edu::74ed4411-1df2-4799-8a50-640a77fe483c" providerId="AD" clId="Web-{3BAC5FB9-D633-BD52-07CA-FD2887ECBF07}" dt="2020-09-22T03:36:21.686" v="459"/>
        <pc:sldMkLst>
          <pc:docMk/>
          <pc:sldMk cId="3252934036" sldId="300"/>
        </pc:sldMkLst>
        <pc:spChg chg="add mod">
          <ac:chgData name="Ms. Divya Sharma S.G." userId="S::sg_divya@blr.amrita.edu::74ed4411-1df2-4799-8a50-640a77fe483c" providerId="AD" clId="Web-{3BAC5FB9-D633-BD52-07CA-FD2887ECBF07}" dt="2020-09-22T03:36:06.701" v="458"/>
          <ac:spMkLst>
            <pc:docMk/>
            <pc:sldMk cId="3252934036" sldId="300"/>
            <ac:spMk id="2" creationId="{8CC03B63-65C3-4D71-AA78-49310445C2DF}"/>
          </ac:spMkLst>
        </pc:spChg>
      </pc:sldChg>
      <pc:sldMasterChg chg="del delSldLayout">
        <pc:chgData name="Ms. Divya Sharma S.G." userId="S::sg_divya@blr.amrita.edu::74ed4411-1df2-4799-8a50-640a77fe483c" providerId="AD" clId="Web-{3BAC5FB9-D633-BD52-07CA-FD2887ECBF07}" dt="2020-09-22T03:00:25.665" v="1"/>
        <pc:sldMasterMkLst>
          <pc:docMk/>
          <pc:sldMasterMk cId="0" sldId="2147483772"/>
        </pc:sldMasterMkLst>
        <pc:sldLayoutChg chg="del">
          <pc:chgData name="Ms. Divya Sharma S.G." userId="S::sg_divya@blr.amrita.edu::74ed4411-1df2-4799-8a50-640a77fe483c" providerId="AD" clId="Web-{3BAC5FB9-D633-BD52-07CA-FD2887ECBF07}" dt="2020-09-22T03:00:25.665" v="1"/>
          <pc:sldLayoutMkLst>
            <pc:docMk/>
            <pc:sldMasterMk cId="0" sldId="2147483772"/>
            <pc:sldLayoutMk cId="1092750023" sldId="2147484020"/>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111416406" sldId="2147484021"/>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586658722" sldId="2147484022"/>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3035746821" sldId="2147484023"/>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3059559804" sldId="2147484024"/>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3312754486" sldId="2147484025"/>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1229950442" sldId="2147484026"/>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943287040" sldId="2147484027"/>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3182115395" sldId="2147484028"/>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3224430870" sldId="2147484029"/>
          </pc:sldLayoutMkLst>
        </pc:sldLayoutChg>
        <pc:sldLayoutChg chg="del">
          <pc:chgData name="Ms. Divya Sharma S.G." userId="S::sg_divya@blr.amrita.edu::74ed4411-1df2-4799-8a50-640a77fe483c" providerId="AD" clId="Web-{3BAC5FB9-D633-BD52-07CA-FD2887ECBF07}" dt="2020-09-22T03:00:25.665" v="1"/>
          <pc:sldLayoutMkLst>
            <pc:docMk/>
            <pc:sldMasterMk cId="0" sldId="2147483772"/>
            <pc:sldLayoutMk cId="527554433" sldId="2147484030"/>
          </pc:sldLayoutMkLst>
        </pc:sldLayoutChg>
      </pc:sldMasterChg>
      <pc:sldMasterChg chg="add addSldLayout modSldLayout">
        <pc:chgData name="Ms. Divya Sharma S.G." userId="S::sg_divya@blr.amrita.edu::74ed4411-1df2-4799-8a50-640a77fe483c" providerId="AD" clId="Web-{3BAC5FB9-D633-BD52-07CA-FD2887ECBF07}" dt="2020-09-22T03:00:25.665" v="1"/>
        <pc:sldMasterMkLst>
          <pc:docMk/>
          <pc:sldMasterMk cId="2407538129" sldId="2147484031"/>
        </pc:sldMasterMkLst>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1586426282" sldId="2147484032"/>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261309272" sldId="2147484033"/>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1673700256" sldId="2147484034"/>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3062801900" sldId="2147484035"/>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3873889443" sldId="2147484036"/>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47993161" sldId="2147484037"/>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619309749" sldId="2147484038"/>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692363268" sldId="2147484039"/>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1337638102" sldId="2147484040"/>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1713714765" sldId="2147484041"/>
          </pc:sldLayoutMkLst>
        </pc:sldLayoutChg>
        <pc:sldLayoutChg chg="add mod replId">
          <pc:chgData name="Ms. Divya Sharma S.G." userId="S::sg_divya@blr.amrita.edu::74ed4411-1df2-4799-8a50-640a77fe483c" providerId="AD" clId="Web-{3BAC5FB9-D633-BD52-07CA-FD2887ECBF07}" dt="2020-09-22T03:00:25.665" v="1"/>
          <pc:sldLayoutMkLst>
            <pc:docMk/>
            <pc:sldMasterMk cId="2407538129" sldId="2147484031"/>
            <pc:sldLayoutMk cId="2007846427" sldId="2147484042"/>
          </pc:sldLayoutMkLst>
        </pc:sldLayoutChg>
      </pc:sldMasterChg>
    </pc:docChg>
  </pc:docChgLst>
  <pc:docChgLst>
    <pc:chgData name="Ms. Divya Sharma S.G." userId="S::sg_divya@blr.amrita.edu::74ed4411-1df2-4799-8a50-640a77fe483c" providerId="AD" clId="Web-{8DBA80D4-481C-42F8-869F-5E3C3AE515FD}"/>
    <pc:docChg chg="modSld">
      <pc:chgData name="Ms. Divya Sharma S.G." userId="S::sg_divya@blr.amrita.edu::74ed4411-1df2-4799-8a50-640a77fe483c" providerId="AD" clId="Web-{8DBA80D4-481C-42F8-869F-5E3C3AE515FD}" dt="2020-09-29T04:04:27.769" v="0" actId="1076"/>
      <pc:docMkLst>
        <pc:docMk/>
      </pc:docMkLst>
      <pc:sldChg chg="modSp">
        <pc:chgData name="Ms. Divya Sharma S.G." userId="S::sg_divya@blr.amrita.edu::74ed4411-1df2-4799-8a50-640a77fe483c" providerId="AD" clId="Web-{8DBA80D4-481C-42F8-869F-5E3C3AE515FD}" dt="2020-09-29T04:04:27.769" v="0" actId="1076"/>
        <pc:sldMkLst>
          <pc:docMk/>
          <pc:sldMk cId="0" sldId="276"/>
        </pc:sldMkLst>
        <pc:graphicFrameChg chg="mod">
          <ac:chgData name="Ms. Divya Sharma S.G." userId="S::sg_divya@blr.amrita.edu::74ed4411-1df2-4799-8a50-640a77fe483c" providerId="AD" clId="Web-{8DBA80D4-481C-42F8-869F-5E3C3AE515FD}" dt="2020-09-29T04:04:27.769" v="0" actId="1076"/>
          <ac:graphicFrameMkLst>
            <pc:docMk/>
            <pc:sldMk cId="0" sldId="276"/>
            <ac:graphicFrameMk id="5" creationId="{0A22546C-5782-40C1-BFDD-3E72A8A147D0}"/>
          </ac:graphicFrameMkLst>
        </pc:graphicFrameChg>
      </pc:sldChg>
    </pc:docChg>
  </pc:docChgLst>
  <pc:docChgLst>
    <pc:chgData name="Ms. Divya Sharma S.G." userId="S::sg_divya@blr.amrita.edu::74ed4411-1df2-4799-8a50-640a77fe483c" providerId="AD" clId="Web-{3AE59C2C-0A6F-4D78-96F1-BB3CDF25BC75}"/>
    <pc:docChg chg="delSld">
      <pc:chgData name="Ms. Divya Sharma S.G." userId="S::sg_divya@blr.amrita.edu::74ed4411-1df2-4799-8a50-640a77fe483c" providerId="AD" clId="Web-{3AE59C2C-0A6F-4D78-96F1-BB3CDF25BC75}" dt="2020-10-01T03:07:35.924" v="0"/>
      <pc:docMkLst>
        <pc:docMk/>
      </pc:docMkLst>
      <pc:sldChg chg="del">
        <pc:chgData name="Ms. Divya Sharma S.G." userId="S::sg_divya@blr.amrita.edu::74ed4411-1df2-4799-8a50-640a77fe483c" providerId="AD" clId="Web-{3AE59C2C-0A6F-4D78-96F1-BB3CDF25BC75}" dt="2020-10-01T03:07:35.924" v="0"/>
        <pc:sldMkLst>
          <pc:docMk/>
          <pc:sldMk cId="123753181" sldId="305"/>
        </pc:sldMkLst>
      </pc:sldChg>
    </pc:docChg>
  </pc:docChgLst>
  <pc:docChgLst>
    <pc:chgData name="Ms. Divya Sharma S.G." userId="S::sg_divya@blr.amrita.edu::74ed4411-1df2-4799-8a50-640a77fe483c" providerId="AD" clId="Web-{976EB798-5BA7-450A-9539-FD88AC8DDDC3}"/>
    <pc:docChg chg="modSld">
      <pc:chgData name="Ms. Divya Sharma S.G." userId="S::sg_divya@blr.amrita.edu::74ed4411-1df2-4799-8a50-640a77fe483c" providerId="AD" clId="Web-{976EB798-5BA7-450A-9539-FD88AC8DDDC3}" dt="2020-09-22T04:01:10" v="4" actId="20577"/>
      <pc:docMkLst>
        <pc:docMk/>
      </pc:docMkLst>
      <pc:sldChg chg="modSp">
        <pc:chgData name="Ms. Divya Sharma S.G." userId="S::sg_divya@blr.amrita.edu::74ed4411-1df2-4799-8a50-640a77fe483c" providerId="AD" clId="Web-{976EB798-5BA7-450A-9539-FD88AC8DDDC3}" dt="2020-09-22T04:01:07.657" v="2" actId="20577"/>
        <pc:sldMkLst>
          <pc:docMk/>
          <pc:sldMk cId="0" sldId="256"/>
        </pc:sldMkLst>
        <pc:spChg chg="mod">
          <ac:chgData name="Ms. Divya Sharma S.G." userId="S::sg_divya@blr.amrita.edu::74ed4411-1df2-4799-8a50-640a77fe483c" providerId="AD" clId="Web-{976EB798-5BA7-450A-9539-FD88AC8DDDC3}" dt="2020-09-22T04:01:07.657" v="2" actId="20577"/>
          <ac:spMkLst>
            <pc:docMk/>
            <pc:sldMk cId="0" sldId="256"/>
            <ac:spMk id="4" creationId="{D72B38CA-386F-4AEC-90AE-46B4AB16CAA6}"/>
          </ac:spMkLst>
        </pc:spChg>
      </pc:sldChg>
    </pc:docChg>
  </pc:docChgLst>
  <pc:docChgLst>
    <pc:chgData name="Ms. Divya Sharma S.G." userId="S::sg_divya@blr.amrita.edu::74ed4411-1df2-4799-8a50-640a77fe483c" providerId="AD" clId="Web-{006154A0-C638-4D9A-916C-5F9608D3BDC4}"/>
    <pc:docChg chg="addSld modSld">
      <pc:chgData name="Ms. Divya Sharma S.G." userId="S::sg_divya@blr.amrita.edu::74ed4411-1df2-4799-8a50-640a77fe483c" providerId="AD" clId="Web-{006154A0-C638-4D9A-916C-5F9608D3BDC4}" dt="2020-09-25T06:13:59.701" v="410" actId="20577"/>
      <pc:docMkLst>
        <pc:docMk/>
      </pc:docMkLst>
      <pc:sldChg chg="addSp delSp modSp new">
        <pc:chgData name="Ms. Divya Sharma S.G." userId="S::sg_divya@blr.amrita.edu::74ed4411-1df2-4799-8a50-640a77fe483c" providerId="AD" clId="Web-{006154A0-C638-4D9A-916C-5F9608D3BDC4}" dt="2020-09-25T06:13:59.701" v="409" actId="20577"/>
        <pc:sldMkLst>
          <pc:docMk/>
          <pc:sldMk cId="3953491123" sldId="300"/>
        </pc:sldMkLst>
        <pc:spChg chg="add mod">
          <ac:chgData name="Ms. Divya Sharma S.G." userId="S::sg_divya@blr.amrita.edu::74ed4411-1df2-4799-8a50-640a77fe483c" providerId="AD" clId="Web-{006154A0-C638-4D9A-916C-5F9608D3BDC4}" dt="2020-09-25T06:13:59.701" v="409" actId="20577"/>
          <ac:spMkLst>
            <pc:docMk/>
            <pc:sldMk cId="3953491123" sldId="300"/>
            <ac:spMk id="2" creationId="{6E994FF9-068F-4B40-B5EE-32807FE6274C}"/>
          </ac:spMkLst>
        </pc:spChg>
        <pc:spChg chg="add del mod">
          <ac:chgData name="Ms. Divya Sharma S.G." userId="S::sg_divya@blr.amrita.edu::74ed4411-1df2-4799-8a50-640a77fe483c" providerId="AD" clId="Web-{006154A0-C638-4D9A-916C-5F9608D3BDC4}" dt="2020-09-25T06:13:42.763" v="400" actId="20577"/>
          <ac:spMkLst>
            <pc:docMk/>
            <pc:sldMk cId="3953491123" sldId="300"/>
            <ac:spMk id="3" creationId="{736078B4-12C2-43A8-91C2-C55CE8BC11BC}"/>
          </ac:spMkLst>
        </pc:spChg>
        <pc:graphicFrameChg chg="add del">
          <ac:chgData name="Ms. Divya Sharma S.G." userId="S::sg_divya@blr.amrita.edu::74ed4411-1df2-4799-8a50-640a77fe483c" providerId="AD" clId="Web-{006154A0-C638-4D9A-916C-5F9608D3BDC4}" dt="2020-09-25T06:12:46.634" v="342"/>
          <ac:graphicFrameMkLst>
            <pc:docMk/>
            <pc:sldMk cId="3953491123" sldId="300"/>
            <ac:graphicFrameMk id="5" creationId="{E4BB7164-4098-442C-ABCF-39BAAAB4FBA2}"/>
          </ac:graphicFrameMkLst>
        </pc:graphicFrameChg>
      </pc:sldChg>
    </pc:docChg>
  </pc:docChgLst>
  <pc:docChgLst>
    <pc:chgData name="Ms. Divya Sharma S.G." userId="S::sg_divya@blr.amrita.edu::74ed4411-1df2-4799-8a50-640a77fe483c" providerId="AD" clId="Web-{66EE9239-A380-4CA5-9A18-1695C90B6D3C}"/>
    <pc:docChg chg="modSld">
      <pc:chgData name="Ms. Divya Sharma S.G." userId="S::sg_divya@blr.amrita.edu::74ed4411-1df2-4799-8a50-640a77fe483c" providerId="AD" clId="Web-{66EE9239-A380-4CA5-9A18-1695C90B6D3C}" dt="2020-09-25T07:13:29.252" v="9" actId="20577"/>
      <pc:docMkLst>
        <pc:docMk/>
      </pc:docMkLst>
      <pc:sldChg chg="modSp">
        <pc:chgData name="Ms. Divya Sharma S.G." userId="S::sg_divya@blr.amrita.edu::74ed4411-1df2-4799-8a50-640a77fe483c" providerId="AD" clId="Web-{66EE9239-A380-4CA5-9A18-1695C90B6D3C}" dt="2020-09-25T07:13:29.252" v="8" actId="20577"/>
        <pc:sldMkLst>
          <pc:docMk/>
          <pc:sldMk cId="0" sldId="275"/>
        </pc:sldMkLst>
        <pc:spChg chg="mod">
          <ac:chgData name="Ms. Divya Sharma S.G." userId="S::sg_divya@blr.amrita.edu::74ed4411-1df2-4799-8a50-640a77fe483c" providerId="AD" clId="Web-{66EE9239-A380-4CA5-9A18-1695C90B6D3C}" dt="2020-09-25T07:13:29.252" v="8" actId="20577"/>
          <ac:spMkLst>
            <pc:docMk/>
            <pc:sldMk cId="0" sldId="275"/>
            <ac:spMk id="5" creationId="{74C24837-D47B-484B-83E0-21E421ABEFE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CAB1B-622B-497C-9BD9-AAAD4ECEB3E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C0A959E-071B-4E2E-ABDD-079ABD1367EE}">
      <dgm:prSet/>
      <dgm:spPr/>
      <dgm:t>
        <a:bodyPr/>
        <a:lstStyle/>
        <a:p>
          <a:r>
            <a:rPr lang="en-US"/>
            <a:t>Ratio-analysis is a concept or technique which  is as old as accounting concept</a:t>
          </a:r>
        </a:p>
      </dgm:t>
    </dgm:pt>
    <dgm:pt modelId="{7ED62A92-E997-44D8-8B6E-4F9C0B91D672}" type="parTrans" cxnId="{67A55959-5E62-474B-850C-47B939A9FBBA}">
      <dgm:prSet/>
      <dgm:spPr/>
      <dgm:t>
        <a:bodyPr/>
        <a:lstStyle/>
        <a:p>
          <a:endParaRPr lang="en-US"/>
        </a:p>
      </dgm:t>
    </dgm:pt>
    <dgm:pt modelId="{CA8835A1-BF35-4B83-A6A8-6F8205D4BB70}" type="sibTrans" cxnId="{67A55959-5E62-474B-850C-47B939A9FBBA}">
      <dgm:prSet/>
      <dgm:spPr/>
      <dgm:t>
        <a:bodyPr/>
        <a:lstStyle/>
        <a:p>
          <a:endParaRPr lang="en-US"/>
        </a:p>
      </dgm:t>
    </dgm:pt>
    <dgm:pt modelId="{69F0AC48-D050-48B2-B7F7-AFAD2384D05B}">
      <dgm:prSet/>
      <dgm:spPr/>
      <dgm:t>
        <a:bodyPr/>
        <a:lstStyle/>
        <a:p>
          <a:r>
            <a:rPr lang="en-US"/>
            <a:t>Financial analysis is a scientific tool. </a:t>
          </a:r>
        </a:p>
      </dgm:t>
    </dgm:pt>
    <dgm:pt modelId="{5D5FE644-6FEC-4592-AB7F-3ADE9BD1991C}" type="parTrans" cxnId="{04CC1F45-EB56-4095-84FF-476795958B39}">
      <dgm:prSet/>
      <dgm:spPr/>
      <dgm:t>
        <a:bodyPr/>
        <a:lstStyle/>
        <a:p>
          <a:endParaRPr lang="en-US"/>
        </a:p>
      </dgm:t>
    </dgm:pt>
    <dgm:pt modelId="{F826A309-D18F-44CD-9641-EF875BB579EB}" type="sibTrans" cxnId="{04CC1F45-EB56-4095-84FF-476795958B39}">
      <dgm:prSet/>
      <dgm:spPr/>
      <dgm:t>
        <a:bodyPr/>
        <a:lstStyle/>
        <a:p>
          <a:endParaRPr lang="en-US"/>
        </a:p>
      </dgm:t>
    </dgm:pt>
    <dgm:pt modelId="{AF1BBAF0-75DA-49A9-BF32-683F602CA5F9}">
      <dgm:prSet/>
      <dgm:spPr/>
      <dgm:t>
        <a:bodyPr/>
        <a:lstStyle/>
        <a:p>
          <a:r>
            <a:rPr lang="en-US"/>
            <a:t>It has assumed important role as a tool for appraising the real worth of an enterprise, its performance during a period of time and its pit falls. </a:t>
          </a:r>
        </a:p>
      </dgm:t>
    </dgm:pt>
    <dgm:pt modelId="{13D77143-BE55-4383-A7C3-33C074977079}" type="parTrans" cxnId="{42FA8C77-F6B0-4C8A-AEF1-C10EFC9023CD}">
      <dgm:prSet/>
      <dgm:spPr/>
      <dgm:t>
        <a:bodyPr/>
        <a:lstStyle/>
        <a:p>
          <a:endParaRPr lang="en-US"/>
        </a:p>
      </dgm:t>
    </dgm:pt>
    <dgm:pt modelId="{4A701B14-AFA5-41DF-8D01-B9FD2CCDF4DC}" type="sibTrans" cxnId="{42FA8C77-F6B0-4C8A-AEF1-C10EFC9023CD}">
      <dgm:prSet/>
      <dgm:spPr/>
      <dgm:t>
        <a:bodyPr/>
        <a:lstStyle/>
        <a:p>
          <a:endParaRPr lang="en-US"/>
        </a:p>
      </dgm:t>
    </dgm:pt>
    <dgm:pt modelId="{BDE697BA-53EB-47E9-9971-FDA648338914}">
      <dgm:prSet/>
      <dgm:spPr/>
      <dgm:t>
        <a:bodyPr/>
        <a:lstStyle/>
        <a:p>
          <a:r>
            <a:rPr lang="en-US"/>
            <a:t>Financial analysis is a vital apparatus for the interpretation of financial statements.</a:t>
          </a:r>
        </a:p>
      </dgm:t>
    </dgm:pt>
    <dgm:pt modelId="{6D3D45CB-068E-44B3-BFF0-4B13A16E39E9}" type="parTrans" cxnId="{336C820C-0914-4D7B-A287-BB3E21D13AD7}">
      <dgm:prSet/>
      <dgm:spPr/>
      <dgm:t>
        <a:bodyPr/>
        <a:lstStyle/>
        <a:p>
          <a:endParaRPr lang="en-US"/>
        </a:p>
      </dgm:t>
    </dgm:pt>
    <dgm:pt modelId="{91056C69-ED7C-46FE-95B7-3F420B341EF2}" type="sibTrans" cxnId="{336C820C-0914-4D7B-A287-BB3E21D13AD7}">
      <dgm:prSet/>
      <dgm:spPr/>
      <dgm:t>
        <a:bodyPr/>
        <a:lstStyle/>
        <a:p>
          <a:endParaRPr lang="en-US"/>
        </a:p>
      </dgm:t>
    </dgm:pt>
    <dgm:pt modelId="{41E7B37C-FD95-4477-AA23-53C6E1DEAE21}">
      <dgm:prSet/>
      <dgm:spPr/>
      <dgm:t>
        <a:bodyPr/>
        <a:lstStyle/>
        <a:p>
          <a:r>
            <a:rPr lang="en-US"/>
            <a:t>It also helps to find out any cross-sectional and time series linkages between various ratios.</a:t>
          </a:r>
        </a:p>
      </dgm:t>
    </dgm:pt>
    <dgm:pt modelId="{9013E429-A19F-44B5-848B-986D98261878}" type="parTrans" cxnId="{DE018F74-E539-48B8-8D62-00A06261CEA9}">
      <dgm:prSet/>
      <dgm:spPr/>
      <dgm:t>
        <a:bodyPr/>
        <a:lstStyle/>
        <a:p>
          <a:endParaRPr lang="en-US"/>
        </a:p>
      </dgm:t>
    </dgm:pt>
    <dgm:pt modelId="{30B31AF4-E1CC-46E0-A63A-0CE97987A2BD}" type="sibTrans" cxnId="{DE018F74-E539-48B8-8D62-00A06261CEA9}">
      <dgm:prSet/>
      <dgm:spPr/>
      <dgm:t>
        <a:bodyPr/>
        <a:lstStyle/>
        <a:p>
          <a:endParaRPr lang="en-US"/>
        </a:p>
      </dgm:t>
    </dgm:pt>
    <dgm:pt modelId="{A27E4844-8778-4D09-9CB2-5555BD0518A8}" type="pres">
      <dgm:prSet presAssocID="{CB2CAB1B-622B-497C-9BD9-AAAD4ECEB3EC}" presName="linear" presStyleCnt="0">
        <dgm:presLayoutVars>
          <dgm:animLvl val="lvl"/>
          <dgm:resizeHandles val="exact"/>
        </dgm:presLayoutVars>
      </dgm:prSet>
      <dgm:spPr/>
    </dgm:pt>
    <dgm:pt modelId="{30682609-C5D7-4796-B39F-1354440A5A45}" type="pres">
      <dgm:prSet presAssocID="{8C0A959E-071B-4E2E-ABDD-079ABD1367EE}" presName="parentText" presStyleLbl="node1" presStyleIdx="0" presStyleCnt="5">
        <dgm:presLayoutVars>
          <dgm:chMax val="0"/>
          <dgm:bulletEnabled val="1"/>
        </dgm:presLayoutVars>
      </dgm:prSet>
      <dgm:spPr/>
    </dgm:pt>
    <dgm:pt modelId="{4B02350C-E3CD-44E6-A7D6-482B2FCB2496}" type="pres">
      <dgm:prSet presAssocID="{CA8835A1-BF35-4B83-A6A8-6F8205D4BB70}" presName="spacer" presStyleCnt="0"/>
      <dgm:spPr/>
    </dgm:pt>
    <dgm:pt modelId="{B56ED59B-22D4-4A97-97AF-96AC99B510B7}" type="pres">
      <dgm:prSet presAssocID="{69F0AC48-D050-48B2-B7F7-AFAD2384D05B}" presName="parentText" presStyleLbl="node1" presStyleIdx="1" presStyleCnt="5">
        <dgm:presLayoutVars>
          <dgm:chMax val="0"/>
          <dgm:bulletEnabled val="1"/>
        </dgm:presLayoutVars>
      </dgm:prSet>
      <dgm:spPr/>
    </dgm:pt>
    <dgm:pt modelId="{DEA77760-4E52-4C10-B45B-942B4CD34185}" type="pres">
      <dgm:prSet presAssocID="{F826A309-D18F-44CD-9641-EF875BB579EB}" presName="spacer" presStyleCnt="0"/>
      <dgm:spPr/>
    </dgm:pt>
    <dgm:pt modelId="{092CD242-71E0-4F58-B0E3-DEDBEE6012D1}" type="pres">
      <dgm:prSet presAssocID="{AF1BBAF0-75DA-49A9-BF32-683F602CA5F9}" presName="parentText" presStyleLbl="node1" presStyleIdx="2" presStyleCnt="5">
        <dgm:presLayoutVars>
          <dgm:chMax val="0"/>
          <dgm:bulletEnabled val="1"/>
        </dgm:presLayoutVars>
      </dgm:prSet>
      <dgm:spPr/>
    </dgm:pt>
    <dgm:pt modelId="{6F6DCF7B-89E4-4559-A30C-D890DF9D0DFA}" type="pres">
      <dgm:prSet presAssocID="{4A701B14-AFA5-41DF-8D01-B9FD2CCDF4DC}" presName="spacer" presStyleCnt="0"/>
      <dgm:spPr/>
    </dgm:pt>
    <dgm:pt modelId="{BD78B8C1-70BB-40A8-9B99-9DE371F91840}" type="pres">
      <dgm:prSet presAssocID="{BDE697BA-53EB-47E9-9971-FDA648338914}" presName="parentText" presStyleLbl="node1" presStyleIdx="3" presStyleCnt="5">
        <dgm:presLayoutVars>
          <dgm:chMax val="0"/>
          <dgm:bulletEnabled val="1"/>
        </dgm:presLayoutVars>
      </dgm:prSet>
      <dgm:spPr/>
    </dgm:pt>
    <dgm:pt modelId="{47F1C77D-8E1B-4B09-AE3F-364EFCC412BD}" type="pres">
      <dgm:prSet presAssocID="{91056C69-ED7C-46FE-95B7-3F420B341EF2}" presName="spacer" presStyleCnt="0"/>
      <dgm:spPr/>
    </dgm:pt>
    <dgm:pt modelId="{CCC38893-1E33-430D-93BA-38713A1150D4}" type="pres">
      <dgm:prSet presAssocID="{41E7B37C-FD95-4477-AA23-53C6E1DEAE21}" presName="parentText" presStyleLbl="node1" presStyleIdx="4" presStyleCnt="5">
        <dgm:presLayoutVars>
          <dgm:chMax val="0"/>
          <dgm:bulletEnabled val="1"/>
        </dgm:presLayoutVars>
      </dgm:prSet>
      <dgm:spPr/>
    </dgm:pt>
  </dgm:ptLst>
  <dgm:cxnLst>
    <dgm:cxn modelId="{336C820C-0914-4D7B-A287-BB3E21D13AD7}" srcId="{CB2CAB1B-622B-497C-9BD9-AAAD4ECEB3EC}" destId="{BDE697BA-53EB-47E9-9971-FDA648338914}" srcOrd="3" destOrd="0" parTransId="{6D3D45CB-068E-44B3-BFF0-4B13A16E39E9}" sibTransId="{91056C69-ED7C-46FE-95B7-3F420B341EF2}"/>
    <dgm:cxn modelId="{04CC1F45-EB56-4095-84FF-476795958B39}" srcId="{CB2CAB1B-622B-497C-9BD9-AAAD4ECEB3EC}" destId="{69F0AC48-D050-48B2-B7F7-AFAD2384D05B}" srcOrd="1" destOrd="0" parTransId="{5D5FE644-6FEC-4592-AB7F-3ADE9BD1991C}" sibTransId="{F826A309-D18F-44CD-9641-EF875BB579EB}"/>
    <dgm:cxn modelId="{4DD72146-90C5-49FA-8ED6-03D37F675443}" type="presOf" srcId="{CB2CAB1B-622B-497C-9BD9-AAAD4ECEB3EC}" destId="{A27E4844-8778-4D09-9CB2-5555BD0518A8}" srcOrd="0" destOrd="0" presId="urn:microsoft.com/office/officeart/2005/8/layout/vList2"/>
    <dgm:cxn modelId="{13ECDA46-CA30-4900-B144-C2A38EAA4D0E}" type="presOf" srcId="{BDE697BA-53EB-47E9-9971-FDA648338914}" destId="{BD78B8C1-70BB-40A8-9B99-9DE371F91840}" srcOrd="0" destOrd="0" presId="urn:microsoft.com/office/officeart/2005/8/layout/vList2"/>
    <dgm:cxn modelId="{F0E46B49-98DA-43DD-84F9-19D51A4DE11C}" type="presOf" srcId="{8C0A959E-071B-4E2E-ABDD-079ABD1367EE}" destId="{30682609-C5D7-4796-B39F-1354440A5A45}" srcOrd="0" destOrd="0" presId="urn:microsoft.com/office/officeart/2005/8/layout/vList2"/>
    <dgm:cxn modelId="{DE018F74-E539-48B8-8D62-00A06261CEA9}" srcId="{CB2CAB1B-622B-497C-9BD9-AAAD4ECEB3EC}" destId="{41E7B37C-FD95-4477-AA23-53C6E1DEAE21}" srcOrd="4" destOrd="0" parTransId="{9013E429-A19F-44B5-848B-986D98261878}" sibTransId="{30B31AF4-E1CC-46E0-A63A-0CE97987A2BD}"/>
    <dgm:cxn modelId="{42FA8C77-F6B0-4C8A-AEF1-C10EFC9023CD}" srcId="{CB2CAB1B-622B-497C-9BD9-AAAD4ECEB3EC}" destId="{AF1BBAF0-75DA-49A9-BF32-683F602CA5F9}" srcOrd="2" destOrd="0" parTransId="{13D77143-BE55-4383-A7C3-33C074977079}" sibTransId="{4A701B14-AFA5-41DF-8D01-B9FD2CCDF4DC}"/>
    <dgm:cxn modelId="{67A55959-5E62-474B-850C-47B939A9FBBA}" srcId="{CB2CAB1B-622B-497C-9BD9-AAAD4ECEB3EC}" destId="{8C0A959E-071B-4E2E-ABDD-079ABD1367EE}" srcOrd="0" destOrd="0" parTransId="{7ED62A92-E997-44D8-8B6E-4F9C0B91D672}" sibTransId="{CA8835A1-BF35-4B83-A6A8-6F8205D4BB70}"/>
    <dgm:cxn modelId="{AD48385A-93D9-4A1C-BFC8-AD8F94CE83CD}" type="presOf" srcId="{AF1BBAF0-75DA-49A9-BF32-683F602CA5F9}" destId="{092CD242-71E0-4F58-B0E3-DEDBEE6012D1}" srcOrd="0" destOrd="0" presId="urn:microsoft.com/office/officeart/2005/8/layout/vList2"/>
    <dgm:cxn modelId="{6FCEDB9A-FE7E-4AE0-8C04-21D908B1D862}" type="presOf" srcId="{69F0AC48-D050-48B2-B7F7-AFAD2384D05B}" destId="{B56ED59B-22D4-4A97-97AF-96AC99B510B7}" srcOrd="0" destOrd="0" presId="urn:microsoft.com/office/officeart/2005/8/layout/vList2"/>
    <dgm:cxn modelId="{740E67E1-8777-46A6-93EA-0DC45CD54658}" type="presOf" srcId="{41E7B37C-FD95-4477-AA23-53C6E1DEAE21}" destId="{CCC38893-1E33-430D-93BA-38713A1150D4}" srcOrd="0" destOrd="0" presId="urn:microsoft.com/office/officeart/2005/8/layout/vList2"/>
    <dgm:cxn modelId="{EB5CB9DF-362F-4FBC-83E3-242D0571FBF3}" type="presParOf" srcId="{A27E4844-8778-4D09-9CB2-5555BD0518A8}" destId="{30682609-C5D7-4796-B39F-1354440A5A45}" srcOrd="0" destOrd="0" presId="urn:microsoft.com/office/officeart/2005/8/layout/vList2"/>
    <dgm:cxn modelId="{CC891BDD-C82C-419C-94B8-A28D8B6C8107}" type="presParOf" srcId="{A27E4844-8778-4D09-9CB2-5555BD0518A8}" destId="{4B02350C-E3CD-44E6-A7D6-482B2FCB2496}" srcOrd="1" destOrd="0" presId="urn:microsoft.com/office/officeart/2005/8/layout/vList2"/>
    <dgm:cxn modelId="{ED998226-B526-4ADA-8375-6C06083484D6}" type="presParOf" srcId="{A27E4844-8778-4D09-9CB2-5555BD0518A8}" destId="{B56ED59B-22D4-4A97-97AF-96AC99B510B7}" srcOrd="2" destOrd="0" presId="urn:microsoft.com/office/officeart/2005/8/layout/vList2"/>
    <dgm:cxn modelId="{76110824-6C1C-40A4-BA07-C572B47237E8}" type="presParOf" srcId="{A27E4844-8778-4D09-9CB2-5555BD0518A8}" destId="{DEA77760-4E52-4C10-B45B-942B4CD34185}" srcOrd="3" destOrd="0" presId="urn:microsoft.com/office/officeart/2005/8/layout/vList2"/>
    <dgm:cxn modelId="{75AC89B7-50FE-400E-AF40-90659794313F}" type="presParOf" srcId="{A27E4844-8778-4D09-9CB2-5555BD0518A8}" destId="{092CD242-71E0-4F58-B0E3-DEDBEE6012D1}" srcOrd="4" destOrd="0" presId="urn:microsoft.com/office/officeart/2005/8/layout/vList2"/>
    <dgm:cxn modelId="{A811CBD5-231A-4687-8AB9-21D28FCA0550}" type="presParOf" srcId="{A27E4844-8778-4D09-9CB2-5555BD0518A8}" destId="{6F6DCF7B-89E4-4559-A30C-D890DF9D0DFA}" srcOrd="5" destOrd="0" presId="urn:microsoft.com/office/officeart/2005/8/layout/vList2"/>
    <dgm:cxn modelId="{63023D6F-AF7D-4CBF-A3CE-80E42CF065C9}" type="presParOf" srcId="{A27E4844-8778-4D09-9CB2-5555BD0518A8}" destId="{BD78B8C1-70BB-40A8-9B99-9DE371F91840}" srcOrd="6" destOrd="0" presId="urn:microsoft.com/office/officeart/2005/8/layout/vList2"/>
    <dgm:cxn modelId="{22388B8E-B40D-4806-B3D3-43BC6A10A5D9}" type="presParOf" srcId="{A27E4844-8778-4D09-9CB2-5555BD0518A8}" destId="{47F1C77D-8E1B-4B09-AE3F-364EFCC412BD}" srcOrd="7" destOrd="0" presId="urn:microsoft.com/office/officeart/2005/8/layout/vList2"/>
    <dgm:cxn modelId="{4A61F09A-381E-418C-A05B-3C2742894ADB}" type="presParOf" srcId="{A27E4844-8778-4D09-9CB2-5555BD0518A8}" destId="{CCC38893-1E33-430D-93BA-38713A1150D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ECE06C-2574-44B5-834D-028F4B80CEF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B1272BB-6F82-4A8A-A1AB-93461AC6F3D9}">
      <dgm:prSet/>
      <dgm:spPr/>
      <dgm:t>
        <a:bodyPr/>
        <a:lstStyle/>
        <a:p>
          <a:r>
            <a:rPr lang="en-US"/>
            <a:t>Lenders’ need it  for carrying out the following </a:t>
          </a:r>
        </a:p>
      </dgm:t>
    </dgm:pt>
    <dgm:pt modelId="{0364F788-24C9-47EB-B17B-2360A75731BE}" type="parTrans" cxnId="{4A708AA7-CAC6-48A7-9AAA-5D9559423766}">
      <dgm:prSet/>
      <dgm:spPr/>
      <dgm:t>
        <a:bodyPr/>
        <a:lstStyle/>
        <a:p>
          <a:endParaRPr lang="en-US"/>
        </a:p>
      </dgm:t>
    </dgm:pt>
    <dgm:pt modelId="{40C6E17F-FBFE-4DFA-90E6-7631D00AF6FE}" type="sibTrans" cxnId="{4A708AA7-CAC6-48A7-9AAA-5D9559423766}">
      <dgm:prSet/>
      <dgm:spPr/>
      <dgm:t>
        <a:bodyPr/>
        <a:lstStyle/>
        <a:p>
          <a:endParaRPr lang="en-US"/>
        </a:p>
      </dgm:t>
    </dgm:pt>
    <dgm:pt modelId="{4A126ADC-EF9C-45A7-BC33-D6F005156A38}">
      <dgm:prSet/>
      <dgm:spPr/>
      <dgm:t>
        <a:bodyPr/>
        <a:lstStyle/>
        <a:p>
          <a:r>
            <a:rPr lang="en-US"/>
            <a:t>Technical Appraisal</a:t>
          </a:r>
        </a:p>
      </dgm:t>
    </dgm:pt>
    <dgm:pt modelId="{D6FCB0C1-C61E-4682-B901-5E119D4212D1}" type="parTrans" cxnId="{9DE0FE8C-0C6A-4882-8E63-31DC8CF750F1}">
      <dgm:prSet/>
      <dgm:spPr/>
      <dgm:t>
        <a:bodyPr/>
        <a:lstStyle/>
        <a:p>
          <a:endParaRPr lang="en-US"/>
        </a:p>
      </dgm:t>
    </dgm:pt>
    <dgm:pt modelId="{02DA650F-4F1E-45FA-B082-E155D7E461E8}" type="sibTrans" cxnId="{9DE0FE8C-0C6A-4882-8E63-31DC8CF750F1}">
      <dgm:prSet/>
      <dgm:spPr/>
      <dgm:t>
        <a:bodyPr/>
        <a:lstStyle/>
        <a:p>
          <a:endParaRPr lang="en-US"/>
        </a:p>
      </dgm:t>
    </dgm:pt>
    <dgm:pt modelId="{E291C975-7006-4B75-825C-D7257E0CE9B0}">
      <dgm:prSet/>
      <dgm:spPr/>
      <dgm:t>
        <a:bodyPr/>
        <a:lstStyle/>
        <a:p>
          <a:r>
            <a:rPr lang="en-US"/>
            <a:t>Commercial Appraisal</a:t>
          </a:r>
        </a:p>
      </dgm:t>
    </dgm:pt>
    <dgm:pt modelId="{A0A8AD12-ABD7-4D77-94AF-C4E3CAAB37BE}" type="parTrans" cxnId="{26A59D6A-5101-4699-9639-C0F3D2F57EE0}">
      <dgm:prSet/>
      <dgm:spPr/>
      <dgm:t>
        <a:bodyPr/>
        <a:lstStyle/>
        <a:p>
          <a:endParaRPr lang="en-US"/>
        </a:p>
      </dgm:t>
    </dgm:pt>
    <dgm:pt modelId="{6FF0C3AD-C7A3-4886-B19A-FC3AA432396C}" type="sibTrans" cxnId="{26A59D6A-5101-4699-9639-C0F3D2F57EE0}">
      <dgm:prSet/>
      <dgm:spPr/>
      <dgm:t>
        <a:bodyPr/>
        <a:lstStyle/>
        <a:p>
          <a:endParaRPr lang="en-US"/>
        </a:p>
      </dgm:t>
    </dgm:pt>
    <dgm:pt modelId="{20DC27A4-330D-425C-BE98-71A9B43AE2B6}">
      <dgm:prSet/>
      <dgm:spPr/>
      <dgm:t>
        <a:bodyPr/>
        <a:lstStyle/>
        <a:p>
          <a:r>
            <a:rPr lang="en-US"/>
            <a:t>Financial Appraisal</a:t>
          </a:r>
        </a:p>
      </dgm:t>
    </dgm:pt>
    <dgm:pt modelId="{94D9BF0E-1E73-434E-95FE-1E4FAC38A46B}" type="parTrans" cxnId="{D77CEF93-64B7-4593-AB6E-8811AD672288}">
      <dgm:prSet/>
      <dgm:spPr/>
      <dgm:t>
        <a:bodyPr/>
        <a:lstStyle/>
        <a:p>
          <a:endParaRPr lang="en-US"/>
        </a:p>
      </dgm:t>
    </dgm:pt>
    <dgm:pt modelId="{95B474D1-4A0F-45C8-A0F8-3341AA3D5394}" type="sibTrans" cxnId="{D77CEF93-64B7-4593-AB6E-8811AD672288}">
      <dgm:prSet/>
      <dgm:spPr/>
      <dgm:t>
        <a:bodyPr/>
        <a:lstStyle/>
        <a:p>
          <a:endParaRPr lang="en-US"/>
        </a:p>
      </dgm:t>
    </dgm:pt>
    <dgm:pt modelId="{F5072CBA-52C0-484D-96AA-11EC58E04B87}">
      <dgm:prSet/>
      <dgm:spPr/>
      <dgm:t>
        <a:bodyPr/>
        <a:lstStyle/>
        <a:p>
          <a:r>
            <a:rPr lang="en-US"/>
            <a:t>Economic Appraisal</a:t>
          </a:r>
        </a:p>
      </dgm:t>
    </dgm:pt>
    <dgm:pt modelId="{2F729905-55FF-43F4-9CD0-8ED06B512CF1}" type="parTrans" cxnId="{F5724CE6-F0C1-467A-9C16-12E3910CF822}">
      <dgm:prSet/>
      <dgm:spPr/>
      <dgm:t>
        <a:bodyPr/>
        <a:lstStyle/>
        <a:p>
          <a:endParaRPr lang="en-US"/>
        </a:p>
      </dgm:t>
    </dgm:pt>
    <dgm:pt modelId="{25F67330-1468-4833-B8D1-34538BFDC8BE}" type="sibTrans" cxnId="{F5724CE6-F0C1-467A-9C16-12E3910CF822}">
      <dgm:prSet/>
      <dgm:spPr/>
      <dgm:t>
        <a:bodyPr/>
        <a:lstStyle/>
        <a:p>
          <a:endParaRPr lang="en-US"/>
        </a:p>
      </dgm:t>
    </dgm:pt>
    <dgm:pt modelId="{83BCE2B0-4C06-4919-A1EB-534B44BDB027}">
      <dgm:prSet/>
      <dgm:spPr/>
      <dgm:t>
        <a:bodyPr/>
        <a:lstStyle/>
        <a:p>
          <a:r>
            <a:rPr lang="en-US"/>
            <a:t>Management Appraisal</a:t>
          </a:r>
        </a:p>
      </dgm:t>
    </dgm:pt>
    <dgm:pt modelId="{3D9E0A98-9222-4AC0-A331-BBBBDB95B7DD}" type="parTrans" cxnId="{746B4B86-6779-4D0C-90E4-968676054779}">
      <dgm:prSet/>
      <dgm:spPr/>
      <dgm:t>
        <a:bodyPr/>
        <a:lstStyle/>
        <a:p>
          <a:endParaRPr lang="en-US"/>
        </a:p>
      </dgm:t>
    </dgm:pt>
    <dgm:pt modelId="{9B26DDEF-DF02-4E82-86EA-98084C659C59}" type="sibTrans" cxnId="{746B4B86-6779-4D0C-90E4-968676054779}">
      <dgm:prSet/>
      <dgm:spPr/>
      <dgm:t>
        <a:bodyPr/>
        <a:lstStyle/>
        <a:p>
          <a:endParaRPr lang="en-US"/>
        </a:p>
      </dgm:t>
    </dgm:pt>
    <dgm:pt modelId="{D528012D-7DC0-4BE7-B52B-4FAD9C50CB6D}" type="pres">
      <dgm:prSet presAssocID="{DAECE06C-2574-44B5-834D-028F4B80CEF4}" presName="linear" presStyleCnt="0">
        <dgm:presLayoutVars>
          <dgm:animLvl val="lvl"/>
          <dgm:resizeHandles val="exact"/>
        </dgm:presLayoutVars>
      </dgm:prSet>
      <dgm:spPr/>
    </dgm:pt>
    <dgm:pt modelId="{CDB53E8B-6469-4C94-BAC7-A56381394CB5}" type="pres">
      <dgm:prSet presAssocID="{2B1272BB-6F82-4A8A-A1AB-93461AC6F3D9}" presName="parentText" presStyleLbl="node1" presStyleIdx="0" presStyleCnt="6">
        <dgm:presLayoutVars>
          <dgm:chMax val="0"/>
          <dgm:bulletEnabled val="1"/>
        </dgm:presLayoutVars>
      </dgm:prSet>
      <dgm:spPr/>
    </dgm:pt>
    <dgm:pt modelId="{430257CA-53AC-4560-BAEB-D8C154AA77A6}" type="pres">
      <dgm:prSet presAssocID="{40C6E17F-FBFE-4DFA-90E6-7631D00AF6FE}" presName="spacer" presStyleCnt="0"/>
      <dgm:spPr/>
    </dgm:pt>
    <dgm:pt modelId="{DCF73E8A-3719-490C-82BE-2B61AC676196}" type="pres">
      <dgm:prSet presAssocID="{4A126ADC-EF9C-45A7-BC33-D6F005156A38}" presName="parentText" presStyleLbl="node1" presStyleIdx="1" presStyleCnt="6">
        <dgm:presLayoutVars>
          <dgm:chMax val="0"/>
          <dgm:bulletEnabled val="1"/>
        </dgm:presLayoutVars>
      </dgm:prSet>
      <dgm:spPr/>
    </dgm:pt>
    <dgm:pt modelId="{E3629997-ABC3-4E74-A3E2-600CFA8C035F}" type="pres">
      <dgm:prSet presAssocID="{02DA650F-4F1E-45FA-B082-E155D7E461E8}" presName="spacer" presStyleCnt="0"/>
      <dgm:spPr/>
    </dgm:pt>
    <dgm:pt modelId="{133DFDB2-B46E-4E30-91AC-106907655E1D}" type="pres">
      <dgm:prSet presAssocID="{E291C975-7006-4B75-825C-D7257E0CE9B0}" presName="parentText" presStyleLbl="node1" presStyleIdx="2" presStyleCnt="6">
        <dgm:presLayoutVars>
          <dgm:chMax val="0"/>
          <dgm:bulletEnabled val="1"/>
        </dgm:presLayoutVars>
      </dgm:prSet>
      <dgm:spPr/>
    </dgm:pt>
    <dgm:pt modelId="{FDA7E9D5-9BC4-413C-A736-29DA599404D9}" type="pres">
      <dgm:prSet presAssocID="{6FF0C3AD-C7A3-4886-B19A-FC3AA432396C}" presName="spacer" presStyleCnt="0"/>
      <dgm:spPr/>
    </dgm:pt>
    <dgm:pt modelId="{32A0D194-1289-4036-B0C1-BEACD436C9FF}" type="pres">
      <dgm:prSet presAssocID="{20DC27A4-330D-425C-BE98-71A9B43AE2B6}" presName="parentText" presStyleLbl="node1" presStyleIdx="3" presStyleCnt="6">
        <dgm:presLayoutVars>
          <dgm:chMax val="0"/>
          <dgm:bulletEnabled val="1"/>
        </dgm:presLayoutVars>
      </dgm:prSet>
      <dgm:spPr/>
    </dgm:pt>
    <dgm:pt modelId="{8E544977-E31E-45FE-99F5-5A7CBCA72872}" type="pres">
      <dgm:prSet presAssocID="{95B474D1-4A0F-45C8-A0F8-3341AA3D5394}" presName="spacer" presStyleCnt="0"/>
      <dgm:spPr/>
    </dgm:pt>
    <dgm:pt modelId="{315E44DF-C737-4FC0-BC7B-45AA41FE6C8C}" type="pres">
      <dgm:prSet presAssocID="{F5072CBA-52C0-484D-96AA-11EC58E04B87}" presName="parentText" presStyleLbl="node1" presStyleIdx="4" presStyleCnt="6">
        <dgm:presLayoutVars>
          <dgm:chMax val="0"/>
          <dgm:bulletEnabled val="1"/>
        </dgm:presLayoutVars>
      </dgm:prSet>
      <dgm:spPr/>
    </dgm:pt>
    <dgm:pt modelId="{A88AE0B4-397F-4C6F-B7FE-2535532492EC}" type="pres">
      <dgm:prSet presAssocID="{25F67330-1468-4833-B8D1-34538BFDC8BE}" presName="spacer" presStyleCnt="0"/>
      <dgm:spPr/>
    </dgm:pt>
    <dgm:pt modelId="{60730C28-058F-4DA7-B134-9C42B7EB26A9}" type="pres">
      <dgm:prSet presAssocID="{83BCE2B0-4C06-4919-A1EB-534B44BDB027}" presName="parentText" presStyleLbl="node1" presStyleIdx="5" presStyleCnt="6">
        <dgm:presLayoutVars>
          <dgm:chMax val="0"/>
          <dgm:bulletEnabled val="1"/>
        </dgm:presLayoutVars>
      </dgm:prSet>
      <dgm:spPr/>
    </dgm:pt>
  </dgm:ptLst>
  <dgm:cxnLst>
    <dgm:cxn modelId="{4BD15261-535A-4990-83DA-012980AB3BF8}" type="presOf" srcId="{E291C975-7006-4B75-825C-D7257E0CE9B0}" destId="{133DFDB2-B46E-4E30-91AC-106907655E1D}" srcOrd="0" destOrd="0" presId="urn:microsoft.com/office/officeart/2005/8/layout/vList2"/>
    <dgm:cxn modelId="{C3B98747-4DDD-4BE4-8C41-B0BB21E5F37F}" type="presOf" srcId="{2B1272BB-6F82-4A8A-A1AB-93461AC6F3D9}" destId="{CDB53E8B-6469-4C94-BAC7-A56381394CB5}" srcOrd="0" destOrd="0" presId="urn:microsoft.com/office/officeart/2005/8/layout/vList2"/>
    <dgm:cxn modelId="{26A59D6A-5101-4699-9639-C0F3D2F57EE0}" srcId="{DAECE06C-2574-44B5-834D-028F4B80CEF4}" destId="{E291C975-7006-4B75-825C-D7257E0CE9B0}" srcOrd="2" destOrd="0" parTransId="{A0A8AD12-ABD7-4D77-94AF-C4E3CAAB37BE}" sibTransId="{6FF0C3AD-C7A3-4886-B19A-FC3AA432396C}"/>
    <dgm:cxn modelId="{746B4B86-6779-4D0C-90E4-968676054779}" srcId="{DAECE06C-2574-44B5-834D-028F4B80CEF4}" destId="{83BCE2B0-4C06-4919-A1EB-534B44BDB027}" srcOrd="5" destOrd="0" parTransId="{3D9E0A98-9222-4AC0-A331-BBBBDB95B7DD}" sibTransId="{9B26DDEF-DF02-4E82-86EA-98084C659C59}"/>
    <dgm:cxn modelId="{9DE0FE8C-0C6A-4882-8E63-31DC8CF750F1}" srcId="{DAECE06C-2574-44B5-834D-028F4B80CEF4}" destId="{4A126ADC-EF9C-45A7-BC33-D6F005156A38}" srcOrd="1" destOrd="0" parTransId="{D6FCB0C1-C61E-4682-B901-5E119D4212D1}" sibTransId="{02DA650F-4F1E-45FA-B082-E155D7E461E8}"/>
    <dgm:cxn modelId="{1B8E258D-2EAD-47E8-B4BC-49BF2363F3D8}" type="presOf" srcId="{20DC27A4-330D-425C-BE98-71A9B43AE2B6}" destId="{32A0D194-1289-4036-B0C1-BEACD436C9FF}" srcOrd="0" destOrd="0" presId="urn:microsoft.com/office/officeart/2005/8/layout/vList2"/>
    <dgm:cxn modelId="{D77CEF93-64B7-4593-AB6E-8811AD672288}" srcId="{DAECE06C-2574-44B5-834D-028F4B80CEF4}" destId="{20DC27A4-330D-425C-BE98-71A9B43AE2B6}" srcOrd="3" destOrd="0" parTransId="{94D9BF0E-1E73-434E-95FE-1E4FAC38A46B}" sibTransId="{95B474D1-4A0F-45C8-A0F8-3341AA3D5394}"/>
    <dgm:cxn modelId="{5B315B9E-750B-4981-86D5-D514DC53BF29}" type="presOf" srcId="{F5072CBA-52C0-484D-96AA-11EC58E04B87}" destId="{315E44DF-C737-4FC0-BC7B-45AA41FE6C8C}" srcOrd="0" destOrd="0" presId="urn:microsoft.com/office/officeart/2005/8/layout/vList2"/>
    <dgm:cxn modelId="{4A708AA7-CAC6-48A7-9AAA-5D9559423766}" srcId="{DAECE06C-2574-44B5-834D-028F4B80CEF4}" destId="{2B1272BB-6F82-4A8A-A1AB-93461AC6F3D9}" srcOrd="0" destOrd="0" parTransId="{0364F788-24C9-47EB-B17B-2360A75731BE}" sibTransId="{40C6E17F-FBFE-4DFA-90E6-7631D00AF6FE}"/>
    <dgm:cxn modelId="{33A35CBD-C40D-4687-BDF4-88FA55A6D820}" type="presOf" srcId="{83BCE2B0-4C06-4919-A1EB-534B44BDB027}" destId="{60730C28-058F-4DA7-B134-9C42B7EB26A9}" srcOrd="0" destOrd="0" presId="urn:microsoft.com/office/officeart/2005/8/layout/vList2"/>
    <dgm:cxn modelId="{AFFC35CC-3554-403B-92DB-931F56EBB0EC}" type="presOf" srcId="{4A126ADC-EF9C-45A7-BC33-D6F005156A38}" destId="{DCF73E8A-3719-490C-82BE-2B61AC676196}" srcOrd="0" destOrd="0" presId="urn:microsoft.com/office/officeart/2005/8/layout/vList2"/>
    <dgm:cxn modelId="{C54626D9-CA06-401E-8B91-B5CF605A5D74}" type="presOf" srcId="{DAECE06C-2574-44B5-834D-028F4B80CEF4}" destId="{D528012D-7DC0-4BE7-B52B-4FAD9C50CB6D}" srcOrd="0" destOrd="0" presId="urn:microsoft.com/office/officeart/2005/8/layout/vList2"/>
    <dgm:cxn modelId="{F5724CE6-F0C1-467A-9C16-12E3910CF822}" srcId="{DAECE06C-2574-44B5-834D-028F4B80CEF4}" destId="{F5072CBA-52C0-484D-96AA-11EC58E04B87}" srcOrd="4" destOrd="0" parTransId="{2F729905-55FF-43F4-9CD0-8ED06B512CF1}" sibTransId="{25F67330-1468-4833-B8D1-34538BFDC8BE}"/>
    <dgm:cxn modelId="{5C2C6EC0-63F1-482C-94D0-4C15E1CA9016}" type="presParOf" srcId="{D528012D-7DC0-4BE7-B52B-4FAD9C50CB6D}" destId="{CDB53E8B-6469-4C94-BAC7-A56381394CB5}" srcOrd="0" destOrd="0" presId="urn:microsoft.com/office/officeart/2005/8/layout/vList2"/>
    <dgm:cxn modelId="{AD9A0527-DAB7-45D3-AEA2-56F7495B663B}" type="presParOf" srcId="{D528012D-7DC0-4BE7-B52B-4FAD9C50CB6D}" destId="{430257CA-53AC-4560-BAEB-D8C154AA77A6}" srcOrd="1" destOrd="0" presId="urn:microsoft.com/office/officeart/2005/8/layout/vList2"/>
    <dgm:cxn modelId="{14E4CEEB-7E31-462C-8C12-B814C03F0130}" type="presParOf" srcId="{D528012D-7DC0-4BE7-B52B-4FAD9C50CB6D}" destId="{DCF73E8A-3719-490C-82BE-2B61AC676196}" srcOrd="2" destOrd="0" presId="urn:microsoft.com/office/officeart/2005/8/layout/vList2"/>
    <dgm:cxn modelId="{96FA82B8-71A7-4F91-AEFF-E3D2743054BE}" type="presParOf" srcId="{D528012D-7DC0-4BE7-B52B-4FAD9C50CB6D}" destId="{E3629997-ABC3-4E74-A3E2-600CFA8C035F}" srcOrd="3" destOrd="0" presId="urn:microsoft.com/office/officeart/2005/8/layout/vList2"/>
    <dgm:cxn modelId="{FC79E424-7022-4E67-8C75-6BE18125B602}" type="presParOf" srcId="{D528012D-7DC0-4BE7-B52B-4FAD9C50CB6D}" destId="{133DFDB2-B46E-4E30-91AC-106907655E1D}" srcOrd="4" destOrd="0" presId="urn:microsoft.com/office/officeart/2005/8/layout/vList2"/>
    <dgm:cxn modelId="{C1F313C1-D3E6-49E0-B969-4F5AC6918A5A}" type="presParOf" srcId="{D528012D-7DC0-4BE7-B52B-4FAD9C50CB6D}" destId="{FDA7E9D5-9BC4-413C-A736-29DA599404D9}" srcOrd="5" destOrd="0" presId="urn:microsoft.com/office/officeart/2005/8/layout/vList2"/>
    <dgm:cxn modelId="{FD8791C4-E2CB-418C-94B6-5B933AEE4DA2}" type="presParOf" srcId="{D528012D-7DC0-4BE7-B52B-4FAD9C50CB6D}" destId="{32A0D194-1289-4036-B0C1-BEACD436C9FF}" srcOrd="6" destOrd="0" presId="urn:microsoft.com/office/officeart/2005/8/layout/vList2"/>
    <dgm:cxn modelId="{583861A8-5752-4469-A282-0FA611CE0A24}" type="presParOf" srcId="{D528012D-7DC0-4BE7-B52B-4FAD9C50CB6D}" destId="{8E544977-E31E-45FE-99F5-5A7CBCA72872}" srcOrd="7" destOrd="0" presId="urn:microsoft.com/office/officeart/2005/8/layout/vList2"/>
    <dgm:cxn modelId="{D7AD5878-159A-4996-87ED-578773FCF01E}" type="presParOf" srcId="{D528012D-7DC0-4BE7-B52B-4FAD9C50CB6D}" destId="{315E44DF-C737-4FC0-BC7B-45AA41FE6C8C}" srcOrd="8" destOrd="0" presId="urn:microsoft.com/office/officeart/2005/8/layout/vList2"/>
    <dgm:cxn modelId="{22AD8F26-210C-4B25-821C-5D93E518A9DA}" type="presParOf" srcId="{D528012D-7DC0-4BE7-B52B-4FAD9C50CB6D}" destId="{A88AE0B4-397F-4C6F-B7FE-2535532492EC}" srcOrd="9" destOrd="0" presId="urn:microsoft.com/office/officeart/2005/8/layout/vList2"/>
    <dgm:cxn modelId="{D23BA6CF-9A6A-4221-891D-63647E0285C1}" type="presParOf" srcId="{D528012D-7DC0-4BE7-B52B-4FAD9C50CB6D}" destId="{60730C28-058F-4DA7-B134-9C42B7EB26A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F1F5B2-E8BD-4A05-8E6C-E31BAF2344B9}" type="doc">
      <dgm:prSet loTypeId="urn:microsoft.com/office/officeart/2005/8/layout/vList2" loCatId="list" qsTypeId="urn:microsoft.com/office/officeart/2005/8/quickstyle/simple2" qsCatId="simple" csTypeId="urn:microsoft.com/office/officeart/2005/8/colors/accent5_2" csCatId="accent5"/>
      <dgm:spPr/>
      <dgm:t>
        <a:bodyPr/>
        <a:lstStyle/>
        <a:p>
          <a:endParaRPr lang="en-US"/>
        </a:p>
      </dgm:t>
    </dgm:pt>
    <dgm:pt modelId="{E63904D2-C503-4D74-87BE-8A9457D91014}">
      <dgm:prSet/>
      <dgm:spPr/>
      <dgm:t>
        <a:bodyPr/>
        <a:lstStyle/>
        <a:p>
          <a:r>
            <a:rPr lang="en-US"/>
            <a:t>Before looking at the ratios there are a number of </a:t>
          </a:r>
          <a:r>
            <a:rPr lang="en-US" b="1"/>
            <a:t>cautionary points concerning their use that need to be identified :</a:t>
          </a:r>
          <a:r>
            <a:rPr lang="en-US"/>
            <a:t> </a:t>
          </a:r>
        </a:p>
      </dgm:t>
    </dgm:pt>
    <dgm:pt modelId="{A72F5E16-B8FC-4659-A09D-1E767F4BE2AB}" type="parTrans" cxnId="{95AE3322-E2A4-456E-BD5F-B74B61505067}">
      <dgm:prSet/>
      <dgm:spPr/>
      <dgm:t>
        <a:bodyPr/>
        <a:lstStyle/>
        <a:p>
          <a:endParaRPr lang="en-US"/>
        </a:p>
      </dgm:t>
    </dgm:pt>
    <dgm:pt modelId="{0B7F6E2D-D2DB-4B99-8B66-351099DFC39E}" type="sibTrans" cxnId="{95AE3322-E2A4-456E-BD5F-B74B61505067}">
      <dgm:prSet/>
      <dgm:spPr/>
      <dgm:t>
        <a:bodyPr/>
        <a:lstStyle/>
        <a:p>
          <a:endParaRPr lang="en-US"/>
        </a:p>
      </dgm:t>
    </dgm:pt>
    <dgm:pt modelId="{573D1B1D-946E-4033-9C4A-7E0731632BA7}">
      <dgm:prSet/>
      <dgm:spPr/>
      <dgm:t>
        <a:bodyPr/>
        <a:lstStyle/>
        <a:p>
          <a:r>
            <a:rPr lang="en-US"/>
            <a:t>The dates and duration of the financial statements being compared should be the same. If not, the effects of seasonality may cause erroneous conclusions to be drawn.</a:t>
          </a:r>
        </a:p>
      </dgm:t>
    </dgm:pt>
    <dgm:pt modelId="{0D1C603E-6180-44D1-B372-8D9C06B8F37F}" type="parTrans" cxnId="{120808B2-D858-4F2E-985A-A467B0C93813}">
      <dgm:prSet/>
      <dgm:spPr/>
      <dgm:t>
        <a:bodyPr/>
        <a:lstStyle/>
        <a:p>
          <a:endParaRPr lang="en-US"/>
        </a:p>
      </dgm:t>
    </dgm:pt>
    <dgm:pt modelId="{8F678F67-DB86-4A9A-BE64-267EFD120DA6}" type="sibTrans" cxnId="{120808B2-D858-4F2E-985A-A467B0C93813}">
      <dgm:prSet/>
      <dgm:spPr/>
      <dgm:t>
        <a:bodyPr/>
        <a:lstStyle/>
        <a:p>
          <a:endParaRPr lang="en-US"/>
        </a:p>
      </dgm:t>
    </dgm:pt>
    <dgm:pt modelId="{251603FC-7D5C-43F9-B1E4-E3AF0E02C0FA}">
      <dgm:prSet/>
      <dgm:spPr/>
      <dgm:t>
        <a:bodyPr/>
        <a:lstStyle/>
        <a:p>
          <a:r>
            <a:rPr lang="en-US"/>
            <a:t>The accounts to be compared should have been prepared on the same bases. Different treatment of stocks or depreciations or asset valuations will distort the results.</a:t>
          </a:r>
        </a:p>
      </dgm:t>
    </dgm:pt>
    <dgm:pt modelId="{4F4CB7B8-57E7-464E-937F-0B77951CF39B}" type="parTrans" cxnId="{3682259F-BD67-4765-B5FB-3D3F8F687399}">
      <dgm:prSet/>
      <dgm:spPr/>
      <dgm:t>
        <a:bodyPr/>
        <a:lstStyle/>
        <a:p>
          <a:endParaRPr lang="en-US"/>
        </a:p>
      </dgm:t>
    </dgm:pt>
    <dgm:pt modelId="{A1752596-F2F4-4C50-AD74-B0D3239953BF}" type="sibTrans" cxnId="{3682259F-BD67-4765-B5FB-3D3F8F687399}">
      <dgm:prSet/>
      <dgm:spPr/>
      <dgm:t>
        <a:bodyPr/>
        <a:lstStyle/>
        <a:p>
          <a:endParaRPr lang="en-US"/>
        </a:p>
      </dgm:t>
    </dgm:pt>
    <dgm:pt modelId="{2CF04F7C-4BA3-47A7-A234-6111E25A8216}">
      <dgm:prSet/>
      <dgm:spPr/>
      <dgm:t>
        <a:bodyPr/>
        <a:lstStyle/>
        <a:p>
          <a:r>
            <a:rPr lang="en-US"/>
            <a:t>In order to judge the overall performance of the firm a group of ratios, as opposed to just one or two should be used. In order to identify trends at least three years of ratios are normally required.    </a:t>
          </a:r>
        </a:p>
      </dgm:t>
    </dgm:pt>
    <dgm:pt modelId="{FAA3487A-AB4E-492C-BFB6-D75F5F922E5F}" type="parTrans" cxnId="{6A8680C4-3242-4887-8E35-F75248FEA452}">
      <dgm:prSet/>
      <dgm:spPr/>
      <dgm:t>
        <a:bodyPr/>
        <a:lstStyle/>
        <a:p>
          <a:endParaRPr lang="en-US"/>
        </a:p>
      </dgm:t>
    </dgm:pt>
    <dgm:pt modelId="{5962D5E2-16FD-457C-986D-FCEB4457F536}" type="sibTrans" cxnId="{6A8680C4-3242-4887-8E35-F75248FEA452}">
      <dgm:prSet/>
      <dgm:spPr/>
      <dgm:t>
        <a:bodyPr/>
        <a:lstStyle/>
        <a:p>
          <a:endParaRPr lang="en-US"/>
        </a:p>
      </dgm:t>
    </dgm:pt>
    <dgm:pt modelId="{33235E62-CC36-4DBA-B59C-BF19DF25A99C}" type="pres">
      <dgm:prSet presAssocID="{A0F1F5B2-E8BD-4A05-8E6C-E31BAF2344B9}" presName="linear" presStyleCnt="0">
        <dgm:presLayoutVars>
          <dgm:animLvl val="lvl"/>
          <dgm:resizeHandles val="exact"/>
        </dgm:presLayoutVars>
      </dgm:prSet>
      <dgm:spPr/>
    </dgm:pt>
    <dgm:pt modelId="{883D9948-668C-4D96-BDA0-C05B5F23479A}" type="pres">
      <dgm:prSet presAssocID="{E63904D2-C503-4D74-87BE-8A9457D91014}" presName="parentText" presStyleLbl="node1" presStyleIdx="0" presStyleCnt="1">
        <dgm:presLayoutVars>
          <dgm:chMax val="0"/>
          <dgm:bulletEnabled val="1"/>
        </dgm:presLayoutVars>
      </dgm:prSet>
      <dgm:spPr/>
    </dgm:pt>
    <dgm:pt modelId="{FEA2EC07-9748-4B59-B6CA-834BF3DC2ED6}" type="pres">
      <dgm:prSet presAssocID="{E63904D2-C503-4D74-87BE-8A9457D91014}" presName="childText" presStyleLbl="revTx" presStyleIdx="0" presStyleCnt="1">
        <dgm:presLayoutVars>
          <dgm:bulletEnabled val="1"/>
        </dgm:presLayoutVars>
      </dgm:prSet>
      <dgm:spPr/>
    </dgm:pt>
  </dgm:ptLst>
  <dgm:cxnLst>
    <dgm:cxn modelId="{A760EF17-ED74-4A70-8965-C5F39EA8CB2C}" type="presOf" srcId="{2CF04F7C-4BA3-47A7-A234-6111E25A8216}" destId="{FEA2EC07-9748-4B59-B6CA-834BF3DC2ED6}" srcOrd="0" destOrd="2" presId="urn:microsoft.com/office/officeart/2005/8/layout/vList2"/>
    <dgm:cxn modelId="{95AE3322-E2A4-456E-BD5F-B74B61505067}" srcId="{A0F1F5B2-E8BD-4A05-8E6C-E31BAF2344B9}" destId="{E63904D2-C503-4D74-87BE-8A9457D91014}" srcOrd="0" destOrd="0" parTransId="{A72F5E16-B8FC-4659-A09D-1E767F4BE2AB}" sibTransId="{0B7F6E2D-D2DB-4B99-8B66-351099DFC39E}"/>
    <dgm:cxn modelId="{F3F21D2D-831B-4021-80F2-611EDF7226AA}" type="presOf" srcId="{A0F1F5B2-E8BD-4A05-8E6C-E31BAF2344B9}" destId="{33235E62-CC36-4DBA-B59C-BF19DF25A99C}" srcOrd="0" destOrd="0" presId="urn:microsoft.com/office/officeart/2005/8/layout/vList2"/>
    <dgm:cxn modelId="{BF320751-BCC9-4863-BA62-652A7E17FB30}" type="presOf" srcId="{573D1B1D-946E-4033-9C4A-7E0731632BA7}" destId="{FEA2EC07-9748-4B59-B6CA-834BF3DC2ED6}" srcOrd="0" destOrd="0" presId="urn:microsoft.com/office/officeart/2005/8/layout/vList2"/>
    <dgm:cxn modelId="{4901D876-C3D9-4278-89AA-A293432AC872}" type="presOf" srcId="{E63904D2-C503-4D74-87BE-8A9457D91014}" destId="{883D9948-668C-4D96-BDA0-C05B5F23479A}" srcOrd="0" destOrd="0" presId="urn:microsoft.com/office/officeart/2005/8/layout/vList2"/>
    <dgm:cxn modelId="{3682259F-BD67-4765-B5FB-3D3F8F687399}" srcId="{E63904D2-C503-4D74-87BE-8A9457D91014}" destId="{251603FC-7D5C-43F9-B1E4-E3AF0E02C0FA}" srcOrd="1" destOrd="0" parTransId="{4F4CB7B8-57E7-464E-937F-0B77951CF39B}" sibTransId="{A1752596-F2F4-4C50-AD74-B0D3239953BF}"/>
    <dgm:cxn modelId="{120808B2-D858-4F2E-985A-A467B0C93813}" srcId="{E63904D2-C503-4D74-87BE-8A9457D91014}" destId="{573D1B1D-946E-4033-9C4A-7E0731632BA7}" srcOrd="0" destOrd="0" parTransId="{0D1C603E-6180-44D1-B372-8D9C06B8F37F}" sibTransId="{8F678F67-DB86-4A9A-BE64-267EFD120DA6}"/>
    <dgm:cxn modelId="{6A8680C4-3242-4887-8E35-F75248FEA452}" srcId="{E63904D2-C503-4D74-87BE-8A9457D91014}" destId="{2CF04F7C-4BA3-47A7-A234-6111E25A8216}" srcOrd="2" destOrd="0" parTransId="{FAA3487A-AB4E-492C-BFB6-D75F5F922E5F}" sibTransId="{5962D5E2-16FD-457C-986D-FCEB4457F536}"/>
    <dgm:cxn modelId="{9EBA24C7-334A-4739-9EBF-D6F983FE4B96}" type="presOf" srcId="{251603FC-7D5C-43F9-B1E4-E3AF0E02C0FA}" destId="{FEA2EC07-9748-4B59-B6CA-834BF3DC2ED6}" srcOrd="0" destOrd="1" presId="urn:microsoft.com/office/officeart/2005/8/layout/vList2"/>
    <dgm:cxn modelId="{3E137AC5-9891-40A4-9FF8-C980EAC69093}" type="presParOf" srcId="{33235E62-CC36-4DBA-B59C-BF19DF25A99C}" destId="{883D9948-668C-4D96-BDA0-C05B5F23479A}" srcOrd="0" destOrd="0" presId="urn:microsoft.com/office/officeart/2005/8/layout/vList2"/>
    <dgm:cxn modelId="{C1AD753E-31A8-4FE4-8145-44603B71BE49}" type="presParOf" srcId="{33235E62-CC36-4DBA-B59C-BF19DF25A99C}" destId="{FEA2EC07-9748-4B59-B6CA-834BF3DC2ED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82609-C5D7-4796-B39F-1354440A5A45}">
      <dsp:nvSpPr>
        <dsp:cNvPr id="0" name=""/>
        <dsp:cNvSpPr/>
      </dsp:nvSpPr>
      <dsp:spPr>
        <a:xfrm>
          <a:off x="0" y="453638"/>
          <a:ext cx="5367381" cy="1062871"/>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Ratio-analysis is a concept or technique which  is as old as accounting concept</a:t>
          </a:r>
        </a:p>
      </dsp:txBody>
      <dsp:txXfrm>
        <a:off x="51885" y="505523"/>
        <a:ext cx="5263611" cy="959101"/>
      </dsp:txXfrm>
    </dsp:sp>
    <dsp:sp modelId="{B56ED59B-22D4-4A97-97AF-96AC99B510B7}">
      <dsp:nvSpPr>
        <dsp:cNvPr id="0" name=""/>
        <dsp:cNvSpPr/>
      </dsp:nvSpPr>
      <dsp:spPr>
        <a:xfrm>
          <a:off x="0" y="1571230"/>
          <a:ext cx="5367381" cy="1062871"/>
        </a:xfrm>
        <a:prstGeom prst="roundRect">
          <a:avLst/>
        </a:prstGeom>
        <a:solidFill>
          <a:schemeClr val="accent5">
            <a:hueOff val="589196"/>
            <a:satOff val="-2817"/>
            <a:lumOff val="30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Financial analysis is a scientific tool. </a:t>
          </a:r>
        </a:p>
      </dsp:txBody>
      <dsp:txXfrm>
        <a:off x="51885" y="1623115"/>
        <a:ext cx="5263611" cy="959101"/>
      </dsp:txXfrm>
    </dsp:sp>
    <dsp:sp modelId="{092CD242-71E0-4F58-B0E3-DEDBEE6012D1}">
      <dsp:nvSpPr>
        <dsp:cNvPr id="0" name=""/>
        <dsp:cNvSpPr/>
      </dsp:nvSpPr>
      <dsp:spPr>
        <a:xfrm>
          <a:off x="0" y="2688822"/>
          <a:ext cx="5367381" cy="1062871"/>
        </a:xfrm>
        <a:prstGeom prst="roundRect">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has assumed important role as a tool for appraising the real worth of an enterprise, its performance during a period of time and its pit falls. </a:t>
          </a:r>
        </a:p>
      </dsp:txBody>
      <dsp:txXfrm>
        <a:off x="51885" y="2740707"/>
        <a:ext cx="5263611" cy="959101"/>
      </dsp:txXfrm>
    </dsp:sp>
    <dsp:sp modelId="{BD78B8C1-70BB-40A8-9B99-9DE371F91840}">
      <dsp:nvSpPr>
        <dsp:cNvPr id="0" name=""/>
        <dsp:cNvSpPr/>
      </dsp:nvSpPr>
      <dsp:spPr>
        <a:xfrm>
          <a:off x="0" y="3806413"/>
          <a:ext cx="5367381" cy="1062871"/>
        </a:xfrm>
        <a:prstGeom prst="roundRect">
          <a:avLst/>
        </a:prstGeom>
        <a:solidFill>
          <a:schemeClr val="accent5">
            <a:hueOff val="1767588"/>
            <a:satOff val="-8452"/>
            <a:lumOff val="9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Financial analysis is a vital apparatus for the interpretation of financial statements.</a:t>
          </a:r>
        </a:p>
      </dsp:txBody>
      <dsp:txXfrm>
        <a:off x="51885" y="3858298"/>
        <a:ext cx="5263611" cy="959101"/>
      </dsp:txXfrm>
    </dsp:sp>
    <dsp:sp modelId="{CCC38893-1E33-430D-93BA-38713A1150D4}">
      <dsp:nvSpPr>
        <dsp:cNvPr id="0" name=""/>
        <dsp:cNvSpPr/>
      </dsp:nvSpPr>
      <dsp:spPr>
        <a:xfrm>
          <a:off x="0" y="4924005"/>
          <a:ext cx="5367381" cy="1062871"/>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also helps to find out any cross-sectional and time series linkages between various ratios.</a:t>
          </a:r>
        </a:p>
      </dsp:txBody>
      <dsp:txXfrm>
        <a:off x="51885" y="4975890"/>
        <a:ext cx="5263611" cy="959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53E8B-6469-4C94-BAC7-A56381394CB5}">
      <dsp:nvSpPr>
        <dsp:cNvPr id="0" name=""/>
        <dsp:cNvSpPr/>
      </dsp:nvSpPr>
      <dsp:spPr>
        <a:xfrm>
          <a:off x="0" y="835151"/>
          <a:ext cx="5585991" cy="50193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Lenders’ need it  for carrying out the following </a:t>
          </a:r>
        </a:p>
      </dsp:txBody>
      <dsp:txXfrm>
        <a:off x="24502" y="859653"/>
        <a:ext cx="5536987" cy="452926"/>
      </dsp:txXfrm>
    </dsp:sp>
    <dsp:sp modelId="{DCF73E8A-3719-490C-82BE-2B61AC676196}">
      <dsp:nvSpPr>
        <dsp:cNvPr id="0" name=""/>
        <dsp:cNvSpPr/>
      </dsp:nvSpPr>
      <dsp:spPr>
        <a:xfrm>
          <a:off x="0" y="1400441"/>
          <a:ext cx="5585991" cy="501930"/>
        </a:xfrm>
        <a:prstGeom prst="roundRect">
          <a:avLst/>
        </a:prstGeom>
        <a:solidFill>
          <a:schemeClr val="accent5">
            <a:hueOff val="471357"/>
            <a:satOff val="-2254"/>
            <a:lumOff val="2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Technical Appraisal</a:t>
          </a:r>
        </a:p>
      </dsp:txBody>
      <dsp:txXfrm>
        <a:off x="24502" y="1424943"/>
        <a:ext cx="5536987" cy="452926"/>
      </dsp:txXfrm>
    </dsp:sp>
    <dsp:sp modelId="{133DFDB2-B46E-4E30-91AC-106907655E1D}">
      <dsp:nvSpPr>
        <dsp:cNvPr id="0" name=""/>
        <dsp:cNvSpPr/>
      </dsp:nvSpPr>
      <dsp:spPr>
        <a:xfrm>
          <a:off x="0" y="1965731"/>
          <a:ext cx="5585991" cy="501930"/>
        </a:xfrm>
        <a:prstGeom prst="roundRect">
          <a:avLst/>
        </a:prstGeom>
        <a:solidFill>
          <a:schemeClr val="accent5">
            <a:hueOff val="942713"/>
            <a:satOff val="-4508"/>
            <a:lumOff val="4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Commercial Appraisal</a:t>
          </a:r>
        </a:p>
      </dsp:txBody>
      <dsp:txXfrm>
        <a:off x="24502" y="1990233"/>
        <a:ext cx="5536987" cy="452926"/>
      </dsp:txXfrm>
    </dsp:sp>
    <dsp:sp modelId="{32A0D194-1289-4036-B0C1-BEACD436C9FF}">
      <dsp:nvSpPr>
        <dsp:cNvPr id="0" name=""/>
        <dsp:cNvSpPr/>
      </dsp:nvSpPr>
      <dsp:spPr>
        <a:xfrm>
          <a:off x="0" y="2531021"/>
          <a:ext cx="5585991" cy="501930"/>
        </a:xfrm>
        <a:prstGeom prst="roundRect">
          <a:avLst/>
        </a:prstGeom>
        <a:solidFill>
          <a:schemeClr val="accent5">
            <a:hueOff val="1414070"/>
            <a:satOff val="-6762"/>
            <a:lumOff val="7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Financial Appraisal</a:t>
          </a:r>
        </a:p>
      </dsp:txBody>
      <dsp:txXfrm>
        <a:off x="24502" y="2555523"/>
        <a:ext cx="5536987" cy="452926"/>
      </dsp:txXfrm>
    </dsp:sp>
    <dsp:sp modelId="{315E44DF-C737-4FC0-BC7B-45AA41FE6C8C}">
      <dsp:nvSpPr>
        <dsp:cNvPr id="0" name=""/>
        <dsp:cNvSpPr/>
      </dsp:nvSpPr>
      <dsp:spPr>
        <a:xfrm>
          <a:off x="0" y="3096311"/>
          <a:ext cx="5585991" cy="501930"/>
        </a:xfrm>
        <a:prstGeom prst="roundRect">
          <a:avLst/>
        </a:prstGeom>
        <a:solidFill>
          <a:schemeClr val="accent5">
            <a:hueOff val="1885427"/>
            <a:satOff val="-9016"/>
            <a:lumOff val="9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Economic Appraisal</a:t>
          </a:r>
        </a:p>
      </dsp:txBody>
      <dsp:txXfrm>
        <a:off x="24502" y="3120813"/>
        <a:ext cx="5536987" cy="452926"/>
      </dsp:txXfrm>
    </dsp:sp>
    <dsp:sp modelId="{60730C28-058F-4DA7-B134-9C42B7EB26A9}">
      <dsp:nvSpPr>
        <dsp:cNvPr id="0" name=""/>
        <dsp:cNvSpPr/>
      </dsp:nvSpPr>
      <dsp:spPr>
        <a:xfrm>
          <a:off x="0" y="3661601"/>
          <a:ext cx="5585991" cy="501930"/>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Management Appraisal</a:t>
          </a:r>
        </a:p>
      </dsp:txBody>
      <dsp:txXfrm>
        <a:off x="24502" y="3686103"/>
        <a:ext cx="5536987" cy="452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D9948-668C-4D96-BDA0-C05B5F23479A}">
      <dsp:nvSpPr>
        <dsp:cNvPr id="0" name=""/>
        <dsp:cNvSpPr/>
      </dsp:nvSpPr>
      <dsp:spPr>
        <a:xfrm>
          <a:off x="0" y="22699"/>
          <a:ext cx="6759422" cy="135836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Before looking at the ratios there are a number of </a:t>
          </a:r>
          <a:r>
            <a:rPr lang="en-US" sz="2700" b="1" kern="1200"/>
            <a:t>cautionary points concerning their use that need to be identified :</a:t>
          </a:r>
          <a:r>
            <a:rPr lang="en-US" sz="2700" kern="1200"/>
            <a:t> </a:t>
          </a:r>
        </a:p>
      </dsp:txBody>
      <dsp:txXfrm>
        <a:off x="66310" y="89009"/>
        <a:ext cx="6626802" cy="1225749"/>
      </dsp:txXfrm>
    </dsp:sp>
    <dsp:sp modelId="{FEA2EC07-9748-4B59-B6CA-834BF3DC2ED6}">
      <dsp:nvSpPr>
        <dsp:cNvPr id="0" name=""/>
        <dsp:cNvSpPr/>
      </dsp:nvSpPr>
      <dsp:spPr>
        <a:xfrm>
          <a:off x="0" y="1381069"/>
          <a:ext cx="6759422" cy="307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61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The dates and duration of the financial statements being compared should be the same. If not, the effects of seasonality may cause erroneous conclusions to be drawn.</a:t>
          </a:r>
        </a:p>
        <a:p>
          <a:pPr marL="228600" lvl="1" indent="-228600" algn="l" defTabSz="933450">
            <a:lnSpc>
              <a:spcPct val="90000"/>
            </a:lnSpc>
            <a:spcBef>
              <a:spcPct val="0"/>
            </a:spcBef>
            <a:spcAft>
              <a:spcPct val="20000"/>
            </a:spcAft>
            <a:buChar char="•"/>
          </a:pPr>
          <a:r>
            <a:rPr lang="en-US" sz="2100" kern="1200"/>
            <a:t>The accounts to be compared should have been prepared on the same bases. Different treatment of stocks or depreciations or asset valuations will distort the results.</a:t>
          </a:r>
        </a:p>
        <a:p>
          <a:pPr marL="228600" lvl="1" indent="-228600" algn="l" defTabSz="933450">
            <a:lnSpc>
              <a:spcPct val="90000"/>
            </a:lnSpc>
            <a:spcBef>
              <a:spcPct val="0"/>
            </a:spcBef>
            <a:spcAft>
              <a:spcPct val="20000"/>
            </a:spcAft>
            <a:buChar char="•"/>
          </a:pPr>
          <a:r>
            <a:rPr lang="en-US" sz="2100" kern="1200"/>
            <a:t>In order to judge the overall performance of the firm a group of ratios, as opposed to just one or two should be used. In order to identify trends at least three years of ratios are normally required.    </a:t>
          </a:r>
        </a:p>
      </dsp:txBody>
      <dsp:txXfrm>
        <a:off x="0" y="1381069"/>
        <a:ext cx="6759422" cy="3073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2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1371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84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130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70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6280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7388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799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1930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9236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CDD058F-B960-4439-B370-43D89816EE05}" type="datetimeFigureOut">
              <a:rPr lang="en-US" dirty="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29B06-CF2A-459A-8CBC-F18C1D67D2BB}" type="slidenum">
              <a:rPr lang="en-US" dirty="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63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9/30/2020</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538129"/>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2A85F7B3-F4E6-4FBF-B74E-43CAB468F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4E3A7-B444-4D8F-B6C3-BEA5FEA745B8}"/>
              </a:ext>
            </a:extLst>
          </p:cNvPr>
          <p:cNvSpPr>
            <a:spLocks noGrp="1"/>
          </p:cNvSpPr>
          <p:nvPr>
            <p:ph type="ctrTitle"/>
          </p:nvPr>
        </p:nvSpPr>
        <p:spPr>
          <a:xfrm>
            <a:off x="477603" y="640080"/>
            <a:ext cx="3607055" cy="3034857"/>
          </a:xfrm>
        </p:spPr>
        <p:txBody>
          <a:bodyPr anchor="b">
            <a:normAutofit/>
          </a:bodyPr>
          <a:lstStyle/>
          <a:p>
            <a:pPr eaLnBrk="1" fontAlgn="auto" hangingPunct="1">
              <a:spcAft>
                <a:spcPts val="0"/>
              </a:spcAft>
              <a:defRPr/>
            </a:pPr>
            <a:r>
              <a:rPr lang="en-GB" sz="3800">
                <a:latin typeface="Georgia" pitchFamily="18" charset="0"/>
              </a:rPr>
              <a:t>RATIO ANALYSIS</a:t>
            </a:r>
          </a:p>
        </p:txBody>
      </p:sp>
      <p:sp>
        <p:nvSpPr>
          <p:cNvPr id="4" name="Subtitle 3">
            <a:extLst>
              <a:ext uri="{FF2B5EF4-FFF2-40B4-BE49-F238E27FC236}">
                <a16:creationId xmlns:a16="http://schemas.microsoft.com/office/drawing/2014/main" id="{D72B38CA-386F-4AEC-90AE-46B4AB16CAA6}"/>
              </a:ext>
            </a:extLst>
          </p:cNvPr>
          <p:cNvSpPr>
            <a:spLocks noGrp="1"/>
          </p:cNvSpPr>
          <p:nvPr>
            <p:ph type="subTitle" idx="1"/>
          </p:nvPr>
        </p:nvSpPr>
        <p:spPr>
          <a:xfrm>
            <a:off x="477604" y="3849539"/>
            <a:ext cx="3614505" cy="2367405"/>
          </a:xfrm>
        </p:spPr>
        <p:txBody>
          <a:bodyPr anchor="t">
            <a:normAutofit/>
          </a:bodyPr>
          <a:lstStyle/>
          <a:p>
            <a:pPr algn="r"/>
            <a:r>
              <a:rPr lang="en-GB" sz="1400"/>
              <a:t>Divya Sharma S G</a:t>
            </a:r>
          </a:p>
          <a:p>
            <a:pPr algn="r"/>
            <a:r>
              <a:rPr lang="en-GB" sz="1400"/>
              <a:t>Assistant Professor </a:t>
            </a:r>
          </a:p>
          <a:p>
            <a:pPr algn="r"/>
            <a:r>
              <a:rPr lang="en-GB" sz="1400"/>
              <a:t>Department of M.E</a:t>
            </a:r>
          </a:p>
          <a:p>
            <a:pPr algn="r"/>
            <a:r>
              <a:rPr lang="en-GB" sz="1400"/>
              <a:t>Amrita School of Engineering Bangalore.</a:t>
            </a:r>
          </a:p>
        </p:txBody>
      </p:sp>
      <p:cxnSp>
        <p:nvCxnSpPr>
          <p:cNvPr id="26" name="Straight Connector 25">
            <a:extLst>
              <a:ext uri="{FF2B5EF4-FFF2-40B4-BE49-F238E27FC236}">
                <a16:creationId xmlns:a16="http://schemas.microsoft.com/office/drawing/2014/main" id="{73741D5B-1709-4CDB-963A-CC3C749412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523" y="3765314"/>
            <a:ext cx="35661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Bar chart">
            <a:extLst>
              <a:ext uri="{FF2B5EF4-FFF2-40B4-BE49-F238E27FC236}">
                <a16:creationId xmlns:a16="http://schemas.microsoft.com/office/drawing/2014/main" id="{2E5C16F7-C2C8-4CEF-AFF3-22779D1903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0" y="1382187"/>
            <a:ext cx="4094602" cy="40946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FAFE-1870-46C2-9F3D-50EA14EE9AB7}"/>
              </a:ext>
            </a:extLst>
          </p:cNvPr>
          <p:cNvSpPr>
            <a:spLocks noGrp="1"/>
          </p:cNvSpPr>
          <p:nvPr>
            <p:ph type="title"/>
          </p:nvPr>
        </p:nvSpPr>
        <p:spPr>
          <a:xfrm>
            <a:off x="768096" y="585216"/>
            <a:ext cx="6013704" cy="1499616"/>
          </a:xfrm>
        </p:spPr>
        <p:txBody>
          <a:bodyPr>
            <a:normAutofit/>
          </a:bodyPr>
          <a:lstStyle/>
          <a:p>
            <a:pPr eaLnBrk="1" fontAlgn="auto" hangingPunct="1">
              <a:spcAft>
                <a:spcPts val="0"/>
              </a:spcAft>
              <a:defRPr/>
            </a:pPr>
            <a:r>
              <a:t>Ratio Analysis</a:t>
            </a:r>
          </a:p>
        </p:txBody>
      </p:sp>
      <p:sp>
        <p:nvSpPr>
          <p:cNvPr id="9218" name="Content Placeholder 2">
            <a:extLst>
              <a:ext uri="{FF2B5EF4-FFF2-40B4-BE49-F238E27FC236}">
                <a16:creationId xmlns:a16="http://schemas.microsoft.com/office/drawing/2014/main" id="{ED824868-B0D0-44C5-AE09-1EC8AA7A9C75}"/>
              </a:ext>
            </a:extLst>
          </p:cNvPr>
          <p:cNvSpPr>
            <a:spLocks noGrp="1"/>
          </p:cNvSpPr>
          <p:nvPr>
            <p:ph idx="1"/>
          </p:nvPr>
        </p:nvSpPr>
        <p:spPr>
          <a:xfrm>
            <a:off x="768096" y="2286000"/>
            <a:ext cx="6013703" cy="4023360"/>
          </a:xfrm>
        </p:spPr>
        <p:txBody>
          <a:bodyPr>
            <a:normAutofit/>
          </a:bodyPr>
          <a:lstStyle/>
          <a:p>
            <a:pPr eaLnBrk="1" fontAlgn="auto" hangingPunct="1">
              <a:spcAft>
                <a:spcPts val="0"/>
              </a:spcAft>
              <a:buFont typeface="Wingdings 2" panose="05020102010507070707" pitchFamily="18" charset="2"/>
              <a:buNone/>
              <a:defRPr/>
            </a:pPr>
            <a:r>
              <a:rPr lang="en-US"/>
              <a:t>It’s a tool which enables the banker or lender to arrive at the following factors :</a:t>
            </a:r>
          </a:p>
          <a:p>
            <a:pPr eaLnBrk="1" fontAlgn="auto" hangingPunct="1">
              <a:spcAft>
                <a:spcPts val="0"/>
              </a:spcAft>
              <a:buFont typeface="Wingdings 2"/>
              <a:buChar char=""/>
              <a:defRPr/>
            </a:pPr>
            <a:r>
              <a:rPr lang="en-US"/>
              <a:t>Liquidity position</a:t>
            </a:r>
          </a:p>
          <a:p>
            <a:pPr eaLnBrk="1" fontAlgn="auto" hangingPunct="1">
              <a:spcAft>
                <a:spcPts val="0"/>
              </a:spcAft>
              <a:buFont typeface="Wingdings 2"/>
              <a:buChar char=""/>
              <a:defRPr/>
            </a:pPr>
            <a:r>
              <a:rPr lang="en-US"/>
              <a:t>Profitability</a:t>
            </a:r>
          </a:p>
          <a:p>
            <a:pPr eaLnBrk="1" fontAlgn="auto" hangingPunct="1">
              <a:spcAft>
                <a:spcPts val="0"/>
              </a:spcAft>
              <a:buFont typeface="Wingdings 2"/>
              <a:buChar char=""/>
              <a:defRPr/>
            </a:pPr>
            <a:r>
              <a:rPr lang="en-US"/>
              <a:t>Solvency</a:t>
            </a:r>
          </a:p>
          <a:p>
            <a:pPr eaLnBrk="1" fontAlgn="auto" hangingPunct="1">
              <a:spcAft>
                <a:spcPts val="0"/>
              </a:spcAft>
              <a:buFont typeface="Wingdings 2"/>
              <a:buChar char=""/>
              <a:defRPr/>
            </a:pPr>
            <a:r>
              <a:rPr lang="en-US"/>
              <a:t>Financial Stability</a:t>
            </a:r>
          </a:p>
          <a:p>
            <a:pPr eaLnBrk="1" fontAlgn="auto" hangingPunct="1">
              <a:spcAft>
                <a:spcPts val="0"/>
              </a:spcAft>
              <a:buFont typeface="Wingdings 2"/>
              <a:buChar char=""/>
              <a:defRPr/>
            </a:pPr>
            <a:r>
              <a:rPr lang="en-US"/>
              <a:t>Quality of the Management</a:t>
            </a:r>
          </a:p>
          <a:p>
            <a:pPr eaLnBrk="1" fontAlgn="auto" hangingPunct="1">
              <a:spcAft>
                <a:spcPts val="0"/>
              </a:spcAft>
              <a:buFont typeface="Wingdings 2"/>
              <a:buChar char=""/>
              <a:defRPr/>
            </a:pPr>
            <a:r>
              <a:rPr lang="en-US"/>
              <a:t>Safety &amp; Security of the loans &amp; advances to be or already been provided</a:t>
            </a:r>
          </a:p>
        </p:txBody>
      </p:sp>
      <p:sp>
        <p:nvSpPr>
          <p:cNvPr id="71" name="Rectangle 7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A7286B2-FDE5-4A18-ADFA-599B7FB1C963}"/>
              </a:ext>
            </a:extLst>
          </p:cNvPr>
          <p:cNvSpPr txBox="1"/>
          <p:nvPr/>
        </p:nvSpPr>
        <p:spPr>
          <a:xfrm>
            <a:off x="768096" y="585216"/>
            <a:ext cx="7290054" cy="14996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0000"/>
              </a:lnSpc>
              <a:spcAft>
                <a:spcPts val="600"/>
              </a:spcAft>
            </a:pPr>
            <a:r>
              <a:rPr lang="en-US" sz="5000" cap="all" spc="100">
                <a:solidFill>
                  <a:schemeClr val="tx1">
                    <a:lumMod val="95000"/>
                    <a:lumOff val="5000"/>
                  </a:schemeClr>
                </a:solidFill>
                <a:latin typeface="+mj-lt"/>
                <a:ea typeface="+mj-ea"/>
                <a:cs typeface="+mj-cs"/>
              </a:rPr>
              <a:t>Ratio Analysis</a:t>
            </a:r>
          </a:p>
        </p:txBody>
      </p:sp>
      <p:graphicFrame>
        <p:nvGraphicFramePr>
          <p:cNvPr id="8" name="TextBox 3">
            <a:extLst>
              <a:ext uri="{FF2B5EF4-FFF2-40B4-BE49-F238E27FC236}">
                <a16:creationId xmlns:a16="http://schemas.microsoft.com/office/drawing/2014/main" id="{E85AF98E-C607-4D7B-8041-8FCEFE52E9C3}"/>
              </a:ext>
            </a:extLst>
          </p:cNvPr>
          <p:cNvGraphicFramePr/>
          <p:nvPr>
            <p:extLst>
              <p:ext uri="{D42A27DB-BD31-4B8C-83A1-F6EECF244321}">
                <p14:modId xmlns:p14="http://schemas.microsoft.com/office/powerpoint/2010/main" val="1754825203"/>
              </p:ext>
            </p:extLst>
          </p:nvPr>
        </p:nvGraphicFramePr>
        <p:xfrm>
          <a:off x="1298728" y="1831640"/>
          <a:ext cx="6759422" cy="4477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D13E0931-4D6B-426E-9C2E-9DA98EE99E19}"/>
              </a:ext>
            </a:extLst>
          </p:cNvPr>
          <p:cNvSpPr>
            <a:spLocks noChangeArrowheads="1"/>
          </p:cNvSpPr>
          <p:nvPr/>
        </p:nvSpPr>
        <p:spPr bwMode="auto">
          <a:xfrm>
            <a:off x="768096" y="2158211"/>
            <a:ext cx="6013703" cy="40233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t">
            <a:norm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Aft>
                <a:spcPts val="600"/>
              </a:spcAft>
              <a:buClr>
                <a:schemeClr val="accent1"/>
              </a:buClr>
            </a:pPr>
            <a:r>
              <a:rPr lang="en-US" altLang="en-US" sz="2400">
                <a:latin typeface="+mn-lt"/>
              </a:rPr>
              <a:t>The utility of ratio analysis will get further enhanced if following comparison is possible.</a:t>
            </a:r>
          </a:p>
          <a:p>
            <a:pPr eaLnBrk="1" hangingPunct="1">
              <a:lnSpc>
                <a:spcPct val="90000"/>
              </a:lnSpc>
              <a:spcAft>
                <a:spcPts val="600"/>
              </a:spcAft>
              <a:buClr>
                <a:schemeClr val="accent1"/>
              </a:buClr>
            </a:pPr>
            <a:endParaRPr lang="en-US" altLang="en-US" sz="2400">
              <a:latin typeface="+mn-lt"/>
            </a:endParaRPr>
          </a:p>
          <a:p>
            <a:pPr eaLnBrk="1" hangingPunct="1">
              <a:lnSpc>
                <a:spcPct val="90000"/>
              </a:lnSpc>
              <a:spcAft>
                <a:spcPts val="600"/>
              </a:spcAft>
              <a:buClr>
                <a:schemeClr val="accent1"/>
              </a:buClr>
              <a:buFontTx/>
              <a:buAutoNum type="arabicPeriod"/>
            </a:pPr>
            <a:r>
              <a:rPr lang="en-US" altLang="en-US" sz="2400">
                <a:latin typeface="+mn-lt"/>
              </a:rPr>
              <a:t>Between the borrower and its competitor</a:t>
            </a:r>
          </a:p>
          <a:p>
            <a:pPr eaLnBrk="1" hangingPunct="1">
              <a:lnSpc>
                <a:spcPct val="90000"/>
              </a:lnSpc>
              <a:spcAft>
                <a:spcPts val="600"/>
              </a:spcAft>
              <a:buClr>
                <a:schemeClr val="accent1"/>
              </a:buClr>
              <a:buFontTx/>
              <a:buAutoNum type="arabicPeriod"/>
            </a:pPr>
            <a:r>
              <a:rPr lang="en-US" altLang="en-US" sz="2400">
                <a:latin typeface="+mn-lt"/>
              </a:rPr>
              <a:t>Between the borrower and the best enterprise in the industry</a:t>
            </a:r>
          </a:p>
          <a:p>
            <a:pPr eaLnBrk="1" hangingPunct="1">
              <a:lnSpc>
                <a:spcPct val="90000"/>
              </a:lnSpc>
              <a:spcAft>
                <a:spcPts val="600"/>
              </a:spcAft>
              <a:buClr>
                <a:schemeClr val="accent1"/>
              </a:buClr>
              <a:buFontTx/>
              <a:buAutoNum type="arabicPeriod"/>
            </a:pPr>
            <a:r>
              <a:rPr lang="en-US" altLang="en-US" sz="2400">
                <a:latin typeface="+mn-lt"/>
              </a:rPr>
              <a:t>Between the borrower and the average performance in the industry</a:t>
            </a:r>
          </a:p>
          <a:p>
            <a:pPr eaLnBrk="1" hangingPunct="1">
              <a:lnSpc>
                <a:spcPct val="90000"/>
              </a:lnSpc>
              <a:spcAft>
                <a:spcPts val="600"/>
              </a:spcAft>
              <a:buClr>
                <a:schemeClr val="accent1"/>
              </a:buClr>
              <a:buFontTx/>
              <a:buAutoNum type="arabicPeriod"/>
            </a:pPr>
            <a:r>
              <a:rPr lang="en-US" altLang="en-US" sz="2400">
                <a:latin typeface="+mn-lt"/>
              </a:rPr>
              <a:t>Between the borrower and the global average</a:t>
            </a:r>
          </a:p>
        </p:txBody>
      </p:sp>
      <p:sp>
        <p:nvSpPr>
          <p:cNvPr id="71" name="Rectangle 7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9ED2097-95A9-483F-98D4-23A720D6CFB7}"/>
              </a:ext>
            </a:extLst>
          </p:cNvPr>
          <p:cNvSpPr txBox="1"/>
          <p:nvPr/>
        </p:nvSpPr>
        <p:spPr>
          <a:xfrm>
            <a:off x="618002" y="958772"/>
            <a:ext cx="55403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latin typeface="Arial"/>
                <a:cs typeface="Arial"/>
              </a:rPr>
              <a:t>Ratio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F556-3001-47E1-B8BA-37B9FF700E0F}"/>
              </a:ext>
            </a:extLst>
          </p:cNvPr>
          <p:cNvSpPr>
            <a:spLocks noGrp="1"/>
          </p:cNvSpPr>
          <p:nvPr>
            <p:ph type="title"/>
          </p:nvPr>
        </p:nvSpPr>
        <p:spPr>
          <a:xfrm>
            <a:off x="768096" y="585216"/>
            <a:ext cx="6013704" cy="1499616"/>
          </a:xfrm>
        </p:spPr>
        <p:txBody>
          <a:bodyPr>
            <a:normAutofit/>
          </a:bodyPr>
          <a:lstStyle/>
          <a:p>
            <a:pPr eaLnBrk="1" fontAlgn="auto" hangingPunct="1">
              <a:spcAft>
                <a:spcPts val="0"/>
              </a:spcAft>
              <a:defRPr/>
            </a:pPr>
            <a:r>
              <a:t>How a Ratio is expressed?</a:t>
            </a:r>
          </a:p>
        </p:txBody>
      </p:sp>
      <p:sp>
        <p:nvSpPr>
          <p:cNvPr id="3" name="Content Placeholder 2">
            <a:extLst>
              <a:ext uri="{FF2B5EF4-FFF2-40B4-BE49-F238E27FC236}">
                <a16:creationId xmlns:a16="http://schemas.microsoft.com/office/drawing/2014/main" id="{886E4CD9-5DFC-41DB-80AE-185A69E088BC}"/>
              </a:ext>
            </a:extLst>
          </p:cNvPr>
          <p:cNvSpPr>
            <a:spLocks noGrp="1"/>
          </p:cNvSpPr>
          <p:nvPr>
            <p:ph idx="1"/>
          </p:nvPr>
        </p:nvSpPr>
        <p:spPr>
          <a:xfrm>
            <a:off x="185948" y="2271802"/>
            <a:ext cx="7107006" cy="4037558"/>
          </a:xfrm>
        </p:spPr>
        <p:txBody>
          <a:bodyPr vert="horz" lIns="45720" tIns="45720" rIns="45720" bIns="45720" rtlCol="0" anchor="t">
            <a:normAutofit/>
          </a:bodyPr>
          <a:lstStyle/>
          <a:p>
            <a:pPr marL="274320" indent="-274320">
              <a:spcAft>
                <a:spcPts val="0"/>
              </a:spcAft>
              <a:buFont typeface="Wingdings 2"/>
              <a:buChar char=""/>
              <a:defRPr/>
            </a:pPr>
            <a:r>
              <a:rPr lang="en-US" sz="2400" b="1"/>
              <a:t>As Percentage  </a:t>
            </a:r>
            <a:r>
              <a:rPr lang="en-US" sz="2400"/>
              <a:t>-  such as 25% or 50% . For example if net profit is Rs.25,000/- and the sales is Rs.1,00,000/- then the net profit can be said to be 25% of the sales.</a:t>
            </a:r>
          </a:p>
          <a:p>
            <a:pPr marL="274320" indent="-274320">
              <a:spcAft>
                <a:spcPts val="0"/>
              </a:spcAft>
              <a:buFont typeface="Wingdings 2"/>
              <a:buChar char=""/>
              <a:defRPr/>
            </a:pPr>
            <a:r>
              <a:rPr lang="en-US" sz="2400" b="1"/>
              <a:t>As Proportion    - </a:t>
            </a:r>
            <a:r>
              <a:rPr lang="en-US" sz="2400"/>
              <a:t>The above figures may be expressed in terms of the relationship between net profit to sales as 1 : 4. </a:t>
            </a:r>
          </a:p>
          <a:p>
            <a:pPr marL="274320" indent="-274320">
              <a:spcAft>
                <a:spcPts val="0"/>
              </a:spcAft>
              <a:buFont typeface="Wingdings 2"/>
              <a:buChar char=""/>
              <a:defRPr/>
            </a:pPr>
            <a:r>
              <a:rPr lang="en-US" sz="2400" b="1"/>
              <a:t>As Pure Number /Times  - </a:t>
            </a:r>
            <a:r>
              <a:rPr lang="en-US" sz="2400"/>
              <a:t>The same can also be expressed in an alternatively way such as the sale is 4 times of the net profit or profit is 1/4</a:t>
            </a:r>
            <a:r>
              <a:rPr lang="en-US" sz="2400" baseline="30000"/>
              <a:t>th</a:t>
            </a:r>
            <a:r>
              <a:rPr lang="en-US" sz="2400"/>
              <a:t> of the sales.</a:t>
            </a:r>
            <a:endParaRPr lang="en-US" sz="2400" b="1"/>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3662-45C1-4CE8-AD11-D9F9552EA96B}"/>
              </a:ext>
            </a:extLst>
          </p:cNvPr>
          <p:cNvSpPr>
            <a:spLocks noGrp="1"/>
          </p:cNvSpPr>
          <p:nvPr>
            <p:ph type="title"/>
          </p:nvPr>
        </p:nvSpPr>
        <p:spPr>
          <a:xfrm>
            <a:off x="768096" y="585216"/>
            <a:ext cx="7290054" cy="1499616"/>
          </a:xfrm>
        </p:spPr>
        <p:txBody>
          <a:bodyPr>
            <a:normAutofit/>
          </a:bodyPr>
          <a:lstStyle/>
          <a:p>
            <a:pPr eaLnBrk="1" fontAlgn="auto" hangingPunct="1">
              <a:spcAft>
                <a:spcPts val="0"/>
              </a:spcAft>
              <a:defRPr/>
            </a:pPr>
            <a:r>
              <a:t>Classification of Ratios</a:t>
            </a:r>
          </a:p>
        </p:txBody>
      </p:sp>
      <p:graphicFrame>
        <p:nvGraphicFramePr>
          <p:cNvPr id="4" name="Content Placeholder 3">
            <a:extLst>
              <a:ext uri="{FF2B5EF4-FFF2-40B4-BE49-F238E27FC236}">
                <a16:creationId xmlns:a16="http://schemas.microsoft.com/office/drawing/2014/main" id="{DAA272FC-228B-4101-9478-2B0AA4779835}"/>
              </a:ext>
            </a:extLst>
          </p:cNvPr>
          <p:cNvGraphicFramePr>
            <a:graphicFrameLocks noGrp="1"/>
          </p:cNvGraphicFramePr>
          <p:nvPr>
            <p:ph idx="1"/>
            <p:extLst>
              <p:ext uri="{D42A27DB-BD31-4B8C-83A1-F6EECF244321}">
                <p14:modId xmlns:p14="http://schemas.microsoft.com/office/powerpoint/2010/main" val="2262480413"/>
              </p:ext>
            </p:extLst>
          </p:nvPr>
        </p:nvGraphicFramePr>
        <p:xfrm>
          <a:off x="766732" y="1959428"/>
          <a:ext cx="7902459" cy="4572003"/>
        </p:xfrm>
        <a:graphic>
          <a:graphicData uri="http://schemas.openxmlformats.org/drawingml/2006/table">
            <a:tbl>
              <a:tblPr firstRow="1" bandRow="1">
                <a:tableStyleId>{5C22544A-7EE6-4342-B048-85BDC9FD1C3A}</a:tableStyleId>
              </a:tblPr>
              <a:tblGrid>
                <a:gridCol w="2297526">
                  <a:extLst>
                    <a:ext uri="{9D8B030D-6E8A-4147-A177-3AD203B41FA5}">
                      <a16:colId xmlns:a16="http://schemas.microsoft.com/office/drawing/2014/main" val="20000"/>
                    </a:ext>
                  </a:extLst>
                </a:gridCol>
                <a:gridCol w="2457664">
                  <a:extLst>
                    <a:ext uri="{9D8B030D-6E8A-4147-A177-3AD203B41FA5}">
                      <a16:colId xmlns:a16="http://schemas.microsoft.com/office/drawing/2014/main" val="20001"/>
                    </a:ext>
                  </a:extLst>
                </a:gridCol>
                <a:gridCol w="3147269">
                  <a:extLst>
                    <a:ext uri="{9D8B030D-6E8A-4147-A177-3AD203B41FA5}">
                      <a16:colId xmlns:a16="http://schemas.microsoft.com/office/drawing/2014/main" val="20002"/>
                    </a:ext>
                  </a:extLst>
                </a:gridCol>
              </a:tblGrid>
              <a:tr h="1246909">
                <a:tc>
                  <a:txBody>
                    <a:bodyPr/>
                    <a:lstStyle/>
                    <a:p>
                      <a:pPr algn="ctr"/>
                      <a:r>
                        <a:rPr lang="en-US" sz="2000"/>
                        <a:t>Balance Sheet Ratio</a:t>
                      </a:r>
                    </a:p>
                  </a:txBody>
                  <a:tcPr marL="67433" marR="67433" marT="38326" marB="38326"/>
                </a:tc>
                <a:tc>
                  <a:txBody>
                    <a:bodyPr/>
                    <a:lstStyle/>
                    <a:p>
                      <a:pPr algn="ctr"/>
                      <a:r>
                        <a:rPr lang="en-US" sz="2000"/>
                        <a:t>P&amp;L Ratio or Income/Revenue</a:t>
                      </a:r>
                      <a:r>
                        <a:rPr lang="en-US" sz="2000" baseline="0"/>
                        <a:t>  Statement Ratio</a:t>
                      </a:r>
                      <a:endParaRPr lang="en-US" sz="2000"/>
                    </a:p>
                  </a:txBody>
                  <a:tcPr marL="67433" marR="67433" marT="38326" marB="38326"/>
                </a:tc>
                <a:tc>
                  <a:txBody>
                    <a:bodyPr/>
                    <a:lstStyle/>
                    <a:p>
                      <a:pPr algn="ctr"/>
                      <a:r>
                        <a:rPr lang="en-US" sz="2000"/>
                        <a:t>Balance</a:t>
                      </a:r>
                      <a:r>
                        <a:rPr lang="en-US" sz="2000" baseline="0"/>
                        <a:t> Sheet and Profit &amp; Loss Ratio</a:t>
                      </a:r>
                      <a:endParaRPr lang="en-US" sz="2000"/>
                    </a:p>
                  </a:txBody>
                  <a:tcPr marL="67433" marR="67433" marT="38326" marB="38326"/>
                </a:tc>
                <a:extLst>
                  <a:ext uri="{0D108BD9-81ED-4DB2-BD59-A6C34878D82A}">
                    <a16:rowId xmlns:a16="http://schemas.microsoft.com/office/drawing/2014/main" val="10000"/>
                  </a:ext>
                </a:extLst>
              </a:tr>
              <a:tr h="446424">
                <a:tc>
                  <a:txBody>
                    <a:bodyPr/>
                    <a:lstStyle/>
                    <a:p>
                      <a:pPr algn="ctr"/>
                      <a:r>
                        <a:rPr lang="en-US" sz="1700"/>
                        <a:t>Financial Ratio</a:t>
                      </a:r>
                    </a:p>
                  </a:txBody>
                  <a:tcPr marL="67433" marR="67433" marT="38326" marB="38326"/>
                </a:tc>
                <a:tc>
                  <a:txBody>
                    <a:bodyPr/>
                    <a:lstStyle/>
                    <a:p>
                      <a:pPr algn="ctr"/>
                      <a:r>
                        <a:rPr lang="en-US" sz="1700"/>
                        <a:t>Operating</a:t>
                      </a:r>
                      <a:r>
                        <a:rPr lang="en-US" sz="1700" baseline="0"/>
                        <a:t> Ratio</a:t>
                      </a:r>
                      <a:endParaRPr lang="en-US" sz="1700"/>
                    </a:p>
                  </a:txBody>
                  <a:tcPr marL="67433" marR="67433" marT="38326" marB="38326"/>
                </a:tc>
                <a:tc>
                  <a:txBody>
                    <a:bodyPr/>
                    <a:lstStyle/>
                    <a:p>
                      <a:pPr algn="ctr"/>
                      <a:r>
                        <a:rPr lang="en-US" sz="1700"/>
                        <a:t>Composite Ratio</a:t>
                      </a:r>
                    </a:p>
                  </a:txBody>
                  <a:tcPr marL="67433" marR="67433" marT="38326" marB="38326"/>
                </a:tc>
                <a:extLst>
                  <a:ext uri="{0D108BD9-81ED-4DB2-BD59-A6C34878D82A}">
                    <a16:rowId xmlns:a16="http://schemas.microsoft.com/office/drawing/2014/main" val="10001"/>
                  </a:ext>
                </a:extLst>
              </a:tr>
              <a:tr h="2878670">
                <a:tc>
                  <a:txBody>
                    <a:bodyPr/>
                    <a:lstStyle/>
                    <a:p>
                      <a:pPr algn="l"/>
                      <a:r>
                        <a:rPr lang="en-US" sz="1800"/>
                        <a:t>Current Ratio</a:t>
                      </a:r>
                    </a:p>
                    <a:p>
                      <a:pPr algn="l"/>
                      <a:r>
                        <a:rPr lang="en-US" sz="1800"/>
                        <a:t>Quick Asset Ratio</a:t>
                      </a:r>
                    </a:p>
                    <a:p>
                      <a:pPr algn="l"/>
                      <a:r>
                        <a:rPr lang="en-US" sz="1800"/>
                        <a:t>Proprietary</a:t>
                      </a:r>
                      <a:r>
                        <a:rPr lang="en-US" sz="1800" baseline="0"/>
                        <a:t> Ratio</a:t>
                      </a:r>
                      <a:endParaRPr lang="en-US" sz="1800"/>
                    </a:p>
                    <a:p>
                      <a:pPr algn="l"/>
                      <a:r>
                        <a:rPr lang="en-US" sz="1800"/>
                        <a:t>Debt Equity Ratio</a:t>
                      </a:r>
                    </a:p>
                  </a:txBody>
                  <a:tcPr marL="67433" marR="67433" marT="38326" marB="38326"/>
                </a:tc>
                <a:tc>
                  <a:txBody>
                    <a:bodyPr/>
                    <a:lstStyle/>
                    <a:p>
                      <a:pPr algn="l"/>
                      <a:r>
                        <a:rPr lang="en-US" sz="1800"/>
                        <a:t>Gross Profit Ratio</a:t>
                      </a:r>
                    </a:p>
                    <a:p>
                      <a:pPr algn="l"/>
                      <a:r>
                        <a:rPr lang="en-US" sz="1800"/>
                        <a:t>Operating Ratio</a:t>
                      </a:r>
                    </a:p>
                    <a:p>
                      <a:pPr algn="l"/>
                      <a:r>
                        <a:rPr lang="en-US" sz="1800"/>
                        <a:t>Expense Ratio</a:t>
                      </a:r>
                    </a:p>
                    <a:p>
                      <a:pPr algn="l"/>
                      <a:r>
                        <a:rPr lang="en-US" sz="1800"/>
                        <a:t>Net profit Ratio</a:t>
                      </a:r>
                    </a:p>
                    <a:p>
                      <a:pPr algn="l"/>
                      <a:r>
                        <a:rPr lang="en-US" sz="1800"/>
                        <a:t>Stock Turnover Ratio</a:t>
                      </a:r>
                    </a:p>
                  </a:txBody>
                  <a:tcPr marL="67433" marR="67433" marT="38326" marB="38326"/>
                </a:tc>
                <a:tc>
                  <a:txBody>
                    <a:bodyPr/>
                    <a:lstStyle/>
                    <a:p>
                      <a:pPr algn="l"/>
                      <a:r>
                        <a:rPr lang="en-US" sz="1800"/>
                        <a:t>Fixed Asset Turnover Ratio, Return on Total Resources</a:t>
                      </a:r>
                      <a:r>
                        <a:rPr lang="en-US" sz="1800" baseline="0"/>
                        <a:t> Ratio, </a:t>
                      </a:r>
                    </a:p>
                    <a:p>
                      <a:pPr algn="l"/>
                      <a:r>
                        <a:rPr lang="en-US" sz="1800" baseline="0"/>
                        <a:t>Return on Own Funds Ratio,  Earning per Share Ratio, </a:t>
                      </a:r>
                      <a:r>
                        <a:rPr lang="en-US" sz="1800"/>
                        <a:t>Debtors’ Turnover Ratio, </a:t>
                      </a:r>
                    </a:p>
                    <a:p>
                      <a:pPr algn="l"/>
                      <a:endParaRPr lang="en-US" sz="1800"/>
                    </a:p>
                  </a:txBody>
                  <a:tcPr marL="67433" marR="67433" marT="38326" marB="38326"/>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B617-10B7-484A-8426-DECFAAD44B6E}"/>
              </a:ext>
            </a:extLst>
          </p:cNvPr>
          <p:cNvSpPr>
            <a:spLocks noGrp="1"/>
          </p:cNvSpPr>
          <p:nvPr>
            <p:ph type="title"/>
          </p:nvPr>
        </p:nvSpPr>
        <p:spPr>
          <a:xfrm>
            <a:off x="457200" y="0"/>
            <a:ext cx="8686800" cy="838200"/>
          </a:xfrm>
        </p:spPr>
        <p:txBody>
          <a:bodyPr/>
          <a:lstStyle/>
          <a:p>
            <a:pPr eaLnBrk="1" hangingPunct="1">
              <a:defRPr/>
            </a:pPr>
            <a:r>
              <a:rPr lang="en-US" sz="2400"/>
              <a:t>Format of balance sheet for ratio analysis</a:t>
            </a:r>
          </a:p>
        </p:txBody>
      </p:sp>
      <p:graphicFrame>
        <p:nvGraphicFramePr>
          <p:cNvPr id="4" name="Content Placeholder 3">
            <a:extLst>
              <a:ext uri="{FF2B5EF4-FFF2-40B4-BE49-F238E27FC236}">
                <a16:creationId xmlns:a16="http://schemas.microsoft.com/office/drawing/2014/main" id="{55393C8B-568C-4059-9DCB-42F287252F15}"/>
              </a:ext>
            </a:extLst>
          </p:cNvPr>
          <p:cNvGraphicFramePr>
            <a:graphicFrameLocks noGrp="1"/>
          </p:cNvGraphicFramePr>
          <p:nvPr>
            <p:ph idx="1"/>
          </p:nvPr>
        </p:nvGraphicFramePr>
        <p:xfrm>
          <a:off x="0" y="533400"/>
          <a:ext cx="8915400" cy="632460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68423">
                <a:tc>
                  <a:txBody>
                    <a:bodyPr/>
                    <a:lstStyle/>
                    <a:p>
                      <a:pPr algn="ctr"/>
                      <a:r>
                        <a:rPr lang="en-US" sz="1800"/>
                        <a:t>LIABILITIES</a:t>
                      </a:r>
                    </a:p>
                  </a:txBody>
                  <a:tcPr/>
                </a:tc>
                <a:tc>
                  <a:txBody>
                    <a:bodyPr/>
                    <a:lstStyle/>
                    <a:p>
                      <a:pPr algn="ctr"/>
                      <a:r>
                        <a:rPr lang="en-US" sz="1800"/>
                        <a:t>ASSETS</a:t>
                      </a:r>
                    </a:p>
                  </a:txBody>
                  <a:tcPr/>
                </a:tc>
                <a:extLst>
                  <a:ext uri="{0D108BD9-81ED-4DB2-BD59-A6C34878D82A}">
                    <a16:rowId xmlns:a16="http://schemas.microsoft.com/office/drawing/2014/main" val="10000"/>
                  </a:ext>
                </a:extLst>
              </a:tr>
              <a:tr h="1565799">
                <a:tc>
                  <a:txBody>
                    <a:bodyPr/>
                    <a:lstStyle/>
                    <a:p>
                      <a:pPr algn="just"/>
                      <a:r>
                        <a:rPr lang="en-US" sz="1600" b="1" u="sng"/>
                        <a:t>NET WORTH/EQUITY/OWNED FUNDS</a:t>
                      </a:r>
                    </a:p>
                    <a:p>
                      <a:pPr algn="just"/>
                      <a:r>
                        <a:rPr lang="en-US" sz="1600"/>
                        <a:t>Share Capital/Partner’s Capital/Paid up Capital/ Owners Funds</a:t>
                      </a:r>
                    </a:p>
                    <a:p>
                      <a:pPr algn="just"/>
                      <a:r>
                        <a:rPr lang="en-US" sz="1600"/>
                        <a:t>Reserves ( General, Capital, Revaluation &amp; Other Reserves) </a:t>
                      </a:r>
                    </a:p>
                    <a:p>
                      <a:pPr algn="just"/>
                      <a:r>
                        <a:rPr lang="en-US" sz="1600"/>
                        <a:t>Credit Balance in P&amp;L A/c</a:t>
                      </a:r>
                    </a:p>
                  </a:txBody>
                  <a:tcPr/>
                </a:tc>
                <a:tc>
                  <a:txBody>
                    <a:bodyPr/>
                    <a:lstStyle/>
                    <a:p>
                      <a:pPr algn="just"/>
                      <a:r>
                        <a:rPr lang="en-US" sz="1600" b="1" u="sng"/>
                        <a:t>FIXED</a:t>
                      </a:r>
                      <a:r>
                        <a:rPr lang="en-US" sz="1600" b="1" u="sng" baseline="0"/>
                        <a:t> ASSETS : </a:t>
                      </a:r>
                      <a:r>
                        <a:rPr lang="en-US" sz="1600" u="none" baseline="0"/>
                        <a:t>LAND &amp; BUILDING, PLANT &amp; MACHINERIES  </a:t>
                      </a:r>
                    </a:p>
                    <a:p>
                      <a:pPr algn="just"/>
                      <a:r>
                        <a:rPr lang="en-US" sz="1600" u="none" baseline="0"/>
                        <a:t>Original Value Less Depreciation</a:t>
                      </a:r>
                    </a:p>
                    <a:p>
                      <a:pPr algn="just"/>
                      <a:r>
                        <a:rPr lang="en-US" sz="1600" u="none" baseline="0"/>
                        <a:t>Net Value or Book Value or Written down value</a:t>
                      </a:r>
                      <a:endParaRPr lang="en-US" sz="1600" u="sng"/>
                    </a:p>
                  </a:txBody>
                  <a:tcPr/>
                </a:tc>
                <a:extLst>
                  <a:ext uri="{0D108BD9-81ED-4DB2-BD59-A6C34878D82A}">
                    <a16:rowId xmlns:a16="http://schemas.microsoft.com/office/drawing/2014/main" val="10001"/>
                  </a:ext>
                </a:extLst>
              </a:tr>
              <a:tr h="1565799">
                <a:tc>
                  <a:txBody>
                    <a:bodyPr/>
                    <a:lstStyle/>
                    <a:p>
                      <a:pPr algn="just"/>
                      <a:r>
                        <a:rPr lang="en-US" sz="1600" b="1" u="sng"/>
                        <a:t>LONG TERM LIABILITIES/BORROWED FUNDS  </a:t>
                      </a:r>
                      <a:r>
                        <a:rPr lang="en-US" sz="1600" u="sng"/>
                        <a:t>: </a:t>
                      </a:r>
                      <a:r>
                        <a:rPr lang="en-US" sz="1600" u="none" baseline="0"/>
                        <a:t> Term Loans (Banks &amp;  Institutions)</a:t>
                      </a:r>
                    </a:p>
                    <a:p>
                      <a:pPr algn="just"/>
                      <a:r>
                        <a:rPr lang="en-US" sz="1600" u="none" baseline="0"/>
                        <a:t>Debentures/Bonds, Unsecured Loans, Fixed Deposits, Other Long Term Liabilities</a:t>
                      </a:r>
                    </a:p>
                    <a:p>
                      <a:pPr algn="just"/>
                      <a:endParaRPr lang="en-US" sz="1600" u="sng"/>
                    </a:p>
                  </a:txBody>
                  <a:tcPr/>
                </a:tc>
                <a:tc>
                  <a:txBody>
                    <a:bodyPr/>
                    <a:lstStyle/>
                    <a:p>
                      <a:pPr algn="just"/>
                      <a:r>
                        <a:rPr lang="en-US" sz="1600" b="1" u="sng"/>
                        <a:t>NON CURRENT ASSETS</a:t>
                      </a:r>
                      <a:endParaRPr lang="en-US" sz="1600" b="1" u="none"/>
                    </a:p>
                    <a:p>
                      <a:pPr algn="just"/>
                      <a:r>
                        <a:rPr lang="en-US" sz="1600" u="none"/>
                        <a:t>Investments</a:t>
                      </a:r>
                      <a:r>
                        <a:rPr lang="en-US" sz="1600" u="none" baseline="0"/>
                        <a:t> in quoted shares &amp; securities</a:t>
                      </a:r>
                    </a:p>
                    <a:p>
                      <a:pPr algn="just"/>
                      <a:r>
                        <a:rPr lang="en-US" sz="1600" u="none" baseline="0"/>
                        <a:t>Old stocks or old/disputed book debts</a:t>
                      </a:r>
                    </a:p>
                    <a:p>
                      <a:pPr algn="just"/>
                      <a:r>
                        <a:rPr lang="en-US" sz="1600" u="none" baseline="0"/>
                        <a:t>Long Term Security Deposits</a:t>
                      </a:r>
                    </a:p>
                    <a:p>
                      <a:pPr algn="just"/>
                      <a:r>
                        <a:rPr lang="en-US" sz="1600" u="none" baseline="0"/>
                        <a:t>Other Misc. assets which are not current or fixed in nature</a:t>
                      </a:r>
                      <a:endParaRPr lang="en-US" sz="1600" u="sng"/>
                    </a:p>
                  </a:txBody>
                  <a:tcPr/>
                </a:tc>
                <a:extLst>
                  <a:ext uri="{0D108BD9-81ED-4DB2-BD59-A6C34878D82A}">
                    <a16:rowId xmlns:a16="http://schemas.microsoft.com/office/drawing/2014/main" val="10002"/>
                  </a:ext>
                </a:extLst>
              </a:tr>
              <a:tr h="1811415">
                <a:tc rowSpan="2">
                  <a:txBody>
                    <a:bodyPr/>
                    <a:lstStyle/>
                    <a:p>
                      <a:pPr algn="just"/>
                      <a:r>
                        <a:rPr lang="en-US" sz="1600" b="1" u="sng"/>
                        <a:t>CURRENT LIABILTIES</a:t>
                      </a:r>
                    </a:p>
                    <a:p>
                      <a:pPr algn="just"/>
                      <a:r>
                        <a:rPr lang="en-US" sz="1600" u="none"/>
                        <a:t>Bank</a:t>
                      </a:r>
                      <a:r>
                        <a:rPr lang="en-US" sz="1600" u="none" baseline="0"/>
                        <a:t> Working  Capital Limits such as CC/OD/Bills/Export Credit</a:t>
                      </a:r>
                    </a:p>
                    <a:p>
                      <a:pPr algn="just"/>
                      <a:r>
                        <a:rPr lang="en-US" sz="1600" u="none" baseline="0"/>
                        <a:t>Sundry /Trade Creditors/Creditors/Bills Payable, Short duration loans or deposits</a:t>
                      </a:r>
                    </a:p>
                    <a:p>
                      <a:pPr algn="just"/>
                      <a:r>
                        <a:rPr lang="en-US" sz="1600" u="none" baseline="0"/>
                        <a:t>Expenses payable &amp; provisions against various items</a:t>
                      </a:r>
                      <a:endParaRPr lang="en-US" sz="1600" u="none"/>
                    </a:p>
                  </a:txBody>
                  <a:tcPr/>
                </a:tc>
                <a:tc>
                  <a:txBody>
                    <a:bodyPr/>
                    <a:lstStyle/>
                    <a:p>
                      <a:pPr algn="just"/>
                      <a:r>
                        <a:rPr lang="en-US" sz="1600" b="1" u="sng"/>
                        <a:t>CURRENT ASSETS</a:t>
                      </a:r>
                      <a:r>
                        <a:rPr lang="en-US" sz="1600" b="1" u="none"/>
                        <a:t> </a:t>
                      </a:r>
                      <a:r>
                        <a:rPr lang="en-US" sz="1600" u="none"/>
                        <a:t>: Cash &amp;</a:t>
                      </a:r>
                      <a:r>
                        <a:rPr lang="en-US" sz="1600" u="none" baseline="0"/>
                        <a:t> Bank Balance, Marketable/quoted Govt. or other securities, Book Debts/Sundry Debtors, Bills Receivables, Stocks &amp; inventory (RM,SIP,FG) Stores &amp; Spares, Advance Payment of Taxes, Prepaid expenses, Loans and Advances recoverable within 12 months</a:t>
                      </a:r>
                      <a:endParaRPr lang="en-US" sz="1600" u="sng"/>
                    </a:p>
                  </a:txBody>
                  <a:tcPr/>
                </a:tc>
                <a:extLst>
                  <a:ext uri="{0D108BD9-81ED-4DB2-BD59-A6C34878D82A}">
                    <a16:rowId xmlns:a16="http://schemas.microsoft.com/office/drawing/2014/main" val="10003"/>
                  </a:ext>
                </a:extLst>
              </a:tr>
              <a:tr h="1013164">
                <a:tc vMerge="1">
                  <a:txBody>
                    <a:bodyPr/>
                    <a:lstStyle/>
                    <a:p>
                      <a:endParaRPr lang="en-US"/>
                    </a:p>
                  </a:txBody>
                  <a:tcPr/>
                </a:tc>
                <a:tc>
                  <a:txBody>
                    <a:bodyPr/>
                    <a:lstStyle/>
                    <a:p>
                      <a:r>
                        <a:rPr lang="en-US" sz="1600" b="1" u="sng"/>
                        <a:t>INTANGIBLE ASSETS</a:t>
                      </a:r>
                    </a:p>
                    <a:p>
                      <a:r>
                        <a:rPr lang="en-US" sz="1600" u="none"/>
                        <a:t>Patent,</a:t>
                      </a:r>
                      <a:r>
                        <a:rPr lang="en-US" sz="1600" u="none" baseline="0"/>
                        <a:t> Goodwill, Debit balance in P&amp;L A/c, Preliminary or Preoperative expenses</a:t>
                      </a:r>
                      <a:endParaRPr lang="en-US" sz="1600" u="none"/>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09" name="Rectangle 71">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2171F-4085-4F42-8B91-2DF529BBDEAE}"/>
              </a:ext>
            </a:extLst>
          </p:cNvPr>
          <p:cNvSpPr>
            <a:spLocks noGrp="1"/>
          </p:cNvSpPr>
          <p:nvPr>
            <p:ph type="title"/>
          </p:nvPr>
        </p:nvSpPr>
        <p:spPr>
          <a:xfrm>
            <a:off x="240834" y="804333"/>
            <a:ext cx="2217353" cy="5249334"/>
          </a:xfrm>
        </p:spPr>
        <p:txBody>
          <a:bodyPr>
            <a:normAutofit/>
          </a:bodyPr>
          <a:lstStyle/>
          <a:p>
            <a:pPr algn="r" eaLnBrk="1" hangingPunct="1">
              <a:defRPr/>
            </a:pPr>
            <a:r>
              <a:rPr lang="en-US"/>
              <a:t>Some important notes </a:t>
            </a:r>
          </a:p>
        </p:txBody>
      </p:sp>
      <p:cxnSp>
        <p:nvCxnSpPr>
          <p:cNvPr id="21510" name="Straight Connector 73">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81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507" name="Content Placeholder 2">
            <a:extLst>
              <a:ext uri="{FF2B5EF4-FFF2-40B4-BE49-F238E27FC236}">
                <a16:creationId xmlns:a16="http://schemas.microsoft.com/office/drawing/2014/main" id="{68BC38E0-B229-44FA-AF0D-885B720E43CD}"/>
              </a:ext>
            </a:extLst>
          </p:cNvPr>
          <p:cNvSpPr>
            <a:spLocks noGrp="1"/>
          </p:cNvSpPr>
          <p:nvPr>
            <p:ph idx="1"/>
          </p:nvPr>
        </p:nvSpPr>
        <p:spPr>
          <a:xfrm>
            <a:off x="3749497" y="719141"/>
            <a:ext cx="5005663" cy="5675296"/>
          </a:xfrm>
        </p:spPr>
        <p:txBody>
          <a:bodyPr vert="horz" lIns="45720" tIns="45720" rIns="45720" bIns="45720" rtlCol="0" anchor="ctr">
            <a:noAutofit/>
          </a:bodyPr>
          <a:lstStyle/>
          <a:p>
            <a:pPr eaLnBrk="1" hangingPunct="1"/>
            <a:r>
              <a:rPr lang="en-US" altLang="en-US"/>
              <a:t>Liabilities have Credit balance and Assets have Debit balance</a:t>
            </a:r>
          </a:p>
          <a:p>
            <a:pPr eaLnBrk="1" hangingPunct="1"/>
            <a:r>
              <a:rPr lang="en-US" altLang="en-US"/>
              <a:t>Current Liabilities are those which have either become due for payment or shall fall due for payment within 12 months from the date of Balance Sheet</a:t>
            </a:r>
          </a:p>
          <a:p>
            <a:pPr eaLnBrk="1" hangingPunct="1"/>
            <a:r>
              <a:rPr lang="en-US" altLang="en-US"/>
              <a:t>Current Assets are those which undergo change in their shape/form within 12 months. These are also called Working Capital or Gross Working Capital</a:t>
            </a:r>
          </a:p>
          <a:p>
            <a:pPr eaLnBrk="1" hangingPunct="1"/>
            <a:r>
              <a:rPr lang="en-US" altLang="en-US"/>
              <a:t>Net Worth &amp; Long Term Liabilities are also called </a:t>
            </a:r>
            <a:r>
              <a:rPr lang="en-US" altLang="en-US" b="1" i="1" u="sng"/>
              <a:t>Long Term Sources of Funds</a:t>
            </a:r>
          </a:p>
          <a:p>
            <a:pPr eaLnBrk="1" hangingPunct="1"/>
            <a:r>
              <a:rPr lang="en-US" altLang="en-US"/>
              <a:t>Current Liabilities are known as </a:t>
            </a:r>
            <a:r>
              <a:rPr lang="en-US" altLang="en-US" b="1" i="1" u="sng"/>
              <a:t>Short Term Sources of Funds</a:t>
            </a:r>
          </a:p>
          <a:p>
            <a:pPr eaLnBrk="1" hangingPunct="1"/>
            <a:r>
              <a:rPr lang="en-US" altLang="en-US"/>
              <a:t>Long Term Liabilities &amp; Short Term Liabilities are also called </a:t>
            </a:r>
            <a:r>
              <a:rPr lang="en-US" altLang="en-US" b="1" i="1" u="sng"/>
              <a:t>Outside Liabilities</a:t>
            </a:r>
          </a:p>
          <a:p>
            <a:pPr eaLnBrk="1" hangingPunct="1"/>
            <a:r>
              <a:rPr lang="en-US" altLang="en-US"/>
              <a:t>Current Assets are </a:t>
            </a:r>
            <a:r>
              <a:rPr lang="en-US" altLang="en-US" b="1" i="1" u="sng"/>
              <a:t>Short Term Use of Funds</a:t>
            </a:r>
          </a:p>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0244-541A-4F99-96C4-6950AB1E2CE6}"/>
              </a:ext>
            </a:extLst>
          </p:cNvPr>
          <p:cNvSpPr>
            <a:spLocks noGrp="1"/>
          </p:cNvSpPr>
          <p:nvPr>
            <p:ph type="title"/>
          </p:nvPr>
        </p:nvSpPr>
        <p:spPr>
          <a:xfrm>
            <a:off x="768096" y="59862"/>
            <a:ext cx="6013704" cy="1499616"/>
          </a:xfrm>
        </p:spPr>
        <p:txBody>
          <a:bodyPr>
            <a:normAutofit/>
          </a:bodyPr>
          <a:lstStyle/>
          <a:p>
            <a:pPr eaLnBrk="1" hangingPunct="1">
              <a:defRPr/>
            </a:pPr>
            <a:r>
              <a:rPr lang="en-US"/>
              <a:t>Some important notes </a:t>
            </a:r>
          </a:p>
        </p:txBody>
      </p:sp>
      <p:sp>
        <p:nvSpPr>
          <p:cNvPr id="17411" name="Content Placeholder 2">
            <a:extLst>
              <a:ext uri="{FF2B5EF4-FFF2-40B4-BE49-F238E27FC236}">
                <a16:creationId xmlns:a16="http://schemas.microsoft.com/office/drawing/2014/main" id="{235C6604-BF9F-462C-9CFA-C5806B3346DF}"/>
              </a:ext>
            </a:extLst>
          </p:cNvPr>
          <p:cNvSpPr>
            <a:spLocks noGrp="1"/>
          </p:cNvSpPr>
          <p:nvPr>
            <p:ph idx="1"/>
          </p:nvPr>
        </p:nvSpPr>
        <p:spPr>
          <a:xfrm>
            <a:off x="370532" y="1817441"/>
            <a:ext cx="6311876" cy="4037558"/>
          </a:xfrm>
        </p:spPr>
        <p:txBody>
          <a:bodyPr vert="horz" lIns="45720" tIns="45720" rIns="45720" bIns="45720" rtlCol="0" anchor="t">
            <a:normAutofit fontScale="92500" lnSpcReduction="20000"/>
          </a:bodyPr>
          <a:lstStyle/>
          <a:p>
            <a:r>
              <a:rPr lang="en-US" altLang="en-US"/>
              <a:t>Assets other than Current Assets are </a:t>
            </a:r>
            <a:r>
              <a:rPr lang="en-US" altLang="en-US" b="1" i="1" u="sng"/>
              <a:t>Long Term Use of Funds </a:t>
            </a:r>
          </a:p>
          <a:p>
            <a:pPr eaLnBrk="1" hangingPunct="1"/>
            <a:r>
              <a:rPr lang="en-US" altLang="en-US"/>
              <a:t>Installments of Term Loan Payable in 12 months are to be taken as Current Liability only for Calculation of Current Ratio &amp; Quick Ratio.</a:t>
            </a:r>
          </a:p>
          <a:p>
            <a:pPr eaLnBrk="1" hangingPunct="1"/>
            <a:r>
              <a:rPr lang="en-US" altLang="en-US"/>
              <a:t>If there is </a:t>
            </a:r>
            <a:r>
              <a:rPr lang="en-US" altLang="en-US" b="1"/>
              <a:t>profit</a:t>
            </a:r>
            <a:r>
              <a:rPr lang="en-US" altLang="en-US"/>
              <a:t> it shall become part of </a:t>
            </a:r>
            <a:r>
              <a:rPr lang="en-US" altLang="en-US" b="1"/>
              <a:t>Net Worth </a:t>
            </a:r>
            <a:r>
              <a:rPr lang="en-US" altLang="en-US"/>
              <a:t>under the head Reserves and if there is </a:t>
            </a:r>
            <a:r>
              <a:rPr lang="en-US" altLang="en-US" b="1"/>
              <a:t>loss</a:t>
            </a:r>
            <a:r>
              <a:rPr lang="en-US" altLang="en-US"/>
              <a:t> it will become part of </a:t>
            </a:r>
            <a:r>
              <a:rPr lang="en-US" altLang="en-US" b="1"/>
              <a:t>Intangible Assets</a:t>
            </a:r>
          </a:p>
          <a:p>
            <a:r>
              <a:rPr lang="en-US" altLang="en-US"/>
              <a:t>Investments in Govt. Securities to be treated </a:t>
            </a:r>
            <a:r>
              <a:rPr lang="en-US" altLang="en-US" b="1"/>
              <a:t>current</a:t>
            </a:r>
            <a:r>
              <a:rPr lang="en-US" altLang="en-US"/>
              <a:t> only if these are marketable and due.  Investments in other securities are to be treated </a:t>
            </a:r>
            <a:r>
              <a:rPr lang="en-US" altLang="en-US" b="1"/>
              <a:t>Current</a:t>
            </a:r>
            <a:r>
              <a:rPr lang="en-US" altLang="en-US"/>
              <a:t> if they are quoted. Investments in allied/associate/sister units or firms to be treated as </a:t>
            </a:r>
            <a:r>
              <a:rPr lang="en-US" altLang="en-US" b="1"/>
              <a:t>Non-current.</a:t>
            </a:r>
          </a:p>
          <a:p>
            <a:pPr eaLnBrk="1" hangingPunct="1"/>
            <a:r>
              <a:rPr lang="en-US" altLang="en-US"/>
              <a:t>Bonus Shares as issued by capitalization of General reserves and as such do not affect the Net Worth. With Rights Issue, change takes place in Net Worth and Current Ratio.</a:t>
            </a:r>
          </a:p>
        </p:txBody>
      </p:sp>
      <p:sp>
        <p:nvSpPr>
          <p:cNvPr id="72" name="Rectangle 7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47EED304-F84A-4EDC-A5B0-35375DF4ED74}"/>
              </a:ext>
            </a:extLst>
          </p:cNvPr>
          <p:cNvSpPr>
            <a:spLocks noGrp="1"/>
          </p:cNvSpPr>
          <p:nvPr>
            <p:ph idx="1"/>
          </p:nvPr>
        </p:nvSpPr>
        <p:spPr>
          <a:xfrm>
            <a:off x="342134" y="709938"/>
            <a:ext cx="6837230" cy="4775894"/>
          </a:xfrm>
        </p:spPr>
        <p:txBody>
          <a:bodyPr vert="horz" lIns="45720" tIns="45720" rIns="45720" bIns="45720" rtlCol="0" anchor="t">
            <a:noAutofit/>
          </a:bodyPr>
          <a:lstStyle/>
          <a:p>
            <a:pPr marL="514350" indent="-514350" eaLnBrk="1" hangingPunct="1">
              <a:buFont typeface="Franklin Gothic Medium" panose="020B0603020102020204" pitchFamily="34" charset="0"/>
              <a:buAutoNum type="arabicPeriod"/>
            </a:pPr>
            <a:endParaRPr lang="en-US" altLang="en-US" b="1"/>
          </a:p>
          <a:p>
            <a:pPr marL="514350" indent="-514350" eaLnBrk="1" hangingPunct="1">
              <a:buFont typeface="Franklin Gothic Medium" panose="020B0603020102020204" pitchFamily="34" charset="0"/>
              <a:buAutoNum type="arabicPeriod"/>
            </a:pPr>
            <a:endParaRPr lang="en-US" altLang="en-US" b="1"/>
          </a:p>
          <a:p>
            <a:pPr marL="514350" indent="-514350">
              <a:buFont typeface="Franklin Gothic Medium" panose="020B0603020102020204" pitchFamily="34" charset="0"/>
              <a:buAutoNum type="arabicPeriod"/>
            </a:pPr>
            <a:r>
              <a:rPr lang="en-US" altLang="en-US" b="1"/>
              <a:t>Current Ratio </a:t>
            </a:r>
            <a:r>
              <a:rPr lang="en-US" altLang="en-US"/>
              <a:t>:  It is the relationship between the current assets and current liabilities of a concern. </a:t>
            </a:r>
          </a:p>
          <a:p>
            <a:pPr marL="514350" indent="-514350">
              <a:buNone/>
            </a:pPr>
            <a:r>
              <a:rPr lang="en-US" altLang="en-US" b="1" i="1"/>
              <a:t>        Current Ratio = Current Assets/Current Liabilities</a:t>
            </a:r>
          </a:p>
          <a:p>
            <a:pPr marL="514350" indent="-514350">
              <a:buNone/>
            </a:pPr>
            <a:r>
              <a:rPr lang="en-US" altLang="en-US" b="1" i="1"/>
              <a:t>      </a:t>
            </a:r>
            <a:r>
              <a:rPr lang="en-US" altLang="en-US"/>
              <a:t>If the Current Assets and Current Liabilities of a concern are Rs.4,00,000 and Rs.2,00,000 respectively, then the Current Ratio will be :    Rs.4,00,000/Rs.2,00,000  = 2 : 1</a:t>
            </a:r>
          </a:p>
          <a:p>
            <a:pPr marL="514350" indent="-514350">
              <a:buNone/>
            </a:pPr>
            <a:r>
              <a:rPr lang="en-US" altLang="en-US" b="1"/>
              <a:t>         The ideal Current Ratio preferred  by Banks is   1.33 : 1</a:t>
            </a:r>
          </a:p>
          <a:p>
            <a:pPr marL="514350" indent="-514350" eaLnBrk="1" hangingPunct="1">
              <a:buFont typeface="Wingdings 2" panose="05020102010507070707" pitchFamily="18" charset="2"/>
              <a:buNone/>
            </a:pPr>
            <a:endParaRPr lang="en-US" altLang="en-US" b="1"/>
          </a:p>
          <a:p>
            <a:pPr marL="514350" indent="-514350">
              <a:buFont typeface="Wingdings 2" panose="05020102010507070707" pitchFamily="18" charset="2"/>
              <a:buAutoNum type="arabicPeriod" startAt="2"/>
            </a:pPr>
            <a:r>
              <a:rPr lang="en-US" altLang="en-US" b="1"/>
              <a:t>Net Working Capital  : </a:t>
            </a:r>
            <a:r>
              <a:rPr lang="en-US" altLang="en-US"/>
              <a:t> This is worked out as surplus of Long Term Sources over Long Tern Uses, alternatively it is the difference of Current Assets and Current Liabilities. </a:t>
            </a:r>
          </a:p>
          <a:p>
            <a:pPr marL="514350" indent="-514350">
              <a:buNone/>
            </a:pPr>
            <a:r>
              <a:rPr lang="en-US" altLang="en-US"/>
              <a:t>         </a:t>
            </a:r>
            <a:r>
              <a:rPr lang="en-US" altLang="en-US" b="1"/>
              <a:t>NWC  = Current Assets – Current Liabilities</a:t>
            </a:r>
            <a:endParaRPr lang="en-US" altLang="en-US"/>
          </a:p>
        </p:txBody>
      </p:sp>
      <p:sp>
        <p:nvSpPr>
          <p:cNvPr id="135" name="Rectangle 13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5974A2D-F5BB-4292-A757-0BD39F02A6A9}"/>
              </a:ext>
            </a:extLst>
          </p:cNvPr>
          <p:cNvSpPr txBox="1"/>
          <p:nvPr/>
        </p:nvSpPr>
        <p:spPr>
          <a:xfrm>
            <a:off x="871804" y="51683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a:cs typeface="Arial"/>
              </a:rPr>
              <a:t>Ratios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TextBox 3">
            <a:extLst>
              <a:ext uri="{FF2B5EF4-FFF2-40B4-BE49-F238E27FC236}">
                <a16:creationId xmlns:a16="http://schemas.microsoft.com/office/drawing/2014/main" id="{1842069A-96DC-4158-BD35-0D53901BA4DB}"/>
              </a:ext>
            </a:extLst>
          </p:cNvPr>
          <p:cNvSpPr txBox="1">
            <a:spLocks noChangeArrowheads="1"/>
          </p:cNvSpPr>
          <p:nvPr/>
        </p:nvSpPr>
        <p:spPr bwMode="auto">
          <a:xfrm>
            <a:off x="526718" y="667342"/>
            <a:ext cx="6496459" cy="56420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t">
            <a:no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Aft>
                <a:spcPts val="600"/>
              </a:spcAft>
              <a:buClr>
                <a:schemeClr val="accent1"/>
              </a:buClr>
            </a:pPr>
            <a:r>
              <a:rPr lang="en-US" altLang="en-US" b="1">
                <a:latin typeface="+mn-lt"/>
              </a:rPr>
              <a:t>Current Assets :  </a:t>
            </a:r>
            <a:r>
              <a:rPr lang="en-US" altLang="en-US">
                <a:latin typeface="+mn-lt"/>
              </a:rPr>
              <a:t>Raw Material, Stores, Spares, Work-in Progress. Finished Goods, Debtors, Bills Receivables, Cash.</a:t>
            </a:r>
          </a:p>
          <a:p>
            <a:pPr eaLnBrk="1" hangingPunct="1">
              <a:lnSpc>
                <a:spcPct val="90000"/>
              </a:lnSpc>
              <a:spcAft>
                <a:spcPts val="600"/>
              </a:spcAft>
              <a:buClr>
                <a:schemeClr val="accent1"/>
              </a:buClr>
            </a:pPr>
            <a:endParaRPr lang="en-US" altLang="en-US">
              <a:latin typeface="+mn-lt"/>
            </a:endParaRPr>
          </a:p>
          <a:p>
            <a:pPr eaLnBrk="1" hangingPunct="1">
              <a:lnSpc>
                <a:spcPct val="90000"/>
              </a:lnSpc>
              <a:spcAft>
                <a:spcPts val="600"/>
              </a:spcAft>
              <a:buClr>
                <a:schemeClr val="accent1"/>
              </a:buClr>
            </a:pPr>
            <a:r>
              <a:rPr lang="en-US" altLang="en-US" b="1">
                <a:latin typeface="+mn-lt"/>
              </a:rPr>
              <a:t>Current Liabilities : </a:t>
            </a:r>
            <a:r>
              <a:rPr lang="en-US" altLang="en-US">
                <a:latin typeface="+mn-lt"/>
              </a:rPr>
              <a:t> Sundry Creditors, Installments of Term Loan, DPG etc. payable within one year and other liabilities payable within one year.</a:t>
            </a:r>
          </a:p>
          <a:p>
            <a:pPr eaLnBrk="1" hangingPunct="1">
              <a:lnSpc>
                <a:spcPct val="90000"/>
              </a:lnSpc>
              <a:spcAft>
                <a:spcPts val="600"/>
              </a:spcAft>
              <a:buClr>
                <a:schemeClr val="accent1"/>
              </a:buClr>
            </a:pPr>
            <a:endParaRPr lang="en-US" altLang="en-US" b="1">
              <a:latin typeface="+mn-lt"/>
            </a:endParaRPr>
          </a:p>
          <a:p>
            <a:pPr eaLnBrk="1" hangingPunct="1">
              <a:lnSpc>
                <a:spcPct val="90000"/>
              </a:lnSpc>
              <a:spcAft>
                <a:spcPts val="600"/>
              </a:spcAft>
              <a:buClr>
                <a:schemeClr val="accent1"/>
              </a:buClr>
            </a:pPr>
            <a:r>
              <a:rPr lang="en-US" altLang="en-US">
                <a:latin typeface="+mn-lt"/>
              </a:rPr>
              <a:t>This ratio must be at least 1.33 : 1 to ensure minimum margin of 25% of current assets as margin from long term sources.  </a:t>
            </a:r>
          </a:p>
        </p:txBody>
      </p:sp>
      <p:sp>
        <p:nvSpPr>
          <p:cNvPr id="71" name="Rectangle 7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3">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TextBox 4">
            <a:extLst>
              <a:ext uri="{FF2B5EF4-FFF2-40B4-BE49-F238E27FC236}">
                <a16:creationId xmlns:a16="http://schemas.microsoft.com/office/drawing/2014/main" id="{19C5D2DF-DD26-4D01-B63A-9514FA784994}"/>
              </a:ext>
            </a:extLst>
          </p:cNvPr>
          <p:cNvSpPr txBox="1">
            <a:spLocks noChangeArrowheads="1"/>
          </p:cNvSpPr>
          <p:nvPr/>
        </p:nvSpPr>
        <p:spPr bwMode="auto">
          <a:xfrm>
            <a:off x="482601" y="643467"/>
            <a:ext cx="2561709" cy="55710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Aft>
                <a:spcPts val="600"/>
              </a:spcAft>
            </a:pPr>
            <a:r>
              <a:rPr lang="en-US" altLang="en-US" sz="5000" b="1" kern="1200" cap="all" spc="100" baseline="0">
                <a:solidFill>
                  <a:srgbClr val="FFFFFF"/>
                </a:solidFill>
                <a:latin typeface="+mj-lt"/>
                <a:ea typeface="+mj-ea"/>
                <a:cs typeface="+mj-cs"/>
              </a:rPr>
              <a:t>RATIO ANALYSIS</a:t>
            </a:r>
          </a:p>
        </p:txBody>
      </p:sp>
      <p:graphicFrame>
        <p:nvGraphicFramePr>
          <p:cNvPr id="11269" name="TextBox 3">
            <a:extLst>
              <a:ext uri="{FF2B5EF4-FFF2-40B4-BE49-F238E27FC236}">
                <a16:creationId xmlns:a16="http://schemas.microsoft.com/office/drawing/2014/main" id="{FA93A19D-0FC2-4A56-AE79-4E751458BF0B}"/>
              </a:ext>
            </a:extLst>
          </p:cNvPr>
          <p:cNvGraphicFramePr/>
          <p:nvPr>
            <p:extLst>
              <p:ext uri="{D42A27DB-BD31-4B8C-83A1-F6EECF244321}">
                <p14:modId xmlns:p14="http://schemas.microsoft.com/office/powerpoint/2010/main" val="3167427374"/>
              </p:ext>
            </p:extLst>
          </p:nvPr>
        </p:nvGraphicFramePr>
        <p:xfrm>
          <a:off x="3705950" y="187356"/>
          <a:ext cx="5367381" cy="6440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4" name="Rectangle 13">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0515" y="643461"/>
            <a:ext cx="5740884"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6791D-82A8-4C6B-9794-F28AB7FA5A95}"/>
              </a:ext>
            </a:extLst>
          </p:cNvPr>
          <p:cNvSpPr>
            <a:spLocks noGrp="1"/>
          </p:cNvSpPr>
          <p:nvPr>
            <p:ph type="title"/>
          </p:nvPr>
        </p:nvSpPr>
        <p:spPr>
          <a:xfrm>
            <a:off x="3164852" y="5403116"/>
            <a:ext cx="5255248" cy="578391"/>
          </a:xfrm>
        </p:spPr>
        <p:txBody>
          <a:bodyPr anchor="t">
            <a:normAutofit fontScale="90000"/>
          </a:bodyPr>
          <a:lstStyle/>
          <a:p>
            <a:r>
              <a:rPr lang="en-GB">
                <a:solidFill>
                  <a:srgbClr val="FFFFFF"/>
                </a:solidFill>
              </a:rPr>
              <a:t>Current Ratio</a:t>
            </a:r>
          </a:p>
        </p:txBody>
      </p:sp>
      <p:sp>
        <p:nvSpPr>
          <p:cNvPr id="16"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3434" y="2290355"/>
            <a:ext cx="5571069" cy="2277283"/>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72A735A-610F-42B9-8028-AF0A86E1329B}"/>
              </a:ext>
            </a:extLst>
          </p:cNvPr>
          <p:cNvSpPr>
            <a:spLocks noGrp="1"/>
          </p:cNvSpPr>
          <p:nvPr>
            <p:ph idx="1"/>
          </p:nvPr>
        </p:nvSpPr>
        <p:spPr>
          <a:xfrm>
            <a:off x="3079659" y="1675802"/>
            <a:ext cx="5709608" cy="3450370"/>
          </a:xfrm>
        </p:spPr>
        <p:txBody>
          <a:bodyPr anchor="b">
            <a:noAutofit/>
          </a:bodyPr>
          <a:lstStyle/>
          <a:p>
            <a:r>
              <a:rPr lang="en-US" sz="1800">
                <a:solidFill>
                  <a:srgbClr val="FFFFFF"/>
                </a:solidFill>
                <a:latin typeface="Tw Cen MT"/>
                <a:cs typeface="Arial"/>
              </a:rPr>
              <a:t>​</a:t>
            </a:r>
          </a:p>
          <a:p>
            <a:pPr>
              <a:buChar char="•"/>
            </a:pPr>
            <a:r>
              <a:rPr lang="en-US" sz="1800">
                <a:solidFill>
                  <a:srgbClr val="FFFFFF"/>
                </a:solidFill>
                <a:latin typeface="Tw Cen MT"/>
                <a:cs typeface="Arial"/>
              </a:rPr>
              <a:t> Current Ratio measures short term liquidity of the concern and its ability to meet its short-term obligations within a time span of a year.​</a:t>
            </a:r>
          </a:p>
          <a:p>
            <a:pPr>
              <a:buChar char="•"/>
            </a:pPr>
            <a:r>
              <a:rPr lang="en-US" sz="1800">
                <a:solidFill>
                  <a:srgbClr val="FFFFFF"/>
                </a:solidFill>
                <a:latin typeface="Tw Cen MT"/>
                <a:cs typeface="Arial"/>
              </a:rPr>
              <a:t> It shows the liquidity position of the enterprise and its ability to meet current obligations in time.​</a:t>
            </a:r>
          </a:p>
          <a:p>
            <a:pPr>
              <a:buChar char="•"/>
            </a:pPr>
            <a:r>
              <a:rPr lang="en-US" sz="1800">
                <a:solidFill>
                  <a:srgbClr val="FFFFFF"/>
                </a:solidFill>
                <a:latin typeface="Tw Cen MT"/>
                <a:cs typeface="Arial"/>
              </a:rPr>
              <a:t>Higher ratio may be good from the point of view of creditors. In the long run very high current ratio may affect profitability ( e.g. high inventory carrying cost)​</a:t>
            </a:r>
          </a:p>
          <a:p>
            <a:pPr>
              <a:buChar char="•"/>
            </a:pPr>
            <a:r>
              <a:rPr lang="en-US" sz="1800">
                <a:solidFill>
                  <a:srgbClr val="FFFFFF"/>
                </a:solidFill>
                <a:latin typeface="Tw Cen MT"/>
                <a:cs typeface="Arial"/>
              </a:rPr>
              <a:t> Shows the liquidity at a particular point of time. The position can change immediately after that date. So trend of the current ratio over the years to be analyzed. ​</a:t>
            </a:r>
          </a:p>
          <a:p>
            <a:pPr>
              <a:buChar char="•"/>
            </a:pPr>
            <a:r>
              <a:rPr lang="en-US" sz="1800">
                <a:solidFill>
                  <a:srgbClr val="FFFFFF"/>
                </a:solidFill>
                <a:latin typeface="Tw Cen MT"/>
                <a:cs typeface="Arial"/>
              </a:rPr>
              <a:t> Current Ratio is to be studied with the changes of NWC. It is also necessary to look at this ratio along with the Debt-Equity ratio.​</a:t>
            </a:r>
          </a:p>
        </p:txBody>
      </p:sp>
      <p:cxnSp>
        <p:nvCxnSpPr>
          <p:cNvPr id="18" name="Straight Connector 17">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43237" y="4576004"/>
            <a:ext cx="3429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7568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4B5504C5-9FBF-4E57-8EDC-B5B2E0DD18F6}"/>
              </a:ext>
            </a:extLst>
          </p:cNvPr>
          <p:cNvSpPr txBox="1">
            <a:spLocks noChangeArrowheads="1"/>
          </p:cNvSpPr>
          <p:nvPr/>
        </p:nvSpPr>
        <p:spPr bwMode="auto">
          <a:xfrm>
            <a:off x="304800" y="1199322"/>
            <a:ext cx="85344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200" b="1">
                <a:latin typeface="Constantia"/>
              </a:rPr>
              <a:t> </a:t>
            </a:r>
            <a:r>
              <a:rPr lang="en-US" altLang="en-US" sz="2200" b="1">
                <a:solidFill>
                  <a:srgbClr val="7030A0"/>
                </a:solidFill>
                <a:latin typeface="Constantia"/>
              </a:rPr>
              <a:t>ACID TEST or QUICK RATIO </a:t>
            </a:r>
            <a:endParaRPr lang="en-US"/>
          </a:p>
          <a:p>
            <a:pPr algn="just"/>
            <a:endParaRPr lang="en-US" altLang="en-US" sz="2200" b="1">
              <a:latin typeface="Constantia"/>
            </a:endParaRPr>
          </a:p>
          <a:p>
            <a:pPr algn="just"/>
            <a:r>
              <a:rPr lang="en-US" altLang="en-US" sz="2200" b="1">
                <a:latin typeface="Constantia"/>
              </a:rPr>
              <a:t> </a:t>
            </a:r>
            <a:r>
              <a:rPr lang="en-US" altLang="en-US" sz="2000">
                <a:latin typeface="Constantia"/>
              </a:rPr>
              <a:t>It is the ratio between Quick Current Assets and Current Liabilities. </a:t>
            </a:r>
            <a:endParaRPr lang="en-US">
              <a:cs typeface="Arial"/>
            </a:endParaRPr>
          </a:p>
          <a:p>
            <a:pPr algn="just"/>
            <a:r>
              <a:rPr lang="en-US" altLang="en-US" sz="2000">
                <a:latin typeface="Constantia"/>
              </a:rPr>
              <a:t>The should be at least equal to 1.</a:t>
            </a:r>
            <a:endParaRPr lang="en-US">
              <a:cs typeface="Arial"/>
            </a:endParaRPr>
          </a:p>
          <a:p>
            <a:pPr algn="just" eaLnBrk="1" hangingPunct="1"/>
            <a:endParaRPr lang="en-US" altLang="en-US" sz="2200" b="1">
              <a:latin typeface="Constantia" panose="02030602050306030303" pitchFamily="18" charset="0"/>
            </a:endParaRPr>
          </a:p>
          <a:p>
            <a:pPr algn="just" eaLnBrk="1" hangingPunct="1"/>
            <a:r>
              <a:rPr lang="en-US" altLang="en-US" b="1">
                <a:latin typeface="Constantia"/>
              </a:rPr>
              <a:t>Quick Current Assets  </a:t>
            </a:r>
            <a:r>
              <a:rPr lang="en-US" altLang="en-US">
                <a:latin typeface="Constantia"/>
              </a:rPr>
              <a:t>:  Cash/Bank Balances + Receivables </a:t>
            </a:r>
            <a:r>
              <a:rPr lang="en-US" altLang="en-US" err="1">
                <a:latin typeface="Constantia"/>
              </a:rPr>
              <a:t>upto</a:t>
            </a:r>
            <a:r>
              <a:rPr lang="en-US" altLang="en-US">
                <a:latin typeface="Constantia"/>
              </a:rPr>
              <a:t> 6 months + Quickly realizable securities such as Govt. Securities or quickly marketable/quoted shares and Bank Fixed Deposits</a:t>
            </a:r>
          </a:p>
          <a:p>
            <a:pPr algn="just" eaLnBrk="1" hangingPunct="1"/>
            <a:endParaRPr lang="en-US" altLang="en-US" sz="2200">
              <a:latin typeface="Constantia" panose="02030602050306030303" pitchFamily="18" charset="0"/>
            </a:endParaRPr>
          </a:p>
          <a:p>
            <a:pPr algn="just" eaLnBrk="1" hangingPunct="1"/>
            <a:r>
              <a:rPr lang="en-US" altLang="en-US" b="1">
                <a:latin typeface="Constantia"/>
              </a:rPr>
              <a:t>     Acid Test or Quick Ratio  = Quick Current Assets/Current Liabilities</a:t>
            </a:r>
          </a:p>
          <a:p>
            <a:pPr algn="just" eaLnBrk="1" hangingPunct="1"/>
            <a:endParaRPr lang="en-US" altLang="en-US" b="1">
              <a:latin typeface="Constantia" panose="02030602050306030303" pitchFamily="18" charset="0"/>
            </a:endParaRPr>
          </a:p>
          <a:p>
            <a:pPr algn="just" eaLnBrk="1" hangingPunct="1"/>
            <a:endParaRPr lang="en-US" altLang="en-US" b="1">
              <a:latin typeface="Constantia" panose="02030602050306030303" pitchFamily="18" charset="0"/>
            </a:endParaRPr>
          </a:p>
          <a:p>
            <a:pPr algn="just" eaLnBrk="1" hangingPunct="1"/>
            <a:endParaRPr lang="en-US" altLang="en-US" sz="2200" b="1">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EA653B0-43CA-4B07-888E-BE49C53EDA60}"/>
              </a:ext>
            </a:extLst>
          </p:cNvPr>
          <p:cNvSpPr txBox="1"/>
          <p:nvPr/>
        </p:nvSpPr>
        <p:spPr>
          <a:xfrm>
            <a:off x="768096" y="2286000"/>
            <a:ext cx="6013703" cy="4023360"/>
          </a:xfrm>
          <a:prstGeom prst="rect">
            <a:avLst/>
          </a:prstGeom>
        </p:spPr>
        <p:txBody>
          <a:bodyPr rot="0" spcFirstLastPara="0" vertOverflow="overflow" horzOverflow="overflow" vert="horz" lIns="45720" tIns="45720" rIns="45720" bIns="45720" numCol="1" spcCol="0" rtlCol="0" fromWordArt="0" anchorCtr="0" forceAA="0" compatLnSpc="1">
            <a:prstTxWarp prst="textNoShape">
              <a:avLst/>
            </a:prstTxWarp>
            <a:normAutofit/>
          </a:bodyPr>
          <a:lstStyle/>
          <a:p>
            <a:pPr>
              <a:lnSpc>
                <a:spcPct val="90000"/>
              </a:lnSpc>
              <a:spcAft>
                <a:spcPts val="600"/>
              </a:spcAft>
              <a:buClr>
                <a:schemeClr val="accent1"/>
              </a:buClr>
            </a:pPr>
            <a:r>
              <a:rPr lang="en-US" b="1">
                <a:latin typeface="+mn-lt"/>
              </a:rPr>
              <a:t>Example :     </a:t>
            </a:r>
            <a:r>
              <a:rPr lang="en-US">
                <a:latin typeface="+mn-lt"/>
              </a:rPr>
              <a:t>​</a:t>
            </a:r>
          </a:p>
          <a:p>
            <a:pPr>
              <a:lnSpc>
                <a:spcPct val="90000"/>
              </a:lnSpc>
              <a:spcAft>
                <a:spcPts val="600"/>
              </a:spcAft>
              <a:buClr>
                <a:schemeClr val="accent1"/>
              </a:buClr>
            </a:pPr>
            <a:r>
              <a:rPr lang="en-US" b="1">
                <a:latin typeface="+mn-lt"/>
              </a:rPr>
              <a:t>Cash                  50,000</a:t>
            </a:r>
            <a:r>
              <a:rPr lang="en-US">
                <a:latin typeface="+mn-lt"/>
              </a:rPr>
              <a:t>​</a:t>
            </a:r>
          </a:p>
          <a:p>
            <a:pPr>
              <a:lnSpc>
                <a:spcPct val="90000"/>
              </a:lnSpc>
              <a:spcAft>
                <a:spcPts val="600"/>
              </a:spcAft>
              <a:buClr>
                <a:schemeClr val="accent1"/>
              </a:buClr>
            </a:pPr>
            <a:r>
              <a:rPr lang="en-US" b="1">
                <a:latin typeface="+mn-lt"/>
              </a:rPr>
              <a:t>Debtors                 1,00,000</a:t>
            </a:r>
            <a:r>
              <a:rPr lang="en-US">
                <a:latin typeface="+mn-lt"/>
              </a:rPr>
              <a:t>​</a:t>
            </a:r>
          </a:p>
          <a:p>
            <a:pPr>
              <a:lnSpc>
                <a:spcPct val="90000"/>
              </a:lnSpc>
              <a:spcAft>
                <a:spcPts val="600"/>
              </a:spcAft>
              <a:buClr>
                <a:schemeClr val="accent1"/>
              </a:buClr>
            </a:pPr>
            <a:r>
              <a:rPr lang="en-US" b="1">
                <a:latin typeface="+mn-lt"/>
              </a:rPr>
              <a:t>Inventories                 1,50,000      Current Liabilities    1,00,000</a:t>
            </a:r>
            <a:r>
              <a:rPr lang="en-US">
                <a:latin typeface="+mn-lt"/>
              </a:rPr>
              <a:t>​</a:t>
            </a:r>
          </a:p>
          <a:p>
            <a:pPr>
              <a:lnSpc>
                <a:spcPct val="90000"/>
              </a:lnSpc>
              <a:spcAft>
                <a:spcPts val="600"/>
              </a:spcAft>
              <a:buClr>
                <a:schemeClr val="accent1"/>
              </a:buClr>
            </a:pPr>
            <a:r>
              <a:rPr lang="en-US" b="1">
                <a:latin typeface="+mn-lt"/>
              </a:rPr>
              <a:t>Total Current Assets   3,00,000</a:t>
            </a:r>
            <a:r>
              <a:rPr lang="en-US">
                <a:latin typeface="+mn-lt"/>
              </a:rPr>
              <a:t>​</a:t>
            </a:r>
          </a:p>
          <a:p>
            <a:pPr>
              <a:lnSpc>
                <a:spcPct val="90000"/>
              </a:lnSpc>
              <a:spcAft>
                <a:spcPts val="600"/>
              </a:spcAft>
              <a:buClr>
                <a:schemeClr val="accent1"/>
              </a:buClr>
            </a:pPr>
            <a:r>
              <a:rPr lang="en-US">
                <a:latin typeface="+mn-lt"/>
              </a:rPr>
              <a:t>​</a:t>
            </a:r>
          </a:p>
          <a:p>
            <a:pPr>
              <a:lnSpc>
                <a:spcPct val="90000"/>
              </a:lnSpc>
              <a:spcAft>
                <a:spcPts val="600"/>
              </a:spcAft>
              <a:buClr>
                <a:schemeClr val="accent1"/>
              </a:buClr>
            </a:pPr>
            <a:r>
              <a:rPr lang="en-US" b="1">
                <a:latin typeface="+mn-lt"/>
              </a:rPr>
              <a:t>Current Ratio   = &gt;             3,00,000/1,00,000       =  3 : 1</a:t>
            </a:r>
            <a:r>
              <a:rPr lang="en-US">
                <a:latin typeface="+mn-lt"/>
              </a:rPr>
              <a:t>​</a:t>
            </a:r>
          </a:p>
          <a:p>
            <a:pPr>
              <a:lnSpc>
                <a:spcPct val="90000"/>
              </a:lnSpc>
              <a:spcAft>
                <a:spcPts val="600"/>
              </a:spcAft>
              <a:buClr>
                <a:schemeClr val="accent1"/>
              </a:buClr>
            </a:pPr>
            <a:r>
              <a:rPr lang="en-US" b="1">
                <a:latin typeface="+mn-lt"/>
              </a:rPr>
              <a:t>Quick Ratio       = &gt;             1,50,000/1,00,000       = 1.5 : 1</a:t>
            </a:r>
            <a:r>
              <a:rPr lang="en-US">
                <a:latin typeface="+mn-lt"/>
              </a:rPr>
              <a:t>​</a:t>
            </a:r>
          </a:p>
        </p:txBody>
      </p:sp>
      <p:sp>
        <p:nvSpPr>
          <p:cNvPr id="9" name="Rectangle 8">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41B073-61F5-4B0B-B92E-B72A231EC7C1}"/>
              </a:ext>
            </a:extLst>
          </p:cNvPr>
          <p:cNvSpPr txBox="1"/>
          <p:nvPr/>
        </p:nvSpPr>
        <p:spPr>
          <a:xfrm>
            <a:off x="829207" y="829208"/>
            <a:ext cx="31975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a:cs typeface="Arial"/>
              </a:rPr>
              <a:t>Acid Test Ratio</a:t>
            </a:r>
          </a:p>
        </p:txBody>
      </p:sp>
    </p:spTree>
    <p:extLst>
      <p:ext uri="{BB962C8B-B14F-4D97-AF65-F5344CB8AC3E}">
        <p14:creationId xmlns:p14="http://schemas.microsoft.com/office/powerpoint/2010/main" val="2562738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994FF9-068F-4B40-B5EE-32807FE6274C}"/>
              </a:ext>
            </a:extLst>
          </p:cNvPr>
          <p:cNvSpPr txBox="1"/>
          <p:nvPr/>
        </p:nvSpPr>
        <p:spPr>
          <a:xfrm>
            <a:off x="630425" y="50263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a:cs typeface="Arial"/>
              </a:rPr>
              <a:t>3. Coverage Ratio</a:t>
            </a:r>
            <a:endParaRPr lang="en-GB" sz="2400">
              <a:cs typeface="Arial"/>
            </a:endParaRPr>
          </a:p>
        </p:txBody>
      </p:sp>
      <p:sp>
        <p:nvSpPr>
          <p:cNvPr id="3" name="TextBox 2">
            <a:extLst>
              <a:ext uri="{FF2B5EF4-FFF2-40B4-BE49-F238E27FC236}">
                <a16:creationId xmlns:a16="http://schemas.microsoft.com/office/drawing/2014/main" id="{736078B4-12C2-43A8-91C2-C55CE8BC11BC}"/>
              </a:ext>
            </a:extLst>
          </p:cNvPr>
          <p:cNvSpPr txBox="1"/>
          <p:nvPr/>
        </p:nvSpPr>
        <p:spPr>
          <a:xfrm>
            <a:off x="631670" y="1923399"/>
            <a:ext cx="803504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rial"/>
                <a:cs typeface="Arial"/>
              </a:rPr>
              <a:t>A Coverage ratio measures how many times the firm's annual  earnings  cover its debt-servicing charges.</a:t>
            </a:r>
          </a:p>
          <a:p>
            <a:endParaRPr lang="en-GB">
              <a:cs typeface="Arial"/>
            </a:endParaRPr>
          </a:p>
          <a:p>
            <a:endParaRPr lang="en-GB">
              <a:cs typeface="Arial"/>
            </a:endParaRPr>
          </a:p>
          <a:p>
            <a:r>
              <a:rPr lang="en-GB">
                <a:latin typeface="Arial"/>
                <a:cs typeface="Arial"/>
              </a:rPr>
              <a:t>Times interest earned  ratio=   Annual operating Income</a:t>
            </a:r>
          </a:p>
          <a:p>
            <a:r>
              <a:rPr lang="en-GB">
                <a:latin typeface="Arial"/>
                <a:cs typeface="Arial"/>
              </a:rPr>
              <a:t>                                                 ___________________</a:t>
            </a:r>
          </a:p>
          <a:p>
            <a:r>
              <a:rPr lang="en-GB">
                <a:latin typeface="Arial"/>
                <a:cs typeface="Arial"/>
              </a:rPr>
              <a:t>                                         </a:t>
            </a:r>
          </a:p>
          <a:p>
            <a:r>
              <a:rPr lang="en-GB">
                <a:latin typeface="Arial"/>
                <a:cs typeface="Arial"/>
              </a:rPr>
              <a:t>                                                 Annual Interest Payments.</a:t>
            </a:r>
            <a:endParaRPr lang="en-GB"/>
          </a:p>
          <a:p>
            <a:endParaRPr lang="en-GB">
              <a:latin typeface="Arial"/>
              <a:cs typeface="Arial"/>
            </a:endParaRPr>
          </a:p>
        </p:txBody>
      </p:sp>
    </p:spTree>
    <p:extLst>
      <p:ext uri="{BB962C8B-B14F-4D97-AF65-F5344CB8AC3E}">
        <p14:creationId xmlns:p14="http://schemas.microsoft.com/office/powerpoint/2010/main" val="3953491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a:extLst>
              <a:ext uri="{FF2B5EF4-FFF2-40B4-BE49-F238E27FC236}">
                <a16:creationId xmlns:a16="http://schemas.microsoft.com/office/drawing/2014/main" id="{A093225C-DE91-4D37-AA8F-673BFF1EEF8D}"/>
              </a:ext>
            </a:extLst>
          </p:cNvPr>
          <p:cNvSpPr txBox="1">
            <a:spLocks noChangeArrowheads="1"/>
          </p:cNvSpPr>
          <p:nvPr/>
        </p:nvSpPr>
        <p:spPr bwMode="auto">
          <a:xfrm>
            <a:off x="304800" y="304800"/>
            <a:ext cx="8534400"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AutoNum type="arabicPeriod" startAt="4"/>
            </a:pPr>
            <a:r>
              <a:rPr lang="en-US" altLang="en-US" sz="2200" b="1">
                <a:solidFill>
                  <a:srgbClr val="7030A0"/>
                </a:solidFill>
                <a:latin typeface="Constantia" panose="02030602050306030303" pitchFamily="18" charset="0"/>
              </a:rPr>
              <a:t>DEBT EQUITY RATIO  </a:t>
            </a:r>
            <a:r>
              <a:rPr lang="en-US" altLang="en-US" sz="2200" b="1">
                <a:latin typeface="Constantia" panose="02030602050306030303" pitchFamily="18" charset="0"/>
              </a:rPr>
              <a:t>: </a:t>
            </a:r>
            <a:r>
              <a:rPr lang="en-US" altLang="en-US" sz="2200">
                <a:latin typeface="Constantia" panose="02030602050306030303" pitchFamily="18" charset="0"/>
              </a:rPr>
              <a:t> It is the relationship between borrower’s  fund (Debt) and Owner’s Capital (Equity). </a:t>
            </a:r>
            <a:endParaRPr lang="en-US" altLang="en-US" sz="2200" b="1">
              <a:latin typeface="Constantia" panose="02030602050306030303" pitchFamily="18" charset="0"/>
            </a:endParaRPr>
          </a:p>
          <a:p>
            <a:pPr algn="just" eaLnBrk="1" hangingPunct="1"/>
            <a:endParaRPr lang="en-US" altLang="en-US" sz="2200" b="1">
              <a:latin typeface="Constantia" panose="02030602050306030303" pitchFamily="18" charset="0"/>
            </a:endParaRPr>
          </a:p>
          <a:p>
            <a:pPr algn="just" eaLnBrk="1" hangingPunct="1"/>
            <a:r>
              <a:rPr lang="en-US" altLang="en-US" sz="2000" b="1">
                <a:solidFill>
                  <a:srgbClr val="FF0000"/>
                </a:solidFill>
                <a:latin typeface="Constantia" panose="02030602050306030303" pitchFamily="18" charset="0"/>
              </a:rPr>
              <a:t>        Long Term Outside Liabilities / Tangible Net Worth</a:t>
            </a:r>
          </a:p>
          <a:p>
            <a:pPr algn="just" eaLnBrk="1" hangingPunct="1"/>
            <a:r>
              <a:rPr lang="en-US" altLang="en-US" sz="2000" b="1">
                <a:latin typeface="Constantia" panose="02030602050306030303" pitchFamily="18" charset="0"/>
              </a:rPr>
              <a:t>			</a:t>
            </a:r>
          </a:p>
          <a:p>
            <a:pPr algn="just" eaLnBrk="1" hangingPunct="1"/>
            <a:r>
              <a:rPr lang="en-US" altLang="en-US" sz="2000" b="1">
                <a:latin typeface="Constantia" panose="02030602050306030303" pitchFamily="18" charset="0"/>
              </a:rPr>
              <a:t>         Liabilities of Long  Term Nature</a:t>
            </a:r>
          </a:p>
          <a:p>
            <a:pPr algn="just" eaLnBrk="1" hangingPunct="1"/>
            <a:endParaRPr lang="en-US" altLang="en-US" sz="2000" b="1">
              <a:latin typeface="Constantia" panose="02030602050306030303" pitchFamily="18" charset="0"/>
            </a:endParaRPr>
          </a:p>
          <a:p>
            <a:pPr algn="just" eaLnBrk="1" hangingPunct="1"/>
            <a:r>
              <a:rPr lang="en-US" altLang="en-US" sz="2000" b="1">
                <a:latin typeface="Constantia" panose="02030602050306030303" pitchFamily="18" charset="0"/>
              </a:rPr>
              <a:t>		Total of Capital and Reserves &amp; Surplus Less Intangible Assets</a:t>
            </a:r>
          </a:p>
          <a:p>
            <a:pPr algn="just" eaLnBrk="1" hangingPunct="1"/>
            <a:r>
              <a:rPr lang="en-US" altLang="en-US" sz="2200" b="1">
                <a:latin typeface="Constantia" panose="02030602050306030303" pitchFamily="18" charset="0"/>
              </a:rPr>
              <a:t>      </a:t>
            </a:r>
          </a:p>
          <a:p>
            <a:pPr algn="just" eaLnBrk="1" hangingPunct="1"/>
            <a:r>
              <a:rPr lang="en-US" altLang="en-US" sz="2000">
                <a:latin typeface="Constantia" panose="02030602050306030303" pitchFamily="18" charset="0"/>
              </a:rPr>
              <a:t>        For instance, if the Firm is having the following :</a:t>
            </a:r>
          </a:p>
          <a:p>
            <a:pPr algn="just" eaLnBrk="1" hangingPunct="1"/>
            <a:endParaRPr lang="en-US" altLang="en-US" sz="2200" b="1">
              <a:latin typeface="Constantia" panose="02030602050306030303" pitchFamily="18" charset="0"/>
            </a:endParaRPr>
          </a:p>
          <a:p>
            <a:pPr algn="just" eaLnBrk="1" hangingPunct="1"/>
            <a:r>
              <a:rPr lang="en-US" altLang="en-US" sz="2200" b="1">
                <a:latin typeface="Constantia" panose="02030602050306030303" pitchFamily="18" charset="0"/>
              </a:rPr>
              <a:t>	</a:t>
            </a:r>
            <a:r>
              <a:rPr lang="en-US" altLang="en-US" sz="2000" b="1">
                <a:latin typeface="Constantia" panose="02030602050306030303" pitchFamily="18" charset="0"/>
              </a:rPr>
              <a:t>Capital                                             = Rs. 200 Lacs        </a:t>
            </a:r>
          </a:p>
          <a:p>
            <a:pPr algn="just" eaLnBrk="1" hangingPunct="1"/>
            <a:r>
              <a:rPr lang="en-US" altLang="en-US" sz="2000" b="1">
                <a:latin typeface="Constantia" panose="02030602050306030303" pitchFamily="18" charset="0"/>
              </a:rPr>
              <a:t>        Free Reserves &amp; Surplus            = Rs. 300 Lacs</a:t>
            </a:r>
          </a:p>
          <a:p>
            <a:pPr algn="just" eaLnBrk="1" hangingPunct="1"/>
            <a:r>
              <a:rPr lang="en-US" altLang="en-US" sz="2000" b="1">
                <a:latin typeface="Constantia" panose="02030602050306030303" pitchFamily="18" charset="0"/>
              </a:rPr>
              <a:t>        Long Term Loans/Liabilities   = Rs. 800 Lacs</a:t>
            </a:r>
          </a:p>
          <a:p>
            <a:pPr algn="just" eaLnBrk="1" hangingPunct="1"/>
            <a:endParaRPr lang="en-US" altLang="en-US" sz="2000" b="1">
              <a:latin typeface="Constantia" panose="02030602050306030303" pitchFamily="18" charset="0"/>
            </a:endParaRPr>
          </a:p>
          <a:p>
            <a:pPr algn="just" eaLnBrk="1" hangingPunct="1"/>
            <a:r>
              <a:rPr lang="en-US" altLang="en-US" sz="2000" b="1">
                <a:latin typeface="Constantia" panose="02030602050306030303" pitchFamily="18" charset="0"/>
              </a:rPr>
              <a:t>        Debt Equity Ratio  will be    =&gt;   800/500   i.e. 1.6 : 1</a:t>
            </a:r>
          </a:p>
          <a:p>
            <a:pPr algn="just" eaLnBrk="1" hangingPunct="1"/>
            <a:endParaRPr lang="en-US" altLang="en-US" sz="2000" b="1">
              <a:latin typeface="Constantia" panose="02030602050306030303" pitchFamily="18" charset="0"/>
            </a:endParaRPr>
          </a:p>
          <a:p>
            <a:pPr algn="just" eaLnBrk="1" hangingPunct="1"/>
            <a:r>
              <a:rPr lang="en-US" altLang="en-US" sz="2000" b="1" i="1">
                <a:latin typeface="Constantia" panose="02030602050306030303" pitchFamily="18" charset="0"/>
              </a:rPr>
              <a:t>        </a:t>
            </a:r>
            <a:endParaRPr lang="en-US" altLang="en-US" sz="2200" b="1">
              <a:latin typeface="Constantia" panose="02030602050306030303" pitchFamily="18" charset="0"/>
            </a:endParaRPr>
          </a:p>
          <a:p>
            <a:pPr algn="just" eaLnBrk="1" hangingPunct="1"/>
            <a:endParaRPr lang="en-US" altLang="en-US" sz="2200">
              <a:latin typeface="Constantia" panose="02030602050306030303" pitchFamily="18" charset="0"/>
            </a:endParaRPr>
          </a:p>
        </p:txBody>
      </p:sp>
      <p:sp>
        <p:nvSpPr>
          <p:cNvPr id="3" name="Down Arrow 2">
            <a:extLst>
              <a:ext uri="{FF2B5EF4-FFF2-40B4-BE49-F238E27FC236}">
                <a16:creationId xmlns:a16="http://schemas.microsoft.com/office/drawing/2014/main" id="{48C11DAB-370C-4CAD-B637-90B5E9CDD2E3}"/>
              </a:ext>
            </a:extLst>
          </p:cNvPr>
          <p:cNvSpPr/>
          <p:nvPr/>
        </p:nvSpPr>
        <p:spPr>
          <a:xfrm>
            <a:off x="2743200" y="16764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Down Arrow 4">
            <a:extLst>
              <a:ext uri="{FF2B5EF4-FFF2-40B4-BE49-F238E27FC236}">
                <a16:creationId xmlns:a16="http://schemas.microsoft.com/office/drawing/2014/main" id="{629044F3-9C67-4B90-B157-E4F5E9581EE0}"/>
              </a:ext>
            </a:extLst>
          </p:cNvPr>
          <p:cNvSpPr/>
          <p:nvPr/>
        </p:nvSpPr>
        <p:spPr>
          <a:xfrm>
            <a:off x="5867400" y="1676400"/>
            <a:ext cx="228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0482">
                                            <p:txEl>
                                              <p:pRg st="8" end="8"/>
                                            </p:txEl>
                                          </p:spTgt>
                                        </p:tgtEl>
                                        <p:attrNameLst>
                                          <p:attrName>style.visibility</p:attrName>
                                        </p:attrNameLst>
                                      </p:cBhvr>
                                      <p:to>
                                        <p:strVal val="visible"/>
                                      </p:to>
                                    </p:set>
                                    <p:animEffect transition="in" filter="blinds(horizontal)">
                                      <p:cBhvr>
                                        <p:cTn id="19" dur="500"/>
                                        <p:tgtEl>
                                          <p:spTgt spid="20482">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482">
                                            <p:txEl>
                                              <p:pRg st="10" end="10"/>
                                            </p:txEl>
                                          </p:spTgt>
                                        </p:tgtEl>
                                        <p:attrNameLst>
                                          <p:attrName>style.visibility</p:attrName>
                                        </p:attrNameLst>
                                      </p:cBhvr>
                                      <p:to>
                                        <p:strVal val="visible"/>
                                      </p:to>
                                    </p:set>
                                    <p:animEffect transition="in" filter="blinds(horizontal)">
                                      <p:cBhvr>
                                        <p:cTn id="22" dur="500"/>
                                        <p:tgtEl>
                                          <p:spTgt spid="20482">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482">
                                            <p:txEl>
                                              <p:pRg st="11" end="11"/>
                                            </p:txEl>
                                          </p:spTgt>
                                        </p:tgtEl>
                                        <p:attrNameLst>
                                          <p:attrName>style.visibility</p:attrName>
                                        </p:attrNameLst>
                                      </p:cBhvr>
                                      <p:to>
                                        <p:strVal val="visible"/>
                                      </p:to>
                                    </p:set>
                                    <p:animEffect transition="in" filter="blinds(horizontal)">
                                      <p:cBhvr>
                                        <p:cTn id="25" dur="500"/>
                                        <p:tgtEl>
                                          <p:spTgt spid="20482">
                                            <p:txEl>
                                              <p:pRg st="11" end="1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482">
                                            <p:txEl>
                                              <p:pRg st="12" end="12"/>
                                            </p:txEl>
                                          </p:spTgt>
                                        </p:tgtEl>
                                        <p:attrNameLst>
                                          <p:attrName>style.visibility</p:attrName>
                                        </p:attrNameLst>
                                      </p:cBhvr>
                                      <p:to>
                                        <p:strVal val="visible"/>
                                      </p:to>
                                    </p:set>
                                    <p:animEffect transition="in" filter="blinds(horizontal)">
                                      <p:cBhvr>
                                        <p:cTn id="28" dur="500"/>
                                        <p:tgtEl>
                                          <p:spTgt spid="20482">
                                            <p:txEl>
                                              <p:pRg st="12" end="1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0482">
                                            <p:txEl>
                                              <p:pRg st="14" end="14"/>
                                            </p:txEl>
                                          </p:spTgt>
                                        </p:tgtEl>
                                        <p:attrNameLst>
                                          <p:attrName>style.visibility</p:attrName>
                                        </p:attrNameLst>
                                      </p:cBhvr>
                                      <p:to>
                                        <p:strVal val="visible"/>
                                      </p:to>
                                    </p:set>
                                    <p:anim calcmode="lin" valueType="num">
                                      <p:cBhvr additive="base">
                                        <p:cTn id="33" dur="500" fill="hold"/>
                                        <p:tgtEl>
                                          <p:spTgt spid="20482">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a:extLst>
              <a:ext uri="{FF2B5EF4-FFF2-40B4-BE49-F238E27FC236}">
                <a16:creationId xmlns:a16="http://schemas.microsoft.com/office/drawing/2014/main" id="{5A2487E8-2806-4063-A1DB-48081F7E62C2}"/>
              </a:ext>
            </a:extLst>
          </p:cNvPr>
          <p:cNvSpPr txBox="1">
            <a:spLocks noChangeArrowheads="1"/>
          </p:cNvSpPr>
          <p:nvPr/>
        </p:nvSpPr>
        <p:spPr bwMode="auto">
          <a:xfrm>
            <a:off x="304800" y="304800"/>
            <a:ext cx="85344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200" b="1">
                <a:latin typeface="Constantia" panose="02030602050306030303" pitchFamily="18" charset="0"/>
              </a:rPr>
              <a:t>5. </a:t>
            </a:r>
            <a:r>
              <a:rPr lang="en-US" altLang="en-US" sz="2200" b="1">
                <a:solidFill>
                  <a:srgbClr val="7030A0"/>
                </a:solidFill>
                <a:latin typeface="Constantia" panose="02030602050306030303" pitchFamily="18" charset="0"/>
              </a:rPr>
              <a:t>PROPRIETARY RATIO </a:t>
            </a:r>
            <a:r>
              <a:rPr lang="en-US" altLang="en-US" sz="2200" b="1">
                <a:latin typeface="Constantia" panose="02030602050306030303" pitchFamily="18" charset="0"/>
              </a:rPr>
              <a:t>: </a:t>
            </a:r>
            <a:r>
              <a:rPr lang="en-US" altLang="en-US" sz="2200">
                <a:latin typeface="Constantia" panose="02030602050306030303" pitchFamily="18" charset="0"/>
              </a:rPr>
              <a:t> This ratio indicates the extent to which Tangible Assets are financed by Owner’s Fund.</a:t>
            </a:r>
          </a:p>
          <a:p>
            <a:pPr algn="just" eaLnBrk="1" hangingPunct="1"/>
            <a:r>
              <a:rPr lang="en-US" altLang="en-US" sz="2200" b="1">
                <a:latin typeface="Constantia" panose="02030602050306030303" pitchFamily="18" charset="0"/>
              </a:rPr>
              <a:t>	</a:t>
            </a:r>
            <a:r>
              <a:rPr lang="en-US" altLang="en-US" sz="2200" b="1">
                <a:solidFill>
                  <a:srgbClr val="FF0000"/>
                </a:solidFill>
                <a:latin typeface="Constantia" panose="02030602050306030303" pitchFamily="18" charset="0"/>
              </a:rPr>
              <a:t>Proprietary Ratio = (Tangible Net Worth/Total Tangible Assets) x 100</a:t>
            </a:r>
          </a:p>
          <a:p>
            <a:pPr algn="just" eaLnBrk="1" hangingPunct="1"/>
            <a:r>
              <a:rPr lang="en-US" altLang="en-US" sz="2200" b="1">
                <a:latin typeface="Constantia" panose="02030602050306030303" pitchFamily="18" charset="0"/>
              </a:rPr>
              <a:t>       T</a:t>
            </a:r>
            <a:r>
              <a:rPr lang="en-US" altLang="en-US" sz="2200">
                <a:latin typeface="Constantia" panose="02030602050306030303" pitchFamily="18" charset="0"/>
              </a:rPr>
              <a:t>he ratio will be 100% when there is no Borrowing for purchasing of Assets.</a:t>
            </a:r>
          </a:p>
          <a:p>
            <a:pPr algn="just" eaLnBrk="1" hangingPunct="1"/>
            <a:endParaRPr lang="en-US" altLang="en-US" sz="2200" b="1">
              <a:latin typeface="Constantia" panose="02030602050306030303" pitchFamily="18" charset="0"/>
            </a:endParaRPr>
          </a:p>
          <a:p>
            <a:pPr algn="just" eaLnBrk="1" hangingPunct="1"/>
            <a:r>
              <a:rPr lang="en-US" altLang="en-US" sz="2200" b="1">
                <a:latin typeface="Constantia" panose="02030602050306030303" pitchFamily="18" charset="0"/>
              </a:rPr>
              <a:t> </a:t>
            </a:r>
            <a:r>
              <a:rPr lang="en-US" altLang="en-US" sz="2200">
                <a:latin typeface="Constantia" panose="02030602050306030303" pitchFamily="18" charset="0"/>
              </a:rPr>
              <a:t>6. </a:t>
            </a:r>
            <a:r>
              <a:rPr lang="en-US" altLang="en-US" sz="2200" b="1">
                <a:solidFill>
                  <a:srgbClr val="7030A0"/>
                </a:solidFill>
                <a:latin typeface="Constantia" panose="02030602050306030303" pitchFamily="18" charset="0"/>
              </a:rPr>
              <a:t>GROSS PROFIT RATIO </a:t>
            </a:r>
            <a:r>
              <a:rPr lang="en-US" altLang="en-US" sz="2200" b="1">
                <a:latin typeface="Constantia" panose="02030602050306030303" pitchFamily="18" charset="0"/>
              </a:rPr>
              <a:t>: </a:t>
            </a:r>
            <a:r>
              <a:rPr lang="en-US" altLang="en-US" sz="2000">
                <a:latin typeface="Constantia" panose="02030602050306030303" pitchFamily="18" charset="0"/>
              </a:rPr>
              <a:t>By comparing Gross Profit percentage to Net Sales we can arrive at the Gross Profit Ratio which indicates the manufacturing efficiency as well as the pricing policy of the concern.</a:t>
            </a:r>
          </a:p>
          <a:p>
            <a:pPr algn="just" eaLnBrk="1" hangingPunct="1"/>
            <a:endParaRPr lang="en-US" altLang="en-US" sz="2200" b="1">
              <a:latin typeface="Constantia" panose="02030602050306030303" pitchFamily="18" charset="0"/>
            </a:endParaRPr>
          </a:p>
          <a:p>
            <a:pPr algn="just" eaLnBrk="1" hangingPunct="1"/>
            <a:r>
              <a:rPr lang="en-US" altLang="en-US" sz="2200" b="1">
                <a:solidFill>
                  <a:srgbClr val="FF0000"/>
                </a:solidFill>
                <a:latin typeface="Constantia" panose="02030602050306030303" pitchFamily="18" charset="0"/>
              </a:rPr>
              <a:t>       Gross Profit Ratio  =  (Gross Profit  / Net Sales ) x 100</a:t>
            </a:r>
          </a:p>
          <a:p>
            <a:pPr algn="just" eaLnBrk="1" hangingPunct="1"/>
            <a:endParaRPr lang="en-US" altLang="en-US" sz="2200" b="1">
              <a:latin typeface="Constantia" panose="02030602050306030303" pitchFamily="18" charset="0"/>
            </a:endParaRPr>
          </a:p>
          <a:p>
            <a:pPr algn="just" eaLnBrk="1" hangingPunct="1"/>
            <a:r>
              <a:rPr lang="en-US" altLang="en-US" sz="2000" b="1">
                <a:latin typeface="Constantia" panose="02030602050306030303" pitchFamily="18" charset="0"/>
              </a:rPr>
              <a:t>        Alternatively , </a:t>
            </a:r>
            <a:r>
              <a:rPr lang="en-US" altLang="en-US" sz="2000">
                <a:latin typeface="Constantia" panose="02030602050306030303" pitchFamily="18" charset="0"/>
              </a:rPr>
              <a:t> since Gross Profit is equal to  Sales</a:t>
            </a:r>
            <a:r>
              <a:rPr lang="en-US" altLang="en-US" sz="2000" b="1" i="1">
                <a:latin typeface="Constantia" panose="02030602050306030303" pitchFamily="18" charset="0"/>
              </a:rPr>
              <a:t> minus </a:t>
            </a:r>
            <a:r>
              <a:rPr lang="en-US" altLang="en-US" sz="2000">
                <a:latin typeface="Constantia" panose="02030602050306030303" pitchFamily="18" charset="0"/>
              </a:rPr>
              <a:t>Cost of Goods Sold, it can also be interpreted as below :</a:t>
            </a:r>
          </a:p>
          <a:p>
            <a:pPr algn="just" eaLnBrk="1" hangingPunct="1"/>
            <a:r>
              <a:rPr lang="en-US" altLang="en-US" sz="2000">
                <a:latin typeface="Constantia" panose="02030602050306030303" pitchFamily="18" charset="0"/>
              </a:rPr>
              <a:t>         </a:t>
            </a:r>
          </a:p>
          <a:p>
            <a:pPr algn="just" eaLnBrk="1" hangingPunct="1"/>
            <a:r>
              <a:rPr lang="en-US" altLang="en-US" sz="2200" b="1">
                <a:solidFill>
                  <a:srgbClr val="FF0000"/>
                </a:solidFill>
                <a:latin typeface="Constantia" panose="02030602050306030303" pitchFamily="18" charset="0"/>
              </a:rPr>
              <a:t>      Gross Profit Ratio = [ (Sales – Cost of goods sold)/ Net Sales] x 100</a:t>
            </a:r>
          </a:p>
          <a:p>
            <a:pPr algn="just" eaLnBrk="1" hangingPunct="1"/>
            <a:r>
              <a:rPr lang="en-US" altLang="en-US">
                <a:latin typeface="Constantia" panose="02030602050306030303" pitchFamily="18" charset="0"/>
              </a:rPr>
              <a:t>         A higher Gross Profit Ratio indicates efficiency in production of the   unit.</a:t>
            </a:r>
            <a:endParaRPr lang="en-US" altLang="en-US" sz="2200">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a:extLst>
              <a:ext uri="{FF2B5EF4-FFF2-40B4-BE49-F238E27FC236}">
                <a16:creationId xmlns:a16="http://schemas.microsoft.com/office/drawing/2014/main" id="{9329A571-EC2B-422C-990B-7D6E4F3DD9E7}"/>
              </a:ext>
            </a:extLst>
          </p:cNvPr>
          <p:cNvSpPr txBox="1">
            <a:spLocks noChangeArrowheads="1"/>
          </p:cNvSpPr>
          <p:nvPr/>
        </p:nvSpPr>
        <p:spPr bwMode="auto">
          <a:xfrm>
            <a:off x="304800" y="1219200"/>
            <a:ext cx="85344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200" b="1">
                <a:latin typeface="Constantia" panose="02030602050306030303" pitchFamily="18" charset="0"/>
              </a:rPr>
              <a:t> 7. </a:t>
            </a:r>
            <a:r>
              <a:rPr lang="en-US" altLang="en-US" sz="2200" b="1">
                <a:solidFill>
                  <a:srgbClr val="7030A0"/>
                </a:solidFill>
                <a:latin typeface="Constantia" panose="02030602050306030303" pitchFamily="18" charset="0"/>
              </a:rPr>
              <a:t>OPERATING PROFIT RATIO </a:t>
            </a:r>
            <a:r>
              <a:rPr lang="en-US" altLang="en-US" sz="2200" b="1">
                <a:latin typeface="Constantia" panose="02030602050306030303" pitchFamily="18" charset="0"/>
              </a:rPr>
              <a:t>:</a:t>
            </a:r>
          </a:p>
          <a:p>
            <a:pPr algn="just" eaLnBrk="1" hangingPunct="1"/>
            <a:r>
              <a:rPr lang="en-US" altLang="en-US" sz="2200" b="1">
                <a:latin typeface="Constantia" panose="02030602050306030303" pitchFamily="18" charset="0"/>
              </a:rPr>
              <a:t>  </a:t>
            </a:r>
          </a:p>
          <a:p>
            <a:pPr algn="just" eaLnBrk="1" hangingPunct="1"/>
            <a:r>
              <a:rPr lang="en-US" altLang="en-US" sz="2200" b="1">
                <a:latin typeface="Constantia" panose="02030602050306030303" pitchFamily="18" charset="0"/>
              </a:rPr>
              <a:t>      </a:t>
            </a:r>
            <a:r>
              <a:rPr lang="en-US" altLang="en-US" sz="2200">
                <a:latin typeface="Constantia" panose="02030602050306030303" pitchFamily="18" charset="0"/>
              </a:rPr>
              <a:t>It is expressed as    =&gt;     </a:t>
            </a:r>
            <a:r>
              <a:rPr lang="en-US" altLang="en-US" sz="2200" b="1">
                <a:solidFill>
                  <a:srgbClr val="FF0000"/>
                </a:solidFill>
                <a:latin typeface="Constantia" panose="02030602050306030303" pitchFamily="18" charset="0"/>
              </a:rPr>
              <a:t>(Operating Profit / Net Sales ) x 100</a:t>
            </a:r>
          </a:p>
          <a:p>
            <a:pPr algn="just" eaLnBrk="1" hangingPunct="1"/>
            <a:endParaRPr lang="en-US" altLang="en-US" sz="2200" b="1">
              <a:solidFill>
                <a:srgbClr val="FF0000"/>
              </a:solidFill>
              <a:latin typeface="Constantia" panose="02030602050306030303" pitchFamily="18" charset="0"/>
            </a:endParaRPr>
          </a:p>
          <a:p>
            <a:pPr algn="just" eaLnBrk="1" hangingPunct="1"/>
            <a:r>
              <a:rPr lang="en-US" altLang="en-US" sz="2200" b="1">
                <a:solidFill>
                  <a:srgbClr val="FF0000"/>
                </a:solidFill>
                <a:latin typeface="Constantia" panose="02030602050306030303" pitchFamily="18" charset="0"/>
              </a:rPr>
              <a:t>      </a:t>
            </a:r>
            <a:r>
              <a:rPr lang="en-US" altLang="en-US" sz="2200" b="1">
                <a:latin typeface="Constantia" panose="02030602050306030303" pitchFamily="18" charset="0"/>
              </a:rPr>
              <a:t>Higher the ratio indicates operational efficiency</a:t>
            </a:r>
          </a:p>
          <a:p>
            <a:pPr algn="just" eaLnBrk="1" hangingPunct="1"/>
            <a:endParaRPr lang="en-US" altLang="en-US" sz="2200" b="1">
              <a:latin typeface="Constantia" panose="02030602050306030303" pitchFamily="18" charset="0"/>
            </a:endParaRPr>
          </a:p>
          <a:p>
            <a:pPr algn="just" eaLnBrk="1" hangingPunct="1"/>
            <a:endParaRPr lang="en-US" altLang="en-US" sz="2200" b="1">
              <a:solidFill>
                <a:srgbClr val="FF0000"/>
              </a:solidFill>
              <a:latin typeface="Constantia" panose="02030602050306030303" pitchFamily="18" charset="0"/>
            </a:endParaRPr>
          </a:p>
          <a:p>
            <a:pPr algn="just" eaLnBrk="1" hangingPunct="1">
              <a:buFontTx/>
              <a:buAutoNum type="arabicPeriod" startAt="8"/>
            </a:pPr>
            <a:r>
              <a:rPr lang="en-US" altLang="en-US" sz="2200" b="1">
                <a:solidFill>
                  <a:srgbClr val="7030A0"/>
                </a:solidFill>
                <a:latin typeface="Constantia" panose="02030602050306030303" pitchFamily="18" charset="0"/>
              </a:rPr>
              <a:t>NET PROFIT RATIO :</a:t>
            </a:r>
          </a:p>
          <a:p>
            <a:pPr algn="just" eaLnBrk="1" hangingPunct="1"/>
            <a:endParaRPr lang="en-US" altLang="en-US" sz="2200" b="1">
              <a:latin typeface="Constantia" panose="02030602050306030303" pitchFamily="18" charset="0"/>
            </a:endParaRPr>
          </a:p>
          <a:p>
            <a:pPr algn="just" eaLnBrk="1" hangingPunct="1"/>
            <a:r>
              <a:rPr lang="en-US" altLang="en-US" sz="2200" b="1">
                <a:latin typeface="Constantia" panose="02030602050306030303" pitchFamily="18" charset="0"/>
              </a:rPr>
              <a:t>        </a:t>
            </a:r>
            <a:r>
              <a:rPr lang="en-US" altLang="en-US" sz="2200">
                <a:latin typeface="Constantia" panose="02030602050306030303" pitchFamily="18" charset="0"/>
              </a:rPr>
              <a:t>It is expressed as    =&gt;      </a:t>
            </a:r>
            <a:r>
              <a:rPr lang="en-US" altLang="en-US" sz="2200">
                <a:solidFill>
                  <a:srgbClr val="FF0000"/>
                </a:solidFill>
                <a:latin typeface="Constantia" panose="02030602050306030303" pitchFamily="18" charset="0"/>
              </a:rPr>
              <a:t>( </a:t>
            </a:r>
            <a:r>
              <a:rPr lang="en-US" altLang="en-US" sz="2200" b="1">
                <a:solidFill>
                  <a:srgbClr val="FF0000"/>
                </a:solidFill>
                <a:latin typeface="Constantia" panose="02030602050306030303" pitchFamily="18" charset="0"/>
              </a:rPr>
              <a:t>Net Profit / Net Sales ) x 100</a:t>
            </a:r>
          </a:p>
          <a:p>
            <a:pPr algn="just" eaLnBrk="1" hangingPunct="1"/>
            <a:endParaRPr lang="en-US" altLang="en-US" sz="2200" b="1">
              <a:solidFill>
                <a:srgbClr val="FF0000"/>
              </a:solidFill>
              <a:latin typeface="Constantia" panose="02030602050306030303" pitchFamily="18" charset="0"/>
            </a:endParaRPr>
          </a:p>
          <a:p>
            <a:pPr algn="just" eaLnBrk="1" hangingPunct="1"/>
            <a:r>
              <a:rPr lang="en-US" altLang="en-US" sz="2200" b="1">
                <a:solidFill>
                  <a:srgbClr val="FF0000"/>
                </a:solidFill>
                <a:latin typeface="Constantia" panose="02030602050306030303" pitchFamily="18" charset="0"/>
              </a:rPr>
              <a:t>        </a:t>
            </a:r>
            <a:r>
              <a:rPr lang="en-US" altLang="en-US" sz="2200" b="1">
                <a:latin typeface="Constantia" panose="02030602050306030303" pitchFamily="18" charset="0"/>
              </a:rPr>
              <a:t>It measures overall profitability.</a:t>
            </a:r>
          </a:p>
          <a:p>
            <a:pPr algn="just" eaLnBrk="1" hangingPunct="1"/>
            <a:endParaRPr lang="en-US" altLang="en-US" sz="2200" b="1">
              <a:latin typeface="Constantia" panose="02030602050306030303" pitchFamily="18" charset="0"/>
            </a:endParaRPr>
          </a:p>
          <a:p>
            <a:pPr algn="just" eaLnBrk="1" hangingPunct="1"/>
            <a:r>
              <a:rPr lang="en-US" altLang="en-US" sz="2200">
                <a:latin typeface="Constantia" panose="02030602050306030303"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0">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a:extLst>
              <a:ext uri="{FF2B5EF4-FFF2-40B4-BE49-F238E27FC236}">
                <a16:creationId xmlns:a16="http://schemas.microsoft.com/office/drawing/2014/main" id="{DF9C1C04-9188-40FB-A61B-CF71F0385A5A}"/>
              </a:ext>
            </a:extLst>
          </p:cNvPr>
          <p:cNvSpPr txBox="1">
            <a:spLocks noChangeArrowheads="1"/>
          </p:cNvSpPr>
          <p:nvPr/>
        </p:nvSpPr>
        <p:spPr bwMode="auto">
          <a:xfrm>
            <a:off x="228600" y="0"/>
            <a:ext cx="8610600" cy="787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000">
                <a:latin typeface="Constantia" panose="02030602050306030303" pitchFamily="18" charset="0"/>
              </a:rPr>
              <a:t> </a:t>
            </a:r>
          </a:p>
          <a:p>
            <a:pPr algn="just" eaLnBrk="1" hangingPunct="1"/>
            <a:r>
              <a:rPr lang="en-US" altLang="en-US" sz="2000" b="1">
                <a:latin typeface="Constantia" panose="02030602050306030303" pitchFamily="18" charset="0"/>
              </a:rPr>
              <a:t>         9.   </a:t>
            </a:r>
            <a:r>
              <a:rPr lang="en-US" altLang="en-US" sz="2000" b="1">
                <a:solidFill>
                  <a:srgbClr val="7030A0"/>
                </a:solidFill>
                <a:latin typeface="Constantia" panose="02030602050306030303" pitchFamily="18" charset="0"/>
              </a:rPr>
              <a:t>STOCK/INVENTORY TURNOVER RATIO </a:t>
            </a:r>
            <a:r>
              <a:rPr lang="en-US" altLang="en-US" sz="2000" b="1">
                <a:latin typeface="Constantia" panose="02030602050306030303" pitchFamily="18" charset="0"/>
              </a:rPr>
              <a:t>:</a:t>
            </a:r>
          </a:p>
          <a:p>
            <a:pPr algn="just" eaLnBrk="1" hangingPunct="1"/>
            <a:endParaRPr lang="en-US" altLang="en-US" sz="2000" b="1">
              <a:latin typeface="Constantia" panose="02030602050306030303" pitchFamily="18" charset="0"/>
            </a:endParaRPr>
          </a:p>
          <a:p>
            <a:pPr algn="just" eaLnBrk="1" hangingPunct="1"/>
            <a:endParaRPr lang="en-US" altLang="en-US" sz="2000" b="1">
              <a:latin typeface="Constantia" panose="02030602050306030303" pitchFamily="18" charset="0"/>
            </a:endParaRPr>
          </a:p>
          <a:p>
            <a:pPr algn="just" eaLnBrk="1" hangingPunct="1"/>
            <a:endParaRPr lang="en-US" altLang="en-US" sz="2000" b="1">
              <a:latin typeface="Constantia" panose="02030602050306030303" pitchFamily="18" charset="0"/>
            </a:endParaRPr>
          </a:p>
          <a:p>
            <a:pPr algn="just" eaLnBrk="1" hangingPunct="1"/>
            <a:r>
              <a:rPr lang="en-US" altLang="en-US" sz="2000" b="1">
                <a:latin typeface="Constantia" panose="02030602050306030303" pitchFamily="18" charset="0"/>
              </a:rPr>
              <a:t>           </a:t>
            </a:r>
            <a:r>
              <a:rPr lang="en-US" altLang="en-US" sz="2400" b="1">
                <a:latin typeface="Constantia" panose="02030602050306030303" pitchFamily="18" charset="0"/>
              </a:rPr>
              <a:t>(</a:t>
            </a:r>
            <a:r>
              <a:rPr lang="en-US" altLang="en-US" sz="2400" b="1">
                <a:latin typeface="Calibri" panose="020F0502020204030204" pitchFamily="34" charset="0"/>
              </a:rPr>
              <a:t>Average Inventory/Sales) x 365    for days </a:t>
            </a:r>
          </a:p>
          <a:p>
            <a:pPr algn="just" eaLnBrk="1" hangingPunct="1"/>
            <a:r>
              <a:rPr lang="en-US" altLang="en-US" sz="2400" b="1">
                <a:latin typeface="Calibri" panose="020F0502020204030204" pitchFamily="34" charset="0"/>
              </a:rPr>
              <a:t>	   </a:t>
            </a:r>
            <a:r>
              <a:rPr lang="en-US" altLang="en-US" sz="2400" b="1">
                <a:latin typeface="Constantia" panose="02030602050306030303" pitchFamily="18" charset="0"/>
              </a:rPr>
              <a:t>(</a:t>
            </a:r>
            <a:r>
              <a:rPr lang="en-US" altLang="en-US" sz="2400" b="1">
                <a:latin typeface="Calibri" panose="020F0502020204030204" pitchFamily="34" charset="0"/>
              </a:rPr>
              <a:t>Average Inventory/Sales) x 52     for weeks</a:t>
            </a:r>
          </a:p>
          <a:p>
            <a:pPr algn="just" eaLnBrk="1" hangingPunct="1"/>
            <a:r>
              <a:rPr lang="en-US" altLang="en-US" sz="2400" b="1">
                <a:latin typeface="Calibri" panose="020F0502020204030204" pitchFamily="34" charset="0"/>
              </a:rPr>
              <a:t>          </a:t>
            </a:r>
            <a:r>
              <a:rPr lang="en-US" altLang="en-US" sz="2400" b="1">
                <a:latin typeface="Constantia" panose="02030602050306030303" pitchFamily="18" charset="0"/>
              </a:rPr>
              <a:t>(</a:t>
            </a:r>
            <a:r>
              <a:rPr lang="en-US" altLang="en-US" sz="2400" b="1">
                <a:latin typeface="Calibri" panose="020F0502020204030204" pitchFamily="34" charset="0"/>
              </a:rPr>
              <a:t>Average Inventory/Sales) x 12     for months</a:t>
            </a: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Average Inventory  or Stocks  = (Opening Stock + Closing Stock)</a:t>
            </a:r>
          </a:p>
          <a:p>
            <a:pPr algn="just" eaLnBrk="1" hangingPunct="1"/>
            <a:r>
              <a:rPr lang="en-US" altLang="en-US" sz="2400" b="1">
                <a:latin typeface="Calibri" panose="020F0502020204030204" pitchFamily="34" charset="0"/>
              </a:rPr>
              <a:t>                                                                  ----------------------------------------- </a:t>
            </a:r>
          </a:p>
          <a:p>
            <a:pPr algn="just" eaLnBrk="1" hangingPunct="1"/>
            <a:r>
              <a:rPr lang="en-US" altLang="en-US" sz="3200" b="1">
                <a:latin typeface="Constantia" panose="02030602050306030303" pitchFamily="18" charset="0"/>
              </a:rPr>
              <a:t>                                                                  2</a:t>
            </a:r>
          </a:p>
          <a:p>
            <a:pPr algn="just" eaLnBrk="1" hangingPunct="1"/>
            <a:r>
              <a:rPr lang="en-US" altLang="en-US" sz="2400" b="1">
                <a:latin typeface="Constantia" panose="02030602050306030303" pitchFamily="18" charset="0"/>
              </a:rPr>
              <a:t>      </a:t>
            </a:r>
          </a:p>
          <a:p>
            <a:pPr algn="just" eaLnBrk="1" hangingPunct="1"/>
            <a:r>
              <a:rPr lang="en-US" altLang="en-US" sz="2400">
                <a:latin typeface="Constantia" panose="02030602050306030303" pitchFamily="18" charset="0"/>
              </a:rPr>
              <a:t>. This ratio indicates the number of times the inventory is rotated during the relevant  accounting period</a:t>
            </a:r>
          </a:p>
          <a:p>
            <a:pPr algn="just" eaLnBrk="1" hangingPunct="1"/>
            <a:r>
              <a:rPr lang="en-US" altLang="en-US" sz="2400">
                <a:latin typeface="Constantia" panose="02030602050306030303" pitchFamily="18" charset="0"/>
              </a:rPr>
              <a:t>         </a:t>
            </a:r>
          </a:p>
          <a:p>
            <a:pPr algn="just" eaLnBrk="1" hangingPunct="1"/>
            <a:r>
              <a:rPr lang="en-US" altLang="en-US" sz="2000">
                <a:latin typeface="Constantia" panose="02030602050306030303" pitchFamily="18" charset="0"/>
              </a:rPr>
              <a:t>  </a:t>
            </a:r>
          </a:p>
          <a:p>
            <a:pPr algn="just" eaLnBrk="1" hangingPunct="1"/>
            <a:endParaRPr lang="en-US" altLang="en-US" sz="2000">
              <a:latin typeface="Constantia" panose="02030602050306030303" pitchFamily="18" charset="0"/>
            </a:endParaRPr>
          </a:p>
          <a:p>
            <a:pPr algn="just" eaLnBrk="1" hangingPunct="1"/>
            <a:endParaRPr lang="en-US" altLang="en-US" sz="2000">
              <a:latin typeface="Constantia" panose="02030602050306030303" pitchFamily="18" charset="0"/>
            </a:endParaRPr>
          </a:p>
          <a:p>
            <a:pPr algn="just" eaLnBrk="1" hangingPunct="1"/>
            <a:endParaRPr lang="en-US" altLang="en-US" sz="2800">
              <a:latin typeface="Constantia" panose="02030602050306030303" pitchFamily="18" charset="0"/>
            </a:endParaRPr>
          </a:p>
          <a:p>
            <a:pPr algn="just" eaLnBrk="1" hangingPunct="1"/>
            <a:r>
              <a:rPr lang="en-US" altLang="en-US" sz="2200">
                <a:latin typeface="Constantia" panose="02030602050306030303"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4">
                                            <p:txEl>
                                              <p:pRg st="10" end="10"/>
                                            </p:txEl>
                                          </p:spTgt>
                                        </p:tgtEl>
                                        <p:attrNameLst>
                                          <p:attrName>style.visibility</p:attrName>
                                        </p:attrNameLst>
                                      </p:cBhvr>
                                      <p:to>
                                        <p:strVal val="visible"/>
                                      </p:to>
                                    </p:set>
                                    <p:animEffect transition="in" filter="blinds(horizontal)">
                                      <p:cBhvr>
                                        <p:cTn id="17" dur="500"/>
                                        <p:tgtEl>
                                          <p:spTgt spid="23554">
                                            <p:txEl>
                                              <p:pRg st="10" end="1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3554">
                                            <p:txEl>
                                              <p:pRg st="11" end="11"/>
                                            </p:txEl>
                                          </p:spTgt>
                                        </p:tgtEl>
                                        <p:attrNameLst>
                                          <p:attrName>style.visibility</p:attrName>
                                        </p:attrNameLst>
                                      </p:cBhvr>
                                      <p:to>
                                        <p:strVal val="visible"/>
                                      </p:to>
                                    </p:set>
                                    <p:animEffect transition="in" filter="blinds(horizontal)">
                                      <p:cBhvr>
                                        <p:cTn id="20" dur="500"/>
                                        <p:tgtEl>
                                          <p:spTgt spid="23554">
                                            <p:txEl>
                                              <p:pRg st="11" end="1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3554">
                                            <p:txEl>
                                              <p:pRg st="12" end="12"/>
                                            </p:txEl>
                                          </p:spTgt>
                                        </p:tgtEl>
                                        <p:attrNameLst>
                                          <p:attrName>style.visibility</p:attrName>
                                        </p:attrNameLst>
                                      </p:cBhvr>
                                      <p:to>
                                        <p:strVal val="visible"/>
                                      </p:to>
                                    </p:set>
                                    <p:animEffect transition="in" filter="blinds(horizontal)">
                                      <p:cBhvr>
                                        <p:cTn id="23" dur="500"/>
                                        <p:tgtEl>
                                          <p:spTgt spid="23554">
                                            <p:txEl>
                                              <p:pRg st="12" end="1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355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a:extLst>
              <a:ext uri="{FF2B5EF4-FFF2-40B4-BE49-F238E27FC236}">
                <a16:creationId xmlns:a16="http://schemas.microsoft.com/office/drawing/2014/main" id="{D18C8887-C6B1-41A1-86B9-AAB0573F715E}"/>
              </a:ext>
            </a:extLst>
          </p:cNvPr>
          <p:cNvSpPr txBox="1">
            <a:spLocks noChangeArrowheads="1"/>
          </p:cNvSpPr>
          <p:nvPr/>
        </p:nvSpPr>
        <p:spPr bwMode="auto">
          <a:xfrm>
            <a:off x="228600" y="0"/>
            <a:ext cx="8610600" cy="911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000">
                <a:latin typeface="Constantia" panose="02030602050306030303" pitchFamily="18" charset="0"/>
              </a:rPr>
              <a:t> </a:t>
            </a:r>
          </a:p>
          <a:p>
            <a:pPr algn="just" eaLnBrk="1" hangingPunct="1"/>
            <a:r>
              <a:rPr lang="en-US" altLang="en-US" sz="2200" b="1">
                <a:latin typeface="Calibri" panose="020F0502020204030204" pitchFamily="34" charset="0"/>
              </a:rPr>
              <a:t>         </a:t>
            </a:r>
            <a:r>
              <a:rPr lang="en-US" altLang="en-US" sz="2200" b="1">
                <a:solidFill>
                  <a:srgbClr val="7030A0"/>
                </a:solidFill>
                <a:latin typeface="Calibri" panose="020F0502020204030204" pitchFamily="34" charset="0"/>
              </a:rPr>
              <a:t>10.  DEBTORS TURNOVER RATIO </a:t>
            </a:r>
            <a:r>
              <a:rPr lang="en-US" altLang="en-US" sz="2200" b="1">
                <a:latin typeface="Calibri" panose="020F0502020204030204" pitchFamily="34" charset="0"/>
              </a:rPr>
              <a:t>:  </a:t>
            </a:r>
            <a:r>
              <a:rPr lang="en-US" altLang="en-US" sz="2200">
                <a:latin typeface="Calibri" panose="020F0502020204030204" pitchFamily="34" charset="0"/>
              </a:rPr>
              <a:t>This is also called  Debtors Velocity or Average Collection Period or Period of Credit given .</a:t>
            </a:r>
          </a:p>
          <a:p>
            <a:pPr algn="just" eaLnBrk="1" hangingPunct="1"/>
            <a:endParaRPr lang="en-US" altLang="en-US" sz="2200" b="1">
              <a:latin typeface="Constantia" panose="02030602050306030303" pitchFamily="18" charset="0"/>
            </a:endParaRPr>
          </a:p>
          <a:p>
            <a:pPr algn="just" eaLnBrk="1" hangingPunct="1"/>
            <a:r>
              <a:rPr lang="en-US" altLang="en-US" sz="2200" b="1">
                <a:latin typeface="Constantia" panose="02030602050306030303" pitchFamily="18" charset="0"/>
              </a:rPr>
              <a:t>        </a:t>
            </a:r>
            <a:r>
              <a:rPr lang="en-US" altLang="en-US" sz="2200" b="1">
                <a:latin typeface="Calibri" panose="020F0502020204030204" pitchFamily="34" charset="0"/>
              </a:rPr>
              <a:t>(Average Debtors/Sales ) x 365 for days </a:t>
            </a:r>
          </a:p>
          <a:p>
            <a:pPr algn="just" eaLnBrk="1" hangingPunct="1"/>
            <a:r>
              <a:rPr lang="en-US" altLang="en-US" sz="2200" b="1">
                <a:latin typeface="Calibri" panose="020F0502020204030204" pitchFamily="34" charset="0"/>
              </a:rPr>
              <a:t>                                                           (52 for weeks &amp; 12 for months)</a:t>
            </a:r>
          </a:p>
          <a:p>
            <a:pPr algn="just" eaLnBrk="1" hangingPunct="1"/>
            <a:endParaRPr lang="en-US" altLang="en-US" sz="2200" b="1">
              <a:latin typeface="Calibri" panose="020F0502020204030204" pitchFamily="34" charset="0"/>
            </a:endParaRPr>
          </a:p>
          <a:p>
            <a:pPr algn="just" eaLnBrk="1" hangingPunct="1"/>
            <a:r>
              <a:rPr lang="en-US" altLang="en-US" sz="2200" b="1">
                <a:solidFill>
                  <a:srgbClr val="7030A0"/>
                </a:solidFill>
                <a:latin typeface="Calibri" panose="020F0502020204030204" pitchFamily="34" charset="0"/>
              </a:rPr>
              <a:t>          11.  ASSET TURNOVER RATIO :                    </a:t>
            </a:r>
            <a:r>
              <a:rPr lang="en-US" altLang="en-US" sz="2200" b="1">
                <a:latin typeface="Calibri" panose="020F0502020204030204" pitchFamily="34" charset="0"/>
              </a:rPr>
              <a:t>Net Sales/Tangible Assets</a:t>
            </a:r>
          </a:p>
          <a:p>
            <a:pPr algn="just" eaLnBrk="1" hangingPunct="1"/>
            <a:endParaRPr lang="en-US" altLang="en-US" sz="2200" b="1">
              <a:latin typeface="Calibri" panose="020F0502020204030204" pitchFamily="34" charset="0"/>
            </a:endParaRPr>
          </a:p>
          <a:p>
            <a:pPr algn="just" eaLnBrk="1" hangingPunct="1"/>
            <a:r>
              <a:rPr lang="en-US" altLang="en-US" sz="2200" b="1">
                <a:solidFill>
                  <a:srgbClr val="7030A0"/>
                </a:solidFill>
                <a:latin typeface="Calibri" panose="020F0502020204030204" pitchFamily="34" charset="0"/>
              </a:rPr>
              <a:t>          12. FIXED ASSET TURNOVER RATIO  </a:t>
            </a:r>
            <a:r>
              <a:rPr lang="en-US" altLang="en-US" sz="2200" b="1">
                <a:latin typeface="Calibri" panose="020F0502020204030204" pitchFamily="34" charset="0"/>
              </a:rPr>
              <a:t>:         Net Sales /Fixed Assets</a:t>
            </a:r>
          </a:p>
          <a:p>
            <a:pPr algn="just" eaLnBrk="1" hangingPunct="1"/>
            <a:endParaRPr lang="en-US" altLang="en-US" sz="2200" b="1">
              <a:latin typeface="Calibri" panose="020F0502020204030204" pitchFamily="34" charset="0"/>
            </a:endParaRPr>
          </a:p>
          <a:p>
            <a:pPr algn="just" eaLnBrk="1" hangingPunct="1"/>
            <a:r>
              <a:rPr lang="en-US" altLang="en-US" sz="2200" b="1">
                <a:latin typeface="Calibri" panose="020F0502020204030204" pitchFamily="34" charset="0"/>
              </a:rPr>
              <a:t>          </a:t>
            </a:r>
            <a:r>
              <a:rPr lang="en-US" altLang="en-US" sz="2200" b="1">
                <a:solidFill>
                  <a:srgbClr val="7030A0"/>
                </a:solidFill>
                <a:latin typeface="Calibri" panose="020F0502020204030204" pitchFamily="34" charset="0"/>
              </a:rPr>
              <a:t>13. CURRENT ASSET TURNOVER RATIO  </a:t>
            </a:r>
            <a:r>
              <a:rPr lang="en-US" altLang="en-US" sz="2200" b="1">
                <a:latin typeface="Calibri" panose="020F0502020204030204" pitchFamily="34" charset="0"/>
              </a:rPr>
              <a:t>:  Net Sales / Current Assets </a:t>
            </a:r>
          </a:p>
          <a:p>
            <a:pPr algn="just" eaLnBrk="1" hangingPunct="1"/>
            <a:endParaRPr lang="en-US" altLang="en-US" sz="2200" b="1">
              <a:latin typeface="Calibri" panose="020F0502020204030204" pitchFamily="34" charset="0"/>
            </a:endParaRPr>
          </a:p>
          <a:p>
            <a:pPr algn="just" eaLnBrk="1" hangingPunct="1"/>
            <a:r>
              <a:rPr lang="en-US" altLang="en-US" sz="2200" b="1">
                <a:solidFill>
                  <a:srgbClr val="7030A0"/>
                </a:solidFill>
                <a:latin typeface="Calibri" panose="020F0502020204030204" pitchFamily="34" charset="0"/>
              </a:rPr>
              <a:t>          14. CREDITORS TURNOVER RATIO </a:t>
            </a:r>
            <a:r>
              <a:rPr lang="en-US" altLang="en-US" sz="2200" b="1">
                <a:latin typeface="Calibri" panose="020F0502020204030204" pitchFamily="34" charset="0"/>
              </a:rPr>
              <a:t>: </a:t>
            </a:r>
            <a:r>
              <a:rPr lang="en-US" altLang="en-US" sz="2200">
                <a:latin typeface="Calibri" panose="020F0502020204030204" pitchFamily="34" charset="0"/>
              </a:rPr>
              <a:t>This is also called Creditors Velocity Ratio, which determines the creditor payment period.</a:t>
            </a:r>
          </a:p>
          <a:p>
            <a:pPr algn="just" eaLnBrk="1" hangingPunct="1"/>
            <a:endParaRPr lang="en-US" altLang="en-US" sz="2200" b="1">
              <a:latin typeface="Calibri" panose="020F0502020204030204" pitchFamily="34" charset="0"/>
            </a:endParaRPr>
          </a:p>
          <a:p>
            <a:pPr algn="just" eaLnBrk="1" hangingPunct="1"/>
            <a:r>
              <a:rPr lang="en-US" altLang="en-US" sz="2200" b="1">
                <a:latin typeface="Calibri" panose="020F0502020204030204" pitchFamily="34" charset="0"/>
              </a:rPr>
              <a:t>       (Average Creditors/Purchases)x365 for days </a:t>
            </a:r>
          </a:p>
          <a:p>
            <a:pPr algn="just" eaLnBrk="1" hangingPunct="1"/>
            <a:r>
              <a:rPr lang="en-US" altLang="en-US" sz="2200" b="1">
                <a:latin typeface="Calibri" panose="020F0502020204030204" pitchFamily="34" charset="0"/>
              </a:rPr>
              <a:t>                                                                 (52 for weeks &amp; 12 for months)</a:t>
            </a:r>
          </a:p>
          <a:p>
            <a:pPr algn="just" eaLnBrk="1" hangingPunct="1"/>
            <a:r>
              <a:rPr lang="en-US" altLang="en-US" sz="2200" b="1">
                <a:latin typeface="Calibri" panose="020F0502020204030204" pitchFamily="34" charset="0"/>
              </a:rPr>
              <a:t>            </a:t>
            </a:r>
          </a:p>
          <a:p>
            <a:pPr algn="just" eaLnBrk="1" hangingPunct="1"/>
            <a:endParaRPr lang="en-US" altLang="en-US" sz="2000" b="1">
              <a:latin typeface="Constantia" panose="02030602050306030303" pitchFamily="18" charset="0"/>
            </a:endParaRPr>
          </a:p>
          <a:p>
            <a:pPr algn="just" eaLnBrk="1" hangingPunct="1"/>
            <a:r>
              <a:rPr lang="en-US" altLang="en-US" sz="2000" b="1">
                <a:latin typeface="Constantia" panose="02030602050306030303" pitchFamily="18" charset="0"/>
              </a:rPr>
              <a:t>         </a:t>
            </a:r>
          </a:p>
          <a:p>
            <a:pPr algn="just" eaLnBrk="1" hangingPunct="1"/>
            <a:r>
              <a:rPr lang="en-US" altLang="en-US" sz="2000" b="1">
                <a:latin typeface="Constantia" panose="02030602050306030303" pitchFamily="18" charset="0"/>
              </a:rPr>
              <a:t>        </a:t>
            </a:r>
            <a:r>
              <a:rPr lang="en-US" altLang="en-US" sz="2000">
                <a:latin typeface="Constantia" panose="02030602050306030303" pitchFamily="18" charset="0"/>
              </a:rPr>
              <a:t> </a:t>
            </a:r>
          </a:p>
          <a:p>
            <a:pPr algn="just" eaLnBrk="1" hangingPunct="1"/>
            <a:r>
              <a:rPr lang="en-US" altLang="en-US" sz="2000">
                <a:latin typeface="Constantia" panose="02030602050306030303" pitchFamily="18" charset="0"/>
              </a:rPr>
              <a:t>          </a:t>
            </a:r>
          </a:p>
          <a:p>
            <a:pPr algn="just" eaLnBrk="1" hangingPunct="1"/>
            <a:endParaRPr lang="en-US" altLang="en-US" sz="2000">
              <a:latin typeface="Constantia" panose="02030602050306030303" pitchFamily="18" charset="0"/>
            </a:endParaRPr>
          </a:p>
          <a:p>
            <a:pPr algn="just" eaLnBrk="1" hangingPunct="1"/>
            <a:endParaRPr lang="en-US" altLang="en-US" sz="2000">
              <a:latin typeface="Constantia" panose="02030602050306030303" pitchFamily="18" charset="0"/>
            </a:endParaRPr>
          </a:p>
          <a:p>
            <a:pPr algn="just" eaLnBrk="1" hangingPunct="1"/>
            <a:endParaRPr lang="en-US" altLang="en-US" sz="2800">
              <a:latin typeface="Constantia" panose="02030602050306030303" pitchFamily="18" charset="0"/>
            </a:endParaRPr>
          </a:p>
          <a:p>
            <a:pPr algn="just" eaLnBrk="1" hangingPunct="1"/>
            <a:r>
              <a:rPr lang="en-US" altLang="en-US" sz="2200">
                <a:latin typeface="Constantia" panose="02030602050306030303"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8">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78">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578">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57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a:extLst>
              <a:ext uri="{FF2B5EF4-FFF2-40B4-BE49-F238E27FC236}">
                <a16:creationId xmlns:a16="http://schemas.microsoft.com/office/drawing/2014/main" id="{98DE3754-CAC2-42AF-BCDC-59E04EDD108B}"/>
              </a:ext>
            </a:extLst>
          </p:cNvPr>
          <p:cNvSpPr txBox="1">
            <a:spLocks noChangeArrowheads="1"/>
          </p:cNvSpPr>
          <p:nvPr/>
        </p:nvSpPr>
        <p:spPr bwMode="auto">
          <a:xfrm>
            <a:off x="0" y="0"/>
            <a:ext cx="8839200" cy="1003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000">
                <a:latin typeface="Constantia" panose="02030602050306030303" pitchFamily="18" charset="0"/>
              </a:rPr>
              <a:t> </a:t>
            </a:r>
          </a:p>
          <a:p>
            <a:pPr algn="ctr" eaLnBrk="1" hangingPunct="1"/>
            <a:r>
              <a:rPr lang="en-US" altLang="en-US" sz="2400" b="1">
                <a:latin typeface="Calibri" panose="020F0502020204030204" pitchFamily="34" charset="0"/>
              </a:rPr>
              <a:t>         </a:t>
            </a:r>
          </a:p>
          <a:p>
            <a:pPr algn="just" eaLnBrk="1" hangingPunct="1"/>
            <a:endParaRPr lang="en-US" altLang="en-US" sz="2400" b="1">
              <a:latin typeface="Calibri" panose="020F0502020204030204" pitchFamily="34" charset="0"/>
            </a:endParaRPr>
          </a:p>
          <a:p>
            <a:pPr algn="just" eaLnBrk="1" hangingPunct="1"/>
            <a:r>
              <a:rPr lang="en-US" altLang="en-US" sz="2400" b="1">
                <a:solidFill>
                  <a:srgbClr val="7030A0"/>
                </a:solidFill>
                <a:latin typeface="Calibri" panose="020F0502020204030204" pitchFamily="34" charset="0"/>
              </a:rPr>
              <a:t>15. RETRUN ON ASSETS :       </a:t>
            </a:r>
            <a:r>
              <a:rPr lang="en-US" altLang="en-US" sz="2400" b="1">
                <a:latin typeface="Calibri" panose="020F0502020204030204" pitchFamily="34" charset="0"/>
              </a:rPr>
              <a:t>Net Profit after Taxes/Total Assets</a:t>
            </a:r>
          </a:p>
          <a:p>
            <a:pPr algn="just" eaLnBrk="1" hangingPunct="1"/>
            <a:r>
              <a:rPr lang="en-US" altLang="en-US" sz="2400">
                <a:latin typeface="Calibri" panose="020F0502020204030204" pitchFamily="34" charset="0"/>
              </a:rPr>
              <a:t>      </a:t>
            </a:r>
          </a:p>
          <a:p>
            <a:pPr algn="just" eaLnBrk="1" hangingPunct="1"/>
            <a:r>
              <a:rPr lang="en-US" altLang="en-US" sz="2400">
                <a:latin typeface="Calibri" panose="020F0502020204030204" pitchFamily="34" charset="0"/>
              </a:rPr>
              <a:t>      </a:t>
            </a:r>
          </a:p>
          <a:p>
            <a:pPr algn="just" eaLnBrk="1" hangingPunct="1"/>
            <a:r>
              <a:rPr lang="en-US" altLang="en-US" sz="2400">
                <a:solidFill>
                  <a:srgbClr val="7030A0"/>
                </a:solidFill>
                <a:latin typeface="Calibri" panose="020F0502020204030204" pitchFamily="34" charset="0"/>
              </a:rPr>
              <a:t>16. </a:t>
            </a:r>
            <a:r>
              <a:rPr lang="en-US" altLang="en-US" sz="2400" b="1">
                <a:solidFill>
                  <a:srgbClr val="7030A0"/>
                </a:solidFill>
                <a:latin typeface="Calibri" panose="020F0502020204030204" pitchFamily="34" charset="0"/>
              </a:rPr>
              <a:t>RETRUN ON CAPITAL EMPLOYED : </a:t>
            </a: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a:t>
            </a:r>
            <a:r>
              <a:rPr lang="en-US" altLang="en-US" sz="2200" b="1">
                <a:latin typeface="Calibri" panose="020F0502020204030204" pitchFamily="34" charset="0"/>
              </a:rPr>
              <a:t>( Net Profit before Interest &amp; Tax / Average Capital Employed) x 100</a:t>
            </a:r>
          </a:p>
          <a:p>
            <a:pPr algn="just" eaLnBrk="1" hangingPunct="1"/>
            <a:r>
              <a:rPr lang="en-US" altLang="en-US" sz="2400">
                <a:latin typeface="Calibri" panose="020F0502020204030204" pitchFamily="34" charset="0"/>
              </a:rPr>
              <a:t>      </a:t>
            </a:r>
          </a:p>
          <a:p>
            <a:pPr algn="just" eaLnBrk="1" hangingPunct="1"/>
            <a:r>
              <a:rPr lang="en-US" altLang="en-US" sz="2400">
                <a:latin typeface="Calibri" panose="020F0502020204030204" pitchFamily="34" charset="0"/>
              </a:rPr>
              <a:t>       Average Capital Employed is the average of the </a:t>
            </a:r>
            <a:r>
              <a:rPr lang="en-US" altLang="en-US" sz="2400" b="1" i="1">
                <a:latin typeface="Calibri" panose="020F0502020204030204" pitchFamily="34" charset="0"/>
              </a:rPr>
              <a:t>equity share capital</a:t>
            </a:r>
            <a:r>
              <a:rPr lang="en-US" altLang="en-US" sz="2400">
                <a:latin typeface="Calibri" panose="020F0502020204030204" pitchFamily="34" charset="0"/>
              </a:rPr>
              <a:t> and </a:t>
            </a:r>
            <a:r>
              <a:rPr lang="en-US" altLang="en-US" sz="2400" b="1" i="1">
                <a:latin typeface="Calibri" panose="020F0502020204030204" pitchFamily="34" charset="0"/>
              </a:rPr>
              <a:t>long term funds </a:t>
            </a:r>
            <a:r>
              <a:rPr lang="en-US" altLang="en-US" sz="2400">
                <a:latin typeface="Calibri" panose="020F0502020204030204" pitchFamily="34" charset="0"/>
              </a:rPr>
              <a:t>provided by the owners and the creditors of the firm at the beginning and end of the accounting period.</a:t>
            </a:r>
          </a:p>
          <a:p>
            <a:pPr algn="just" eaLnBrk="1" hangingPunct="1"/>
            <a:r>
              <a:rPr lang="en-US" altLang="en-US" sz="2400" b="1">
                <a:latin typeface="Calibri" panose="020F0502020204030204" pitchFamily="34" charset="0"/>
              </a:rPr>
              <a:t>        </a:t>
            </a: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a:t>
            </a:r>
          </a:p>
          <a:p>
            <a:pPr algn="just" eaLnBrk="1" hangingPunct="1"/>
            <a:endParaRPr lang="en-US" altLang="en-US" sz="2000" b="1">
              <a:latin typeface="Constantia" panose="02030602050306030303" pitchFamily="18" charset="0"/>
            </a:endParaRPr>
          </a:p>
          <a:p>
            <a:pPr algn="just" eaLnBrk="1" hangingPunct="1"/>
            <a:r>
              <a:rPr lang="en-US" altLang="en-US" sz="2000" b="1">
                <a:latin typeface="Constantia" panose="02030602050306030303" pitchFamily="18" charset="0"/>
              </a:rPr>
              <a:t>         </a:t>
            </a:r>
          </a:p>
          <a:p>
            <a:pPr algn="just" eaLnBrk="1" hangingPunct="1"/>
            <a:r>
              <a:rPr lang="en-US" altLang="en-US" sz="2000" b="1">
                <a:latin typeface="Constantia" panose="02030602050306030303" pitchFamily="18" charset="0"/>
              </a:rPr>
              <a:t>        </a:t>
            </a:r>
            <a:r>
              <a:rPr lang="en-US" altLang="en-US" sz="2000">
                <a:latin typeface="Constantia" panose="02030602050306030303" pitchFamily="18" charset="0"/>
              </a:rPr>
              <a:t> </a:t>
            </a:r>
          </a:p>
          <a:p>
            <a:pPr algn="just" eaLnBrk="1" hangingPunct="1"/>
            <a:r>
              <a:rPr lang="en-US" altLang="en-US" sz="2000">
                <a:latin typeface="Constantia" panose="02030602050306030303" pitchFamily="18" charset="0"/>
              </a:rPr>
              <a:t>          </a:t>
            </a:r>
          </a:p>
          <a:p>
            <a:pPr algn="just" eaLnBrk="1" hangingPunct="1"/>
            <a:endParaRPr lang="en-US" altLang="en-US" sz="2000">
              <a:latin typeface="Constantia" panose="02030602050306030303" pitchFamily="18" charset="0"/>
            </a:endParaRPr>
          </a:p>
          <a:p>
            <a:pPr algn="just" eaLnBrk="1" hangingPunct="1"/>
            <a:endParaRPr lang="en-US" altLang="en-US" sz="2000">
              <a:latin typeface="Constantia" panose="02030602050306030303" pitchFamily="18" charset="0"/>
            </a:endParaRPr>
          </a:p>
          <a:p>
            <a:pPr algn="just" eaLnBrk="1" hangingPunct="1"/>
            <a:endParaRPr lang="en-US" altLang="en-US" sz="2800">
              <a:latin typeface="Constantia" panose="02030602050306030303" pitchFamily="18" charset="0"/>
            </a:endParaRPr>
          </a:p>
          <a:p>
            <a:pPr algn="just" eaLnBrk="1" hangingPunct="1"/>
            <a:r>
              <a:rPr lang="en-US" altLang="en-US" sz="2200">
                <a:latin typeface="Constantia" panose="02030602050306030303"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77" name="Rectangle 76">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0515" y="643461"/>
            <a:ext cx="5740884"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1" name="TextBox 5">
            <a:extLst>
              <a:ext uri="{FF2B5EF4-FFF2-40B4-BE49-F238E27FC236}">
                <a16:creationId xmlns:a16="http://schemas.microsoft.com/office/drawing/2014/main" id="{254F8DF8-40B2-445A-8ED4-F25C8C93FF88}"/>
              </a:ext>
            </a:extLst>
          </p:cNvPr>
          <p:cNvSpPr txBox="1">
            <a:spLocks noChangeArrowheads="1"/>
          </p:cNvSpPr>
          <p:nvPr/>
        </p:nvSpPr>
        <p:spPr bwMode="auto">
          <a:xfrm>
            <a:off x="3164852" y="4735775"/>
            <a:ext cx="5255248" cy="12457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Aft>
                <a:spcPts val="600"/>
              </a:spcAft>
            </a:pPr>
            <a:r>
              <a:rPr lang="en-US" altLang="en-US" sz="5000" b="1" cap="all" spc="100">
                <a:solidFill>
                  <a:srgbClr val="FFFFFF"/>
                </a:solidFill>
                <a:latin typeface="+mj-lt"/>
                <a:ea typeface="+mj-ea"/>
                <a:cs typeface="+mj-cs"/>
              </a:rPr>
              <a:t>RATIO ANALYSIS</a:t>
            </a:r>
          </a:p>
        </p:txBody>
      </p:sp>
      <p:sp>
        <p:nvSpPr>
          <p:cNvPr id="79"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3434" y="2290355"/>
            <a:ext cx="5571069" cy="2277283"/>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2290" name="Rectangle 4">
            <a:extLst>
              <a:ext uri="{FF2B5EF4-FFF2-40B4-BE49-F238E27FC236}">
                <a16:creationId xmlns:a16="http://schemas.microsoft.com/office/drawing/2014/main" id="{D31D18D5-F1F5-4137-A7D7-70B045EC5B59}"/>
              </a:ext>
            </a:extLst>
          </p:cNvPr>
          <p:cNvSpPr>
            <a:spLocks noChangeArrowheads="1"/>
          </p:cNvSpPr>
          <p:nvPr/>
        </p:nvSpPr>
        <p:spPr bwMode="auto">
          <a:xfrm>
            <a:off x="3164851" y="965864"/>
            <a:ext cx="5255249" cy="345037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b">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Aft>
                <a:spcPts val="600"/>
              </a:spcAft>
              <a:buClr>
                <a:schemeClr val="accent1"/>
              </a:buClr>
            </a:pPr>
            <a:r>
              <a:rPr lang="en-US" altLang="en-US" sz="1700">
                <a:solidFill>
                  <a:srgbClr val="FFFFFF"/>
                </a:solidFill>
                <a:latin typeface="+mn-lt"/>
              </a:rPr>
              <a:t>Unlike in the past when security was considered to be sufficient consideration for banks and financial institutions to grant loans and advances, nowadays the entire lending is need-based, and the emphasis is on the financial viability of a proposal and not only on security alone. </a:t>
            </a:r>
            <a:endParaRPr lang="en-US" sz="1700">
              <a:solidFill>
                <a:srgbClr val="FFFFFF"/>
              </a:solidFill>
              <a:latin typeface="+mn-lt"/>
            </a:endParaRPr>
          </a:p>
          <a:p>
            <a:pPr eaLnBrk="1" hangingPunct="1">
              <a:lnSpc>
                <a:spcPct val="90000"/>
              </a:lnSpc>
              <a:spcAft>
                <a:spcPts val="600"/>
              </a:spcAft>
              <a:buClr>
                <a:schemeClr val="accent1"/>
              </a:buClr>
            </a:pPr>
            <a:r>
              <a:rPr lang="en-US" altLang="en-US" sz="1700">
                <a:solidFill>
                  <a:srgbClr val="FFFFFF"/>
                </a:solidFill>
                <a:latin typeface="+mn-lt"/>
              </a:rPr>
              <a:t>Further all business decision contains an element of risk. The risk is more in the case of decisions relating to credits. Ratio analysis and other quantitative techniques facilitate assessment of this risk.</a:t>
            </a:r>
            <a:endParaRPr lang="en-US" sz="1700">
              <a:solidFill>
                <a:srgbClr val="FFFFFF"/>
              </a:solidFill>
              <a:latin typeface="+mn-lt"/>
            </a:endParaRPr>
          </a:p>
        </p:txBody>
      </p:sp>
      <p:cxnSp>
        <p:nvCxnSpPr>
          <p:cNvPr id="81" name="Straight Connector 80">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43237" y="4576004"/>
            <a:ext cx="3429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a:extLst>
              <a:ext uri="{FF2B5EF4-FFF2-40B4-BE49-F238E27FC236}">
                <a16:creationId xmlns:a16="http://schemas.microsoft.com/office/drawing/2014/main" id="{F32545B6-08E6-44A0-A714-C773FF2816DE}"/>
              </a:ext>
            </a:extLst>
          </p:cNvPr>
          <p:cNvSpPr txBox="1">
            <a:spLocks noChangeArrowheads="1"/>
          </p:cNvSpPr>
          <p:nvPr/>
        </p:nvSpPr>
        <p:spPr bwMode="auto">
          <a:xfrm>
            <a:off x="304800" y="0"/>
            <a:ext cx="8534400" cy="1114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000">
                <a:latin typeface="Constantia" panose="02030602050306030303" pitchFamily="18" charset="0"/>
              </a:rPr>
              <a:t> </a:t>
            </a:r>
          </a:p>
          <a:p>
            <a:pPr algn="ctr" eaLnBrk="1" hangingPunct="1"/>
            <a:r>
              <a:rPr lang="en-US" altLang="en-US" sz="2400" b="1">
                <a:latin typeface="Calibri" panose="020F0502020204030204" pitchFamily="34" charset="0"/>
              </a:rPr>
              <a:t>         </a:t>
            </a:r>
            <a:r>
              <a:rPr lang="en-US" altLang="en-US" sz="2800" b="1">
                <a:latin typeface="Calibri" panose="020F0502020204030204" pitchFamily="34" charset="0"/>
              </a:rPr>
              <a:t>Composite Ratio</a:t>
            </a:r>
          </a:p>
          <a:p>
            <a:pPr algn="just" eaLnBrk="1" hangingPunct="1"/>
            <a:endParaRPr lang="en-US" altLang="en-US" sz="2400" b="1">
              <a:solidFill>
                <a:srgbClr val="7030A0"/>
              </a:solidFill>
              <a:latin typeface="Calibri" panose="020F0502020204030204" pitchFamily="34" charset="0"/>
            </a:endParaRPr>
          </a:p>
          <a:p>
            <a:pPr algn="just" eaLnBrk="1" hangingPunct="1"/>
            <a:r>
              <a:rPr lang="en-US" altLang="en-US" sz="2400" b="1">
                <a:solidFill>
                  <a:srgbClr val="7030A0"/>
                </a:solidFill>
                <a:latin typeface="Calibri" panose="020F0502020204030204" pitchFamily="34" charset="0"/>
              </a:rPr>
              <a:t>17. RETRUN ON EQUITY CAPITAL (ROE) :  </a:t>
            </a:r>
          </a:p>
          <a:p>
            <a:pPr algn="just" eaLnBrk="1" hangingPunct="1"/>
            <a:r>
              <a:rPr lang="en-US" altLang="en-US" sz="2400" b="1">
                <a:latin typeface="Calibri" panose="020F0502020204030204" pitchFamily="34" charset="0"/>
              </a:rPr>
              <a:t>                    Net Profit after Taxes / Tangible Net Worth</a:t>
            </a:r>
          </a:p>
          <a:p>
            <a:pPr algn="just" eaLnBrk="1" hangingPunct="1"/>
            <a:endParaRPr lang="en-US" altLang="en-US" sz="2400" b="1">
              <a:latin typeface="Calibri" panose="020F0502020204030204" pitchFamily="34" charset="0"/>
            </a:endParaRPr>
          </a:p>
          <a:p>
            <a:pPr algn="just" eaLnBrk="1" hangingPunct="1">
              <a:buFontTx/>
              <a:buAutoNum type="arabicPeriod" startAt="18"/>
            </a:pPr>
            <a:r>
              <a:rPr lang="en-US" altLang="en-US" sz="2400" b="1">
                <a:solidFill>
                  <a:srgbClr val="7030A0"/>
                </a:solidFill>
                <a:latin typeface="Calibri" panose="020F0502020204030204" pitchFamily="34" charset="0"/>
              </a:rPr>
              <a:t>EARNING PER SHARE  : </a:t>
            </a:r>
            <a:r>
              <a:rPr lang="en-US" altLang="en-US" sz="2400">
                <a:latin typeface="Calibri" panose="020F0502020204030204" pitchFamily="34" charset="0"/>
              </a:rPr>
              <a:t>EPS indicates the quantum of net profit of the year that would be ranking for dividend for each share of the company being held by the equity share holders</a:t>
            </a:r>
            <a:r>
              <a:rPr lang="en-US" altLang="en-US" sz="2400" b="1">
                <a:latin typeface="Calibri" panose="020F0502020204030204" pitchFamily="34" charset="0"/>
              </a:rPr>
              <a:t>.</a:t>
            </a: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Net profit after Taxes and Preference Dividend/ No. of Equity Shares      </a:t>
            </a:r>
          </a:p>
          <a:p>
            <a:pPr algn="just" eaLnBrk="1" hangingPunct="1"/>
            <a:endParaRPr lang="en-US" altLang="en-US" sz="2400" b="1">
              <a:latin typeface="Calibri" panose="020F0502020204030204" pitchFamily="34" charset="0"/>
            </a:endParaRPr>
          </a:p>
          <a:p>
            <a:pPr algn="just" eaLnBrk="1" hangingPunct="1"/>
            <a:r>
              <a:rPr lang="en-US" altLang="en-US" sz="2400" b="1">
                <a:solidFill>
                  <a:srgbClr val="7030A0"/>
                </a:solidFill>
                <a:latin typeface="Calibri" panose="020F0502020204030204" pitchFamily="34" charset="0"/>
              </a:rPr>
              <a:t>19. PRICE EARNING RATIO : </a:t>
            </a:r>
            <a:r>
              <a:rPr lang="en-US" altLang="en-US" sz="2400">
                <a:latin typeface="Calibri" panose="020F0502020204030204" pitchFamily="34" charset="0"/>
              </a:rPr>
              <a:t>PE Ratio indicates the number of times the Earning Per Share is covered by its market price</a:t>
            </a:r>
            <a:r>
              <a:rPr lang="en-US" altLang="en-US" sz="2400" b="1">
                <a:latin typeface="Calibri" panose="020F0502020204030204" pitchFamily="34" charset="0"/>
              </a:rPr>
              <a:t>.</a:t>
            </a: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Market Price Per Equity Share/Earning Per Share</a:t>
            </a:r>
          </a:p>
          <a:p>
            <a:pPr algn="just" eaLnBrk="1" hangingPunct="1"/>
            <a:r>
              <a:rPr lang="en-US" altLang="en-US" sz="2400" b="1">
                <a:latin typeface="Calibri" panose="020F0502020204030204" pitchFamily="34" charset="0"/>
              </a:rPr>
              <a:t>             </a:t>
            </a:r>
          </a:p>
          <a:p>
            <a:pPr algn="just" eaLnBrk="1" hangingPunct="1"/>
            <a:r>
              <a:rPr lang="en-US" altLang="en-US" sz="2400" b="1">
                <a:latin typeface="Calibri" panose="020F0502020204030204" pitchFamily="34" charset="0"/>
              </a:rPr>
              <a:t> </a:t>
            </a: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a:t>
            </a:r>
          </a:p>
          <a:p>
            <a:pPr algn="just" eaLnBrk="1" hangingPunct="1"/>
            <a:endParaRPr lang="en-US" altLang="en-US" sz="2000" b="1">
              <a:latin typeface="Constantia" panose="02030602050306030303" pitchFamily="18" charset="0"/>
            </a:endParaRPr>
          </a:p>
          <a:p>
            <a:pPr algn="just" eaLnBrk="1" hangingPunct="1"/>
            <a:r>
              <a:rPr lang="en-US" altLang="en-US" sz="2000" b="1">
                <a:latin typeface="Constantia" panose="02030602050306030303" pitchFamily="18" charset="0"/>
              </a:rPr>
              <a:t>         </a:t>
            </a:r>
          </a:p>
          <a:p>
            <a:pPr algn="just" eaLnBrk="1" hangingPunct="1"/>
            <a:r>
              <a:rPr lang="en-US" altLang="en-US" sz="2000" b="1">
                <a:latin typeface="Constantia" panose="02030602050306030303" pitchFamily="18" charset="0"/>
              </a:rPr>
              <a:t>        </a:t>
            </a:r>
            <a:r>
              <a:rPr lang="en-US" altLang="en-US" sz="2000">
                <a:latin typeface="Constantia" panose="02030602050306030303" pitchFamily="18" charset="0"/>
              </a:rPr>
              <a:t> </a:t>
            </a:r>
          </a:p>
          <a:p>
            <a:pPr algn="just" eaLnBrk="1" hangingPunct="1"/>
            <a:r>
              <a:rPr lang="en-US" altLang="en-US" sz="2000">
                <a:latin typeface="Constantia" panose="02030602050306030303" pitchFamily="18" charset="0"/>
              </a:rPr>
              <a:t>          </a:t>
            </a:r>
          </a:p>
          <a:p>
            <a:pPr algn="just" eaLnBrk="1" hangingPunct="1"/>
            <a:endParaRPr lang="en-US" altLang="en-US" sz="2000">
              <a:latin typeface="Constantia" panose="02030602050306030303" pitchFamily="18" charset="0"/>
            </a:endParaRPr>
          </a:p>
          <a:p>
            <a:pPr algn="just" eaLnBrk="1" hangingPunct="1"/>
            <a:endParaRPr lang="en-US" altLang="en-US" sz="2000">
              <a:latin typeface="Constantia" panose="02030602050306030303" pitchFamily="18" charset="0"/>
            </a:endParaRPr>
          </a:p>
          <a:p>
            <a:pPr algn="just" eaLnBrk="1" hangingPunct="1"/>
            <a:endParaRPr lang="en-US" altLang="en-US" sz="2800">
              <a:latin typeface="Constantia" panose="02030602050306030303" pitchFamily="18" charset="0"/>
            </a:endParaRPr>
          </a:p>
          <a:p>
            <a:pPr algn="just" eaLnBrk="1" hangingPunct="1"/>
            <a:r>
              <a:rPr lang="en-US" altLang="en-US" sz="2200">
                <a:latin typeface="Constantia" panose="02030602050306030303"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62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a:extLst>
              <a:ext uri="{FF2B5EF4-FFF2-40B4-BE49-F238E27FC236}">
                <a16:creationId xmlns:a16="http://schemas.microsoft.com/office/drawing/2014/main" id="{FB2FAF47-E47F-42F4-B447-D9A5A256968B}"/>
              </a:ext>
            </a:extLst>
          </p:cNvPr>
          <p:cNvSpPr txBox="1">
            <a:spLocks noChangeArrowheads="1"/>
          </p:cNvSpPr>
          <p:nvPr/>
        </p:nvSpPr>
        <p:spPr bwMode="auto">
          <a:xfrm>
            <a:off x="304800" y="0"/>
            <a:ext cx="8534400" cy="966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000">
                <a:latin typeface="Constantia" panose="02030602050306030303" pitchFamily="18" charset="0"/>
              </a:rPr>
              <a:t> </a:t>
            </a:r>
            <a:endParaRPr lang="en-US" altLang="en-US" sz="2000">
              <a:solidFill>
                <a:srgbClr val="7030A0"/>
              </a:solidFill>
              <a:latin typeface="Constantia" panose="02030602050306030303" pitchFamily="18" charset="0"/>
            </a:endParaRPr>
          </a:p>
          <a:p>
            <a:pPr algn="just" eaLnBrk="1" hangingPunct="1"/>
            <a:r>
              <a:rPr lang="en-US" altLang="en-US" sz="2400" b="1">
                <a:solidFill>
                  <a:srgbClr val="7030A0"/>
                </a:solidFill>
                <a:latin typeface="Calibri" panose="020F0502020204030204" pitchFamily="34" charset="0"/>
              </a:rPr>
              <a:t>20. DEBT SERVICE COVERAGE RATIO : </a:t>
            </a:r>
            <a:r>
              <a:rPr lang="en-US" altLang="en-US" sz="2400">
                <a:latin typeface="Calibri" panose="020F0502020204030204" pitchFamily="34" charset="0"/>
              </a:rPr>
              <a:t>This ratio is one of the most important one which indicates the ability of an enterprise to meet its liabilities by way of payment of installments of Term Loans and Interest thereon from out of the cash accruals and forms the basis for fixation of the repayment schedule in respect of the Term Loans raised for a project.</a:t>
            </a:r>
            <a:r>
              <a:rPr lang="en-US" altLang="en-US" sz="2400" b="1">
                <a:latin typeface="Calibri" panose="020F0502020204030204" pitchFamily="34" charset="0"/>
              </a:rPr>
              <a:t>  </a:t>
            </a:r>
            <a:r>
              <a:rPr lang="en-US" altLang="en-US" sz="2400" i="1">
                <a:latin typeface="Calibri" panose="020F0502020204030204" pitchFamily="34" charset="0"/>
              </a:rPr>
              <a:t>(The Ideal DSCR Ratio is considered to be 2 )</a:t>
            </a: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PAT + Depr. + Annual Interest on Long Term Loans &amp; Liabilities</a:t>
            </a:r>
          </a:p>
          <a:p>
            <a:pPr algn="just" eaLnBrk="1" hangingPunct="1"/>
            <a:r>
              <a:rPr lang="en-US" altLang="en-US" sz="2400" b="1">
                <a:latin typeface="Calibri" panose="020F0502020204030204" pitchFamily="34" charset="0"/>
              </a:rPr>
              <a:t>        ---------------------------------------------------------------------------------</a:t>
            </a:r>
          </a:p>
          <a:p>
            <a:pPr algn="just" eaLnBrk="1" hangingPunct="1"/>
            <a:r>
              <a:rPr lang="en-US" altLang="en-US" sz="2400" b="1">
                <a:latin typeface="Calibri" panose="020F0502020204030204" pitchFamily="34" charset="0"/>
              </a:rPr>
              <a:t>        Annual interest on Long Term Loans &amp; Liabilities + Annual Installments payable on Long Term Loans &amp; Liabilities</a:t>
            </a:r>
          </a:p>
          <a:p>
            <a:pPr algn="just" eaLnBrk="1" hangingPunct="1"/>
            <a:r>
              <a:rPr lang="en-US" altLang="en-US" sz="2400" b="1">
                <a:latin typeface="Calibri" panose="020F0502020204030204" pitchFamily="34" charset="0"/>
              </a:rPr>
              <a:t>     </a:t>
            </a:r>
          </a:p>
          <a:p>
            <a:pPr algn="just" eaLnBrk="1" hangingPunct="1"/>
            <a:r>
              <a:rPr lang="en-US" altLang="en-US" sz="2400" b="1">
                <a:latin typeface="Calibri" panose="020F0502020204030204" pitchFamily="34" charset="0"/>
              </a:rPr>
              <a:t>       ( </a:t>
            </a:r>
            <a:r>
              <a:rPr lang="en-US" altLang="en-US" sz="2400">
                <a:latin typeface="Calibri" panose="020F0502020204030204" pitchFamily="34" charset="0"/>
              </a:rPr>
              <a:t>Where PAT is Profit after Tax and Depr. is Depreciation)</a:t>
            </a: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a:t>
            </a:r>
          </a:p>
          <a:p>
            <a:pPr algn="just" eaLnBrk="1" hangingPunct="1"/>
            <a:endParaRPr lang="en-US" altLang="en-US" sz="2000" b="1">
              <a:latin typeface="Constantia" panose="02030602050306030303" pitchFamily="18" charset="0"/>
            </a:endParaRPr>
          </a:p>
          <a:p>
            <a:pPr algn="just" eaLnBrk="1" hangingPunct="1"/>
            <a:r>
              <a:rPr lang="en-US" altLang="en-US" sz="2000" b="1">
                <a:latin typeface="Constantia" panose="02030602050306030303" pitchFamily="18" charset="0"/>
              </a:rPr>
              <a:t>         </a:t>
            </a:r>
          </a:p>
          <a:p>
            <a:pPr algn="just" eaLnBrk="1" hangingPunct="1"/>
            <a:r>
              <a:rPr lang="en-US" altLang="en-US" sz="2000" b="1">
                <a:latin typeface="Constantia" panose="02030602050306030303" pitchFamily="18" charset="0"/>
              </a:rPr>
              <a:t>        </a:t>
            </a:r>
            <a:r>
              <a:rPr lang="en-US" altLang="en-US" sz="2000">
                <a:latin typeface="Constantia" panose="02030602050306030303" pitchFamily="18" charset="0"/>
              </a:rPr>
              <a:t> </a:t>
            </a:r>
          </a:p>
          <a:p>
            <a:pPr algn="just" eaLnBrk="1" hangingPunct="1"/>
            <a:r>
              <a:rPr lang="en-US" altLang="en-US" sz="2000">
                <a:latin typeface="Constantia" panose="02030602050306030303" pitchFamily="18" charset="0"/>
              </a:rPr>
              <a:t>          </a:t>
            </a:r>
          </a:p>
          <a:p>
            <a:pPr algn="just" eaLnBrk="1" hangingPunct="1"/>
            <a:endParaRPr lang="en-US" altLang="en-US" sz="2000">
              <a:latin typeface="Constantia" panose="02030602050306030303" pitchFamily="18" charset="0"/>
            </a:endParaRPr>
          </a:p>
          <a:p>
            <a:pPr algn="just" eaLnBrk="1" hangingPunct="1"/>
            <a:endParaRPr lang="en-US" altLang="en-US" sz="2000">
              <a:latin typeface="Constantia" panose="02030602050306030303" pitchFamily="18" charset="0"/>
            </a:endParaRPr>
          </a:p>
          <a:p>
            <a:pPr algn="just" eaLnBrk="1" hangingPunct="1"/>
            <a:endParaRPr lang="en-US" altLang="en-US" sz="2800">
              <a:latin typeface="Constantia" panose="02030602050306030303" pitchFamily="18" charset="0"/>
            </a:endParaRPr>
          </a:p>
          <a:p>
            <a:pPr algn="just" eaLnBrk="1" hangingPunct="1"/>
            <a:r>
              <a:rPr lang="en-US" altLang="en-US" sz="2200">
                <a:latin typeface="Constantia" panose="02030602050306030303"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a:extLst>
              <a:ext uri="{FF2B5EF4-FFF2-40B4-BE49-F238E27FC236}">
                <a16:creationId xmlns:a16="http://schemas.microsoft.com/office/drawing/2014/main" id="{E3B7EB5A-549A-4479-8640-D013FAB6FB24}"/>
              </a:ext>
            </a:extLst>
          </p:cNvPr>
          <p:cNvSpPr txBox="1">
            <a:spLocks noChangeArrowheads="1"/>
          </p:cNvSpPr>
          <p:nvPr/>
        </p:nvSpPr>
        <p:spPr bwMode="auto">
          <a:xfrm>
            <a:off x="1219200" y="457200"/>
            <a:ext cx="65532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000">
                <a:latin typeface="Constantia" panose="02030602050306030303" pitchFamily="18" charset="0"/>
              </a:rPr>
              <a:t> </a:t>
            </a:r>
            <a:endParaRPr lang="en-US" altLang="en-US" sz="2000">
              <a:solidFill>
                <a:srgbClr val="7030A0"/>
              </a:solidFill>
              <a:latin typeface="Constantia" panose="02030602050306030303" pitchFamily="18" charset="0"/>
            </a:endParaRP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endParaRPr lang="en-US" altLang="en-US" sz="2400" b="1">
              <a:latin typeface="Calibri" panose="020F0502020204030204" pitchFamily="34" charset="0"/>
            </a:endParaRPr>
          </a:p>
          <a:p>
            <a:pPr algn="just" eaLnBrk="1" hangingPunct="1"/>
            <a:r>
              <a:rPr lang="en-US" altLang="en-US" sz="2400" b="1">
                <a:latin typeface="Calibri" panose="020F0502020204030204" pitchFamily="34" charset="0"/>
              </a:rPr>
              <a:t>            </a:t>
            </a:r>
          </a:p>
          <a:p>
            <a:pPr algn="just" eaLnBrk="1" hangingPunct="1"/>
            <a:endParaRPr lang="en-US" altLang="en-US" sz="2000" b="1">
              <a:latin typeface="Constantia" panose="02030602050306030303" pitchFamily="18" charset="0"/>
            </a:endParaRPr>
          </a:p>
          <a:p>
            <a:pPr algn="just" eaLnBrk="1" hangingPunct="1"/>
            <a:r>
              <a:rPr lang="en-US" altLang="en-US" sz="2000" b="1">
                <a:latin typeface="Constantia" panose="02030602050306030303" pitchFamily="18" charset="0"/>
              </a:rPr>
              <a:t>         </a:t>
            </a:r>
          </a:p>
          <a:p>
            <a:pPr algn="just" eaLnBrk="1" hangingPunct="1"/>
            <a:r>
              <a:rPr lang="en-US" altLang="en-US" sz="2000" b="1">
                <a:latin typeface="Constantia" panose="02030602050306030303" pitchFamily="18" charset="0"/>
              </a:rPr>
              <a:t>        </a:t>
            </a:r>
            <a:r>
              <a:rPr lang="en-US" altLang="en-US" sz="2000">
                <a:latin typeface="Constantia" panose="02030602050306030303" pitchFamily="18" charset="0"/>
              </a:rPr>
              <a:t> </a:t>
            </a:r>
          </a:p>
          <a:p>
            <a:pPr algn="just" eaLnBrk="1" hangingPunct="1"/>
            <a:r>
              <a:rPr lang="en-US" altLang="en-US" sz="2000">
                <a:latin typeface="Constantia" panose="02030602050306030303" pitchFamily="18" charset="0"/>
              </a:rPr>
              <a:t>          </a:t>
            </a:r>
          </a:p>
          <a:p>
            <a:pPr algn="just" eaLnBrk="1" hangingPunct="1"/>
            <a:endParaRPr lang="en-US" altLang="en-US" sz="2000">
              <a:latin typeface="Constantia" panose="02030602050306030303" pitchFamily="18" charset="0"/>
            </a:endParaRPr>
          </a:p>
          <a:p>
            <a:pPr algn="just" eaLnBrk="1" hangingPunct="1"/>
            <a:endParaRPr lang="en-US" altLang="en-US" sz="2000">
              <a:latin typeface="Constantia" panose="02030602050306030303" pitchFamily="18" charset="0"/>
            </a:endParaRPr>
          </a:p>
          <a:p>
            <a:pPr algn="just" eaLnBrk="1" hangingPunct="1"/>
            <a:endParaRPr lang="en-US" altLang="en-US" sz="2800">
              <a:latin typeface="Constantia" panose="02030602050306030303" pitchFamily="18" charset="0"/>
            </a:endParaRPr>
          </a:p>
          <a:p>
            <a:pPr algn="just" eaLnBrk="1" hangingPunct="1"/>
            <a:r>
              <a:rPr lang="en-US" altLang="en-US" sz="2200">
                <a:latin typeface="Constantia" panose="02030602050306030303" pitchFamily="18" charset="0"/>
              </a:rPr>
              <a:t>                                                      </a:t>
            </a:r>
          </a:p>
        </p:txBody>
      </p:sp>
      <p:graphicFrame>
        <p:nvGraphicFramePr>
          <p:cNvPr id="3" name="Table 2">
            <a:extLst>
              <a:ext uri="{FF2B5EF4-FFF2-40B4-BE49-F238E27FC236}">
                <a16:creationId xmlns:a16="http://schemas.microsoft.com/office/drawing/2014/main" id="{174EBDBB-60CD-40B2-B0D2-7A43EB1556C7}"/>
              </a:ext>
            </a:extLst>
          </p:cNvPr>
          <p:cNvGraphicFramePr>
            <a:graphicFrameLocks noGrp="1"/>
          </p:cNvGraphicFramePr>
          <p:nvPr/>
        </p:nvGraphicFramePr>
        <p:xfrm>
          <a:off x="1219200" y="498475"/>
          <a:ext cx="6477000" cy="2926000"/>
        </p:xfrm>
        <a:graphic>
          <a:graphicData uri="http://schemas.openxmlformats.org/drawingml/2006/table">
            <a:tbl>
              <a:tblPr firstRow="1" bandRow="1">
                <a:tableStyleId>{5C22544A-7EE6-4342-B048-85BDC9FD1C3A}</a:tableStyleId>
              </a:tblPr>
              <a:tblGrid>
                <a:gridCol w="2347912">
                  <a:extLst>
                    <a:ext uri="{9D8B030D-6E8A-4147-A177-3AD203B41FA5}">
                      <a16:colId xmlns:a16="http://schemas.microsoft.com/office/drawing/2014/main" val="20000"/>
                    </a:ext>
                  </a:extLst>
                </a:gridCol>
                <a:gridCol w="890588">
                  <a:extLst>
                    <a:ext uri="{9D8B030D-6E8A-4147-A177-3AD203B41FA5}">
                      <a16:colId xmlns:a16="http://schemas.microsoft.com/office/drawing/2014/main" val="20001"/>
                    </a:ext>
                  </a:extLst>
                </a:gridCol>
                <a:gridCol w="2347912">
                  <a:extLst>
                    <a:ext uri="{9D8B030D-6E8A-4147-A177-3AD203B41FA5}">
                      <a16:colId xmlns:a16="http://schemas.microsoft.com/office/drawing/2014/main" val="20002"/>
                    </a:ext>
                  </a:extLst>
                </a:gridCol>
                <a:gridCol w="890588">
                  <a:extLst>
                    <a:ext uri="{9D8B030D-6E8A-4147-A177-3AD203B41FA5}">
                      <a16:colId xmlns:a16="http://schemas.microsoft.com/office/drawing/2014/main" val="20003"/>
                    </a:ext>
                  </a:extLst>
                </a:gridCol>
              </a:tblGrid>
              <a:tr h="365720">
                <a:tc>
                  <a:txBody>
                    <a:bodyPr/>
                    <a:lstStyle/>
                    <a:p>
                      <a:r>
                        <a:rPr lang="en-US" sz="1800"/>
                        <a:t>LIABILITES</a:t>
                      </a:r>
                    </a:p>
                  </a:txBody>
                  <a:tcPr marT="45715" marB="45715"/>
                </a:tc>
                <a:tc>
                  <a:txBody>
                    <a:bodyPr/>
                    <a:lstStyle/>
                    <a:p>
                      <a:endParaRPr lang="en-US" sz="1800"/>
                    </a:p>
                  </a:txBody>
                  <a:tcPr marT="45715" marB="45715"/>
                </a:tc>
                <a:tc>
                  <a:txBody>
                    <a:bodyPr/>
                    <a:lstStyle/>
                    <a:p>
                      <a:r>
                        <a:rPr lang="en-US" sz="1800"/>
                        <a:t>ASSETS</a:t>
                      </a:r>
                    </a:p>
                  </a:txBody>
                  <a:tcPr marT="45715" marB="45715"/>
                </a:tc>
                <a:tc>
                  <a:txBody>
                    <a:bodyPr/>
                    <a:lstStyle/>
                    <a:p>
                      <a:endParaRPr lang="en-US" sz="1800"/>
                    </a:p>
                  </a:txBody>
                  <a:tcPr marT="45715" marB="45715"/>
                </a:tc>
                <a:extLst>
                  <a:ext uri="{0D108BD9-81ED-4DB2-BD59-A6C34878D82A}">
                    <a16:rowId xmlns:a16="http://schemas.microsoft.com/office/drawing/2014/main" val="10000"/>
                  </a:ext>
                </a:extLst>
              </a:tr>
              <a:tr h="365720">
                <a:tc>
                  <a:txBody>
                    <a:bodyPr/>
                    <a:lstStyle/>
                    <a:p>
                      <a:r>
                        <a:rPr lang="en-US" sz="1800"/>
                        <a:t>Capital</a:t>
                      </a:r>
                    </a:p>
                  </a:txBody>
                  <a:tcPr marT="45715" marB="45715"/>
                </a:tc>
                <a:tc>
                  <a:txBody>
                    <a:bodyPr/>
                    <a:lstStyle/>
                    <a:p>
                      <a:pPr algn="r"/>
                      <a:r>
                        <a:rPr lang="en-US" sz="1800"/>
                        <a:t>180</a:t>
                      </a:r>
                    </a:p>
                  </a:txBody>
                  <a:tcPr marT="45715" marB="45715"/>
                </a:tc>
                <a:tc>
                  <a:txBody>
                    <a:bodyPr/>
                    <a:lstStyle/>
                    <a:p>
                      <a:r>
                        <a:rPr lang="en-US" sz="1800"/>
                        <a:t>Net Fixed Assets</a:t>
                      </a:r>
                    </a:p>
                  </a:txBody>
                  <a:tcPr marT="45715" marB="45715"/>
                </a:tc>
                <a:tc>
                  <a:txBody>
                    <a:bodyPr/>
                    <a:lstStyle/>
                    <a:p>
                      <a:pPr algn="r"/>
                      <a:r>
                        <a:rPr lang="en-US" sz="1800"/>
                        <a:t>400</a:t>
                      </a:r>
                    </a:p>
                  </a:txBody>
                  <a:tcPr marT="45715" marB="45715"/>
                </a:tc>
                <a:extLst>
                  <a:ext uri="{0D108BD9-81ED-4DB2-BD59-A6C34878D82A}">
                    <a16:rowId xmlns:a16="http://schemas.microsoft.com/office/drawing/2014/main" val="10001"/>
                  </a:ext>
                </a:extLst>
              </a:tr>
              <a:tr h="365720">
                <a:tc>
                  <a:txBody>
                    <a:bodyPr/>
                    <a:lstStyle/>
                    <a:p>
                      <a:r>
                        <a:rPr lang="en-US" sz="1800"/>
                        <a:t>Reserves</a:t>
                      </a:r>
                    </a:p>
                  </a:txBody>
                  <a:tcPr marT="45715" marB="45715"/>
                </a:tc>
                <a:tc>
                  <a:txBody>
                    <a:bodyPr/>
                    <a:lstStyle/>
                    <a:p>
                      <a:pPr algn="r"/>
                      <a:r>
                        <a:rPr lang="en-US" sz="1800"/>
                        <a:t>20</a:t>
                      </a:r>
                    </a:p>
                  </a:txBody>
                  <a:tcPr marT="45715" marB="45715"/>
                </a:tc>
                <a:tc>
                  <a:txBody>
                    <a:bodyPr/>
                    <a:lstStyle/>
                    <a:p>
                      <a:r>
                        <a:rPr lang="en-US" sz="1800"/>
                        <a:t>Inventories</a:t>
                      </a:r>
                    </a:p>
                  </a:txBody>
                  <a:tcPr marT="45715" marB="45715"/>
                </a:tc>
                <a:tc>
                  <a:txBody>
                    <a:bodyPr/>
                    <a:lstStyle/>
                    <a:p>
                      <a:pPr algn="r"/>
                      <a:r>
                        <a:rPr lang="en-US" sz="1800"/>
                        <a:t>150</a:t>
                      </a:r>
                    </a:p>
                  </a:txBody>
                  <a:tcPr marT="45715" marB="45715"/>
                </a:tc>
                <a:extLst>
                  <a:ext uri="{0D108BD9-81ED-4DB2-BD59-A6C34878D82A}">
                    <a16:rowId xmlns:a16="http://schemas.microsoft.com/office/drawing/2014/main" val="10002"/>
                  </a:ext>
                </a:extLst>
              </a:tr>
              <a:tr h="365720">
                <a:tc>
                  <a:txBody>
                    <a:bodyPr/>
                    <a:lstStyle/>
                    <a:p>
                      <a:r>
                        <a:rPr lang="en-US" sz="1800"/>
                        <a:t>Term</a:t>
                      </a:r>
                      <a:r>
                        <a:rPr lang="en-US" sz="1800" baseline="0"/>
                        <a:t> Loan</a:t>
                      </a:r>
                      <a:endParaRPr lang="en-US" sz="1800"/>
                    </a:p>
                  </a:txBody>
                  <a:tcPr marT="45715" marB="45715"/>
                </a:tc>
                <a:tc>
                  <a:txBody>
                    <a:bodyPr/>
                    <a:lstStyle/>
                    <a:p>
                      <a:pPr algn="r"/>
                      <a:r>
                        <a:rPr lang="en-US" sz="1800"/>
                        <a:t>300</a:t>
                      </a:r>
                    </a:p>
                  </a:txBody>
                  <a:tcPr marT="45715" marB="45715"/>
                </a:tc>
                <a:tc>
                  <a:txBody>
                    <a:bodyPr/>
                    <a:lstStyle/>
                    <a:p>
                      <a:r>
                        <a:rPr lang="en-US" sz="1800"/>
                        <a:t>Cash</a:t>
                      </a:r>
                    </a:p>
                  </a:txBody>
                  <a:tcPr marT="45715" marB="45715"/>
                </a:tc>
                <a:tc>
                  <a:txBody>
                    <a:bodyPr/>
                    <a:lstStyle/>
                    <a:p>
                      <a:pPr algn="r"/>
                      <a:r>
                        <a:rPr lang="en-US" sz="1800"/>
                        <a:t>50</a:t>
                      </a:r>
                    </a:p>
                  </a:txBody>
                  <a:tcPr marT="45715" marB="45715"/>
                </a:tc>
                <a:extLst>
                  <a:ext uri="{0D108BD9-81ED-4DB2-BD59-A6C34878D82A}">
                    <a16:rowId xmlns:a16="http://schemas.microsoft.com/office/drawing/2014/main" val="10003"/>
                  </a:ext>
                </a:extLst>
              </a:tr>
              <a:tr h="365720">
                <a:tc>
                  <a:txBody>
                    <a:bodyPr/>
                    <a:lstStyle/>
                    <a:p>
                      <a:r>
                        <a:rPr lang="en-US" sz="1800"/>
                        <a:t>Bank C/C</a:t>
                      </a:r>
                    </a:p>
                  </a:txBody>
                  <a:tcPr marT="45715" marB="45715"/>
                </a:tc>
                <a:tc>
                  <a:txBody>
                    <a:bodyPr/>
                    <a:lstStyle/>
                    <a:p>
                      <a:pPr algn="r"/>
                      <a:r>
                        <a:rPr lang="en-US" sz="1800"/>
                        <a:t>200</a:t>
                      </a:r>
                    </a:p>
                  </a:txBody>
                  <a:tcPr marT="45715" marB="45715"/>
                </a:tc>
                <a:tc>
                  <a:txBody>
                    <a:bodyPr/>
                    <a:lstStyle/>
                    <a:p>
                      <a:r>
                        <a:rPr lang="en-US" sz="1800"/>
                        <a:t>Receivables</a:t>
                      </a:r>
                    </a:p>
                  </a:txBody>
                  <a:tcPr marT="45715" marB="45715"/>
                </a:tc>
                <a:tc>
                  <a:txBody>
                    <a:bodyPr/>
                    <a:lstStyle/>
                    <a:p>
                      <a:pPr algn="r"/>
                      <a:r>
                        <a:rPr lang="en-US" sz="1800"/>
                        <a:t>150</a:t>
                      </a:r>
                    </a:p>
                  </a:txBody>
                  <a:tcPr marT="45715" marB="45715"/>
                </a:tc>
                <a:extLst>
                  <a:ext uri="{0D108BD9-81ED-4DB2-BD59-A6C34878D82A}">
                    <a16:rowId xmlns:a16="http://schemas.microsoft.com/office/drawing/2014/main" val="10004"/>
                  </a:ext>
                </a:extLst>
              </a:tr>
              <a:tr h="365720">
                <a:tc>
                  <a:txBody>
                    <a:bodyPr/>
                    <a:lstStyle/>
                    <a:p>
                      <a:r>
                        <a:rPr lang="en-US" sz="1800"/>
                        <a:t>Trade Creditors</a:t>
                      </a:r>
                    </a:p>
                  </a:txBody>
                  <a:tcPr marT="45715" marB="45715"/>
                </a:tc>
                <a:tc>
                  <a:txBody>
                    <a:bodyPr/>
                    <a:lstStyle/>
                    <a:p>
                      <a:pPr algn="r"/>
                      <a:r>
                        <a:rPr lang="en-US" sz="1800"/>
                        <a:t>50</a:t>
                      </a:r>
                    </a:p>
                  </a:txBody>
                  <a:tcPr marT="45715" marB="45715"/>
                </a:tc>
                <a:tc>
                  <a:txBody>
                    <a:bodyPr/>
                    <a:lstStyle/>
                    <a:p>
                      <a:r>
                        <a:rPr lang="en-US" sz="1800"/>
                        <a:t>Goodwill</a:t>
                      </a:r>
                    </a:p>
                  </a:txBody>
                  <a:tcPr marT="45715" marB="45715"/>
                </a:tc>
                <a:tc>
                  <a:txBody>
                    <a:bodyPr/>
                    <a:lstStyle/>
                    <a:p>
                      <a:pPr algn="r"/>
                      <a:r>
                        <a:rPr lang="en-US" sz="1800"/>
                        <a:t>50</a:t>
                      </a:r>
                    </a:p>
                  </a:txBody>
                  <a:tcPr marT="45715" marB="45715"/>
                </a:tc>
                <a:extLst>
                  <a:ext uri="{0D108BD9-81ED-4DB2-BD59-A6C34878D82A}">
                    <a16:rowId xmlns:a16="http://schemas.microsoft.com/office/drawing/2014/main" val="10005"/>
                  </a:ext>
                </a:extLst>
              </a:tr>
              <a:tr h="365720">
                <a:tc>
                  <a:txBody>
                    <a:bodyPr/>
                    <a:lstStyle/>
                    <a:p>
                      <a:r>
                        <a:rPr lang="en-US" sz="1800"/>
                        <a:t>Provisions</a:t>
                      </a:r>
                    </a:p>
                  </a:txBody>
                  <a:tcPr marT="45715" marB="45715"/>
                </a:tc>
                <a:tc>
                  <a:txBody>
                    <a:bodyPr/>
                    <a:lstStyle/>
                    <a:p>
                      <a:pPr algn="r"/>
                      <a:r>
                        <a:rPr lang="en-US" sz="1800"/>
                        <a:t>50</a:t>
                      </a:r>
                    </a:p>
                  </a:txBody>
                  <a:tcPr marT="45715" marB="45715"/>
                </a:tc>
                <a:tc>
                  <a:txBody>
                    <a:bodyPr/>
                    <a:lstStyle/>
                    <a:p>
                      <a:endParaRPr lang="en-US" sz="1800"/>
                    </a:p>
                  </a:txBody>
                  <a:tcPr marT="45715" marB="45715"/>
                </a:tc>
                <a:tc>
                  <a:txBody>
                    <a:bodyPr/>
                    <a:lstStyle/>
                    <a:p>
                      <a:endParaRPr lang="en-US" sz="1800"/>
                    </a:p>
                  </a:txBody>
                  <a:tcPr marT="45715" marB="45715"/>
                </a:tc>
                <a:extLst>
                  <a:ext uri="{0D108BD9-81ED-4DB2-BD59-A6C34878D82A}">
                    <a16:rowId xmlns:a16="http://schemas.microsoft.com/office/drawing/2014/main" val="10006"/>
                  </a:ext>
                </a:extLst>
              </a:tr>
              <a:tr h="365720">
                <a:tc>
                  <a:txBody>
                    <a:bodyPr/>
                    <a:lstStyle/>
                    <a:p>
                      <a:endParaRPr lang="en-US" sz="1800"/>
                    </a:p>
                  </a:txBody>
                  <a:tcPr marT="45715" marB="45715"/>
                </a:tc>
                <a:tc>
                  <a:txBody>
                    <a:bodyPr/>
                    <a:lstStyle/>
                    <a:p>
                      <a:pPr algn="r"/>
                      <a:r>
                        <a:rPr lang="en-US" sz="1800"/>
                        <a:t>800</a:t>
                      </a:r>
                    </a:p>
                  </a:txBody>
                  <a:tcPr marT="45715" marB="45715"/>
                </a:tc>
                <a:tc>
                  <a:txBody>
                    <a:bodyPr/>
                    <a:lstStyle/>
                    <a:p>
                      <a:endParaRPr lang="en-US" sz="1800"/>
                    </a:p>
                  </a:txBody>
                  <a:tcPr marT="45715" marB="45715"/>
                </a:tc>
                <a:tc>
                  <a:txBody>
                    <a:bodyPr/>
                    <a:lstStyle/>
                    <a:p>
                      <a:pPr algn="r"/>
                      <a:r>
                        <a:rPr lang="en-US" sz="1800"/>
                        <a:t>800</a:t>
                      </a:r>
                    </a:p>
                  </a:txBody>
                  <a:tcPr marT="45715" marB="45715"/>
                </a:tc>
                <a:extLst>
                  <a:ext uri="{0D108BD9-81ED-4DB2-BD59-A6C34878D82A}">
                    <a16:rowId xmlns:a16="http://schemas.microsoft.com/office/drawing/2014/main" val="10007"/>
                  </a:ext>
                </a:extLst>
              </a:tr>
            </a:tbl>
          </a:graphicData>
        </a:graphic>
      </p:graphicFrame>
      <p:sp>
        <p:nvSpPr>
          <p:cNvPr id="34866" name="TextBox 3">
            <a:extLst>
              <a:ext uri="{FF2B5EF4-FFF2-40B4-BE49-F238E27FC236}">
                <a16:creationId xmlns:a16="http://schemas.microsoft.com/office/drawing/2014/main" id="{8A691C19-EB5E-4D36-9A4C-4C45E7F3C5C5}"/>
              </a:ext>
            </a:extLst>
          </p:cNvPr>
          <p:cNvSpPr txBox="1">
            <a:spLocks noChangeArrowheads="1"/>
          </p:cNvSpPr>
          <p:nvPr/>
        </p:nvSpPr>
        <p:spPr bwMode="auto">
          <a:xfrm>
            <a:off x="685800" y="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EXERCISE   1</a:t>
            </a:r>
          </a:p>
        </p:txBody>
      </p:sp>
      <p:sp>
        <p:nvSpPr>
          <p:cNvPr id="5" name="TextBox 4">
            <a:extLst>
              <a:ext uri="{FF2B5EF4-FFF2-40B4-BE49-F238E27FC236}">
                <a16:creationId xmlns:a16="http://schemas.microsoft.com/office/drawing/2014/main" id="{74C24837-D47B-484B-83E0-21E421ABEFE2}"/>
              </a:ext>
            </a:extLst>
          </p:cNvPr>
          <p:cNvSpPr txBox="1"/>
          <p:nvPr/>
        </p:nvSpPr>
        <p:spPr>
          <a:xfrm>
            <a:off x="762000" y="3810000"/>
            <a:ext cx="8077200" cy="2216150"/>
          </a:xfrm>
          <a:prstGeom prst="rect">
            <a:avLst/>
          </a:prstGeom>
          <a:noFill/>
        </p:spPr>
        <p:txBody>
          <a:bodyPr lIns="91440" tIns="45720" rIns="91440" bIns="45720" anchor="t">
            <a:spAutoFit/>
          </a:bodyPr>
          <a:lstStyle/>
          <a:p>
            <a:pPr marL="342900" indent="-342900">
              <a:buFont typeface="+mj-lt"/>
              <a:buAutoNum type="alphaLcPeriod"/>
              <a:defRPr/>
            </a:pPr>
            <a:r>
              <a:rPr lang="en-US" sz="2000">
                <a:latin typeface="Arial" charset="0"/>
              </a:rPr>
              <a:t>    What is the Net Worth  : Capital + Reserve =  200</a:t>
            </a:r>
          </a:p>
          <a:p>
            <a:pPr marL="457200" indent="-457200">
              <a:buFont typeface="+mj-lt"/>
              <a:buAutoNum type="alphaLcPeriod"/>
              <a:defRPr/>
            </a:pPr>
            <a:r>
              <a:rPr lang="en-US" sz="2000">
                <a:latin typeface="Arial" charset="0"/>
              </a:rPr>
              <a:t>  Tangible Net Worth  is :  Net Worth  -  Goodwill  = 150                   </a:t>
            </a:r>
          </a:p>
          <a:p>
            <a:pPr marL="457200" indent="-457200">
              <a:buFont typeface="+mj-lt"/>
              <a:buAutoNum type="alphaLcPeriod"/>
              <a:defRPr/>
            </a:pPr>
            <a:r>
              <a:rPr lang="en-US" sz="2000">
                <a:latin typeface="Arial" charset="0"/>
              </a:rPr>
              <a:t>  Outside  Liabilities   :   TL + CC + Creditors + Provisions   = 600         </a:t>
            </a:r>
          </a:p>
          <a:p>
            <a:pPr marL="457200" indent="-457200">
              <a:buFont typeface="+mj-lt"/>
              <a:buAutoNum type="alphaLcPeriod"/>
              <a:defRPr/>
            </a:pPr>
            <a:r>
              <a:rPr lang="en-US" sz="2000">
                <a:latin typeface="Arial"/>
                <a:cs typeface="Arial"/>
              </a:rPr>
              <a:t>   Net Working Capital  :   C A  - C L  =  350  -  300    = 50  </a:t>
            </a:r>
            <a:endParaRPr lang="en-US" sz="2000">
              <a:latin typeface="Arial" charset="0"/>
              <a:cs typeface="Arial"/>
            </a:endParaRPr>
          </a:p>
          <a:p>
            <a:pPr marL="457200" indent="-457200">
              <a:buFont typeface="+mj-lt"/>
              <a:buAutoNum type="alphaLcPeriod"/>
              <a:defRPr/>
            </a:pPr>
            <a:r>
              <a:rPr lang="en-US" sz="2000">
                <a:latin typeface="Arial" charset="0"/>
              </a:rPr>
              <a:t>   Current Ratio :   C A  / C L      =   350 / 300  =  1.17  :  1</a:t>
            </a:r>
          </a:p>
          <a:p>
            <a:pPr marL="457200" indent="-457200">
              <a:buFont typeface="+mj-lt"/>
              <a:buAutoNum type="alphaLcPeriod"/>
              <a:defRPr/>
            </a:pPr>
            <a:r>
              <a:rPr lang="en-US" sz="2000">
                <a:latin typeface="Arial" charset="0"/>
              </a:rPr>
              <a:t>   Quick Ratio     :  Quick Assets / C L   =  200/300  =  0.66 : 1</a:t>
            </a:r>
          </a:p>
          <a:p>
            <a:pPr marL="342900" indent="-342900">
              <a:buFontTx/>
              <a:buAutoNum type="alphaLcParenR" startAt="3"/>
              <a:defRPr/>
            </a:pPr>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ox(in)">
                                      <p:cBhvr>
                                        <p:cTn id="20" dur="500"/>
                                        <p:tgtEl>
                                          <p:spTgt spid="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checkerboard(across)">
                                      <p:cBhvr>
                                        <p:cTn id="2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a:extLst>
              <a:ext uri="{FF2B5EF4-FFF2-40B4-BE49-F238E27FC236}">
                <a16:creationId xmlns:a16="http://schemas.microsoft.com/office/drawing/2014/main" id="{599403CF-3C19-445D-BD39-99EA301A912E}"/>
              </a:ext>
            </a:extLst>
          </p:cNvPr>
          <p:cNvSpPr txBox="1">
            <a:spLocks noChangeArrowheads="1"/>
          </p:cNvSpPr>
          <p:nvPr/>
        </p:nvSpPr>
        <p:spPr bwMode="auto">
          <a:xfrm>
            <a:off x="685800" y="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EXERCISE   2</a:t>
            </a:r>
          </a:p>
        </p:txBody>
      </p:sp>
      <p:sp>
        <p:nvSpPr>
          <p:cNvPr id="35843" name="TextBox 2">
            <a:extLst>
              <a:ext uri="{FF2B5EF4-FFF2-40B4-BE49-F238E27FC236}">
                <a16:creationId xmlns:a16="http://schemas.microsoft.com/office/drawing/2014/main" id="{6B5120DB-9391-432E-B9C3-2929BEEB4D46}"/>
              </a:ext>
            </a:extLst>
          </p:cNvPr>
          <p:cNvSpPr txBox="1">
            <a:spLocks noChangeArrowheads="1"/>
          </p:cNvSpPr>
          <p:nvPr/>
        </p:nvSpPr>
        <p:spPr bwMode="auto">
          <a:xfrm>
            <a:off x="685800" y="6096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5" name="Table 4">
            <a:extLst>
              <a:ext uri="{FF2B5EF4-FFF2-40B4-BE49-F238E27FC236}">
                <a16:creationId xmlns:a16="http://schemas.microsoft.com/office/drawing/2014/main" id="{0A22546C-5782-40C1-BFDD-3E72A8A147D0}"/>
              </a:ext>
            </a:extLst>
          </p:cNvPr>
          <p:cNvGraphicFramePr>
            <a:graphicFrameLocks noGrp="1"/>
          </p:cNvGraphicFramePr>
          <p:nvPr>
            <p:extLst>
              <p:ext uri="{D42A27DB-BD31-4B8C-83A1-F6EECF244321}">
                <p14:modId xmlns:p14="http://schemas.microsoft.com/office/powerpoint/2010/main" val="2517597421"/>
              </p:ext>
            </p:extLst>
          </p:nvPr>
        </p:nvGraphicFramePr>
        <p:xfrm>
          <a:off x="381000" y="443001"/>
          <a:ext cx="8534399" cy="4525963"/>
        </p:xfrm>
        <a:graphic>
          <a:graphicData uri="http://schemas.openxmlformats.org/drawingml/2006/table">
            <a:tbl>
              <a:tblPr firstRow="1" bandRow="1">
                <a:tableStyleId>{5C22544A-7EE6-4342-B048-85BDC9FD1C3A}</a:tableStyleId>
              </a:tblPr>
              <a:tblGrid>
                <a:gridCol w="2073779">
                  <a:extLst>
                    <a:ext uri="{9D8B030D-6E8A-4147-A177-3AD203B41FA5}">
                      <a16:colId xmlns:a16="http://schemas.microsoft.com/office/drawing/2014/main" val="20000"/>
                    </a:ext>
                  </a:extLst>
                </a:gridCol>
                <a:gridCol w="1196411">
                  <a:extLst>
                    <a:ext uri="{9D8B030D-6E8A-4147-A177-3AD203B41FA5}">
                      <a16:colId xmlns:a16="http://schemas.microsoft.com/office/drawing/2014/main" val="20001"/>
                    </a:ext>
                  </a:extLst>
                </a:gridCol>
                <a:gridCol w="1196411">
                  <a:extLst>
                    <a:ext uri="{9D8B030D-6E8A-4147-A177-3AD203B41FA5}">
                      <a16:colId xmlns:a16="http://schemas.microsoft.com/office/drawing/2014/main" val="20002"/>
                    </a:ext>
                  </a:extLst>
                </a:gridCol>
                <a:gridCol w="1857999">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799">
                  <a:extLst>
                    <a:ext uri="{9D8B030D-6E8A-4147-A177-3AD203B41FA5}">
                      <a16:colId xmlns:a16="http://schemas.microsoft.com/office/drawing/2014/main" val="20005"/>
                    </a:ext>
                  </a:extLst>
                </a:gridCol>
              </a:tblGrid>
              <a:tr h="447009">
                <a:tc>
                  <a:txBody>
                    <a:bodyPr/>
                    <a:lstStyle/>
                    <a:p>
                      <a:r>
                        <a:rPr lang="en-US" sz="1800"/>
                        <a:t>LIABILITIES</a:t>
                      </a:r>
                    </a:p>
                  </a:txBody>
                  <a:tcPr marT="45717" marB="45717"/>
                </a:tc>
                <a:tc>
                  <a:txBody>
                    <a:bodyPr/>
                    <a:lstStyle/>
                    <a:p>
                      <a:r>
                        <a:rPr lang="en-US" sz="1800" baseline="0"/>
                        <a:t> 2005-06</a:t>
                      </a:r>
                      <a:endParaRPr lang="en-US" sz="1800"/>
                    </a:p>
                  </a:txBody>
                  <a:tcPr marT="45717" marB="45717"/>
                </a:tc>
                <a:tc>
                  <a:txBody>
                    <a:bodyPr/>
                    <a:lstStyle/>
                    <a:p>
                      <a:r>
                        <a:rPr lang="en-US" sz="1800"/>
                        <a:t>2006-07</a:t>
                      </a:r>
                    </a:p>
                  </a:txBody>
                  <a:tcPr marT="45717" marB="45717"/>
                </a:tc>
                <a:tc>
                  <a:txBody>
                    <a:bodyPr/>
                    <a:lstStyle/>
                    <a:p>
                      <a:endParaRPr lang="en-US" sz="1800"/>
                    </a:p>
                  </a:txBody>
                  <a:tcPr marT="45717" marB="45717"/>
                </a:tc>
                <a:tc>
                  <a:txBody>
                    <a:bodyPr/>
                    <a:lstStyle/>
                    <a:p>
                      <a:r>
                        <a:rPr lang="en-US" sz="1800" baseline="0"/>
                        <a:t> 2005-06</a:t>
                      </a:r>
                      <a:endParaRPr lang="en-US" sz="1800"/>
                    </a:p>
                  </a:txBody>
                  <a:tcPr marT="45717" marB="45717"/>
                </a:tc>
                <a:tc>
                  <a:txBody>
                    <a:bodyPr/>
                    <a:lstStyle/>
                    <a:p>
                      <a:r>
                        <a:rPr lang="en-US" sz="1800"/>
                        <a:t>2006-07</a:t>
                      </a:r>
                    </a:p>
                  </a:txBody>
                  <a:tcPr marT="45717" marB="45717"/>
                </a:tc>
                <a:extLst>
                  <a:ext uri="{0D108BD9-81ED-4DB2-BD59-A6C34878D82A}">
                    <a16:rowId xmlns:a16="http://schemas.microsoft.com/office/drawing/2014/main" val="10000"/>
                  </a:ext>
                </a:extLst>
              </a:tr>
              <a:tr h="370814">
                <a:tc>
                  <a:txBody>
                    <a:bodyPr/>
                    <a:lstStyle/>
                    <a:p>
                      <a:r>
                        <a:rPr lang="en-US" sz="1800"/>
                        <a:t>Capital</a:t>
                      </a:r>
                    </a:p>
                  </a:txBody>
                  <a:tcPr marT="45717" marB="45717"/>
                </a:tc>
                <a:tc>
                  <a:txBody>
                    <a:bodyPr/>
                    <a:lstStyle/>
                    <a:p>
                      <a:pPr algn="r"/>
                      <a:r>
                        <a:rPr lang="en-US" sz="1800"/>
                        <a:t>300</a:t>
                      </a:r>
                    </a:p>
                  </a:txBody>
                  <a:tcPr marT="45717" marB="45717"/>
                </a:tc>
                <a:tc>
                  <a:txBody>
                    <a:bodyPr/>
                    <a:lstStyle/>
                    <a:p>
                      <a:pPr algn="r"/>
                      <a:r>
                        <a:rPr lang="en-US" sz="1800"/>
                        <a:t>350</a:t>
                      </a:r>
                    </a:p>
                  </a:txBody>
                  <a:tcPr marT="45717" marB="45717"/>
                </a:tc>
                <a:tc>
                  <a:txBody>
                    <a:bodyPr/>
                    <a:lstStyle/>
                    <a:p>
                      <a:r>
                        <a:rPr lang="en-US" sz="1800"/>
                        <a:t>Net Fixed Assets</a:t>
                      </a:r>
                    </a:p>
                  </a:txBody>
                  <a:tcPr marT="45717" marB="45717"/>
                </a:tc>
                <a:tc>
                  <a:txBody>
                    <a:bodyPr/>
                    <a:lstStyle/>
                    <a:p>
                      <a:pPr algn="r"/>
                      <a:r>
                        <a:rPr lang="en-US" sz="1800"/>
                        <a:t>730</a:t>
                      </a:r>
                    </a:p>
                  </a:txBody>
                  <a:tcPr marT="45717" marB="45717"/>
                </a:tc>
                <a:tc>
                  <a:txBody>
                    <a:bodyPr/>
                    <a:lstStyle/>
                    <a:p>
                      <a:pPr algn="r"/>
                      <a:r>
                        <a:rPr lang="en-US" sz="1800"/>
                        <a:t>750</a:t>
                      </a:r>
                    </a:p>
                  </a:txBody>
                  <a:tcPr marT="45717" marB="45717"/>
                </a:tc>
                <a:extLst>
                  <a:ext uri="{0D108BD9-81ED-4DB2-BD59-A6C34878D82A}">
                    <a16:rowId xmlns:a16="http://schemas.microsoft.com/office/drawing/2014/main" val="10001"/>
                  </a:ext>
                </a:extLst>
              </a:tr>
              <a:tr h="370814">
                <a:tc>
                  <a:txBody>
                    <a:bodyPr/>
                    <a:lstStyle/>
                    <a:p>
                      <a:r>
                        <a:rPr lang="en-US" sz="1800"/>
                        <a:t>Reserves</a:t>
                      </a:r>
                    </a:p>
                  </a:txBody>
                  <a:tcPr marT="45717" marB="45717"/>
                </a:tc>
                <a:tc>
                  <a:txBody>
                    <a:bodyPr/>
                    <a:lstStyle/>
                    <a:p>
                      <a:pPr algn="r"/>
                      <a:r>
                        <a:rPr lang="en-US" sz="1800"/>
                        <a:t>140</a:t>
                      </a:r>
                    </a:p>
                  </a:txBody>
                  <a:tcPr marT="45717" marB="45717"/>
                </a:tc>
                <a:tc>
                  <a:txBody>
                    <a:bodyPr/>
                    <a:lstStyle/>
                    <a:p>
                      <a:pPr algn="r"/>
                      <a:r>
                        <a:rPr lang="en-US" sz="1800"/>
                        <a:t>160</a:t>
                      </a:r>
                    </a:p>
                  </a:txBody>
                  <a:tcPr marT="45717" marB="45717"/>
                </a:tc>
                <a:tc>
                  <a:txBody>
                    <a:bodyPr/>
                    <a:lstStyle/>
                    <a:p>
                      <a:r>
                        <a:rPr lang="en-US" sz="1600"/>
                        <a:t>Security</a:t>
                      </a:r>
                      <a:r>
                        <a:rPr lang="en-US" sz="1600" baseline="0"/>
                        <a:t> Electricity</a:t>
                      </a:r>
                      <a:endParaRPr lang="en-US" sz="1600"/>
                    </a:p>
                  </a:txBody>
                  <a:tcPr marT="45717" marB="45717"/>
                </a:tc>
                <a:tc>
                  <a:txBody>
                    <a:bodyPr/>
                    <a:lstStyle/>
                    <a:p>
                      <a:pPr algn="r"/>
                      <a:r>
                        <a:rPr lang="en-US" sz="1800"/>
                        <a:t>30</a:t>
                      </a:r>
                    </a:p>
                  </a:txBody>
                  <a:tcPr marT="45717" marB="45717"/>
                </a:tc>
                <a:tc>
                  <a:txBody>
                    <a:bodyPr/>
                    <a:lstStyle/>
                    <a:p>
                      <a:pPr algn="r"/>
                      <a:r>
                        <a:rPr lang="en-US" sz="1800"/>
                        <a:t>30</a:t>
                      </a:r>
                    </a:p>
                  </a:txBody>
                  <a:tcPr marT="45717" marB="45717"/>
                </a:tc>
                <a:extLst>
                  <a:ext uri="{0D108BD9-81ED-4DB2-BD59-A6C34878D82A}">
                    <a16:rowId xmlns:a16="http://schemas.microsoft.com/office/drawing/2014/main" val="10002"/>
                  </a:ext>
                </a:extLst>
              </a:tr>
              <a:tr h="370814">
                <a:tc>
                  <a:txBody>
                    <a:bodyPr/>
                    <a:lstStyle/>
                    <a:p>
                      <a:r>
                        <a:rPr lang="en-US" sz="1800"/>
                        <a:t>Bank Term Loan</a:t>
                      </a:r>
                    </a:p>
                  </a:txBody>
                  <a:tcPr marT="45717" marB="45717"/>
                </a:tc>
                <a:tc>
                  <a:txBody>
                    <a:bodyPr/>
                    <a:lstStyle/>
                    <a:p>
                      <a:pPr algn="r"/>
                      <a:r>
                        <a:rPr lang="en-US" sz="1800"/>
                        <a:t>320</a:t>
                      </a:r>
                    </a:p>
                  </a:txBody>
                  <a:tcPr marT="45717" marB="45717"/>
                </a:tc>
                <a:tc>
                  <a:txBody>
                    <a:bodyPr/>
                    <a:lstStyle/>
                    <a:p>
                      <a:pPr algn="r"/>
                      <a:r>
                        <a:rPr lang="en-US" sz="1800"/>
                        <a:t>280</a:t>
                      </a:r>
                    </a:p>
                  </a:txBody>
                  <a:tcPr marT="45717" marB="45717"/>
                </a:tc>
                <a:tc>
                  <a:txBody>
                    <a:bodyPr/>
                    <a:lstStyle/>
                    <a:p>
                      <a:r>
                        <a:rPr lang="en-US" sz="1800"/>
                        <a:t>Investments</a:t>
                      </a:r>
                    </a:p>
                  </a:txBody>
                  <a:tcPr marT="45717" marB="45717"/>
                </a:tc>
                <a:tc>
                  <a:txBody>
                    <a:bodyPr/>
                    <a:lstStyle/>
                    <a:p>
                      <a:pPr algn="r"/>
                      <a:r>
                        <a:rPr lang="en-US" sz="1800"/>
                        <a:t>110</a:t>
                      </a:r>
                    </a:p>
                  </a:txBody>
                  <a:tcPr marT="45717" marB="45717"/>
                </a:tc>
                <a:tc>
                  <a:txBody>
                    <a:bodyPr/>
                    <a:lstStyle/>
                    <a:p>
                      <a:pPr algn="r"/>
                      <a:r>
                        <a:rPr lang="en-US" sz="1800"/>
                        <a:t>110</a:t>
                      </a:r>
                    </a:p>
                  </a:txBody>
                  <a:tcPr marT="45717" marB="45717"/>
                </a:tc>
                <a:extLst>
                  <a:ext uri="{0D108BD9-81ED-4DB2-BD59-A6C34878D82A}">
                    <a16:rowId xmlns:a16="http://schemas.microsoft.com/office/drawing/2014/main" val="10003"/>
                  </a:ext>
                </a:extLst>
              </a:tr>
              <a:tr h="370814">
                <a:tc>
                  <a:txBody>
                    <a:bodyPr/>
                    <a:lstStyle/>
                    <a:p>
                      <a:r>
                        <a:rPr lang="en-US" sz="1800"/>
                        <a:t>Bank CC  (</a:t>
                      </a:r>
                      <a:r>
                        <a:rPr lang="en-US" sz="1800" err="1"/>
                        <a:t>Hyp</a:t>
                      </a:r>
                      <a:r>
                        <a:rPr lang="en-US" sz="1800"/>
                        <a:t>)</a:t>
                      </a:r>
                    </a:p>
                  </a:txBody>
                  <a:tcPr marT="45717" marB="45717"/>
                </a:tc>
                <a:tc>
                  <a:txBody>
                    <a:bodyPr/>
                    <a:lstStyle/>
                    <a:p>
                      <a:pPr algn="r"/>
                      <a:r>
                        <a:rPr lang="en-US" sz="1800"/>
                        <a:t>490</a:t>
                      </a:r>
                    </a:p>
                  </a:txBody>
                  <a:tcPr marT="45717" marB="45717"/>
                </a:tc>
                <a:tc>
                  <a:txBody>
                    <a:bodyPr/>
                    <a:lstStyle/>
                    <a:p>
                      <a:pPr algn="r"/>
                      <a:r>
                        <a:rPr lang="en-US" sz="1800"/>
                        <a:t>580</a:t>
                      </a:r>
                    </a:p>
                  </a:txBody>
                  <a:tcPr marT="45717" marB="45717"/>
                </a:tc>
                <a:tc>
                  <a:txBody>
                    <a:bodyPr/>
                    <a:lstStyle/>
                    <a:p>
                      <a:r>
                        <a:rPr lang="en-US" sz="1800"/>
                        <a:t>Raw Materials</a:t>
                      </a:r>
                    </a:p>
                  </a:txBody>
                  <a:tcPr marT="45717" marB="45717"/>
                </a:tc>
                <a:tc>
                  <a:txBody>
                    <a:bodyPr/>
                    <a:lstStyle/>
                    <a:p>
                      <a:pPr algn="r"/>
                      <a:r>
                        <a:rPr lang="en-US" sz="1800"/>
                        <a:t>150</a:t>
                      </a:r>
                    </a:p>
                  </a:txBody>
                  <a:tcPr marT="45717" marB="45717"/>
                </a:tc>
                <a:tc>
                  <a:txBody>
                    <a:bodyPr/>
                    <a:lstStyle/>
                    <a:p>
                      <a:pPr algn="r"/>
                      <a:r>
                        <a:rPr lang="en-US" sz="1800"/>
                        <a:t>170</a:t>
                      </a:r>
                    </a:p>
                  </a:txBody>
                  <a:tcPr marT="45717" marB="45717"/>
                </a:tc>
                <a:extLst>
                  <a:ext uri="{0D108BD9-81ED-4DB2-BD59-A6C34878D82A}">
                    <a16:rowId xmlns:a16="http://schemas.microsoft.com/office/drawing/2014/main" val="10004"/>
                  </a:ext>
                </a:extLst>
              </a:tr>
              <a:tr h="370814">
                <a:tc>
                  <a:txBody>
                    <a:bodyPr/>
                    <a:lstStyle/>
                    <a:p>
                      <a:r>
                        <a:rPr lang="en-US" sz="1800" err="1"/>
                        <a:t>Unsec</a:t>
                      </a:r>
                      <a:r>
                        <a:rPr lang="en-US" sz="1800"/>
                        <a:t>. Long  T L</a:t>
                      </a:r>
                    </a:p>
                  </a:txBody>
                  <a:tcPr marT="45717" marB="45717"/>
                </a:tc>
                <a:tc>
                  <a:txBody>
                    <a:bodyPr/>
                    <a:lstStyle/>
                    <a:p>
                      <a:pPr algn="r"/>
                      <a:r>
                        <a:rPr lang="en-US" sz="1800"/>
                        <a:t>150</a:t>
                      </a:r>
                    </a:p>
                  </a:txBody>
                  <a:tcPr marT="45717" marB="45717"/>
                </a:tc>
                <a:tc>
                  <a:txBody>
                    <a:bodyPr/>
                    <a:lstStyle/>
                    <a:p>
                      <a:pPr algn="r"/>
                      <a:r>
                        <a:rPr lang="en-US" sz="1800"/>
                        <a:t>170</a:t>
                      </a:r>
                    </a:p>
                  </a:txBody>
                  <a:tcPr marT="45717" marB="45717"/>
                </a:tc>
                <a:tc>
                  <a:txBody>
                    <a:bodyPr/>
                    <a:lstStyle/>
                    <a:p>
                      <a:r>
                        <a:rPr lang="en-US" sz="1800"/>
                        <a:t>S I P</a:t>
                      </a:r>
                    </a:p>
                  </a:txBody>
                  <a:tcPr marT="45717" marB="45717"/>
                </a:tc>
                <a:tc>
                  <a:txBody>
                    <a:bodyPr/>
                    <a:lstStyle/>
                    <a:p>
                      <a:pPr algn="r"/>
                      <a:r>
                        <a:rPr lang="en-US" sz="1800"/>
                        <a:t>20</a:t>
                      </a:r>
                    </a:p>
                  </a:txBody>
                  <a:tcPr marT="45717" marB="45717"/>
                </a:tc>
                <a:tc>
                  <a:txBody>
                    <a:bodyPr/>
                    <a:lstStyle/>
                    <a:p>
                      <a:pPr algn="r"/>
                      <a:r>
                        <a:rPr lang="en-US" sz="1800"/>
                        <a:t>30</a:t>
                      </a:r>
                    </a:p>
                  </a:txBody>
                  <a:tcPr marT="45717" marB="45717"/>
                </a:tc>
                <a:extLst>
                  <a:ext uri="{0D108BD9-81ED-4DB2-BD59-A6C34878D82A}">
                    <a16:rowId xmlns:a16="http://schemas.microsoft.com/office/drawing/2014/main" val="10005"/>
                  </a:ext>
                </a:extLst>
              </a:tr>
              <a:tr h="370814">
                <a:tc>
                  <a:txBody>
                    <a:bodyPr/>
                    <a:lstStyle/>
                    <a:p>
                      <a:r>
                        <a:rPr lang="en-US" sz="1800"/>
                        <a:t>Creditors (RM)</a:t>
                      </a:r>
                    </a:p>
                  </a:txBody>
                  <a:tcPr marT="45717" marB="45717"/>
                </a:tc>
                <a:tc>
                  <a:txBody>
                    <a:bodyPr/>
                    <a:lstStyle/>
                    <a:p>
                      <a:pPr algn="r"/>
                      <a:r>
                        <a:rPr lang="en-US" sz="1800"/>
                        <a:t>120</a:t>
                      </a:r>
                    </a:p>
                  </a:txBody>
                  <a:tcPr marT="45717" marB="45717"/>
                </a:tc>
                <a:tc>
                  <a:txBody>
                    <a:bodyPr/>
                    <a:lstStyle/>
                    <a:p>
                      <a:pPr algn="r"/>
                      <a:r>
                        <a:rPr lang="en-US" sz="1800"/>
                        <a:t>70</a:t>
                      </a:r>
                    </a:p>
                  </a:txBody>
                  <a:tcPr marT="45717" marB="45717"/>
                </a:tc>
                <a:tc>
                  <a:txBody>
                    <a:bodyPr/>
                    <a:lstStyle/>
                    <a:p>
                      <a:r>
                        <a:rPr lang="en-US" sz="1800"/>
                        <a:t>Finished Goods</a:t>
                      </a:r>
                    </a:p>
                  </a:txBody>
                  <a:tcPr marT="45717" marB="45717"/>
                </a:tc>
                <a:tc>
                  <a:txBody>
                    <a:bodyPr/>
                    <a:lstStyle/>
                    <a:p>
                      <a:pPr algn="r"/>
                      <a:r>
                        <a:rPr lang="en-US" sz="1800"/>
                        <a:t>140</a:t>
                      </a:r>
                    </a:p>
                  </a:txBody>
                  <a:tcPr marT="45717" marB="45717"/>
                </a:tc>
                <a:tc>
                  <a:txBody>
                    <a:bodyPr/>
                    <a:lstStyle/>
                    <a:p>
                      <a:pPr algn="r"/>
                      <a:r>
                        <a:rPr lang="en-US" sz="1800"/>
                        <a:t>170</a:t>
                      </a:r>
                    </a:p>
                  </a:txBody>
                  <a:tcPr marT="45717" marB="45717"/>
                </a:tc>
                <a:extLst>
                  <a:ext uri="{0D108BD9-81ED-4DB2-BD59-A6C34878D82A}">
                    <a16:rowId xmlns:a16="http://schemas.microsoft.com/office/drawing/2014/main" val="10006"/>
                  </a:ext>
                </a:extLst>
              </a:tr>
              <a:tr h="370814">
                <a:tc>
                  <a:txBody>
                    <a:bodyPr/>
                    <a:lstStyle/>
                    <a:p>
                      <a:r>
                        <a:rPr lang="en-US" sz="1800"/>
                        <a:t>Bills Payable</a:t>
                      </a:r>
                    </a:p>
                  </a:txBody>
                  <a:tcPr marT="45717" marB="45717"/>
                </a:tc>
                <a:tc>
                  <a:txBody>
                    <a:bodyPr/>
                    <a:lstStyle/>
                    <a:p>
                      <a:pPr algn="r"/>
                      <a:r>
                        <a:rPr lang="en-US" sz="1800"/>
                        <a:t>40</a:t>
                      </a:r>
                    </a:p>
                  </a:txBody>
                  <a:tcPr marT="45717" marB="45717"/>
                </a:tc>
                <a:tc>
                  <a:txBody>
                    <a:bodyPr/>
                    <a:lstStyle/>
                    <a:p>
                      <a:pPr algn="r"/>
                      <a:r>
                        <a:rPr lang="en-US" sz="1800"/>
                        <a:t>80</a:t>
                      </a:r>
                    </a:p>
                  </a:txBody>
                  <a:tcPr marT="45717" marB="45717"/>
                </a:tc>
                <a:tc>
                  <a:txBody>
                    <a:bodyPr/>
                    <a:lstStyle/>
                    <a:p>
                      <a:r>
                        <a:rPr lang="en-US" sz="1800"/>
                        <a:t>Cash</a:t>
                      </a:r>
                    </a:p>
                  </a:txBody>
                  <a:tcPr marT="45717" marB="45717"/>
                </a:tc>
                <a:tc>
                  <a:txBody>
                    <a:bodyPr/>
                    <a:lstStyle/>
                    <a:p>
                      <a:pPr algn="r"/>
                      <a:r>
                        <a:rPr lang="en-US" sz="1800"/>
                        <a:t>30</a:t>
                      </a:r>
                    </a:p>
                  </a:txBody>
                  <a:tcPr marT="45717" marB="45717"/>
                </a:tc>
                <a:tc>
                  <a:txBody>
                    <a:bodyPr/>
                    <a:lstStyle/>
                    <a:p>
                      <a:pPr algn="r"/>
                      <a:r>
                        <a:rPr lang="en-US" sz="1800"/>
                        <a:t>20</a:t>
                      </a:r>
                    </a:p>
                  </a:txBody>
                  <a:tcPr marT="45717" marB="45717"/>
                </a:tc>
                <a:extLst>
                  <a:ext uri="{0D108BD9-81ED-4DB2-BD59-A6C34878D82A}">
                    <a16:rowId xmlns:a16="http://schemas.microsoft.com/office/drawing/2014/main" val="10007"/>
                  </a:ext>
                </a:extLst>
              </a:tr>
              <a:tr h="370814">
                <a:tc>
                  <a:txBody>
                    <a:bodyPr/>
                    <a:lstStyle/>
                    <a:p>
                      <a:r>
                        <a:rPr lang="en-US" sz="1800"/>
                        <a:t>Expenses</a:t>
                      </a:r>
                      <a:r>
                        <a:rPr lang="en-US" sz="1800" baseline="0"/>
                        <a:t> Payable</a:t>
                      </a:r>
                      <a:endParaRPr lang="en-US" sz="1800"/>
                    </a:p>
                  </a:txBody>
                  <a:tcPr marT="45717" marB="45717"/>
                </a:tc>
                <a:tc>
                  <a:txBody>
                    <a:bodyPr/>
                    <a:lstStyle/>
                    <a:p>
                      <a:pPr algn="r"/>
                      <a:r>
                        <a:rPr lang="en-US" sz="1800"/>
                        <a:t>20</a:t>
                      </a:r>
                    </a:p>
                  </a:txBody>
                  <a:tcPr marT="45717" marB="45717"/>
                </a:tc>
                <a:tc>
                  <a:txBody>
                    <a:bodyPr/>
                    <a:lstStyle/>
                    <a:p>
                      <a:pPr algn="r"/>
                      <a:r>
                        <a:rPr lang="en-US" sz="1800"/>
                        <a:t>30</a:t>
                      </a:r>
                    </a:p>
                  </a:txBody>
                  <a:tcPr marT="45717" marB="45717"/>
                </a:tc>
                <a:tc>
                  <a:txBody>
                    <a:bodyPr/>
                    <a:lstStyle/>
                    <a:p>
                      <a:r>
                        <a:rPr lang="en-US" sz="1800"/>
                        <a:t>Receivables</a:t>
                      </a:r>
                    </a:p>
                  </a:txBody>
                  <a:tcPr marT="45717" marB="45717"/>
                </a:tc>
                <a:tc>
                  <a:txBody>
                    <a:bodyPr/>
                    <a:lstStyle/>
                    <a:p>
                      <a:pPr algn="r"/>
                      <a:r>
                        <a:rPr lang="en-US" sz="1800"/>
                        <a:t>310</a:t>
                      </a:r>
                    </a:p>
                  </a:txBody>
                  <a:tcPr marT="45717" marB="45717"/>
                </a:tc>
                <a:tc>
                  <a:txBody>
                    <a:bodyPr/>
                    <a:lstStyle/>
                    <a:p>
                      <a:pPr algn="r"/>
                      <a:r>
                        <a:rPr lang="en-US" sz="1800"/>
                        <a:t>240</a:t>
                      </a:r>
                    </a:p>
                  </a:txBody>
                  <a:tcPr marT="45717" marB="45717"/>
                </a:tc>
                <a:extLst>
                  <a:ext uri="{0D108BD9-81ED-4DB2-BD59-A6C34878D82A}">
                    <a16:rowId xmlns:a16="http://schemas.microsoft.com/office/drawing/2014/main" val="10008"/>
                  </a:ext>
                </a:extLst>
              </a:tr>
              <a:tr h="370814">
                <a:tc>
                  <a:txBody>
                    <a:bodyPr/>
                    <a:lstStyle/>
                    <a:p>
                      <a:r>
                        <a:rPr lang="en-US" sz="1800"/>
                        <a:t>Provisions</a:t>
                      </a:r>
                    </a:p>
                  </a:txBody>
                  <a:tcPr marT="45717" marB="45717"/>
                </a:tc>
                <a:tc>
                  <a:txBody>
                    <a:bodyPr/>
                    <a:lstStyle/>
                    <a:p>
                      <a:pPr algn="r"/>
                      <a:r>
                        <a:rPr lang="en-US" sz="1800"/>
                        <a:t>20</a:t>
                      </a:r>
                    </a:p>
                  </a:txBody>
                  <a:tcPr marT="45717" marB="45717"/>
                </a:tc>
                <a:tc>
                  <a:txBody>
                    <a:bodyPr/>
                    <a:lstStyle/>
                    <a:p>
                      <a:pPr algn="r"/>
                      <a:r>
                        <a:rPr lang="en-US" sz="1800"/>
                        <a:t>40</a:t>
                      </a:r>
                    </a:p>
                  </a:txBody>
                  <a:tcPr marT="45717" marB="45717"/>
                </a:tc>
                <a:tc>
                  <a:txBody>
                    <a:bodyPr/>
                    <a:lstStyle/>
                    <a:p>
                      <a:r>
                        <a:rPr lang="en-US" sz="1800"/>
                        <a:t>Loans/Advances</a:t>
                      </a:r>
                    </a:p>
                  </a:txBody>
                  <a:tcPr marT="45717" marB="45717"/>
                </a:tc>
                <a:tc>
                  <a:txBody>
                    <a:bodyPr/>
                    <a:lstStyle/>
                    <a:p>
                      <a:pPr algn="r"/>
                      <a:r>
                        <a:rPr lang="en-US" sz="1800"/>
                        <a:t>30</a:t>
                      </a:r>
                    </a:p>
                  </a:txBody>
                  <a:tcPr marT="45717" marB="45717"/>
                </a:tc>
                <a:tc>
                  <a:txBody>
                    <a:bodyPr/>
                    <a:lstStyle/>
                    <a:p>
                      <a:pPr algn="r"/>
                      <a:r>
                        <a:rPr lang="en-US" sz="1800"/>
                        <a:t>190</a:t>
                      </a:r>
                    </a:p>
                  </a:txBody>
                  <a:tcPr marT="45717" marB="45717"/>
                </a:tc>
                <a:extLst>
                  <a:ext uri="{0D108BD9-81ED-4DB2-BD59-A6C34878D82A}">
                    <a16:rowId xmlns:a16="http://schemas.microsoft.com/office/drawing/2014/main" val="10009"/>
                  </a:ext>
                </a:extLst>
              </a:tr>
              <a:tr h="370814">
                <a:tc>
                  <a:txBody>
                    <a:bodyPr/>
                    <a:lstStyle/>
                    <a:p>
                      <a:endParaRPr lang="en-US" sz="1800"/>
                    </a:p>
                  </a:txBody>
                  <a:tcPr marT="45717" marB="45717"/>
                </a:tc>
                <a:tc>
                  <a:txBody>
                    <a:bodyPr/>
                    <a:lstStyle/>
                    <a:p>
                      <a:pPr algn="r"/>
                      <a:endParaRPr lang="en-US" sz="1800"/>
                    </a:p>
                  </a:txBody>
                  <a:tcPr marT="45717" marB="45717"/>
                </a:tc>
                <a:tc>
                  <a:txBody>
                    <a:bodyPr/>
                    <a:lstStyle/>
                    <a:p>
                      <a:pPr algn="r"/>
                      <a:endParaRPr lang="en-US" sz="1800"/>
                    </a:p>
                  </a:txBody>
                  <a:tcPr marT="45717" marB="45717"/>
                </a:tc>
                <a:tc>
                  <a:txBody>
                    <a:bodyPr/>
                    <a:lstStyle/>
                    <a:p>
                      <a:r>
                        <a:rPr lang="en-US" sz="1800"/>
                        <a:t>Goodwill</a:t>
                      </a:r>
                    </a:p>
                  </a:txBody>
                  <a:tcPr marT="45717" marB="45717"/>
                </a:tc>
                <a:tc>
                  <a:txBody>
                    <a:bodyPr/>
                    <a:lstStyle/>
                    <a:p>
                      <a:pPr algn="r"/>
                      <a:r>
                        <a:rPr lang="en-US" sz="1800"/>
                        <a:t>50</a:t>
                      </a:r>
                    </a:p>
                  </a:txBody>
                  <a:tcPr marT="45717" marB="45717"/>
                </a:tc>
                <a:tc>
                  <a:txBody>
                    <a:bodyPr/>
                    <a:lstStyle/>
                    <a:p>
                      <a:pPr algn="r"/>
                      <a:r>
                        <a:rPr lang="en-US" sz="1800"/>
                        <a:t>50</a:t>
                      </a:r>
                    </a:p>
                  </a:txBody>
                  <a:tcPr marT="45717" marB="45717"/>
                </a:tc>
                <a:extLst>
                  <a:ext uri="{0D108BD9-81ED-4DB2-BD59-A6C34878D82A}">
                    <a16:rowId xmlns:a16="http://schemas.microsoft.com/office/drawing/2014/main" val="10010"/>
                  </a:ext>
                </a:extLst>
              </a:tr>
              <a:tr h="370814">
                <a:tc>
                  <a:txBody>
                    <a:bodyPr/>
                    <a:lstStyle/>
                    <a:p>
                      <a:r>
                        <a:rPr lang="en-US" sz="1800" b="1"/>
                        <a:t>Total</a:t>
                      </a:r>
                    </a:p>
                  </a:txBody>
                  <a:tcPr marT="45717" marB="45717"/>
                </a:tc>
                <a:tc>
                  <a:txBody>
                    <a:bodyPr/>
                    <a:lstStyle/>
                    <a:p>
                      <a:pPr algn="r"/>
                      <a:r>
                        <a:rPr lang="en-US" sz="1800" b="1"/>
                        <a:t>1600</a:t>
                      </a:r>
                    </a:p>
                  </a:txBody>
                  <a:tcPr marT="45717" marB="45717"/>
                </a:tc>
                <a:tc>
                  <a:txBody>
                    <a:bodyPr/>
                    <a:lstStyle/>
                    <a:p>
                      <a:pPr algn="r"/>
                      <a:r>
                        <a:rPr lang="en-US" sz="1800" b="1"/>
                        <a:t>1760</a:t>
                      </a:r>
                    </a:p>
                  </a:txBody>
                  <a:tcPr marT="45717" marB="45717"/>
                </a:tc>
                <a:tc>
                  <a:txBody>
                    <a:bodyPr/>
                    <a:lstStyle/>
                    <a:p>
                      <a:endParaRPr lang="en-US" sz="1800" b="1"/>
                    </a:p>
                  </a:txBody>
                  <a:tcPr marT="45717" marB="45717"/>
                </a:tc>
                <a:tc>
                  <a:txBody>
                    <a:bodyPr/>
                    <a:lstStyle/>
                    <a:p>
                      <a:pPr algn="r"/>
                      <a:r>
                        <a:rPr lang="en-US" sz="1800" b="1"/>
                        <a:t>1600</a:t>
                      </a:r>
                    </a:p>
                  </a:txBody>
                  <a:tcPr marT="45717" marB="45717"/>
                </a:tc>
                <a:tc>
                  <a:txBody>
                    <a:bodyPr/>
                    <a:lstStyle/>
                    <a:p>
                      <a:pPr algn="r"/>
                      <a:r>
                        <a:rPr lang="en-US" sz="1800" b="1"/>
                        <a:t>1760</a:t>
                      </a:r>
                    </a:p>
                  </a:txBody>
                  <a:tcPr marT="45717" marB="45717"/>
                </a:tc>
                <a:extLst>
                  <a:ext uri="{0D108BD9-81ED-4DB2-BD59-A6C34878D82A}">
                    <a16:rowId xmlns:a16="http://schemas.microsoft.com/office/drawing/2014/main" val="10011"/>
                  </a:ext>
                </a:extLst>
              </a:tr>
            </a:tbl>
          </a:graphicData>
        </a:graphic>
      </p:graphicFrame>
      <p:sp>
        <p:nvSpPr>
          <p:cNvPr id="6" name="TextBox 5">
            <a:extLst>
              <a:ext uri="{FF2B5EF4-FFF2-40B4-BE49-F238E27FC236}">
                <a16:creationId xmlns:a16="http://schemas.microsoft.com/office/drawing/2014/main" id="{9837F410-4651-48F6-BBEC-D2127A8618DE}"/>
              </a:ext>
            </a:extLst>
          </p:cNvPr>
          <p:cNvSpPr txBox="1">
            <a:spLocks noChangeArrowheads="1"/>
          </p:cNvSpPr>
          <p:nvPr/>
        </p:nvSpPr>
        <p:spPr bwMode="auto">
          <a:xfrm>
            <a:off x="304800" y="51816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1. Tangible Net Worth  for 1</a:t>
            </a:r>
            <a:r>
              <a:rPr lang="en-US" altLang="en-US" baseline="30000"/>
              <a:t>st</a:t>
            </a:r>
            <a:r>
              <a:rPr lang="en-US" altLang="en-US"/>
              <a:t> Year  :  ( 300 + 140)  -  50  =  390</a:t>
            </a:r>
          </a:p>
        </p:txBody>
      </p:sp>
      <p:sp>
        <p:nvSpPr>
          <p:cNvPr id="7" name="TextBox 6">
            <a:extLst>
              <a:ext uri="{FF2B5EF4-FFF2-40B4-BE49-F238E27FC236}">
                <a16:creationId xmlns:a16="http://schemas.microsoft.com/office/drawing/2014/main" id="{C0CF3112-87C4-445B-8854-0E8AE6123AC9}"/>
              </a:ext>
            </a:extLst>
          </p:cNvPr>
          <p:cNvSpPr txBox="1">
            <a:spLocks noChangeArrowheads="1"/>
          </p:cNvSpPr>
          <p:nvPr/>
        </p:nvSpPr>
        <p:spPr bwMode="auto">
          <a:xfrm>
            <a:off x="381000" y="56388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2. Current Ratio for 2</a:t>
            </a:r>
            <a:r>
              <a:rPr lang="en-US" altLang="en-US" baseline="30000"/>
              <a:t>nd</a:t>
            </a:r>
            <a:r>
              <a:rPr lang="en-US" altLang="en-US"/>
              <a:t> Year  :  (170 + 30 +170+20+ 240 + 190 ) / (580+70+80+70)</a:t>
            </a:r>
          </a:p>
          <a:p>
            <a:pPr eaLnBrk="1" hangingPunct="1"/>
            <a:r>
              <a:rPr lang="en-US" altLang="en-US"/>
              <a:t>                                                         820 /800   =   1.02  </a:t>
            </a:r>
          </a:p>
        </p:txBody>
      </p:sp>
      <p:sp>
        <p:nvSpPr>
          <p:cNvPr id="8" name="TextBox 7">
            <a:extLst>
              <a:ext uri="{FF2B5EF4-FFF2-40B4-BE49-F238E27FC236}">
                <a16:creationId xmlns:a16="http://schemas.microsoft.com/office/drawing/2014/main" id="{DBE69809-9C60-455A-907C-4BAAE3F83008}"/>
              </a:ext>
            </a:extLst>
          </p:cNvPr>
          <p:cNvSpPr txBox="1">
            <a:spLocks noChangeArrowheads="1"/>
          </p:cNvSpPr>
          <p:nvPr/>
        </p:nvSpPr>
        <p:spPr bwMode="auto">
          <a:xfrm>
            <a:off x="304800" y="6248400"/>
            <a:ext cx="792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3. Debt Equity Ratio for 1</a:t>
            </a:r>
            <a:r>
              <a:rPr lang="en-US" altLang="en-US" baseline="30000"/>
              <a:t>st</a:t>
            </a:r>
            <a:r>
              <a:rPr lang="en-US" altLang="en-US"/>
              <a:t> Year :  320+150  / 390  =  1.21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2">
            <a:extLst>
              <a:ext uri="{FF2B5EF4-FFF2-40B4-BE49-F238E27FC236}">
                <a16:creationId xmlns:a16="http://schemas.microsoft.com/office/drawing/2014/main" id="{E0766A10-EF0E-4BD2-ADB5-EBEAA658085D}"/>
              </a:ext>
            </a:extLst>
          </p:cNvPr>
          <p:cNvSpPr txBox="1">
            <a:spLocks noChangeArrowheads="1"/>
          </p:cNvSpPr>
          <p:nvPr/>
        </p:nvSpPr>
        <p:spPr bwMode="auto">
          <a:xfrm>
            <a:off x="685800" y="3810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Exercise 3.</a:t>
            </a:r>
          </a:p>
        </p:txBody>
      </p:sp>
      <p:sp>
        <p:nvSpPr>
          <p:cNvPr id="36867" name="TextBox 3">
            <a:extLst>
              <a:ext uri="{FF2B5EF4-FFF2-40B4-BE49-F238E27FC236}">
                <a16:creationId xmlns:a16="http://schemas.microsoft.com/office/drawing/2014/main" id="{E2BCBFFB-1E51-4870-9C7F-1EEFB5B4D99E}"/>
              </a:ext>
            </a:extLst>
          </p:cNvPr>
          <p:cNvSpPr txBox="1">
            <a:spLocks noChangeArrowheads="1"/>
          </p:cNvSpPr>
          <p:nvPr/>
        </p:nvSpPr>
        <p:spPr bwMode="auto">
          <a:xfrm>
            <a:off x="762000" y="8382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p>
        </p:txBody>
      </p:sp>
      <p:graphicFrame>
        <p:nvGraphicFramePr>
          <p:cNvPr id="5" name="Table 4">
            <a:extLst>
              <a:ext uri="{FF2B5EF4-FFF2-40B4-BE49-F238E27FC236}">
                <a16:creationId xmlns:a16="http://schemas.microsoft.com/office/drawing/2014/main" id="{EA910360-08EE-43E9-A1B0-CEBB2A2A4D83}"/>
              </a:ext>
            </a:extLst>
          </p:cNvPr>
          <p:cNvGraphicFramePr>
            <a:graphicFrameLocks noGrp="1"/>
          </p:cNvGraphicFramePr>
          <p:nvPr/>
        </p:nvGraphicFramePr>
        <p:xfrm>
          <a:off x="838200" y="914400"/>
          <a:ext cx="7620000" cy="2595565"/>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70795">
                <a:tc>
                  <a:txBody>
                    <a:bodyPr/>
                    <a:lstStyle/>
                    <a:p>
                      <a:r>
                        <a:rPr lang="en-US" sz="1800"/>
                        <a:t>LIABIITIES</a:t>
                      </a:r>
                    </a:p>
                  </a:txBody>
                  <a:tcPr marT="45714" marB="45714"/>
                </a:tc>
                <a:tc>
                  <a:txBody>
                    <a:bodyPr/>
                    <a:lstStyle/>
                    <a:p>
                      <a:endParaRPr lang="en-US" sz="1800"/>
                    </a:p>
                  </a:txBody>
                  <a:tcPr marT="45714" marB="45714"/>
                </a:tc>
                <a:tc>
                  <a:txBody>
                    <a:bodyPr/>
                    <a:lstStyle/>
                    <a:p>
                      <a:r>
                        <a:rPr lang="en-US" sz="1800"/>
                        <a:t>ASSETS</a:t>
                      </a:r>
                    </a:p>
                  </a:txBody>
                  <a:tcPr marT="45714" marB="45714"/>
                </a:tc>
                <a:tc>
                  <a:txBody>
                    <a:bodyPr/>
                    <a:lstStyle/>
                    <a:p>
                      <a:endParaRPr lang="en-US" sz="1800"/>
                    </a:p>
                  </a:txBody>
                  <a:tcPr marT="45714" marB="45714"/>
                </a:tc>
                <a:extLst>
                  <a:ext uri="{0D108BD9-81ED-4DB2-BD59-A6C34878D82A}">
                    <a16:rowId xmlns:a16="http://schemas.microsoft.com/office/drawing/2014/main" val="10000"/>
                  </a:ext>
                </a:extLst>
              </a:tr>
              <a:tr h="370795">
                <a:tc>
                  <a:txBody>
                    <a:bodyPr/>
                    <a:lstStyle/>
                    <a:p>
                      <a:r>
                        <a:rPr lang="en-US" sz="1800"/>
                        <a:t>Equity Capital</a:t>
                      </a:r>
                    </a:p>
                  </a:txBody>
                  <a:tcPr marT="45714" marB="45714"/>
                </a:tc>
                <a:tc>
                  <a:txBody>
                    <a:bodyPr/>
                    <a:lstStyle/>
                    <a:p>
                      <a:pPr algn="r"/>
                      <a:r>
                        <a:rPr lang="en-US" sz="1800"/>
                        <a:t>200</a:t>
                      </a:r>
                    </a:p>
                  </a:txBody>
                  <a:tcPr marT="45714" marB="45714"/>
                </a:tc>
                <a:tc>
                  <a:txBody>
                    <a:bodyPr/>
                    <a:lstStyle/>
                    <a:p>
                      <a:r>
                        <a:rPr lang="en-US" sz="1800"/>
                        <a:t>Net Fixed Assets</a:t>
                      </a:r>
                    </a:p>
                  </a:txBody>
                  <a:tcPr marT="45714" marB="45714"/>
                </a:tc>
                <a:tc>
                  <a:txBody>
                    <a:bodyPr/>
                    <a:lstStyle/>
                    <a:p>
                      <a:pPr algn="r"/>
                      <a:r>
                        <a:rPr lang="en-US" sz="1800"/>
                        <a:t>800</a:t>
                      </a:r>
                    </a:p>
                  </a:txBody>
                  <a:tcPr marT="45714" marB="45714"/>
                </a:tc>
                <a:extLst>
                  <a:ext uri="{0D108BD9-81ED-4DB2-BD59-A6C34878D82A}">
                    <a16:rowId xmlns:a16="http://schemas.microsoft.com/office/drawing/2014/main" val="10001"/>
                  </a:ext>
                </a:extLst>
              </a:tr>
              <a:tr h="370795">
                <a:tc>
                  <a:txBody>
                    <a:bodyPr/>
                    <a:lstStyle/>
                    <a:p>
                      <a:r>
                        <a:rPr lang="en-US" sz="1800"/>
                        <a:t>Preference Capital</a:t>
                      </a:r>
                    </a:p>
                  </a:txBody>
                  <a:tcPr marT="45714" marB="45714"/>
                </a:tc>
                <a:tc>
                  <a:txBody>
                    <a:bodyPr/>
                    <a:lstStyle/>
                    <a:p>
                      <a:pPr algn="r"/>
                      <a:r>
                        <a:rPr lang="en-US" sz="1800"/>
                        <a:t>100</a:t>
                      </a:r>
                    </a:p>
                  </a:txBody>
                  <a:tcPr marT="45714" marB="45714"/>
                </a:tc>
                <a:tc>
                  <a:txBody>
                    <a:bodyPr/>
                    <a:lstStyle/>
                    <a:p>
                      <a:r>
                        <a:rPr lang="en-US" sz="1800"/>
                        <a:t>Inventory</a:t>
                      </a:r>
                    </a:p>
                  </a:txBody>
                  <a:tcPr marT="45714" marB="45714"/>
                </a:tc>
                <a:tc>
                  <a:txBody>
                    <a:bodyPr/>
                    <a:lstStyle/>
                    <a:p>
                      <a:pPr algn="r"/>
                      <a:r>
                        <a:rPr lang="en-US" sz="1800"/>
                        <a:t>300</a:t>
                      </a:r>
                    </a:p>
                  </a:txBody>
                  <a:tcPr marT="45714" marB="45714"/>
                </a:tc>
                <a:extLst>
                  <a:ext uri="{0D108BD9-81ED-4DB2-BD59-A6C34878D82A}">
                    <a16:rowId xmlns:a16="http://schemas.microsoft.com/office/drawing/2014/main" val="10002"/>
                  </a:ext>
                </a:extLst>
              </a:tr>
              <a:tr h="370795">
                <a:tc>
                  <a:txBody>
                    <a:bodyPr/>
                    <a:lstStyle/>
                    <a:p>
                      <a:r>
                        <a:rPr lang="en-US" sz="1800"/>
                        <a:t>Term Loan</a:t>
                      </a:r>
                    </a:p>
                  </a:txBody>
                  <a:tcPr marT="45714" marB="45714"/>
                </a:tc>
                <a:tc>
                  <a:txBody>
                    <a:bodyPr/>
                    <a:lstStyle/>
                    <a:p>
                      <a:pPr algn="r"/>
                      <a:r>
                        <a:rPr lang="en-US" sz="1800"/>
                        <a:t>600</a:t>
                      </a:r>
                    </a:p>
                  </a:txBody>
                  <a:tcPr marT="45714" marB="45714"/>
                </a:tc>
                <a:tc>
                  <a:txBody>
                    <a:bodyPr/>
                    <a:lstStyle/>
                    <a:p>
                      <a:r>
                        <a:rPr lang="en-US" sz="1800"/>
                        <a:t>Receivables</a:t>
                      </a:r>
                    </a:p>
                  </a:txBody>
                  <a:tcPr marT="45714" marB="45714"/>
                </a:tc>
                <a:tc>
                  <a:txBody>
                    <a:bodyPr/>
                    <a:lstStyle/>
                    <a:p>
                      <a:pPr algn="r"/>
                      <a:r>
                        <a:rPr lang="en-US" sz="1800"/>
                        <a:t>150</a:t>
                      </a:r>
                    </a:p>
                  </a:txBody>
                  <a:tcPr marT="45714" marB="45714"/>
                </a:tc>
                <a:extLst>
                  <a:ext uri="{0D108BD9-81ED-4DB2-BD59-A6C34878D82A}">
                    <a16:rowId xmlns:a16="http://schemas.microsoft.com/office/drawing/2014/main" val="10003"/>
                  </a:ext>
                </a:extLst>
              </a:tr>
              <a:tr h="370795">
                <a:tc>
                  <a:txBody>
                    <a:bodyPr/>
                    <a:lstStyle/>
                    <a:p>
                      <a:r>
                        <a:rPr lang="en-US" sz="1800"/>
                        <a:t>Bank</a:t>
                      </a:r>
                      <a:r>
                        <a:rPr lang="en-US" sz="1800" baseline="0"/>
                        <a:t> CC (</a:t>
                      </a:r>
                      <a:r>
                        <a:rPr lang="en-US" sz="1800" baseline="0" err="1"/>
                        <a:t>Hyp</a:t>
                      </a:r>
                      <a:r>
                        <a:rPr lang="en-US" sz="1800" baseline="0"/>
                        <a:t>)</a:t>
                      </a:r>
                      <a:endParaRPr lang="en-US" sz="1800"/>
                    </a:p>
                  </a:txBody>
                  <a:tcPr marT="45714" marB="45714"/>
                </a:tc>
                <a:tc>
                  <a:txBody>
                    <a:bodyPr/>
                    <a:lstStyle/>
                    <a:p>
                      <a:pPr algn="r"/>
                      <a:r>
                        <a:rPr lang="en-US" sz="1800"/>
                        <a:t>400</a:t>
                      </a:r>
                    </a:p>
                  </a:txBody>
                  <a:tcPr marT="45714" marB="45714"/>
                </a:tc>
                <a:tc>
                  <a:txBody>
                    <a:bodyPr/>
                    <a:lstStyle/>
                    <a:p>
                      <a:r>
                        <a:rPr lang="en-US" sz="1800"/>
                        <a:t>Investment</a:t>
                      </a:r>
                      <a:r>
                        <a:rPr lang="en-US" sz="1800" baseline="0"/>
                        <a:t> In Govt. </a:t>
                      </a:r>
                      <a:r>
                        <a:rPr lang="en-US" sz="1800" baseline="0" err="1"/>
                        <a:t>Secu</a:t>
                      </a:r>
                      <a:r>
                        <a:rPr lang="en-US" sz="1800" baseline="0"/>
                        <a:t>.</a:t>
                      </a:r>
                      <a:endParaRPr lang="en-US" sz="1800"/>
                    </a:p>
                  </a:txBody>
                  <a:tcPr marT="45714" marB="45714"/>
                </a:tc>
                <a:tc>
                  <a:txBody>
                    <a:bodyPr/>
                    <a:lstStyle/>
                    <a:p>
                      <a:pPr algn="r"/>
                      <a:r>
                        <a:rPr lang="en-US" sz="1800"/>
                        <a:t>50</a:t>
                      </a:r>
                    </a:p>
                  </a:txBody>
                  <a:tcPr marT="45714" marB="45714"/>
                </a:tc>
                <a:extLst>
                  <a:ext uri="{0D108BD9-81ED-4DB2-BD59-A6C34878D82A}">
                    <a16:rowId xmlns:a16="http://schemas.microsoft.com/office/drawing/2014/main" val="10004"/>
                  </a:ext>
                </a:extLst>
              </a:tr>
              <a:tr h="370795">
                <a:tc>
                  <a:txBody>
                    <a:bodyPr/>
                    <a:lstStyle/>
                    <a:p>
                      <a:r>
                        <a:rPr lang="en-US" sz="1800"/>
                        <a:t>Sundry Creditors</a:t>
                      </a:r>
                    </a:p>
                  </a:txBody>
                  <a:tcPr marT="45714" marB="45714"/>
                </a:tc>
                <a:tc>
                  <a:txBody>
                    <a:bodyPr/>
                    <a:lstStyle/>
                    <a:p>
                      <a:pPr algn="r"/>
                      <a:r>
                        <a:rPr lang="en-US" sz="1800"/>
                        <a:t>100</a:t>
                      </a:r>
                    </a:p>
                  </a:txBody>
                  <a:tcPr marT="45714" marB="45714"/>
                </a:tc>
                <a:tc>
                  <a:txBody>
                    <a:bodyPr/>
                    <a:lstStyle/>
                    <a:p>
                      <a:r>
                        <a:rPr lang="en-US" sz="1800"/>
                        <a:t>Preliminary Expenses</a:t>
                      </a:r>
                    </a:p>
                  </a:txBody>
                  <a:tcPr marT="45714" marB="45714"/>
                </a:tc>
                <a:tc>
                  <a:txBody>
                    <a:bodyPr/>
                    <a:lstStyle/>
                    <a:p>
                      <a:pPr algn="r"/>
                      <a:r>
                        <a:rPr lang="en-US" sz="1800"/>
                        <a:t>100</a:t>
                      </a:r>
                    </a:p>
                  </a:txBody>
                  <a:tcPr marT="45714" marB="45714"/>
                </a:tc>
                <a:extLst>
                  <a:ext uri="{0D108BD9-81ED-4DB2-BD59-A6C34878D82A}">
                    <a16:rowId xmlns:a16="http://schemas.microsoft.com/office/drawing/2014/main" val="10005"/>
                  </a:ext>
                </a:extLst>
              </a:tr>
              <a:tr h="370795">
                <a:tc>
                  <a:txBody>
                    <a:bodyPr/>
                    <a:lstStyle/>
                    <a:p>
                      <a:r>
                        <a:rPr lang="en-US" sz="1800" b="1"/>
                        <a:t>Total</a:t>
                      </a:r>
                    </a:p>
                  </a:txBody>
                  <a:tcPr marT="45714" marB="45714"/>
                </a:tc>
                <a:tc>
                  <a:txBody>
                    <a:bodyPr/>
                    <a:lstStyle/>
                    <a:p>
                      <a:pPr algn="r"/>
                      <a:r>
                        <a:rPr lang="en-US" sz="1800" b="1"/>
                        <a:t>1400</a:t>
                      </a:r>
                    </a:p>
                  </a:txBody>
                  <a:tcPr marT="45714" marB="45714"/>
                </a:tc>
                <a:tc>
                  <a:txBody>
                    <a:bodyPr/>
                    <a:lstStyle/>
                    <a:p>
                      <a:endParaRPr lang="en-US" sz="1800" b="1"/>
                    </a:p>
                  </a:txBody>
                  <a:tcPr marT="45714" marB="45714"/>
                </a:tc>
                <a:tc>
                  <a:txBody>
                    <a:bodyPr/>
                    <a:lstStyle/>
                    <a:p>
                      <a:pPr algn="r"/>
                      <a:r>
                        <a:rPr lang="en-US" sz="1800" b="1"/>
                        <a:t>1400</a:t>
                      </a:r>
                    </a:p>
                  </a:txBody>
                  <a:tcPr marT="45714" marB="45714"/>
                </a:tc>
                <a:extLst>
                  <a:ext uri="{0D108BD9-81ED-4DB2-BD59-A6C34878D82A}">
                    <a16:rowId xmlns:a16="http://schemas.microsoft.com/office/drawing/2014/main" val="10006"/>
                  </a:ext>
                </a:extLst>
              </a:tr>
            </a:tbl>
          </a:graphicData>
        </a:graphic>
      </p:graphicFrame>
      <p:sp>
        <p:nvSpPr>
          <p:cNvPr id="30766" name="TextBox 5">
            <a:extLst>
              <a:ext uri="{FF2B5EF4-FFF2-40B4-BE49-F238E27FC236}">
                <a16:creationId xmlns:a16="http://schemas.microsoft.com/office/drawing/2014/main" id="{835F6484-6E1F-4F4E-92C8-954B66498F43}"/>
              </a:ext>
            </a:extLst>
          </p:cNvPr>
          <p:cNvSpPr txBox="1">
            <a:spLocks noChangeArrowheads="1"/>
          </p:cNvSpPr>
          <p:nvPr/>
        </p:nvSpPr>
        <p:spPr bwMode="auto">
          <a:xfrm>
            <a:off x="762000" y="4038600"/>
            <a:ext cx="800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1. </a:t>
            </a:r>
            <a:r>
              <a:rPr lang="en-US" altLang="en-US" b="1"/>
              <a:t>Debt Equity Ratio </a:t>
            </a:r>
            <a:r>
              <a:rPr lang="en-US" altLang="en-US"/>
              <a:t>will be   :   600 /  (200+100)    =  2 : 1</a:t>
            </a:r>
          </a:p>
        </p:txBody>
      </p:sp>
      <p:sp>
        <p:nvSpPr>
          <p:cNvPr id="30767" name="TextBox 6">
            <a:extLst>
              <a:ext uri="{FF2B5EF4-FFF2-40B4-BE49-F238E27FC236}">
                <a16:creationId xmlns:a16="http://schemas.microsoft.com/office/drawing/2014/main" id="{9B6CEFAB-372B-4AD6-B498-E3927031ABD6}"/>
              </a:ext>
            </a:extLst>
          </p:cNvPr>
          <p:cNvSpPr txBox="1">
            <a:spLocks noChangeArrowheads="1"/>
          </p:cNvSpPr>
          <p:nvPr/>
        </p:nvSpPr>
        <p:spPr bwMode="auto">
          <a:xfrm>
            <a:off x="762000" y="464820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2</a:t>
            </a:r>
            <a:r>
              <a:rPr lang="en-US" altLang="en-US" b="1"/>
              <a:t>. Tangible Net Worth  </a:t>
            </a:r>
            <a:r>
              <a:rPr lang="en-US" altLang="en-US"/>
              <a:t>:   Only equity Capital  i.e. =  200</a:t>
            </a:r>
          </a:p>
          <a:p>
            <a:pPr eaLnBrk="1" hangingPunct="1"/>
            <a:r>
              <a:rPr lang="en-US" altLang="en-US"/>
              <a:t>                                    </a:t>
            </a:r>
          </a:p>
        </p:txBody>
      </p:sp>
      <p:sp>
        <p:nvSpPr>
          <p:cNvPr id="30768" name="TextBox 7">
            <a:extLst>
              <a:ext uri="{FF2B5EF4-FFF2-40B4-BE49-F238E27FC236}">
                <a16:creationId xmlns:a16="http://schemas.microsoft.com/office/drawing/2014/main" id="{EB02BC9F-C30C-4022-9A24-9F312F57CA9A}"/>
              </a:ext>
            </a:extLst>
          </p:cNvPr>
          <p:cNvSpPr txBox="1">
            <a:spLocks noChangeArrowheads="1"/>
          </p:cNvSpPr>
          <p:nvPr/>
        </p:nvSpPr>
        <p:spPr bwMode="auto">
          <a:xfrm>
            <a:off x="685800" y="5410200"/>
            <a:ext cx="800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3. Total Outside Liabilities / Total Tangible Net Worth  :   (600+400+100) / 200</a:t>
            </a:r>
          </a:p>
          <a:p>
            <a:pPr eaLnBrk="1" hangingPunct="1"/>
            <a:r>
              <a:rPr lang="en-US" altLang="en-US"/>
              <a:t>                                                                                       = 11 : 2</a:t>
            </a:r>
          </a:p>
        </p:txBody>
      </p:sp>
      <p:sp>
        <p:nvSpPr>
          <p:cNvPr id="30769" name="TextBox 8">
            <a:extLst>
              <a:ext uri="{FF2B5EF4-FFF2-40B4-BE49-F238E27FC236}">
                <a16:creationId xmlns:a16="http://schemas.microsoft.com/office/drawing/2014/main" id="{F537368D-012E-4AB7-AA75-B47B63F05757}"/>
              </a:ext>
            </a:extLst>
          </p:cNvPr>
          <p:cNvSpPr txBox="1">
            <a:spLocks noChangeArrowheads="1"/>
          </p:cNvSpPr>
          <p:nvPr/>
        </p:nvSpPr>
        <p:spPr bwMode="auto">
          <a:xfrm>
            <a:off x="762000" y="6248400"/>
            <a:ext cx="815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4. Current Ratio will be :   (300 + 150 + 50 ) / (400 + 100   )   =  1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6" grpId="0"/>
      <p:bldP spid="30767" grpId="0"/>
      <p:bldP spid="30768" grpId="0"/>
      <p:bldP spid="307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C84C3D5-7BCA-422F-9795-E11B9CB5B419}"/>
              </a:ext>
            </a:extLst>
          </p:cNvPr>
          <p:cNvGraphicFramePr>
            <a:graphicFrameLocks noGrp="1"/>
          </p:cNvGraphicFramePr>
          <p:nvPr/>
        </p:nvGraphicFramePr>
        <p:xfrm>
          <a:off x="685800" y="685800"/>
          <a:ext cx="7467600" cy="3292479"/>
        </p:xfrm>
        <a:graphic>
          <a:graphicData uri="http://schemas.openxmlformats.org/drawingml/2006/table">
            <a:tbl>
              <a:tblPr firstRow="1" bandRow="1">
                <a:tableStyleId>{5C22544A-7EE6-4342-B048-85BDC9FD1C3A}</a:tableStyleId>
              </a:tblPr>
              <a:tblGrid>
                <a:gridCol w="2915920">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2631440">
                  <a:extLst>
                    <a:ext uri="{9D8B030D-6E8A-4147-A177-3AD203B41FA5}">
                      <a16:colId xmlns:a16="http://schemas.microsoft.com/office/drawing/2014/main" val="20002"/>
                    </a:ext>
                  </a:extLst>
                </a:gridCol>
                <a:gridCol w="924560">
                  <a:extLst>
                    <a:ext uri="{9D8B030D-6E8A-4147-A177-3AD203B41FA5}">
                      <a16:colId xmlns:a16="http://schemas.microsoft.com/office/drawing/2014/main" val="20003"/>
                    </a:ext>
                  </a:extLst>
                </a:gridCol>
              </a:tblGrid>
              <a:tr h="365831">
                <a:tc>
                  <a:txBody>
                    <a:bodyPr/>
                    <a:lstStyle/>
                    <a:p>
                      <a:r>
                        <a:rPr lang="en-US" sz="1800"/>
                        <a:t>LIABILITIES</a:t>
                      </a:r>
                    </a:p>
                  </a:txBody>
                  <a:tcPr marT="45729" marB="45729"/>
                </a:tc>
                <a:tc>
                  <a:txBody>
                    <a:bodyPr/>
                    <a:lstStyle/>
                    <a:p>
                      <a:endParaRPr lang="en-US" sz="1800"/>
                    </a:p>
                  </a:txBody>
                  <a:tcPr marT="45729" marB="45729"/>
                </a:tc>
                <a:tc>
                  <a:txBody>
                    <a:bodyPr/>
                    <a:lstStyle/>
                    <a:p>
                      <a:r>
                        <a:rPr lang="en-US" sz="1800"/>
                        <a:t>ASSETS</a:t>
                      </a:r>
                    </a:p>
                  </a:txBody>
                  <a:tcPr marT="45729" marB="45729"/>
                </a:tc>
                <a:tc>
                  <a:txBody>
                    <a:bodyPr/>
                    <a:lstStyle/>
                    <a:p>
                      <a:pPr algn="r"/>
                      <a:endParaRPr lang="en-US" sz="1800"/>
                    </a:p>
                  </a:txBody>
                  <a:tcPr marT="45729" marB="45729"/>
                </a:tc>
                <a:extLst>
                  <a:ext uri="{0D108BD9-81ED-4DB2-BD59-A6C34878D82A}">
                    <a16:rowId xmlns:a16="http://schemas.microsoft.com/office/drawing/2014/main" val="10000"/>
                  </a:ext>
                </a:extLst>
              </a:tr>
              <a:tr h="365831">
                <a:tc>
                  <a:txBody>
                    <a:bodyPr/>
                    <a:lstStyle/>
                    <a:p>
                      <a:r>
                        <a:rPr lang="en-US" sz="1800"/>
                        <a:t>Capital + Reserves</a:t>
                      </a:r>
                    </a:p>
                  </a:txBody>
                  <a:tcPr marT="45729" marB="45729"/>
                </a:tc>
                <a:tc>
                  <a:txBody>
                    <a:bodyPr/>
                    <a:lstStyle/>
                    <a:p>
                      <a:pPr algn="r"/>
                      <a:r>
                        <a:rPr lang="en-US" sz="1800"/>
                        <a:t>355</a:t>
                      </a:r>
                    </a:p>
                  </a:txBody>
                  <a:tcPr marT="45729" marB="45729"/>
                </a:tc>
                <a:tc>
                  <a:txBody>
                    <a:bodyPr/>
                    <a:lstStyle/>
                    <a:p>
                      <a:r>
                        <a:rPr lang="en-US" sz="1800"/>
                        <a:t> Net Fixed Assets</a:t>
                      </a:r>
                    </a:p>
                  </a:txBody>
                  <a:tcPr marT="45729" marB="45729"/>
                </a:tc>
                <a:tc>
                  <a:txBody>
                    <a:bodyPr/>
                    <a:lstStyle/>
                    <a:p>
                      <a:pPr algn="r"/>
                      <a:r>
                        <a:rPr lang="en-US" sz="1800"/>
                        <a:t>265</a:t>
                      </a:r>
                    </a:p>
                  </a:txBody>
                  <a:tcPr marT="45729" marB="45729"/>
                </a:tc>
                <a:extLst>
                  <a:ext uri="{0D108BD9-81ED-4DB2-BD59-A6C34878D82A}">
                    <a16:rowId xmlns:a16="http://schemas.microsoft.com/office/drawing/2014/main" val="10001"/>
                  </a:ext>
                </a:extLst>
              </a:tr>
              <a:tr h="365831">
                <a:tc>
                  <a:txBody>
                    <a:bodyPr/>
                    <a:lstStyle/>
                    <a:p>
                      <a:r>
                        <a:rPr lang="en-US" sz="1800"/>
                        <a:t>P &amp; L Credit Balance</a:t>
                      </a:r>
                    </a:p>
                  </a:txBody>
                  <a:tcPr marT="45729" marB="45729"/>
                </a:tc>
                <a:tc>
                  <a:txBody>
                    <a:bodyPr/>
                    <a:lstStyle/>
                    <a:p>
                      <a:pPr algn="r"/>
                      <a:r>
                        <a:rPr lang="en-US" sz="1800"/>
                        <a:t>7</a:t>
                      </a:r>
                    </a:p>
                  </a:txBody>
                  <a:tcPr marT="45729" marB="45729"/>
                </a:tc>
                <a:tc>
                  <a:txBody>
                    <a:bodyPr/>
                    <a:lstStyle/>
                    <a:p>
                      <a:r>
                        <a:rPr lang="en-US" sz="1800"/>
                        <a:t>Cash</a:t>
                      </a:r>
                    </a:p>
                  </a:txBody>
                  <a:tcPr marT="45729" marB="45729"/>
                </a:tc>
                <a:tc>
                  <a:txBody>
                    <a:bodyPr/>
                    <a:lstStyle/>
                    <a:p>
                      <a:pPr algn="r"/>
                      <a:r>
                        <a:rPr lang="en-US" sz="1800"/>
                        <a:t>1</a:t>
                      </a:r>
                    </a:p>
                  </a:txBody>
                  <a:tcPr marT="45729" marB="45729"/>
                </a:tc>
                <a:extLst>
                  <a:ext uri="{0D108BD9-81ED-4DB2-BD59-A6C34878D82A}">
                    <a16:rowId xmlns:a16="http://schemas.microsoft.com/office/drawing/2014/main" val="10002"/>
                  </a:ext>
                </a:extLst>
              </a:tr>
              <a:tr h="365831">
                <a:tc>
                  <a:txBody>
                    <a:bodyPr/>
                    <a:lstStyle/>
                    <a:p>
                      <a:r>
                        <a:rPr lang="en-US" sz="1800"/>
                        <a:t>Loan From S F C</a:t>
                      </a:r>
                    </a:p>
                  </a:txBody>
                  <a:tcPr marT="45729" marB="45729"/>
                </a:tc>
                <a:tc>
                  <a:txBody>
                    <a:bodyPr/>
                    <a:lstStyle/>
                    <a:p>
                      <a:pPr algn="r"/>
                      <a:r>
                        <a:rPr lang="en-US" sz="1800"/>
                        <a:t>100</a:t>
                      </a:r>
                    </a:p>
                  </a:txBody>
                  <a:tcPr marT="45729" marB="45729"/>
                </a:tc>
                <a:tc>
                  <a:txBody>
                    <a:bodyPr/>
                    <a:lstStyle/>
                    <a:p>
                      <a:r>
                        <a:rPr lang="en-US" sz="1800"/>
                        <a:t>Receivables</a:t>
                      </a:r>
                    </a:p>
                  </a:txBody>
                  <a:tcPr marT="45729" marB="45729"/>
                </a:tc>
                <a:tc>
                  <a:txBody>
                    <a:bodyPr/>
                    <a:lstStyle/>
                    <a:p>
                      <a:pPr algn="r"/>
                      <a:r>
                        <a:rPr lang="en-US" sz="1800"/>
                        <a:t>125</a:t>
                      </a:r>
                    </a:p>
                  </a:txBody>
                  <a:tcPr marT="45729" marB="45729"/>
                </a:tc>
                <a:extLst>
                  <a:ext uri="{0D108BD9-81ED-4DB2-BD59-A6C34878D82A}">
                    <a16:rowId xmlns:a16="http://schemas.microsoft.com/office/drawing/2014/main" val="10003"/>
                  </a:ext>
                </a:extLst>
              </a:tr>
              <a:tr h="365831">
                <a:tc>
                  <a:txBody>
                    <a:bodyPr/>
                    <a:lstStyle/>
                    <a:p>
                      <a:r>
                        <a:rPr lang="en-US" sz="1800"/>
                        <a:t>Bank Overdraft</a:t>
                      </a:r>
                    </a:p>
                  </a:txBody>
                  <a:tcPr marT="45729" marB="45729"/>
                </a:tc>
                <a:tc>
                  <a:txBody>
                    <a:bodyPr/>
                    <a:lstStyle/>
                    <a:p>
                      <a:pPr algn="r"/>
                      <a:r>
                        <a:rPr lang="en-US" sz="1800"/>
                        <a:t>38</a:t>
                      </a:r>
                    </a:p>
                  </a:txBody>
                  <a:tcPr marT="45729" marB="45729"/>
                </a:tc>
                <a:tc>
                  <a:txBody>
                    <a:bodyPr/>
                    <a:lstStyle/>
                    <a:p>
                      <a:r>
                        <a:rPr lang="en-US" sz="1800"/>
                        <a:t>Stocks</a:t>
                      </a:r>
                    </a:p>
                  </a:txBody>
                  <a:tcPr marT="45729" marB="45729"/>
                </a:tc>
                <a:tc>
                  <a:txBody>
                    <a:bodyPr/>
                    <a:lstStyle/>
                    <a:p>
                      <a:pPr algn="r"/>
                      <a:r>
                        <a:rPr lang="en-US" sz="1800"/>
                        <a:t>128</a:t>
                      </a:r>
                    </a:p>
                  </a:txBody>
                  <a:tcPr marT="45729" marB="45729"/>
                </a:tc>
                <a:extLst>
                  <a:ext uri="{0D108BD9-81ED-4DB2-BD59-A6C34878D82A}">
                    <a16:rowId xmlns:a16="http://schemas.microsoft.com/office/drawing/2014/main" val="10004"/>
                  </a:ext>
                </a:extLst>
              </a:tr>
              <a:tr h="365831">
                <a:tc>
                  <a:txBody>
                    <a:bodyPr/>
                    <a:lstStyle/>
                    <a:p>
                      <a:r>
                        <a:rPr lang="en-US" sz="1800"/>
                        <a:t>Creditors</a:t>
                      </a:r>
                    </a:p>
                  </a:txBody>
                  <a:tcPr marT="45729" marB="45729"/>
                </a:tc>
                <a:tc>
                  <a:txBody>
                    <a:bodyPr/>
                    <a:lstStyle/>
                    <a:p>
                      <a:pPr algn="r"/>
                      <a:r>
                        <a:rPr lang="en-US" sz="1800"/>
                        <a:t>26</a:t>
                      </a:r>
                    </a:p>
                  </a:txBody>
                  <a:tcPr marT="45729" marB="45729"/>
                </a:tc>
                <a:tc>
                  <a:txBody>
                    <a:bodyPr/>
                    <a:lstStyle/>
                    <a:p>
                      <a:r>
                        <a:rPr lang="en-US" sz="1800"/>
                        <a:t>Prepaid Expenses</a:t>
                      </a:r>
                    </a:p>
                  </a:txBody>
                  <a:tcPr marT="45729" marB="45729"/>
                </a:tc>
                <a:tc>
                  <a:txBody>
                    <a:bodyPr/>
                    <a:lstStyle/>
                    <a:p>
                      <a:pPr algn="r"/>
                      <a:r>
                        <a:rPr lang="en-US" sz="1800"/>
                        <a:t>1</a:t>
                      </a:r>
                    </a:p>
                  </a:txBody>
                  <a:tcPr marT="45729" marB="45729"/>
                </a:tc>
                <a:extLst>
                  <a:ext uri="{0D108BD9-81ED-4DB2-BD59-A6C34878D82A}">
                    <a16:rowId xmlns:a16="http://schemas.microsoft.com/office/drawing/2014/main" val="10005"/>
                  </a:ext>
                </a:extLst>
              </a:tr>
              <a:tr h="365831">
                <a:tc>
                  <a:txBody>
                    <a:bodyPr/>
                    <a:lstStyle/>
                    <a:p>
                      <a:r>
                        <a:rPr lang="en-US" sz="1800"/>
                        <a:t>Provision of Tax</a:t>
                      </a:r>
                    </a:p>
                  </a:txBody>
                  <a:tcPr marT="45729" marB="45729"/>
                </a:tc>
                <a:tc>
                  <a:txBody>
                    <a:bodyPr/>
                    <a:lstStyle/>
                    <a:p>
                      <a:pPr algn="r"/>
                      <a:r>
                        <a:rPr lang="en-US" sz="1800"/>
                        <a:t>9</a:t>
                      </a:r>
                    </a:p>
                  </a:txBody>
                  <a:tcPr marT="45729" marB="45729"/>
                </a:tc>
                <a:tc>
                  <a:txBody>
                    <a:bodyPr/>
                    <a:lstStyle/>
                    <a:p>
                      <a:r>
                        <a:rPr lang="en-US" sz="1800"/>
                        <a:t>Intangible Assets</a:t>
                      </a:r>
                    </a:p>
                  </a:txBody>
                  <a:tcPr marT="45729" marB="45729"/>
                </a:tc>
                <a:tc>
                  <a:txBody>
                    <a:bodyPr/>
                    <a:lstStyle/>
                    <a:p>
                      <a:pPr algn="r"/>
                      <a:r>
                        <a:rPr lang="en-US" sz="1800"/>
                        <a:t>30</a:t>
                      </a:r>
                    </a:p>
                  </a:txBody>
                  <a:tcPr marT="45729" marB="45729"/>
                </a:tc>
                <a:extLst>
                  <a:ext uri="{0D108BD9-81ED-4DB2-BD59-A6C34878D82A}">
                    <a16:rowId xmlns:a16="http://schemas.microsoft.com/office/drawing/2014/main" val="10006"/>
                  </a:ext>
                </a:extLst>
              </a:tr>
              <a:tr h="365831">
                <a:tc>
                  <a:txBody>
                    <a:bodyPr/>
                    <a:lstStyle/>
                    <a:p>
                      <a:r>
                        <a:rPr lang="en-US" sz="1800"/>
                        <a:t>Proposed Dividend</a:t>
                      </a:r>
                    </a:p>
                  </a:txBody>
                  <a:tcPr marT="45729" marB="45729"/>
                </a:tc>
                <a:tc>
                  <a:txBody>
                    <a:bodyPr/>
                    <a:lstStyle/>
                    <a:p>
                      <a:pPr algn="r"/>
                      <a:r>
                        <a:rPr lang="en-US" sz="1800"/>
                        <a:t>15</a:t>
                      </a:r>
                    </a:p>
                  </a:txBody>
                  <a:tcPr marT="45729" marB="45729"/>
                </a:tc>
                <a:tc>
                  <a:txBody>
                    <a:bodyPr/>
                    <a:lstStyle/>
                    <a:p>
                      <a:endParaRPr lang="en-US" sz="1800"/>
                    </a:p>
                  </a:txBody>
                  <a:tcPr marT="45729" marB="45729"/>
                </a:tc>
                <a:tc>
                  <a:txBody>
                    <a:bodyPr/>
                    <a:lstStyle/>
                    <a:p>
                      <a:pPr algn="r"/>
                      <a:endParaRPr lang="en-US" sz="1800"/>
                    </a:p>
                  </a:txBody>
                  <a:tcPr marT="45729" marB="45729"/>
                </a:tc>
                <a:extLst>
                  <a:ext uri="{0D108BD9-81ED-4DB2-BD59-A6C34878D82A}">
                    <a16:rowId xmlns:a16="http://schemas.microsoft.com/office/drawing/2014/main" val="10007"/>
                  </a:ext>
                </a:extLst>
              </a:tr>
              <a:tr h="365831">
                <a:tc>
                  <a:txBody>
                    <a:bodyPr/>
                    <a:lstStyle/>
                    <a:p>
                      <a:endParaRPr lang="en-US" sz="1800"/>
                    </a:p>
                  </a:txBody>
                  <a:tcPr marT="45729" marB="45729"/>
                </a:tc>
                <a:tc>
                  <a:txBody>
                    <a:bodyPr/>
                    <a:lstStyle/>
                    <a:p>
                      <a:pPr algn="r"/>
                      <a:r>
                        <a:rPr lang="en-US" sz="1800" b="1"/>
                        <a:t>550</a:t>
                      </a:r>
                    </a:p>
                  </a:txBody>
                  <a:tcPr marT="45729" marB="45729"/>
                </a:tc>
                <a:tc>
                  <a:txBody>
                    <a:bodyPr/>
                    <a:lstStyle/>
                    <a:p>
                      <a:endParaRPr lang="en-US" sz="1800"/>
                    </a:p>
                  </a:txBody>
                  <a:tcPr marT="45729" marB="45729"/>
                </a:tc>
                <a:tc>
                  <a:txBody>
                    <a:bodyPr/>
                    <a:lstStyle/>
                    <a:p>
                      <a:pPr algn="r"/>
                      <a:r>
                        <a:rPr lang="en-US" sz="1800" b="1"/>
                        <a:t>550</a:t>
                      </a:r>
                    </a:p>
                  </a:txBody>
                  <a:tcPr marT="45729" marB="45729"/>
                </a:tc>
                <a:extLst>
                  <a:ext uri="{0D108BD9-81ED-4DB2-BD59-A6C34878D82A}">
                    <a16:rowId xmlns:a16="http://schemas.microsoft.com/office/drawing/2014/main" val="10008"/>
                  </a:ext>
                </a:extLst>
              </a:tr>
            </a:tbl>
          </a:graphicData>
        </a:graphic>
      </p:graphicFrame>
      <p:sp>
        <p:nvSpPr>
          <p:cNvPr id="4" name="TextBox 3">
            <a:extLst>
              <a:ext uri="{FF2B5EF4-FFF2-40B4-BE49-F238E27FC236}">
                <a16:creationId xmlns:a16="http://schemas.microsoft.com/office/drawing/2014/main" id="{052BFCDC-6C63-4850-B492-97B07249FC4C}"/>
              </a:ext>
            </a:extLst>
          </p:cNvPr>
          <p:cNvSpPr txBox="1">
            <a:spLocks noChangeArrowheads="1"/>
          </p:cNvSpPr>
          <p:nvPr/>
        </p:nvSpPr>
        <p:spPr bwMode="auto">
          <a:xfrm>
            <a:off x="533400" y="4114800"/>
            <a:ext cx="8305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lphaUcPeriod" startAt="17"/>
            </a:pPr>
            <a:r>
              <a:rPr lang="en-US" altLang="en-US" b="1"/>
              <a:t>What is the Current Ratio  </a:t>
            </a:r>
            <a:r>
              <a:rPr lang="en-US" altLang="en-US"/>
              <a:t>?       Ans :  (1+125 +128+1) / (38+26+9+15)</a:t>
            </a:r>
          </a:p>
          <a:p>
            <a:pPr eaLnBrk="1" hangingPunct="1"/>
            <a:r>
              <a:rPr lang="en-US" altLang="en-US"/>
              <a:t>                                                                   :  255/88  =    2.89 : 1</a:t>
            </a:r>
          </a:p>
          <a:p>
            <a:pPr eaLnBrk="1" hangingPunct="1"/>
            <a:endParaRPr lang="en-US" altLang="en-US"/>
          </a:p>
          <a:p>
            <a:pPr eaLnBrk="1" hangingPunct="1"/>
            <a:r>
              <a:rPr lang="en-US" altLang="en-US" b="1"/>
              <a:t>Q What is the Quick Ratio </a:t>
            </a:r>
            <a:r>
              <a:rPr lang="en-US" altLang="en-US"/>
              <a:t>?     Ans :   (125+1)/ 88  =  1.43 : 11</a:t>
            </a:r>
          </a:p>
          <a:p>
            <a:pPr eaLnBrk="1" hangingPunct="1"/>
            <a:endParaRPr lang="en-US" altLang="en-US"/>
          </a:p>
          <a:p>
            <a:pPr eaLnBrk="1" hangingPunct="1"/>
            <a:r>
              <a:rPr lang="en-US" altLang="en-US" b="1"/>
              <a:t>Q. What is the Debt Equity Ratio </a:t>
            </a:r>
            <a:r>
              <a:rPr lang="en-US" altLang="en-US"/>
              <a:t>?     Ans  : LTL / Tangible NW</a:t>
            </a:r>
          </a:p>
          <a:p>
            <a:pPr eaLnBrk="1" hangingPunct="1"/>
            <a:r>
              <a:rPr lang="en-US" altLang="en-US"/>
              <a:t>                                                                        =  100 /  ( 362 – 30)</a:t>
            </a:r>
          </a:p>
          <a:p>
            <a:pPr eaLnBrk="1" hangingPunct="1"/>
            <a:r>
              <a:rPr lang="en-US" altLang="en-US"/>
              <a:t>                                                                        =   100 / 332  =  0.30 : 1 </a:t>
            </a:r>
          </a:p>
          <a:p>
            <a:pPr eaLnBrk="1" hangingPunct="1"/>
            <a:r>
              <a:rPr lang="en-US" altLang="en-US"/>
              <a:t>     </a:t>
            </a:r>
          </a:p>
          <a:p>
            <a:pPr eaLnBrk="1" hangingPunct="1"/>
            <a:endParaRPr lang="en-US" altLang="en-US"/>
          </a:p>
        </p:txBody>
      </p:sp>
      <p:sp>
        <p:nvSpPr>
          <p:cNvPr id="37943" name="TextBox 4">
            <a:extLst>
              <a:ext uri="{FF2B5EF4-FFF2-40B4-BE49-F238E27FC236}">
                <a16:creationId xmlns:a16="http://schemas.microsoft.com/office/drawing/2014/main" id="{49E31186-7036-4EE8-8B42-9FB32948983D}"/>
              </a:ext>
            </a:extLst>
          </p:cNvPr>
          <p:cNvSpPr txBox="1">
            <a:spLocks noChangeArrowheads="1"/>
          </p:cNvSpPr>
          <p:nvPr/>
        </p:nvSpPr>
        <p:spPr bwMode="auto">
          <a:xfrm>
            <a:off x="990600" y="2286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Exercise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5D7C839-B624-4E97-860B-C468066FFD6E}"/>
              </a:ext>
            </a:extLst>
          </p:cNvPr>
          <p:cNvGraphicFramePr>
            <a:graphicFrameLocks noGrp="1"/>
          </p:cNvGraphicFramePr>
          <p:nvPr/>
        </p:nvGraphicFramePr>
        <p:xfrm>
          <a:off x="990600" y="685800"/>
          <a:ext cx="7543799" cy="3292479"/>
        </p:xfrm>
        <a:graphic>
          <a:graphicData uri="http://schemas.openxmlformats.org/drawingml/2006/table">
            <a:tbl>
              <a:tblPr firstRow="1" bandRow="1">
                <a:tableStyleId>{5C22544A-7EE6-4342-B048-85BDC9FD1C3A}</a:tableStyleId>
              </a:tblPr>
              <a:tblGrid>
                <a:gridCol w="2945674">
                  <a:extLst>
                    <a:ext uri="{9D8B030D-6E8A-4147-A177-3AD203B41FA5}">
                      <a16:colId xmlns:a16="http://schemas.microsoft.com/office/drawing/2014/main" val="20000"/>
                    </a:ext>
                  </a:extLst>
                </a:gridCol>
                <a:gridCol w="1005840">
                  <a:extLst>
                    <a:ext uri="{9D8B030D-6E8A-4147-A177-3AD203B41FA5}">
                      <a16:colId xmlns:a16="http://schemas.microsoft.com/office/drawing/2014/main" val="20001"/>
                    </a:ext>
                  </a:extLst>
                </a:gridCol>
                <a:gridCol w="2658291">
                  <a:extLst>
                    <a:ext uri="{9D8B030D-6E8A-4147-A177-3AD203B41FA5}">
                      <a16:colId xmlns:a16="http://schemas.microsoft.com/office/drawing/2014/main" val="20002"/>
                    </a:ext>
                  </a:extLst>
                </a:gridCol>
                <a:gridCol w="933994">
                  <a:extLst>
                    <a:ext uri="{9D8B030D-6E8A-4147-A177-3AD203B41FA5}">
                      <a16:colId xmlns:a16="http://schemas.microsoft.com/office/drawing/2014/main" val="20003"/>
                    </a:ext>
                  </a:extLst>
                </a:gridCol>
              </a:tblGrid>
              <a:tr h="365831">
                <a:tc>
                  <a:txBody>
                    <a:bodyPr/>
                    <a:lstStyle/>
                    <a:p>
                      <a:r>
                        <a:rPr lang="en-US" sz="1800"/>
                        <a:t>LIABILITIES</a:t>
                      </a:r>
                    </a:p>
                  </a:txBody>
                  <a:tcPr marT="45729" marB="45729"/>
                </a:tc>
                <a:tc>
                  <a:txBody>
                    <a:bodyPr/>
                    <a:lstStyle/>
                    <a:p>
                      <a:endParaRPr lang="en-US" sz="1800"/>
                    </a:p>
                  </a:txBody>
                  <a:tcPr marT="45729" marB="45729"/>
                </a:tc>
                <a:tc>
                  <a:txBody>
                    <a:bodyPr/>
                    <a:lstStyle/>
                    <a:p>
                      <a:r>
                        <a:rPr lang="en-US" sz="1800"/>
                        <a:t>ASSETS</a:t>
                      </a:r>
                    </a:p>
                  </a:txBody>
                  <a:tcPr marT="45729" marB="45729"/>
                </a:tc>
                <a:tc>
                  <a:txBody>
                    <a:bodyPr/>
                    <a:lstStyle/>
                    <a:p>
                      <a:pPr algn="r"/>
                      <a:endParaRPr lang="en-US" sz="1800"/>
                    </a:p>
                  </a:txBody>
                  <a:tcPr marT="45729" marB="45729"/>
                </a:tc>
                <a:extLst>
                  <a:ext uri="{0D108BD9-81ED-4DB2-BD59-A6C34878D82A}">
                    <a16:rowId xmlns:a16="http://schemas.microsoft.com/office/drawing/2014/main" val="10000"/>
                  </a:ext>
                </a:extLst>
              </a:tr>
              <a:tr h="365831">
                <a:tc>
                  <a:txBody>
                    <a:bodyPr/>
                    <a:lstStyle/>
                    <a:p>
                      <a:r>
                        <a:rPr lang="en-US" sz="1800"/>
                        <a:t>Capital + Reserves</a:t>
                      </a:r>
                    </a:p>
                  </a:txBody>
                  <a:tcPr marT="45729" marB="45729"/>
                </a:tc>
                <a:tc>
                  <a:txBody>
                    <a:bodyPr/>
                    <a:lstStyle/>
                    <a:p>
                      <a:pPr algn="r"/>
                      <a:r>
                        <a:rPr lang="en-US" sz="1800"/>
                        <a:t>355</a:t>
                      </a:r>
                    </a:p>
                  </a:txBody>
                  <a:tcPr marT="45729" marB="45729"/>
                </a:tc>
                <a:tc>
                  <a:txBody>
                    <a:bodyPr/>
                    <a:lstStyle/>
                    <a:p>
                      <a:r>
                        <a:rPr lang="en-US" sz="1800"/>
                        <a:t> Net Fixed Assets</a:t>
                      </a:r>
                    </a:p>
                  </a:txBody>
                  <a:tcPr marT="45729" marB="45729"/>
                </a:tc>
                <a:tc>
                  <a:txBody>
                    <a:bodyPr/>
                    <a:lstStyle/>
                    <a:p>
                      <a:pPr algn="r"/>
                      <a:r>
                        <a:rPr lang="en-US" sz="1800"/>
                        <a:t>265</a:t>
                      </a:r>
                    </a:p>
                  </a:txBody>
                  <a:tcPr marT="45729" marB="45729"/>
                </a:tc>
                <a:extLst>
                  <a:ext uri="{0D108BD9-81ED-4DB2-BD59-A6C34878D82A}">
                    <a16:rowId xmlns:a16="http://schemas.microsoft.com/office/drawing/2014/main" val="10001"/>
                  </a:ext>
                </a:extLst>
              </a:tr>
              <a:tr h="365831">
                <a:tc>
                  <a:txBody>
                    <a:bodyPr/>
                    <a:lstStyle/>
                    <a:p>
                      <a:r>
                        <a:rPr lang="en-US" sz="1800"/>
                        <a:t>P &amp; L Credit Balance</a:t>
                      </a:r>
                    </a:p>
                  </a:txBody>
                  <a:tcPr marT="45729" marB="45729"/>
                </a:tc>
                <a:tc>
                  <a:txBody>
                    <a:bodyPr/>
                    <a:lstStyle/>
                    <a:p>
                      <a:pPr algn="r"/>
                      <a:r>
                        <a:rPr lang="en-US" sz="1800"/>
                        <a:t>7</a:t>
                      </a:r>
                    </a:p>
                  </a:txBody>
                  <a:tcPr marT="45729" marB="45729"/>
                </a:tc>
                <a:tc>
                  <a:txBody>
                    <a:bodyPr/>
                    <a:lstStyle/>
                    <a:p>
                      <a:r>
                        <a:rPr lang="en-US" sz="1800"/>
                        <a:t>Cash</a:t>
                      </a:r>
                    </a:p>
                  </a:txBody>
                  <a:tcPr marT="45729" marB="45729"/>
                </a:tc>
                <a:tc>
                  <a:txBody>
                    <a:bodyPr/>
                    <a:lstStyle/>
                    <a:p>
                      <a:pPr algn="r"/>
                      <a:r>
                        <a:rPr lang="en-US" sz="1800"/>
                        <a:t>1</a:t>
                      </a:r>
                    </a:p>
                  </a:txBody>
                  <a:tcPr marT="45729" marB="45729"/>
                </a:tc>
                <a:extLst>
                  <a:ext uri="{0D108BD9-81ED-4DB2-BD59-A6C34878D82A}">
                    <a16:rowId xmlns:a16="http://schemas.microsoft.com/office/drawing/2014/main" val="10002"/>
                  </a:ext>
                </a:extLst>
              </a:tr>
              <a:tr h="365831">
                <a:tc>
                  <a:txBody>
                    <a:bodyPr/>
                    <a:lstStyle/>
                    <a:p>
                      <a:r>
                        <a:rPr lang="en-US" sz="1800"/>
                        <a:t>Loan From S F C</a:t>
                      </a:r>
                    </a:p>
                  </a:txBody>
                  <a:tcPr marT="45729" marB="45729"/>
                </a:tc>
                <a:tc>
                  <a:txBody>
                    <a:bodyPr/>
                    <a:lstStyle/>
                    <a:p>
                      <a:pPr algn="r"/>
                      <a:r>
                        <a:rPr lang="en-US" sz="1800"/>
                        <a:t>100</a:t>
                      </a:r>
                    </a:p>
                  </a:txBody>
                  <a:tcPr marT="45729" marB="45729"/>
                </a:tc>
                <a:tc>
                  <a:txBody>
                    <a:bodyPr/>
                    <a:lstStyle/>
                    <a:p>
                      <a:r>
                        <a:rPr lang="en-US" sz="1800"/>
                        <a:t>Receivables</a:t>
                      </a:r>
                    </a:p>
                  </a:txBody>
                  <a:tcPr marT="45729" marB="45729"/>
                </a:tc>
                <a:tc>
                  <a:txBody>
                    <a:bodyPr/>
                    <a:lstStyle/>
                    <a:p>
                      <a:pPr algn="r"/>
                      <a:r>
                        <a:rPr lang="en-US" sz="1800"/>
                        <a:t>125</a:t>
                      </a:r>
                    </a:p>
                  </a:txBody>
                  <a:tcPr marT="45729" marB="45729"/>
                </a:tc>
                <a:extLst>
                  <a:ext uri="{0D108BD9-81ED-4DB2-BD59-A6C34878D82A}">
                    <a16:rowId xmlns:a16="http://schemas.microsoft.com/office/drawing/2014/main" val="10003"/>
                  </a:ext>
                </a:extLst>
              </a:tr>
              <a:tr h="365831">
                <a:tc>
                  <a:txBody>
                    <a:bodyPr/>
                    <a:lstStyle/>
                    <a:p>
                      <a:r>
                        <a:rPr lang="en-US" sz="1800"/>
                        <a:t>Bank Overdraft</a:t>
                      </a:r>
                    </a:p>
                  </a:txBody>
                  <a:tcPr marT="45729" marB="45729"/>
                </a:tc>
                <a:tc>
                  <a:txBody>
                    <a:bodyPr/>
                    <a:lstStyle/>
                    <a:p>
                      <a:pPr algn="r"/>
                      <a:r>
                        <a:rPr lang="en-US" sz="1800"/>
                        <a:t>38</a:t>
                      </a:r>
                    </a:p>
                  </a:txBody>
                  <a:tcPr marT="45729" marB="45729"/>
                </a:tc>
                <a:tc>
                  <a:txBody>
                    <a:bodyPr/>
                    <a:lstStyle/>
                    <a:p>
                      <a:r>
                        <a:rPr lang="en-US" sz="1800"/>
                        <a:t>Stocks</a:t>
                      </a:r>
                    </a:p>
                  </a:txBody>
                  <a:tcPr marT="45729" marB="45729"/>
                </a:tc>
                <a:tc>
                  <a:txBody>
                    <a:bodyPr/>
                    <a:lstStyle/>
                    <a:p>
                      <a:pPr algn="r"/>
                      <a:r>
                        <a:rPr lang="en-US" sz="1800"/>
                        <a:t>128</a:t>
                      </a:r>
                    </a:p>
                  </a:txBody>
                  <a:tcPr marT="45729" marB="45729"/>
                </a:tc>
                <a:extLst>
                  <a:ext uri="{0D108BD9-81ED-4DB2-BD59-A6C34878D82A}">
                    <a16:rowId xmlns:a16="http://schemas.microsoft.com/office/drawing/2014/main" val="10004"/>
                  </a:ext>
                </a:extLst>
              </a:tr>
              <a:tr h="365831">
                <a:tc>
                  <a:txBody>
                    <a:bodyPr/>
                    <a:lstStyle/>
                    <a:p>
                      <a:r>
                        <a:rPr lang="en-US" sz="1800"/>
                        <a:t>Creditors</a:t>
                      </a:r>
                    </a:p>
                  </a:txBody>
                  <a:tcPr marT="45729" marB="45729"/>
                </a:tc>
                <a:tc>
                  <a:txBody>
                    <a:bodyPr/>
                    <a:lstStyle/>
                    <a:p>
                      <a:pPr algn="r"/>
                      <a:r>
                        <a:rPr lang="en-US" sz="1800"/>
                        <a:t>26</a:t>
                      </a:r>
                    </a:p>
                  </a:txBody>
                  <a:tcPr marT="45729" marB="45729"/>
                </a:tc>
                <a:tc>
                  <a:txBody>
                    <a:bodyPr/>
                    <a:lstStyle/>
                    <a:p>
                      <a:r>
                        <a:rPr lang="en-US" sz="1800"/>
                        <a:t>Prepaid Expenses</a:t>
                      </a:r>
                    </a:p>
                  </a:txBody>
                  <a:tcPr marT="45729" marB="45729"/>
                </a:tc>
                <a:tc>
                  <a:txBody>
                    <a:bodyPr/>
                    <a:lstStyle/>
                    <a:p>
                      <a:pPr algn="r"/>
                      <a:r>
                        <a:rPr lang="en-US" sz="1800"/>
                        <a:t>1</a:t>
                      </a:r>
                    </a:p>
                  </a:txBody>
                  <a:tcPr marT="45729" marB="45729"/>
                </a:tc>
                <a:extLst>
                  <a:ext uri="{0D108BD9-81ED-4DB2-BD59-A6C34878D82A}">
                    <a16:rowId xmlns:a16="http://schemas.microsoft.com/office/drawing/2014/main" val="10005"/>
                  </a:ext>
                </a:extLst>
              </a:tr>
              <a:tr h="365831">
                <a:tc>
                  <a:txBody>
                    <a:bodyPr/>
                    <a:lstStyle/>
                    <a:p>
                      <a:r>
                        <a:rPr lang="en-US" sz="1800"/>
                        <a:t>Provision of Tax</a:t>
                      </a:r>
                    </a:p>
                  </a:txBody>
                  <a:tcPr marT="45729" marB="45729"/>
                </a:tc>
                <a:tc>
                  <a:txBody>
                    <a:bodyPr/>
                    <a:lstStyle/>
                    <a:p>
                      <a:pPr algn="r"/>
                      <a:r>
                        <a:rPr lang="en-US" sz="1800"/>
                        <a:t>9</a:t>
                      </a:r>
                    </a:p>
                  </a:txBody>
                  <a:tcPr marT="45729" marB="45729"/>
                </a:tc>
                <a:tc>
                  <a:txBody>
                    <a:bodyPr/>
                    <a:lstStyle/>
                    <a:p>
                      <a:r>
                        <a:rPr lang="en-US" sz="1800"/>
                        <a:t>Intangible Assets</a:t>
                      </a:r>
                    </a:p>
                  </a:txBody>
                  <a:tcPr marT="45729" marB="45729"/>
                </a:tc>
                <a:tc>
                  <a:txBody>
                    <a:bodyPr/>
                    <a:lstStyle/>
                    <a:p>
                      <a:pPr algn="r"/>
                      <a:r>
                        <a:rPr lang="en-US" sz="1800"/>
                        <a:t>30</a:t>
                      </a:r>
                    </a:p>
                  </a:txBody>
                  <a:tcPr marT="45729" marB="45729"/>
                </a:tc>
                <a:extLst>
                  <a:ext uri="{0D108BD9-81ED-4DB2-BD59-A6C34878D82A}">
                    <a16:rowId xmlns:a16="http://schemas.microsoft.com/office/drawing/2014/main" val="10006"/>
                  </a:ext>
                </a:extLst>
              </a:tr>
              <a:tr h="365831">
                <a:tc>
                  <a:txBody>
                    <a:bodyPr/>
                    <a:lstStyle/>
                    <a:p>
                      <a:r>
                        <a:rPr lang="en-US" sz="1800"/>
                        <a:t>Proposed Dividend</a:t>
                      </a:r>
                    </a:p>
                  </a:txBody>
                  <a:tcPr marT="45729" marB="45729"/>
                </a:tc>
                <a:tc>
                  <a:txBody>
                    <a:bodyPr/>
                    <a:lstStyle/>
                    <a:p>
                      <a:pPr algn="r"/>
                      <a:r>
                        <a:rPr lang="en-US" sz="1800"/>
                        <a:t>15</a:t>
                      </a:r>
                    </a:p>
                  </a:txBody>
                  <a:tcPr marT="45729" marB="45729"/>
                </a:tc>
                <a:tc>
                  <a:txBody>
                    <a:bodyPr/>
                    <a:lstStyle/>
                    <a:p>
                      <a:endParaRPr lang="en-US" sz="1800"/>
                    </a:p>
                  </a:txBody>
                  <a:tcPr marT="45729" marB="45729"/>
                </a:tc>
                <a:tc>
                  <a:txBody>
                    <a:bodyPr/>
                    <a:lstStyle/>
                    <a:p>
                      <a:pPr algn="r"/>
                      <a:endParaRPr lang="en-US" sz="1800"/>
                    </a:p>
                  </a:txBody>
                  <a:tcPr marT="45729" marB="45729"/>
                </a:tc>
                <a:extLst>
                  <a:ext uri="{0D108BD9-81ED-4DB2-BD59-A6C34878D82A}">
                    <a16:rowId xmlns:a16="http://schemas.microsoft.com/office/drawing/2014/main" val="10007"/>
                  </a:ext>
                </a:extLst>
              </a:tr>
              <a:tr h="365831">
                <a:tc>
                  <a:txBody>
                    <a:bodyPr/>
                    <a:lstStyle/>
                    <a:p>
                      <a:endParaRPr lang="en-US" sz="1800"/>
                    </a:p>
                  </a:txBody>
                  <a:tcPr marT="45729" marB="45729"/>
                </a:tc>
                <a:tc>
                  <a:txBody>
                    <a:bodyPr/>
                    <a:lstStyle/>
                    <a:p>
                      <a:pPr algn="r"/>
                      <a:r>
                        <a:rPr lang="en-US" sz="1800" b="1"/>
                        <a:t>550</a:t>
                      </a:r>
                    </a:p>
                  </a:txBody>
                  <a:tcPr marT="45729" marB="45729"/>
                </a:tc>
                <a:tc>
                  <a:txBody>
                    <a:bodyPr/>
                    <a:lstStyle/>
                    <a:p>
                      <a:endParaRPr lang="en-US" sz="1800"/>
                    </a:p>
                  </a:txBody>
                  <a:tcPr marT="45729" marB="45729"/>
                </a:tc>
                <a:tc>
                  <a:txBody>
                    <a:bodyPr/>
                    <a:lstStyle/>
                    <a:p>
                      <a:pPr algn="r"/>
                      <a:r>
                        <a:rPr lang="en-US" sz="1800" b="1"/>
                        <a:t>550</a:t>
                      </a:r>
                    </a:p>
                  </a:txBody>
                  <a:tcPr marT="45729" marB="45729"/>
                </a:tc>
                <a:extLst>
                  <a:ext uri="{0D108BD9-81ED-4DB2-BD59-A6C34878D82A}">
                    <a16:rowId xmlns:a16="http://schemas.microsoft.com/office/drawing/2014/main" val="10008"/>
                  </a:ext>
                </a:extLst>
              </a:tr>
            </a:tbl>
          </a:graphicData>
        </a:graphic>
      </p:graphicFrame>
      <p:sp>
        <p:nvSpPr>
          <p:cNvPr id="3" name="TextBox 2">
            <a:extLst>
              <a:ext uri="{FF2B5EF4-FFF2-40B4-BE49-F238E27FC236}">
                <a16:creationId xmlns:a16="http://schemas.microsoft.com/office/drawing/2014/main" id="{CE34E710-9D0C-4A84-A9F5-778573AFBAA1}"/>
              </a:ext>
            </a:extLst>
          </p:cNvPr>
          <p:cNvSpPr txBox="1">
            <a:spLocks noChangeArrowheads="1"/>
          </p:cNvSpPr>
          <p:nvPr/>
        </p:nvSpPr>
        <p:spPr bwMode="auto">
          <a:xfrm>
            <a:off x="609600" y="4114800"/>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Q . What is the Proprietary Ratio ?  </a:t>
            </a:r>
            <a:r>
              <a:rPr lang="en-US" altLang="en-US"/>
              <a:t>Ans :  (T NW / Tangible Assets) x 100</a:t>
            </a:r>
          </a:p>
          <a:p>
            <a:pPr eaLnBrk="1" hangingPunct="1"/>
            <a:r>
              <a:rPr lang="en-US" altLang="en-US"/>
              <a:t>                                                                     [ (362 - 30 ) / (550 – 30)] x 100</a:t>
            </a:r>
          </a:p>
          <a:p>
            <a:pPr eaLnBrk="1" hangingPunct="1"/>
            <a:r>
              <a:rPr lang="en-US" altLang="en-US"/>
              <a:t>                                                                        (332 / 520) x 100  = </a:t>
            </a:r>
            <a:r>
              <a:rPr lang="en-US" altLang="en-US" b="1"/>
              <a:t> 64%</a:t>
            </a:r>
          </a:p>
        </p:txBody>
      </p:sp>
      <p:sp>
        <p:nvSpPr>
          <p:cNvPr id="4" name="TextBox 3">
            <a:extLst>
              <a:ext uri="{FF2B5EF4-FFF2-40B4-BE49-F238E27FC236}">
                <a16:creationId xmlns:a16="http://schemas.microsoft.com/office/drawing/2014/main" id="{18FA9D7F-F9C4-4D05-9AF7-6AEFF48A2D3A}"/>
              </a:ext>
            </a:extLst>
          </p:cNvPr>
          <p:cNvSpPr txBox="1">
            <a:spLocks noChangeArrowheads="1"/>
          </p:cNvSpPr>
          <p:nvPr/>
        </p:nvSpPr>
        <p:spPr bwMode="auto">
          <a:xfrm>
            <a:off x="609600" y="5029200"/>
            <a:ext cx="441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Q . What is the Net Working Capital ?</a:t>
            </a:r>
          </a:p>
          <a:p>
            <a:pPr eaLnBrk="1" hangingPunct="1"/>
            <a:r>
              <a:rPr lang="en-US" altLang="en-US"/>
              <a:t>  Ans  :   C. A  - C L.  =  255 -  88  =  167  </a:t>
            </a:r>
          </a:p>
        </p:txBody>
      </p:sp>
      <p:sp>
        <p:nvSpPr>
          <p:cNvPr id="5" name="TextBox 4">
            <a:extLst>
              <a:ext uri="{FF2B5EF4-FFF2-40B4-BE49-F238E27FC236}">
                <a16:creationId xmlns:a16="http://schemas.microsoft.com/office/drawing/2014/main" id="{CEEC7060-E996-4DBF-B906-D8C1ACB8976C}"/>
              </a:ext>
            </a:extLst>
          </p:cNvPr>
          <p:cNvSpPr txBox="1">
            <a:spLocks noChangeArrowheads="1"/>
          </p:cNvSpPr>
          <p:nvPr/>
        </p:nvSpPr>
        <p:spPr bwMode="auto">
          <a:xfrm>
            <a:off x="762000" y="5791200"/>
            <a:ext cx="792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Q .  If Net Sales is Rs.15 Lac, then What would be the Stock Turnover Ratio in Times ?    </a:t>
            </a:r>
            <a:r>
              <a:rPr lang="en-US" altLang="en-US"/>
              <a:t> Ans  :  Net Sales / Average Inventories/Stock</a:t>
            </a:r>
          </a:p>
          <a:p>
            <a:pPr eaLnBrk="1" hangingPunct="1"/>
            <a:r>
              <a:rPr lang="en-US" altLang="en-US" b="1"/>
              <a:t>                                             1500 / 128 =  12 times approximately</a:t>
            </a:r>
          </a:p>
        </p:txBody>
      </p:sp>
      <p:sp>
        <p:nvSpPr>
          <p:cNvPr id="38969" name="TextBox 5">
            <a:extLst>
              <a:ext uri="{FF2B5EF4-FFF2-40B4-BE49-F238E27FC236}">
                <a16:creationId xmlns:a16="http://schemas.microsoft.com/office/drawing/2014/main" id="{E69932CA-F3D7-49B9-AF1E-4355CE0A8466}"/>
              </a:ext>
            </a:extLst>
          </p:cNvPr>
          <p:cNvSpPr txBox="1">
            <a:spLocks noChangeArrowheads="1"/>
          </p:cNvSpPr>
          <p:nvPr/>
        </p:nvSpPr>
        <p:spPr bwMode="auto">
          <a:xfrm>
            <a:off x="990600" y="2286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Exercise 4.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E06C11B-171B-4CBF-B9A8-4837A1A48CE8}"/>
              </a:ext>
            </a:extLst>
          </p:cNvPr>
          <p:cNvGraphicFramePr>
            <a:graphicFrameLocks noGrp="1"/>
          </p:cNvGraphicFramePr>
          <p:nvPr/>
        </p:nvGraphicFramePr>
        <p:xfrm>
          <a:off x="1066800" y="669925"/>
          <a:ext cx="7010401" cy="3292479"/>
        </p:xfrm>
        <a:graphic>
          <a:graphicData uri="http://schemas.openxmlformats.org/drawingml/2006/table">
            <a:tbl>
              <a:tblPr firstRow="1" bandRow="1">
                <a:tableStyleId>{5C22544A-7EE6-4342-B048-85BDC9FD1C3A}</a:tableStyleId>
              </a:tblPr>
              <a:tblGrid>
                <a:gridCol w="2737395">
                  <a:extLst>
                    <a:ext uri="{9D8B030D-6E8A-4147-A177-3AD203B41FA5}">
                      <a16:colId xmlns:a16="http://schemas.microsoft.com/office/drawing/2014/main" val="20000"/>
                    </a:ext>
                  </a:extLst>
                </a:gridCol>
                <a:gridCol w="934720">
                  <a:extLst>
                    <a:ext uri="{9D8B030D-6E8A-4147-A177-3AD203B41FA5}">
                      <a16:colId xmlns:a16="http://schemas.microsoft.com/office/drawing/2014/main" val="20001"/>
                    </a:ext>
                  </a:extLst>
                </a:gridCol>
                <a:gridCol w="2470331">
                  <a:extLst>
                    <a:ext uri="{9D8B030D-6E8A-4147-A177-3AD203B41FA5}">
                      <a16:colId xmlns:a16="http://schemas.microsoft.com/office/drawing/2014/main" val="20002"/>
                    </a:ext>
                  </a:extLst>
                </a:gridCol>
                <a:gridCol w="867955">
                  <a:extLst>
                    <a:ext uri="{9D8B030D-6E8A-4147-A177-3AD203B41FA5}">
                      <a16:colId xmlns:a16="http://schemas.microsoft.com/office/drawing/2014/main" val="20003"/>
                    </a:ext>
                  </a:extLst>
                </a:gridCol>
              </a:tblGrid>
              <a:tr h="365831">
                <a:tc>
                  <a:txBody>
                    <a:bodyPr/>
                    <a:lstStyle/>
                    <a:p>
                      <a:r>
                        <a:rPr lang="en-US" sz="1800"/>
                        <a:t>LIABILITIES</a:t>
                      </a:r>
                    </a:p>
                  </a:txBody>
                  <a:tcPr marT="45729" marB="45729"/>
                </a:tc>
                <a:tc>
                  <a:txBody>
                    <a:bodyPr/>
                    <a:lstStyle/>
                    <a:p>
                      <a:endParaRPr lang="en-US" sz="1800"/>
                    </a:p>
                  </a:txBody>
                  <a:tcPr marT="45729" marB="45729"/>
                </a:tc>
                <a:tc>
                  <a:txBody>
                    <a:bodyPr/>
                    <a:lstStyle/>
                    <a:p>
                      <a:r>
                        <a:rPr lang="en-US" sz="1800"/>
                        <a:t>ASSETS</a:t>
                      </a:r>
                    </a:p>
                  </a:txBody>
                  <a:tcPr marT="45729" marB="45729"/>
                </a:tc>
                <a:tc>
                  <a:txBody>
                    <a:bodyPr/>
                    <a:lstStyle/>
                    <a:p>
                      <a:pPr algn="r"/>
                      <a:endParaRPr lang="en-US" sz="1800"/>
                    </a:p>
                  </a:txBody>
                  <a:tcPr marT="45729" marB="45729"/>
                </a:tc>
                <a:extLst>
                  <a:ext uri="{0D108BD9-81ED-4DB2-BD59-A6C34878D82A}">
                    <a16:rowId xmlns:a16="http://schemas.microsoft.com/office/drawing/2014/main" val="10000"/>
                  </a:ext>
                </a:extLst>
              </a:tr>
              <a:tr h="365831">
                <a:tc>
                  <a:txBody>
                    <a:bodyPr/>
                    <a:lstStyle/>
                    <a:p>
                      <a:r>
                        <a:rPr lang="en-US" sz="1800"/>
                        <a:t>Capital + Reserves</a:t>
                      </a:r>
                    </a:p>
                  </a:txBody>
                  <a:tcPr marT="45729" marB="45729"/>
                </a:tc>
                <a:tc>
                  <a:txBody>
                    <a:bodyPr/>
                    <a:lstStyle/>
                    <a:p>
                      <a:pPr algn="r"/>
                      <a:r>
                        <a:rPr lang="en-US" sz="1800"/>
                        <a:t>355</a:t>
                      </a:r>
                    </a:p>
                  </a:txBody>
                  <a:tcPr marT="45729" marB="45729"/>
                </a:tc>
                <a:tc>
                  <a:txBody>
                    <a:bodyPr/>
                    <a:lstStyle/>
                    <a:p>
                      <a:r>
                        <a:rPr lang="en-US" sz="1800"/>
                        <a:t> Net Fixed Assets</a:t>
                      </a:r>
                    </a:p>
                  </a:txBody>
                  <a:tcPr marT="45729" marB="45729"/>
                </a:tc>
                <a:tc>
                  <a:txBody>
                    <a:bodyPr/>
                    <a:lstStyle/>
                    <a:p>
                      <a:pPr algn="r"/>
                      <a:r>
                        <a:rPr lang="en-US" sz="1800"/>
                        <a:t>265</a:t>
                      </a:r>
                    </a:p>
                  </a:txBody>
                  <a:tcPr marT="45729" marB="45729"/>
                </a:tc>
                <a:extLst>
                  <a:ext uri="{0D108BD9-81ED-4DB2-BD59-A6C34878D82A}">
                    <a16:rowId xmlns:a16="http://schemas.microsoft.com/office/drawing/2014/main" val="10001"/>
                  </a:ext>
                </a:extLst>
              </a:tr>
              <a:tr h="365831">
                <a:tc>
                  <a:txBody>
                    <a:bodyPr/>
                    <a:lstStyle/>
                    <a:p>
                      <a:r>
                        <a:rPr lang="en-US" sz="1800"/>
                        <a:t>P &amp; L Credit Balance</a:t>
                      </a:r>
                    </a:p>
                  </a:txBody>
                  <a:tcPr marT="45729" marB="45729"/>
                </a:tc>
                <a:tc>
                  <a:txBody>
                    <a:bodyPr/>
                    <a:lstStyle/>
                    <a:p>
                      <a:pPr algn="r"/>
                      <a:r>
                        <a:rPr lang="en-US" sz="1800"/>
                        <a:t>7</a:t>
                      </a:r>
                    </a:p>
                  </a:txBody>
                  <a:tcPr marT="45729" marB="45729"/>
                </a:tc>
                <a:tc>
                  <a:txBody>
                    <a:bodyPr/>
                    <a:lstStyle/>
                    <a:p>
                      <a:r>
                        <a:rPr lang="en-US" sz="1800"/>
                        <a:t>Cash</a:t>
                      </a:r>
                    </a:p>
                  </a:txBody>
                  <a:tcPr marT="45729" marB="45729"/>
                </a:tc>
                <a:tc>
                  <a:txBody>
                    <a:bodyPr/>
                    <a:lstStyle/>
                    <a:p>
                      <a:pPr algn="r"/>
                      <a:r>
                        <a:rPr lang="en-US" sz="1800"/>
                        <a:t>1</a:t>
                      </a:r>
                    </a:p>
                  </a:txBody>
                  <a:tcPr marT="45729" marB="45729"/>
                </a:tc>
                <a:extLst>
                  <a:ext uri="{0D108BD9-81ED-4DB2-BD59-A6C34878D82A}">
                    <a16:rowId xmlns:a16="http://schemas.microsoft.com/office/drawing/2014/main" val="10002"/>
                  </a:ext>
                </a:extLst>
              </a:tr>
              <a:tr h="365831">
                <a:tc>
                  <a:txBody>
                    <a:bodyPr/>
                    <a:lstStyle/>
                    <a:p>
                      <a:r>
                        <a:rPr lang="en-US" sz="1800"/>
                        <a:t>Loan From S F C</a:t>
                      </a:r>
                    </a:p>
                  </a:txBody>
                  <a:tcPr marT="45729" marB="45729"/>
                </a:tc>
                <a:tc>
                  <a:txBody>
                    <a:bodyPr/>
                    <a:lstStyle/>
                    <a:p>
                      <a:pPr algn="r"/>
                      <a:r>
                        <a:rPr lang="en-US" sz="1800"/>
                        <a:t>100</a:t>
                      </a:r>
                    </a:p>
                  </a:txBody>
                  <a:tcPr marT="45729" marB="45729"/>
                </a:tc>
                <a:tc>
                  <a:txBody>
                    <a:bodyPr/>
                    <a:lstStyle/>
                    <a:p>
                      <a:r>
                        <a:rPr lang="en-US" sz="1800"/>
                        <a:t>Receivables</a:t>
                      </a:r>
                    </a:p>
                  </a:txBody>
                  <a:tcPr marT="45729" marB="45729"/>
                </a:tc>
                <a:tc>
                  <a:txBody>
                    <a:bodyPr/>
                    <a:lstStyle/>
                    <a:p>
                      <a:pPr algn="r"/>
                      <a:r>
                        <a:rPr lang="en-US" sz="1800"/>
                        <a:t>125</a:t>
                      </a:r>
                    </a:p>
                  </a:txBody>
                  <a:tcPr marT="45729" marB="45729"/>
                </a:tc>
                <a:extLst>
                  <a:ext uri="{0D108BD9-81ED-4DB2-BD59-A6C34878D82A}">
                    <a16:rowId xmlns:a16="http://schemas.microsoft.com/office/drawing/2014/main" val="10003"/>
                  </a:ext>
                </a:extLst>
              </a:tr>
              <a:tr h="365831">
                <a:tc>
                  <a:txBody>
                    <a:bodyPr/>
                    <a:lstStyle/>
                    <a:p>
                      <a:r>
                        <a:rPr lang="en-US" sz="1800"/>
                        <a:t>Bank Overdraft</a:t>
                      </a:r>
                    </a:p>
                  </a:txBody>
                  <a:tcPr marT="45729" marB="45729"/>
                </a:tc>
                <a:tc>
                  <a:txBody>
                    <a:bodyPr/>
                    <a:lstStyle/>
                    <a:p>
                      <a:pPr algn="r"/>
                      <a:r>
                        <a:rPr lang="en-US" sz="1800"/>
                        <a:t>38</a:t>
                      </a:r>
                    </a:p>
                  </a:txBody>
                  <a:tcPr marT="45729" marB="45729"/>
                </a:tc>
                <a:tc>
                  <a:txBody>
                    <a:bodyPr/>
                    <a:lstStyle/>
                    <a:p>
                      <a:r>
                        <a:rPr lang="en-US" sz="1800"/>
                        <a:t>Stocks</a:t>
                      </a:r>
                    </a:p>
                  </a:txBody>
                  <a:tcPr marT="45729" marB="45729"/>
                </a:tc>
                <a:tc>
                  <a:txBody>
                    <a:bodyPr/>
                    <a:lstStyle/>
                    <a:p>
                      <a:pPr algn="r"/>
                      <a:r>
                        <a:rPr lang="en-US" sz="1800"/>
                        <a:t>128</a:t>
                      </a:r>
                    </a:p>
                  </a:txBody>
                  <a:tcPr marT="45729" marB="45729"/>
                </a:tc>
                <a:extLst>
                  <a:ext uri="{0D108BD9-81ED-4DB2-BD59-A6C34878D82A}">
                    <a16:rowId xmlns:a16="http://schemas.microsoft.com/office/drawing/2014/main" val="10004"/>
                  </a:ext>
                </a:extLst>
              </a:tr>
              <a:tr h="365831">
                <a:tc>
                  <a:txBody>
                    <a:bodyPr/>
                    <a:lstStyle/>
                    <a:p>
                      <a:r>
                        <a:rPr lang="en-US" sz="1800"/>
                        <a:t>Creditors</a:t>
                      </a:r>
                    </a:p>
                  </a:txBody>
                  <a:tcPr marT="45729" marB="45729"/>
                </a:tc>
                <a:tc>
                  <a:txBody>
                    <a:bodyPr/>
                    <a:lstStyle/>
                    <a:p>
                      <a:pPr algn="r"/>
                      <a:r>
                        <a:rPr lang="en-US" sz="1800"/>
                        <a:t>26</a:t>
                      </a:r>
                    </a:p>
                  </a:txBody>
                  <a:tcPr marT="45729" marB="45729"/>
                </a:tc>
                <a:tc>
                  <a:txBody>
                    <a:bodyPr/>
                    <a:lstStyle/>
                    <a:p>
                      <a:r>
                        <a:rPr lang="en-US" sz="1800"/>
                        <a:t>Prepaid Expenses</a:t>
                      </a:r>
                    </a:p>
                  </a:txBody>
                  <a:tcPr marT="45729" marB="45729"/>
                </a:tc>
                <a:tc>
                  <a:txBody>
                    <a:bodyPr/>
                    <a:lstStyle/>
                    <a:p>
                      <a:pPr algn="r"/>
                      <a:r>
                        <a:rPr lang="en-US" sz="1800"/>
                        <a:t>1</a:t>
                      </a:r>
                    </a:p>
                  </a:txBody>
                  <a:tcPr marT="45729" marB="45729"/>
                </a:tc>
                <a:extLst>
                  <a:ext uri="{0D108BD9-81ED-4DB2-BD59-A6C34878D82A}">
                    <a16:rowId xmlns:a16="http://schemas.microsoft.com/office/drawing/2014/main" val="10005"/>
                  </a:ext>
                </a:extLst>
              </a:tr>
              <a:tr h="365831">
                <a:tc>
                  <a:txBody>
                    <a:bodyPr/>
                    <a:lstStyle/>
                    <a:p>
                      <a:r>
                        <a:rPr lang="en-US" sz="1800"/>
                        <a:t>Provision of Tax</a:t>
                      </a:r>
                    </a:p>
                  </a:txBody>
                  <a:tcPr marT="45729" marB="45729"/>
                </a:tc>
                <a:tc>
                  <a:txBody>
                    <a:bodyPr/>
                    <a:lstStyle/>
                    <a:p>
                      <a:pPr algn="r"/>
                      <a:r>
                        <a:rPr lang="en-US" sz="1800"/>
                        <a:t>9</a:t>
                      </a:r>
                    </a:p>
                  </a:txBody>
                  <a:tcPr marT="45729" marB="45729"/>
                </a:tc>
                <a:tc>
                  <a:txBody>
                    <a:bodyPr/>
                    <a:lstStyle/>
                    <a:p>
                      <a:r>
                        <a:rPr lang="en-US" sz="1800"/>
                        <a:t>Intangible Assets</a:t>
                      </a:r>
                    </a:p>
                  </a:txBody>
                  <a:tcPr marT="45729" marB="45729"/>
                </a:tc>
                <a:tc>
                  <a:txBody>
                    <a:bodyPr/>
                    <a:lstStyle/>
                    <a:p>
                      <a:pPr algn="r"/>
                      <a:r>
                        <a:rPr lang="en-US" sz="1800"/>
                        <a:t>30</a:t>
                      </a:r>
                    </a:p>
                  </a:txBody>
                  <a:tcPr marT="45729" marB="45729"/>
                </a:tc>
                <a:extLst>
                  <a:ext uri="{0D108BD9-81ED-4DB2-BD59-A6C34878D82A}">
                    <a16:rowId xmlns:a16="http://schemas.microsoft.com/office/drawing/2014/main" val="10006"/>
                  </a:ext>
                </a:extLst>
              </a:tr>
              <a:tr h="365831">
                <a:tc>
                  <a:txBody>
                    <a:bodyPr/>
                    <a:lstStyle/>
                    <a:p>
                      <a:r>
                        <a:rPr lang="en-US" sz="1800"/>
                        <a:t>Proposed Dividend</a:t>
                      </a:r>
                    </a:p>
                  </a:txBody>
                  <a:tcPr marT="45729" marB="45729"/>
                </a:tc>
                <a:tc>
                  <a:txBody>
                    <a:bodyPr/>
                    <a:lstStyle/>
                    <a:p>
                      <a:pPr algn="r"/>
                      <a:r>
                        <a:rPr lang="en-US" sz="1800"/>
                        <a:t>15</a:t>
                      </a:r>
                    </a:p>
                  </a:txBody>
                  <a:tcPr marT="45729" marB="45729"/>
                </a:tc>
                <a:tc>
                  <a:txBody>
                    <a:bodyPr/>
                    <a:lstStyle/>
                    <a:p>
                      <a:endParaRPr lang="en-US" sz="1800"/>
                    </a:p>
                  </a:txBody>
                  <a:tcPr marT="45729" marB="45729"/>
                </a:tc>
                <a:tc>
                  <a:txBody>
                    <a:bodyPr/>
                    <a:lstStyle/>
                    <a:p>
                      <a:pPr algn="r"/>
                      <a:endParaRPr lang="en-US" sz="1800"/>
                    </a:p>
                  </a:txBody>
                  <a:tcPr marT="45729" marB="45729"/>
                </a:tc>
                <a:extLst>
                  <a:ext uri="{0D108BD9-81ED-4DB2-BD59-A6C34878D82A}">
                    <a16:rowId xmlns:a16="http://schemas.microsoft.com/office/drawing/2014/main" val="10007"/>
                  </a:ext>
                </a:extLst>
              </a:tr>
              <a:tr h="365831">
                <a:tc>
                  <a:txBody>
                    <a:bodyPr/>
                    <a:lstStyle/>
                    <a:p>
                      <a:endParaRPr lang="en-US" sz="1800"/>
                    </a:p>
                  </a:txBody>
                  <a:tcPr marT="45729" marB="45729"/>
                </a:tc>
                <a:tc>
                  <a:txBody>
                    <a:bodyPr/>
                    <a:lstStyle/>
                    <a:p>
                      <a:pPr algn="r"/>
                      <a:r>
                        <a:rPr lang="en-US" sz="1800" b="1"/>
                        <a:t>550</a:t>
                      </a:r>
                    </a:p>
                  </a:txBody>
                  <a:tcPr marT="45729" marB="45729"/>
                </a:tc>
                <a:tc>
                  <a:txBody>
                    <a:bodyPr/>
                    <a:lstStyle/>
                    <a:p>
                      <a:endParaRPr lang="en-US" sz="1800"/>
                    </a:p>
                  </a:txBody>
                  <a:tcPr marT="45729" marB="45729"/>
                </a:tc>
                <a:tc>
                  <a:txBody>
                    <a:bodyPr/>
                    <a:lstStyle/>
                    <a:p>
                      <a:pPr algn="r"/>
                      <a:r>
                        <a:rPr lang="en-US" sz="1800" b="1"/>
                        <a:t>550</a:t>
                      </a:r>
                    </a:p>
                  </a:txBody>
                  <a:tcPr marT="45729" marB="45729"/>
                </a:tc>
                <a:extLst>
                  <a:ext uri="{0D108BD9-81ED-4DB2-BD59-A6C34878D82A}">
                    <a16:rowId xmlns:a16="http://schemas.microsoft.com/office/drawing/2014/main" val="10008"/>
                  </a:ext>
                </a:extLst>
              </a:tr>
            </a:tbl>
          </a:graphicData>
        </a:graphic>
      </p:graphicFrame>
      <p:sp>
        <p:nvSpPr>
          <p:cNvPr id="3" name="TextBox 2">
            <a:extLst>
              <a:ext uri="{FF2B5EF4-FFF2-40B4-BE49-F238E27FC236}">
                <a16:creationId xmlns:a16="http://schemas.microsoft.com/office/drawing/2014/main" id="{0D88E010-1885-41E7-9A06-BAFD3EF47ABF}"/>
              </a:ext>
            </a:extLst>
          </p:cNvPr>
          <p:cNvSpPr txBox="1">
            <a:spLocks noChangeArrowheads="1"/>
          </p:cNvSpPr>
          <p:nvPr/>
        </p:nvSpPr>
        <p:spPr bwMode="auto">
          <a:xfrm>
            <a:off x="609600" y="41148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lphaUcPeriod" startAt="17"/>
            </a:pPr>
            <a:r>
              <a:rPr lang="en-US" altLang="en-US" b="1"/>
              <a:t>What is the Debtors Velocity Ratio ? If the  sales are Rs. 15 Lac.</a:t>
            </a:r>
          </a:p>
          <a:p>
            <a:pPr eaLnBrk="1" hangingPunct="1"/>
            <a:endParaRPr lang="en-US" altLang="en-US" b="1"/>
          </a:p>
          <a:p>
            <a:pPr eaLnBrk="1" hangingPunct="1"/>
            <a:r>
              <a:rPr lang="en-US" altLang="en-US"/>
              <a:t> Ans   : ( Average Debtors / Net Sales) x 12   =   (125 / 1500) x 12</a:t>
            </a:r>
          </a:p>
          <a:p>
            <a:pPr eaLnBrk="1" hangingPunct="1"/>
            <a:r>
              <a:rPr lang="en-US" altLang="en-US"/>
              <a:t>                                                                        =    1 month</a:t>
            </a:r>
          </a:p>
        </p:txBody>
      </p:sp>
      <p:sp>
        <p:nvSpPr>
          <p:cNvPr id="4" name="TextBox 3">
            <a:extLst>
              <a:ext uri="{FF2B5EF4-FFF2-40B4-BE49-F238E27FC236}">
                <a16:creationId xmlns:a16="http://schemas.microsoft.com/office/drawing/2014/main" id="{943F1707-E70C-43DF-9186-EF05A955ACCD}"/>
              </a:ext>
            </a:extLst>
          </p:cNvPr>
          <p:cNvSpPr txBox="1">
            <a:spLocks noChangeArrowheads="1"/>
          </p:cNvSpPr>
          <p:nvPr/>
        </p:nvSpPr>
        <p:spPr bwMode="auto">
          <a:xfrm>
            <a:off x="381000" y="56388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 Q. What is the  Creditors Velocity Ratio  if Purchases are  Rs.10.5 Lac ?</a:t>
            </a:r>
          </a:p>
          <a:p>
            <a:pPr eaLnBrk="1" hangingPunct="1"/>
            <a:r>
              <a:rPr lang="en-US" altLang="en-US"/>
              <a:t> Ans :   (Average Creditors / Purchases ) x 12    =  (26 / 1050) x 12 = 0.3 months</a:t>
            </a:r>
          </a:p>
        </p:txBody>
      </p:sp>
      <p:sp>
        <p:nvSpPr>
          <p:cNvPr id="39992" name="TextBox 4">
            <a:extLst>
              <a:ext uri="{FF2B5EF4-FFF2-40B4-BE49-F238E27FC236}">
                <a16:creationId xmlns:a16="http://schemas.microsoft.com/office/drawing/2014/main" id="{D485F708-01FB-4CEF-BB40-570206F1F889}"/>
              </a:ext>
            </a:extLst>
          </p:cNvPr>
          <p:cNvSpPr txBox="1">
            <a:spLocks noChangeArrowheads="1"/>
          </p:cNvSpPr>
          <p:nvPr/>
        </p:nvSpPr>
        <p:spPr bwMode="auto">
          <a:xfrm>
            <a:off x="990600" y="2286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Exercise 4.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174C7-78FA-4082-BCAA-12AE46773B02}"/>
              </a:ext>
            </a:extLst>
          </p:cNvPr>
          <p:cNvSpPr txBox="1">
            <a:spLocks noChangeArrowheads="1"/>
          </p:cNvSpPr>
          <p:nvPr/>
        </p:nvSpPr>
        <p:spPr bwMode="auto">
          <a:xfrm>
            <a:off x="609600" y="304800"/>
            <a:ext cx="7848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Exercise  5.  :  Profit  to sales is 2% and amount of profit is say Rs.5 Lac. Then What is the amount of Sales ?</a:t>
            </a:r>
          </a:p>
          <a:p>
            <a:pPr eaLnBrk="1" hangingPunct="1"/>
            <a:endParaRPr lang="en-US" altLang="en-US" sz="2000"/>
          </a:p>
          <a:p>
            <a:pPr eaLnBrk="1" hangingPunct="1"/>
            <a:r>
              <a:rPr lang="en-US" altLang="en-US" sz="2000"/>
              <a:t>Answer  :   Net Profit Ratio =  (Net Profit / Sales ) x 100</a:t>
            </a:r>
          </a:p>
          <a:p>
            <a:pPr eaLnBrk="1" hangingPunct="1"/>
            <a:r>
              <a:rPr lang="en-US" altLang="en-US" sz="2000"/>
              <a:t>                             2              =   (5 x100) /Sales</a:t>
            </a:r>
          </a:p>
          <a:p>
            <a:pPr eaLnBrk="1" hangingPunct="1"/>
            <a:r>
              <a:rPr lang="en-US" altLang="en-US" sz="2000"/>
              <a:t>                Therefore  Sales  =     500/2   = Rs.250 Lac</a:t>
            </a:r>
          </a:p>
        </p:txBody>
      </p:sp>
      <p:sp>
        <p:nvSpPr>
          <p:cNvPr id="4" name="TextBox 3">
            <a:extLst>
              <a:ext uri="{FF2B5EF4-FFF2-40B4-BE49-F238E27FC236}">
                <a16:creationId xmlns:a16="http://schemas.microsoft.com/office/drawing/2014/main" id="{284F1E0C-6AE7-476F-B9A7-43EFEF6993D3}"/>
              </a:ext>
            </a:extLst>
          </p:cNvPr>
          <p:cNvSpPr txBox="1">
            <a:spLocks noChangeArrowheads="1"/>
          </p:cNvSpPr>
          <p:nvPr/>
        </p:nvSpPr>
        <p:spPr bwMode="auto">
          <a:xfrm>
            <a:off x="762000" y="2286000"/>
            <a:ext cx="7543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000" b="1"/>
              <a:t>Exercise  6.  A Company has Net Worth  of Rs.5 Lac, Term Liabilities of Rs.10 Lac. Fixed Assets worth RS.16 Lac and Current Assets are Rs.25 Lac. There is no intangible Assets or other Non Current  Assets. Calculate its Net Working Capital.</a:t>
            </a:r>
          </a:p>
          <a:p>
            <a:pPr algn="just" eaLnBrk="1" hangingPunct="1"/>
            <a:r>
              <a:rPr lang="en-US" altLang="en-US" sz="2000" b="1"/>
              <a:t>                                                Answer</a:t>
            </a:r>
          </a:p>
          <a:p>
            <a:pPr algn="just" eaLnBrk="1" hangingPunct="1"/>
            <a:r>
              <a:rPr lang="en-US" altLang="en-US" sz="2000"/>
              <a:t>Total Assets      = 16 + 25  = Rs. 41 Lac</a:t>
            </a:r>
          </a:p>
          <a:p>
            <a:pPr algn="just" eaLnBrk="1" hangingPunct="1"/>
            <a:r>
              <a:rPr lang="en-US" altLang="en-US" sz="2000"/>
              <a:t>Total Liabilities =  NW + LTL + CL =  5 + 10+  CL = 41 Lac</a:t>
            </a:r>
          </a:p>
          <a:p>
            <a:pPr algn="just" eaLnBrk="1" hangingPunct="1"/>
            <a:r>
              <a:rPr lang="en-US" altLang="en-US" sz="2000" b="1"/>
              <a:t> </a:t>
            </a:r>
            <a:r>
              <a:rPr lang="en-US" altLang="en-US" sz="2000"/>
              <a:t>Current Liabilities  =  41 – 15 = 26 Lac</a:t>
            </a:r>
          </a:p>
          <a:p>
            <a:pPr algn="just" eaLnBrk="1" hangingPunct="1"/>
            <a:endParaRPr lang="en-US" altLang="en-US" sz="2000" b="1"/>
          </a:p>
          <a:p>
            <a:pPr algn="just" eaLnBrk="1" hangingPunct="1"/>
            <a:r>
              <a:rPr lang="en-US" altLang="en-US" sz="2000"/>
              <a:t>Therefore </a:t>
            </a:r>
            <a:r>
              <a:rPr lang="en-US" altLang="en-US" sz="2000" b="1"/>
              <a:t> Net Working Capital =  C. A – C.L </a:t>
            </a:r>
          </a:p>
          <a:p>
            <a:pPr algn="just" eaLnBrk="1" hangingPunct="1"/>
            <a:r>
              <a:rPr lang="en-US" altLang="en-US" sz="2000" b="1"/>
              <a:t>                                                     =  25 – 26  </a:t>
            </a:r>
            <a:r>
              <a:rPr lang="en-US" altLang="en-US" sz="2000"/>
              <a:t>=  (- )</a:t>
            </a:r>
            <a:r>
              <a:rPr lang="en-US" altLang="en-US" sz="2000" b="1"/>
              <a:t>1 Lac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ox(in)">
                                      <p:cBhvr>
                                        <p:cTn id="11" dur="500"/>
                                        <p:tgtEl>
                                          <p:spTgt spid="3">
                                            <p:txEl>
                                              <p:pRg st="2" end="2"/>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ox(in)">
                                      <p:cBhvr>
                                        <p:cTn id="14" dur="500"/>
                                        <p:tgtEl>
                                          <p:spTgt spid="3">
                                            <p:txEl>
                                              <p:pRg st="3" end="3"/>
                                            </p:txEl>
                                          </p:spTgt>
                                        </p:tgtEl>
                                      </p:cBhvr>
                                    </p:animEffect>
                                  </p:childTnLst>
                                </p:cTn>
                              </p:par>
                              <p:par>
                                <p:cTn id="15" presetID="4" presetClass="entr" presetSubtype="16"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E944C-4550-4BE0-91B0-D12219921F98}"/>
              </a:ext>
            </a:extLst>
          </p:cNvPr>
          <p:cNvSpPr txBox="1">
            <a:spLocks noChangeArrowheads="1"/>
          </p:cNvSpPr>
          <p:nvPr/>
        </p:nvSpPr>
        <p:spPr bwMode="auto">
          <a:xfrm>
            <a:off x="685800" y="457200"/>
            <a:ext cx="7924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Exercise  7</a:t>
            </a:r>
            <a:r>
              <a:rPr lang="en-US" altLang="en-US"/>
              <a:t> :   </a:t>
            </a:r>
            <a:r>
              <a:rPr lang="en-US" altLang="en-US" b="1"/>
              <a:t>Current Ratio of a concern is 1 : 1. What will be the Net Working Capital ?</a:t>
            </a:r>
          </a:p>
          <a:p>
            <a:pPr eaLnBrk="1" hangingPunct="1"/>
            <a:endParaRPr lang="en-US" altLang="en-US"/>
          </a:p>
          <a:p>
            <a:pPr eaLnBrk="1" hangingPunct="1"/>
            <a:r>
              <a:rPr lang="en-US" altLang="en-US" b="1"/>
              <a:t>Answer </a:t>
            </a:r>
            <a:r>
              <a:rPr lang="en-US" altLang="en-US"/>
              <a:t>: It suggest that the Current Assets is equal to Current Liabilities hence the NWC would be </a:t>
            </a:r>
            <a:r>
              <a:rPr lang="en-US" altLang="en-US" b="1"/>
              <a:t> NIL </a:t>
            </a:r>
            <a:r>
              <a:rPr lang="en-US" altLang="en-US"/>
              <a:t>( since  NWC = C.A  - C.L )</a:t>
            </a:r>
          </a:p>
        </p:txBody>
      </p:sp>
      <p:sp>
        <p:nvSpPr>
          <p:cNvPr id="4" name="TextBox 3">
            <a:extLst>
              <a:ext uri="{FF2B5EF4-FFF2-40B4-BE49-F238E27FC236}">
                <a16:creationId xmlns:a16="http://schemas.microsoft.com/office/drawing/2014/main" id="{C0B69C34-4035-4B73-AC8B-0D9C407BEBC8}"/>
              </a:ext>
            </a:extLst>
          </p:cNvPr>
          <p:cNvSpPr txBox="1">
            <a:spLocks noChangeArrowheads="1"/>
          </p:cNvSpPr>
          <p:nvPr/>
        </p:nvSpPr>
        <p:spPr bwMode="auto">
          <a:xfrm>
            <a:off x="685800" y="2209800"/>
            <a:ext cx="8001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Exercise  8 : </a:t>
            </a:r>
            <a:r>
              <a:rPr lang="en-US" altLang="en-US"/>
              <a:t> </a:t>
            </a:r>
            <a:r>
              <a:rPr lang="en-US" altLang="en-US" b="1"/>
              <a:t>Suppose Current Ratio is 4 : 1.  NWC  is Rs.30,000/-. What is the amount of Current Assets ?</a:t>
            </a:r>
          </a:p>
          <a:p>
            <a:pPr eaLnBrk="1" hangingPunct="1"/>
            <a:endParaRPr lang="en-US" altLang="en-US" b="1"/>
          </a:p>
          <a:p>
            <a:pPr eaLnBrk="1" hangingPunct="1"/>
            <a:r>
              <a:rPr lang="en-US" altLang="en-US" b="1"/>
              <a:t>Answer  </a:t>
            </a:r>
            <a:r>
              <a:rPr lang="en-US" altLang="en-US" b="1" i="1"/>
              <a:t>:    4a  - 1a  </a:t>
            </a:r>
            <a:r>
              <a:rPr lang="en-US" altLang="en-US"/>
              <a:t>= 30,000</a:t>
            </a:r>
          </a:p>
          <a:p>
            <a:pPr eaLnBrk="1" hangingPunct="1"/>
            <a:r>
              <a:rPr lang="en-US" altLang="en-US"/>
              <a:t>                Therefore  </a:t>
            </a:r>
            <a:r>
              <a:rPr lang="en-US" altLang="en-US" b="1"/>
              <a:t>a</a:t>
            </a:r>
            <a:r>
              <a:rPr lang="en-US" altLang="en-US" b="1" i="1"/>
              <a:t> =  </a:t>
            </a:r>
            <a:r>
              <a:rPr lang="en-US" altLang="en-US"/>
              <a:t>10,000  i.e. Current Liabilities is Rs.10,000</a:t>
            </a:r>
          </a:p>
          <a:p>
            <a:pPr eaLnBrk="1" hangingPunct="1"/>
            <a:r>
              <a:rPr lang="en-US" altLang="en-US"/>
              <a:t>                 </a:t>
            </a:r>
            <a:r>
              <a:rPr lang="en-US" altLang="en-US" b="1"/>
              <a:t>Hence Current Assets would be  </a:t>
            </a:r>
            <a:r>
              <a:rPr lang="en-US" altLang="en-US" b="1" i="1"/>
              <a:t>4a </a:t>
            </a:r>
            <a:r>
              <a:rPr lang="en-US" altLang="en-US" b="1"/>
              <a:t>= 4 x 10,000 = Rs.40,000/-</a:t>
            </a:r>
          </a:p>
          <a:p>
            <a:pPr eaLnBrk="1" hangingPunct="1"/>
            <a:endParaRPr lang="en-US" altLang="en-US"/>
          </a:p>
          <a:p>
            <a:pPr eaLnBrk="1" hangingPunct="1"/>
            <a:endParaRPr lang="en-US" altLang="en-US" b="1"/>
          </a:p>
        </p:txBody>
      </p:sp>
      <p:sp>
        <p:nvSpPr>
          <p:cNvPr id="5" name="TextBox 4">
            <a:extLst>
              <a:ext uri="{FF2B5EF4-FFF2-40B4-BE49-F238E27FC236}">
                <a16:creationId xmlns:a16="http://schemas.microsoft.com/office/drawing/2014/main" id="{F3912B51-D117-4C5C-ADF9-22EE869218FC}"/>
              </a:ext>
            </a:extLst>
          </p:cNvPr>
          <p:cNvSpPr txBox="1">
            <a:spLocks noChangeArrowheads="1"/>
          </p:cNvSpPr>
          <p:nvPr/>
        </p:nvSpPr>
        <p:spPr bwMode="auto">
          <a:xfrm>
            <a:off x="838200" y="4419600"/>
            <a:ext cx="7620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b="1"/>
              <a:t>Exercise  9. The amount of Term Loan installment is  Rs.10000/ per month, monthly average interest on TL is Rs.5000/-. If the  amount of Depreciation is  Rs.30,000/- p.a. and PAT is Rs.2,70,000/-. What would be the DSCR ?</a:t>
            </a:r>
          </a:p>
          <a:p>
            <a:pPr eaLnBrk="1" hangingPunct="1"/>
            <a:endParaRPr lang="en-US" altLang="en-US" b="1"/>
          </a:p>
          <a:p>
            <a:pPr eaLnBrk="1" hangingPunct="1"/>
            <a:r>
              <a:rPr lang="en-US" altLang="en-US" b="1"/>
              <a:t>DSCR =  </a:t>
            </a:r>
            <a:r>
              <a:rPr lang="en-US" altLang="en-US"/>
              <a:t> (PAT + Depr +  Annual Intt.) / Annual Intt  + Annual  Installment</a:t>
            </a:r>
          </a:p>
          <a:p>
            <a:pPr eaLnBrk="1" hangingPunct="1"/>
            <a:r>
              <a:rPr lang="en-US" altLang="en-US"/>
              <a:t>            =   (270000 + 30000 + 60000 ) / 60000 + 120000</a:t>
            </a:r>
          </a:p>
          <a:p>
            <a:pPr eaLnBrk="1" hangingPunct="1"/>
            <a:r>
              <a:rPr lang="en-US" altLang="en-US" b="1"/>
              <a:t>             =   </a:t>
            </a:r>
            <a:r>
              <a:rPr lang="en-US" altLang="en-US"/>
              <a:t>360000 / 180000    =  </a:t>
            </a:r>
            <a:r>
              <a:rPr lang="en-US" altLang="en-US" b="1"/>
              <a:t>2</a:t>
            </a:r>
          </a:p>
          <a:p>
            <a:pPr eaLnBrk="1" hangingPunct="1"/>
            <a:endParaRPr lang="en-US"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A6B7-1BA8-48BA-9C3D-B44BDE2E02DB}"/>
              </a:ext>
            </a:extLst>
          </p:cNvPr>
          <p:cNvSpPr>
            <a:spLocks noGrp="1"/>
          </p:cNvSpPr>
          <p:nvPr>
            <p:ph type="title"/>
          </p:nvPr>
        </p:nvSpPr>
        <p:spPr/>
        <p:txBody>
          <a:bodyPr/>
          <a:lstStyle/>
          <a:p>
            <a:r>
              <a:rPr lang="en-US"/>
              <a:t>Balance Sheet</a:t>
            </a:r>
          </a:p>
        </p:txBody>
      </p:sp>
      <p:sp>
        <p:nvSpPr>
          <p:cNvPr id="3" name="Content Placeholder 2">
            <a:extLst>
              <a:ext uri="{FF2B5EF4-FFF2-40B4-BE49-F238E27FC236}">
                <a16:creationId xmlns:a16="http://schemas.microsoft.com/office/drawing/2014/main" id="{E0F90D9D-1824-4CBB-A620-D0C806DAD96F}"/>
              </a:ext>
            </a:extLst>
          </p:cNvPr>
          <p:cNvSpPr>
            <a:spLocks noGrp="1"/>
          </p:cNvSpPr>
          <p:nvPr>
            <p:ph idx="1"/>
          </p:nvPr>
        </p:nvSpPr>
        <p:spPr/>
        <p:txBody>
          <a:bodyPr vert="horz" lIns="45720" tIns="45720" rIns="45720" bIns="45720" rtlCol="0" anchor="t">
            <a:normAutofit fontScale="70000" lnSpcReduction="20000"/>
          </a:bodyPr>
          <a:lstStyle/>
          <a:p>
            <a:r>
              <a:rPr lang="en-US">
                <a:ea typeface="+mn-lt"/>
                <a:cs typeface="+mn-lt"/>
              </a:rPr>
              <a:t>A balance sheet is a summary of a firm’s “financial position”, its assets and the claims on</a:t>
            </a:r>
            <a:endParaRPr lang="en-US"/>
          </a:p>
          <a:p>
            <a:r>
              <a:rPr lang="en-US">
                <a:ea typeface="+mn-lt"/>
                <a:cs typeface="+mn-lt"/>
              </a:rPr>
              <a:t>those assets, at a particular time, typically the last day of the year. It shows the ending values</a:t>
            </a:r>
            <a:endParaRPr lang="en-US"/>
          </a:p>
          <a:p>
            <a:r>
              <a:rPr lang="en-US">
                <a:ea typeface="+mn-lt"/>
                <a:cs typeface="+mn-lt"/>
              </a:rPr>
              <a:t>for all assets, liabilities, and equity accounts. The names of the assets and their respective values</a:t>
            </a:r>
            <a:endParaRPr lang="en-US"/>
          </a:p>
          <a:p>
            <a:r>
              <a:rPr lang="en-US">
                <a:ea typeface="+mn-lt"/>
                <a:cs typeface="+mn-lt"/>
              </a:rPr>
              <a:t>are listed in increasing (Poland) or descending (USA, Canada) order of liquidity. The claims on</a:t>
            </a:r>
            <a:endParaRPr lang="en-US"/>
          </a:p>
          <a:p>
            <a:r>
              <a:rPr lang="en-US">
                <a:ea typeface="+mn-lt"/>
                <a:cs typeface="+mn-lt"/>
              </a:rPr>
              <a:t>assets are listed on the balance sheet roughly in order on decreasing (Poland) or increasing</a:t>
            </a:r>
            <a:endParaRPr lang="en-US"/>
          </a:p>
          <a:p>
            <a:r>
              <a:rPr lang="en-US">
                <a:ea typeface="+mn-lt"/>
                <a:cs typeface="+mn-lt"/>
              </a:rPr>
              <a:t>(USA, Canada) maturity.</a:t>
            </a:r>
            <a:endParaRPr lang="en-US"/>
          </a:p>
          <a:p>
            <a:endParaRPr lang="en-US">
              <a:ea typeface="+mn-lt"/>
              <a:cs typeface="+mn-lt"/>
            </a:endParaRPr>
          </a:p>
          <a:p>
            <a:r>
              <a:rPr lang="en-US">
                <a:ea typeface="+mn-lt"/>
                <a:cs typeface="+mn-lt"/>
              </a:rPr>
              <a:t>The balance sheet (statement of financial position) is a snapshot of the firm. It is a</a:t>
            </a:r>
            <a:endParaRPr lang="en-US"/>
          </a:p>
          <a:p>
            <a:r>
              <a:rPr lang="en-US">
                <a:ea typeface="+mn-lt"/>
                <a:cs typeface="+mn-lt"/>
              </a:rPr>
              <a:t>convenient means of organizing a summarizing what a firm owns (its assets), what a firm owes</a:t>
            </a:r>
            <a:endParaRPr lang="en-US"/>
          </a:p>
          <a:p>
            <a:r>
              <a:rPr lang="en-US">
                <a:ea typeface="+mn-lt"/>
                <a:cs typeface="+mn-lt"/>
              </a:rPr>
              <a:t>(its liabilities), and the difference between this two, the firm’s equity (the owners’ interest in</a:t>
            </a:r>
            <a:endParaRPr lang="en-US"/>
          </a:p>
          <a:p>
            <a:r>
              <a:rPr lang="en-US">
                <a:ea typeface="+mn-lt"/>
                <a:cs typeface="+mn-lt"/>
              </a:rPr>
              <a:t>the firm) at a given time. The left hand-side lists the assets of the firm and the right-hand side</a:t>
            </a:r>
            <a:endParaRPr lang="en-US"/>
          </a:p>
          <a:p>
            <a:r>
              <a:rPr lang="en-US">
                <a:ea typeface="+mn-lt"/>
                <a:cs typeface="+mn-lt"/>
              </a:rPr>
              <a:t>lists the liabilities and equity.</a:t>
            </a:r>
            <a:endParaRPr lang="en-US"/>
          </a:p>
        </p:txBody>
      </p:sp>
    </p:spTree>
    <p:extLst>
      <p:ext uri="{BB962C8B-B14F-4D97-AF65-F5344CB8AC3E}">
        <p14:creationId xmlns:p14="http://schemas.microsoft.com/office/powerpoint/2010/main" val="2783676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78F68-9F82-41BF-B8EA-6DBA8BB74A40}"/>
              </a:ext>
            </a:extLst>
          </p:cNvPr>
          <p:cNvSpPr txBox="1">
            <a:spLocks noChangeArrowheads="1"/>
          </p:cNvSpPr>
          <p:nvPr/>
        </p:nvSpPr>
        <p:spPr bwMode="auto">
          <a:xfrm>
            <a:off x="609600" y="304800"/>
            <a:ext cx="8077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b="1"/>
              <a:t>Exercise  10 : Total Liabilities of a firm is Rs.100 Lac and Current Ratio is 1.5 : 1. If Fixed Assets and Other Non Current Assets are to the tune of Rs. 70 Lac and Debt Equity Ratio being  3 : 1. What would be the Long Term Liabilities?</a:t>
            </a:r>
          </a:p>
          <a:p>
            <a:pPr eaLnBrk="1" hangingPunct="1"/>
            <a:endParaRPr lang="en-US" altLang="en-US" b="1"/>
          </a:p>
          <a:p>
            <a:pPr algn="just" eaLnBrk="1" hangingPunct="1"/>
            <a:r>
              <a:rPr lang="en-US" altLang="en-US"/>
              <a:t> Ans :  We can easily arrive at the amount of Current Asset being  Rs. 30 Lac i.e.  ( Rs. 100 L  - Rs. 70 L ).  If the Current Ratio is 1.5 : 1, then Current Liabilities works out to be  Rs. 20 Lac.  That means the aggregate of  Net Worth  and Long Term Liabilities would be Rs. 80 Lacs.  If the Debt Equity Ratio is  3 : 1 then  Debt works out to be Rs. 60 Lacs and equity Rs. 20 Lacs. </a:t>
            </a:r>
            <a:r>
              <a:rPr lang="en-US" altLang="en-US" b="1"/>
              <a:t>Therefore the Long Term Liabilities would be Rs.60 Lac.</a:t>
            </a:r>
          </a:p>
        </p:txBody>
      </p:sp>
      <p:sp>
        <p:nvSpPr>
          <p:cNvPr id="4" name="TextBox 3">
            <a:extLst>
              <a:ext uri="{FF2B5EF4-FFF2-40B4-BE49-F238E27FC236}">
                <a16:creationId xmlns:a16="http://schemas.microsoft.com/office/drawing/2014/main" id="{874CE502-B87E-4AC5-B188-68C2C226490D}"/>
              </a:ext>
            </a:extLst>
          </p:cNvPr>
          <p:cNvSpPr txBox="1">
            <a:spLocks noChangeArrowheads="1"/>
          </p:cNvSpPr>
          <p:nvPr/>
        </p:nvSpPr>
        <p:spPr bwMode="auto">
          <a:xfrm>
            <a:off x="609600" y="3886200"/>
            <a:ext cx="8077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 Exercise  11 :  Current Ratio is say 1.2 : 1 . Total of balance sheet being Rs.22 Lac.  The amount of Fixed Assets + Non Current Assets is Rs. 10 Lac. What would be the Current Liabilities?</a:t>
            </a:r>
          </a:p>
          <a:p>
            <a:pPr eaLnBrk="1" hangingPunct="1"/>
            <a:endParaRPr lang="en-US" altLang="en-US" b="1"/>
          </a:p>
          <a:p>
            <a:pPr algn="just" eaLnBrk="1" hangingPunct="1"/>
            <a:r>
              <a:rPr lang="en-US" altLang="en-US"/>
              <a:t>Ans  : When Total Assets is Rs.22 Lac then Current Assets  would be  22 – 10 i.e  Rs. 12 Lac. Thus we can easily arrive at the Current Liabilities figure which should be  Rs. 10 Lac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B2008-A526-45A3-83A9-E4BFF7DC0C7C}"/>
              </a:ext>
            </a:extLst>
          </p:cNvPr>
          <p:cNvSpPr txBox="1"/>
          <p:nvPr/>
        </p:nvSpPr>
        <p:spPr>
          <a:xfrm>
            <a:off x="457200" y="344488"/>
            <a:ext cx="8382000" cy="2030412"/>
          </a:xfrm>
          <a:prstGeom prst="rect">
            <a:avLst/>
          </a:prstGeom>
          <a:noFill/>
        </p:spPr>
        <p:txBody>
          <a:bodyPr>
            <a:spAutoFit/>
          </a:bodyPr>
          <a:lstStyle/>
          <a:p>
            <a:pPr algn="just">
              <a:defRPr/>
            </a:pPr>
            <a:r>
              <a:rPr lang="en-US" b="1">
                <a:latin typeface="Arial" charset="0"/>
              </a:rPr>
              <a:t>EXERCISE 12.    A firm sold its stocks in CASH, in order to meet its liquidity needs. Which of the following Ratio would be affected by this?</a:t>
            </a:r>
          </a:p>
          <a:p>
            <a:pPr algn="just">
              <a:defRPr/>
            </a:pPr>
            <a:endParaRPr lang="en-US" b="1">
              <a:latin typeface="Arial" charset="0"/>
            </a:endParaRPr>
          </a:p>
          <a:p>
            <a:pPr marL="342900" indent="-342900" algn="just">
              <a:buFont typeface="+mj-lt"/>
              <a:buAutoNum type="arabicPeriod"/>
              <a:defRPr/>
            </a:pPr>
            <a:r>
              <a:rPr lang="en-US" b="1">
                <a:latin typeface="Arial" charset="0"/>
              </a:rPr>
              <a:t>Debt Equity Ratio</a:t>
            </a:r>
          </a:p>
          <a:p>
            <a:pPr marL="342900" indent="-342900" algn="just">
              <a:buFont typeface="+mj-lt"/>
              <a:buAutoNum type="arabicPeriod"/>
              <a:defRPr/>
            </a:pPr>
            <a:r>
              <a:rPr lang="en-US" b="1">
                <a:latin typeface="Arial" charset="0"/>
              </a:rPr>
              <a:t>Current Ratio</a:t>
            </a:r>
          </a:p>
          <a:p>
            <a:pPr marL="342900" indent="-342900" algn="just">
              <a:buFont typeface="+mj-lt"/>
              <a:buAutoNum type="arabicPeriod"/>
              <a:defRPr/>
            </a:pPr>
            <a:r>
              <a:rPr lang="en-US" b="1">
                <a:latin typeface="Arial" charset="0"/>
              </a:rPr>
              <a:t>Debt Service Coverage Ratio</a:t>
            </a:r>
          </a:p>
          <a:p>
            <a:pPr marL="342900" indent="-342900" algn="just">
              <a:buFont typeface="+mj-lt"/>
              <a:buAutoNum type="arabicPeriod"/>
              <a:defRPr/>
            </a:pPr>
            <a:r>
              <a:rPr lang="en-US" b="1">
                <a:latin typeface="Arial" charset="0"/>
              </a:rPr>
              <a:t>Quick Ratio </a:t>
            </a:r>
            <a:r>
              <a:rPr lang="en-US">
                <a:latin typeface="Arial" charset="0"/>
              </a:rPr>
              <a:t> </a:t>
            </a:r>
            <a:endParaRPr lang="en-US" b="1">
              <a:latin typeface="Arial" charset="0"/>
            </a:endParaRPr>
          </a:p>
        </p:txBody>
      </p:sp>
      <p:sp>
        <p:nvSpPr>
          <p:cNvPr id="3" name="TextBox 2">
            <a:extLst>
              <a:ext uri="{FF2B5EF4-FFF2-40B4-BE49-F238E27FC236}">
                <a16:creationId xmlns:a16="http://schemas.microsoft.com/office/drawing/2014/main" id="{2A73856B-D504-4536-B869-E031D5EEE535}"/>
              </a:ext>
            </a:extLst>
          </p:cNvPr>
          <p:cNvSpPr txBox="1"/>
          <p:nvPr/>
        </p:nvSpPr>
        <p:spPr>
          <a:xfrm>
            <a:off x="533400" y="2667000"/>
            <a:ext cx="8229600" cy="2032000"/>
          </a:xfrm>
          <a:prstGeom prst="rect">
            <a:avLst/>
          </a:prstGeom>
          <a:noFill/>
        </p:spPr>
        <p:txBody>
          <a:bodyPr>
            <a:spAutoFit/>
          </a:bodyPr>
          <a:lstStyle/>
          <a:p>
            <a:pPr algn="just">
              <a:defRPr/>
            </a:pPr>
            <a:r>
              <a:rPr lang="en-US" b="1">
                <a:latin typeface="Arial" charset="0"/>
              </a:rPr>
              <a:t>EXERCISE 13. A company is found to be carrying a high DEBT EQUITY Ratio. To improve this,  a bank may suggest the company to :</a:t>
            </a:r>
          </a:p>
          <a:p>
            <a:pPr algn="just">
              <a:defRPr/>
            </a:pPr>
            <a:endParaRPr lang="en-US" b="1">
              <a:latin typeface="Arial" charset="0"/>
            </a:endParaRPr>
          </a:p>
          <a:p>
            <a:pPr marL="342900" indent="-342900" algn="just">
              <a:buFont typeface="+mj-lt"/>
              <a:buAutoNum type="arabicPeriod"/>
              <a:defRPr/>
            </a:pPr>
            <a:r>
              <a:rPr lang="en-US" b="1">
                <a:latin typeface="Arial" charset="0"/>
              </a:rPr>
              <a:t>Raise long term interest free loans from friends and relatives</a:t>
            </a:r>
          </a:p>
          <a:p>
            <a:pPr marL="342900" indent="-342900" algn="just">
              <a:buFont typeface="+mj-lt"/>
              <a:buAutoNum type="arabicPeriod"/>
              <a:defRPr/>
            </a:pPr>
            <a:r>
              <a:rPr lang="en-US" b="1">
                <a:latin typeface="Arial" charset="0"/>
              </a:rPr>
              <a:t>Raise long term loans from Institutions</a:t>
            </a:r>
          </a:p>
          <a:p>
            <a:pPr marL="342900" indent="-342900" algn="just">
              <a:buFont typeface="+mj-lt"/>
              <a:buAutoNum type="arabicPeriod"/>
              <a:defRPr/>
            </a:pPr>
            <a:r>
              <a:rPr lang="en-US" b="1">
                <a:latin typeface="Arial" charset="0"/>
              </a:rPr>
              <a:t>Increase the Equity by way of Bonus Issue</a:t>
            </a:r>
          </a:p>
          <a:p>
            <a:pPr marL="342900" indent="-342900" algn="just">
              <a:buFont typeface="+mj-lt"/>
              <a:buAutoNum type="arabicPeriod"/>
              <a:defRPr/>
            </a:pPr>
            <a:r>
              <a:rPr lang="en-US" b="1">
                <a:latin typeface="Arial" charset="0"/>
              </a:rPr>
              <a:t>Issue Rights share to existing share holders.</a:t>
            </a:r>
          </a:p>
        </p:txBody>
      </p:sp>
      <p:sp>
        <p:nvSpPr>
          <p:cNvPr id="4" name="TextBox 3">
            <a:extLst>
              <a:ext uri="{FF2B5EF4-FFF2-40B4-BE49-F238E27FC236}">
                <a16:creationId xmlns:a16="http://schemas.microsoft.com/office/drawing/2014/main" id="{2CCE7E15-3907-4038-975E-04423BA320D5}"/>
              </a:ext>
            </a:extLst>
          </p:cNvPr>
          <p:cNvSpPr txBox="1"/>
          <p:nvPr/>
        </p:nvSpPr>
        <p:spPr>
          <a:xfrm>
            <a:off x="609600" y="4953000"/>
            <a:ext cx="8077200" cy="1754188"/>
          </a:xfrm>
          <a:prstGeom prst="rect">
            <a:avLst/>
          </a:prstGeom>
          <a:noFill/>
        </p:spPr>
        <p:txBody>
          <a:bodyPr>
            <a:spAutoFit/>
          </a:bodyPr>
          <a:lstStyle/>
          <a:p>
            <a:pPr>
              <a:defRPr/>
            </a:pPr>
            <a:r>
              <a:rPr lang="en-US" b="1">
                <a:latin typeface="Arial" charset="0"/>
              </a:rPr>
              <a:t>EXERCISE 14.  Which of the following is a fictitious Asset?</a:t>
            </a:r>
          </a:p>
          <a:p>
            <a:pPr>
              <a:defRPr/>
            </a:pPr>
            <a:endParaRPr lang="en-US" b="1">
              <a:latin typeface="Arial" charset="0"/>
            </a:endParaRPr>
          </a:p>
          <a:p>
            <a:pPr marL="342900" indent="-342900">
              <a:buFont typeface="+mj-lt"/>
              <a:buAutoNum type="arabicPeriod"/>
              <a:defRPr/>
            </a:pPr>
            <a:r>
              <a:rPr lang="en-US" b="1">
                <a:latin typeface="Arial" charset="0"/>
              </a:rPr>
              <a:t>Goodwill</a:t>
            </a:r>
          </a:p>
          <a:p>
            <a:pPr marL="342900" indent="-342900">
              <a:buFont typeface="+mj-lt"/>
              <a:buAutoNum type="arabicPeriod"/>
              <a:defRPr/>
            </a:pPr>
            <a:r>
              <a:rPr lang="en-US" b="1">
                <a:latin typeface="Arial" charset="0"/>
              </a:rPr>
              <a:t>Preliminary Expenses</a:t>
            </a:r>
          </a:p>
          <a:p>
            <a:pPr marL="342900" indent="-342900">
              <a:buFont typeface="+mj-lt"/>
              <a:buAutoNum type="arabicPeriod"/>
              <a:defRPr/>
            </a:pPr>
            <a:r>
              <a:rPr lang="en-US" b="1">
                <a:latin typeface="Arial" charset="0"/>
              </a:rPr>
              <a:t>Pre-operative expenses</a:t>
            </a:r>
          </a:p>
          <a:p>
            <a:pPr marL="342900" indent="-342900">
              <a:buFont typeface="+mj-lt"/>
              <a:buAutoNum type="arabicPeriod"/>
              <a:defRPr/>
            </a:pPr>
            <a:r>
              <a:rPr lang="en-US" b="1">
                <a:latin typeface="Arial" charset="0"/>
              </a:rPr>
              <a:t>Book Debts which  have become doubtful of recovery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500" fill="hold"/>
                                        <p:tgtEl>
                                          <p:spTgt spid="2">
                                            <p:txEl>
                                              <p:pRg st="5" end="5"/>
                                            </p:txEl>
                                          </p:spTgt>
                                        </p:tgtEl>
                                        <p:attrNameLst>
                                          <p:attrName>style.color</p:attrName>
                                        </p:attrNameLst>
                                      </p:cBhvr>
                                      <p:to>
                                        <a:srgbClr val="E60E32"/>
                                      </p:to>
                                    </p:animClr>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mph" presetSubtype="2" fill="hold" nodeType="clickEffect">
                                  <p:stCondLst>
                                    <p:cond delay="0"/>
                                  </p:stCondLst>
                                  <p:childTnLst>
                                    <p:animClr clrSpc="rgb" dir="cw">
                                      <p:cBhvr override="childStyle">
                                        <p:cTn id="34" dur="500" fill="hold"/>
                                        <p:tgtEl>
                                          <p:spTgt spid="3">
                                            <p:txEl>
                                              <p:pRg st="2" end="2"/>
                                            </p:txEl>
                                          </p:spTgt>
                                        </p:tgtEl>
                                        <p:attrNameLst>
                                          <p:attrName>style.color</p:attrName>
                                        </p:attrNameLst>
                                      </p:cBhvr>
                                      <p:to>
                                        <a:srgbClr val="E60E32"/>
                                      </p:to>
                                    </p:animClr>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mph" presetSubtype="2" fill="hold" nodeType="clickEffect">
                                  <p:stCondLst>
                                    <p:cond delay="0"/>
                                  </p:stCondLst>
                                  <p:childTnLst>
                                    <p:animClr clrSpc="rgb" dir="cw">
                                      <p:cBhvr override="childStyle">
                                        <p:cTn id="50" dur="2000" fill="hold"/>
                                        <p:tgtEl>
                                          <p:spTgt spid="4">
                                            <p:txEl>
                                              <p:pRg st="2" end="2"/>
                                            </p:txEl>
                                          </p:spTgt>
                                        </p:tgtEl>
                                        <p:attrNameLst>
                                          <p:attrName>style.color</p:attrName>
                                        </p:attrNameLst>
                                      </p:cBhvr>
                                      <p:to>
                                        <a:srgbClr val="E60E3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31313-791A-4539-8C21-204851A7058D}"/>
              </a:ext>
            </a:extLst>
          </p:cNvPr>
          <p:cNvSpPr txBox="1"/>
          <p:nvPr/>
        </p:nvSpPr>
        <p:spPr>
          <a:xfrm>
            <a:off x="381000" y="304800"/>
            <a:ext cx="8458200" cy="2032000"/>
          </a:xfrm>
          <a:prstGeom prst="rect">
            <a:avLst/>
          </a:prstGeom>
          <a:noFill/>
        </p:spPr>
        <p:txBody>
          <a:bodyPr>
            <a:spAutoFit/>
          </a:bodyPr>
          <a:lstStyle/>
          <a:p>
            <a:pPr>
              <a:defRPr/>
            </a:pPr>
            <a:r>
              <a:rPr lang="en-US" b="1">
                <a:latin typeface="Arial" charset="0"/>
              </a:rPr>
              <a:t>EXERCISE 15. Under which of the following methods of depreciation on Fixed Assets, the annual amount of depreciation decreases?</a:t>
            </a:r>
          </a:p>
          <a:p>
            <a:pPr>
              <a:defRPr/>
            </a:pPr>
            <a:endParaRPr lang="en-US" b="1">
              <a:latin typeface="Arial" charset="0"/>
            </a:endParaRPr>
          </a:p>
          <a:p>
            <a:pPr marL="342900" indent="-342900">
              <a:buFont typeface="+mj-lt"/>
              <a:buAutoNum type="arabicPeriod"/>
              <a:defRPr/>
            </a:pPr>
            <a:r>
              <a:rPr lang="en-US" b="1">
                <a:latin typeface="Arial" charset="0"/>
              </a:rPr>
              <a:t>Written Down Value method</a:t>
            </a:r>
          </a:p>
          <a:p>
            <a:pPr marL="342900" indent="-342900">
              <a:buFont typeface="+mj-lt"/>
              <a:buAutoNum type="arabicPeriod"/>
              <a:defRPr/>
            </a:pPr>
            <a:r>
              <a:rPr lang="en-US" b="1">
                <a:latin typeface="Arial" charset="0"/>
              </a:rPr>
              <a:t>Straight Line method</a:t>
            </a:r>
          </a:p>
          <a:p>
            <a:pPr marL="342900" indent="-342900">
              <a:buFont typeface="+mj-lt"/>
              <a:buAutoNum type="arabicPeriod"/>
              <a:defRPr/>
            </a:pPr>
            <a:r>
              <a:rPr lang="en-US" b="1">
                <a:latin typeface="Arial" charset="0"/>
              </a:rPr>
              <a:t>Annuity method</a:t>
            </a:r>
          </a:p>
          <a:p>
            <a:pPr marL="342900" indent="-342900">
              <a:buFont typeface="+mj-lt"/>
              <a:buAutoNum type="arabicPeriod"/>
              <a:defRPr/>
            </a:pPr>
            <a:r>
              <a:rPr lang="en-US" b="1">
                <a:latin typeface="Arial" charset="0"/>
              </a:rPr>
              <a:t>Insurance policy method</a:t>
            </a:r>
          </a:p>
        </p:txBody>
      </p:sp>
      <p:sp>
        <p:nvSpPr>
          <p:cNvPr id="3" name="TextBox 2">
            <a:extLst>
              <a:ext uri="{FF2B5EF4-FFF2-40B4-BE49-F238E27FC236}">
                <a16:creationId xmlns:a16="http://schemas.microsoft.com/office/drawing/2014/main" id="{62749288-7F4A-42AA-A352-2E031AEBEBF8}"/>
              </a:ext>
            </a:extLst>
          </p:cNvPr>
          <p:cNvSpPr txBox="1"/>
          <p:nvPr/>
        </p:nvSpPr>
        <p:spPr>
          <a:xfrm>
            <a:off x="533400" y="2667000"/>
            <a:ext cx="8153400" cy="2032000"/>
          </a:xfrm>
          <a:prstGeom prst="rect">
            <a:avLst/>
          </a:prstGeom>
          <a:noFill/>
        </p:spPr>
        <p:txBody>
          <a:bodyPr>
            <a:spAutoFit/>
          </a:bodyPr>
          <a:lstStyle/>
          <a:p>
            <a:pPr>
              <a:defRPr/>
            </a:pPr>
            <a:r>
              <a:rPr lang="en-US" b="1">
                <a:latin typeface="Arial" charset="0"/>
              </a:rPr>
              <a:t>EXERCISE 16  Debt Service Coverage Ratio (DSCR) shows :</a:t>
            </a:r>
          </a:p>
          <a:p>
            <a:pPr>
              <a:defRPr/>
            </a:pPr>
            <a:endParaRPr lang="en-US" b="1">
              <a:latin typeface="Arial" charset="0"/>
            </a:endParaRPr>
          </a:p>
          <a:p>
            <a:pPr marL="342900" indent="-342900" algn="just">
              <a:buFont typeface="+mj-lt"/>
              <a:buAutoNum type="arabicPeriod"/>
              <a:defRPr/>
            </a:pPr>
            <a:r>
              <a:rPr lang="en-US" b="1">
                <a:latin typeface="Arial" charset="0"/>
              </a:rPr>
              <a:t>Excess of current assets over current liabilities</a:t>
            </a:r>
          </a:p>
          <a:p>
            <a:pPr marL="342900" indent="-342900" algn="just">
              <a:buFont typeface="+mj-lt"/>
              <a:buAutoNum type="arabicPeriod"/>
              <a:defRPr/>
            </a:pPr>
            <a:r>
              <a:rPr lang="en-US" b="1">
                <a:latin typeface="Arial" charset="0"/>
              </a:rPr>
              <a:t>Number  of times the value of fixed assets covers the amount of loan</a:t>
            </a:r>
          </a:p>
          <a:p>
            <a:pPr marL="342900" indent="-342900" algn="just">
              <a:buFont typeface="+mj-lt"/>
              <a:buAutoNum type="arabicPeriod"/>
              <a:defRPr/>
            </a:pPr>
            <a:r>
              <a:rPr lang="en-US" b="1">
                <a:latin typeface="Arial" charset="0"/>
              </a:rPr>
              <a:t>Number of times the company’s earnings cover the payment of interest and repayment of principal of long term debt</a:t>
            </a:r>
          </a:p>
          <a:p>
            <a:pPr marL="342900" indent="-342900" algn="just">
              <a:buFont typeface="+mj-lt"/>
              <a:buAutoNum type="arabicPeriod"/>
              <a:defRPr/>
            </a:pPr>
            <a:r>
              <a:rPr lang="en-US" b="1">
                <a:latin typeface="Arial" charset="0"/>
              </a:rPr>
              <a:t>Effective </a:t>
            </a:r>
            <a:r>
              <a:rPr lang="en-US" b="1" err="1">
                <a:latin typeface="Arial" charset="0"/>
              </a:rPr>
              <a:t>utilisation</a:t>
            </a:r>
            <a:r>
              <a:rPr lang="en-US" b="1">
                <a:latin typeface="Arial" charset="0"/>
              </a:rPr>
              <a:t> of assets</a:t>
            </a:r>
          </a:p>
        </p:txBody>
      </p:sp>
      <p:sp>
        <p:nvSpPr>
          <p:cNvPr id="4" name="TextBox 3">
            <a:extLst>
              <a:ext uri="{FF2B5EF4-FFF2-40B4-BE49-F238E27FC236}">
                <a16:creationId xmlns:a16="http://schemas.microsoft.com/office/drawing/2014/main" id="{C1CC1A71-AEC3-4EB2-8D82-1BF217B68C5E}"/>
              </a:ext>
            </a:extLst>
          </p:cNvPr>
          <p:cNvSpPr txBox="1"/>
          <p:nvPr/>
        </p:nvSpPr>
        <p:spPr>
          <a:xfrm>
            <a:off x="609600" y="4876800"/>
            <a:ext cx="8153400" cy="1754188"/>
          </a:xfrm>
          <a:prstGeom prst="rect">
            <a:avLst/>
          </a:prstGeom>
          <a:noFill/>
        </p:spPr>
        <p:txBody>
          <a:bodyPr>
            <a:spAutoFit/>
          </a:bodyPr>
          <a:lstStyle/>
          <a:p>
            <a:pPr>
              <a:defRPr/>
            </a:pPr>
            <a:r>
              <a:rPr lang="en-US" b="1">
                <a:latin typeface="Arial" charset="0"/>
              </a:rPr>
              <a:t>EXERCISE 17.  Which of the following is not considered a Quick Asset?</a:t>
            </a:r>
          </a:p>
          <a:p>
            <a:pPr>
              <a:defRPr/>
            </a:pPr>
            <a:endParaRPr lang="en-US" b="1">
              <a:latin typeface="Arial" charset="0"/>
            </a:endParaRPr>
          </a:p>
          <a:p>
            <a:pPr marL="342900" indent="-342900">
              <a:buFont typeface="+mj-lt"/>
              <a:buAutoNum type="arabicPeriod"/>
              <a:defRPr/>
            </a:pPr>
            <a:r>
              <a:rPr lang="en-US" b="1">
                <a:latin typeface="Arial" charset="0"/>
              </a:rPr>
              <a:t>Cash and Bank balances</a:t>
            </a:r>
          </a:p>
          <a:p>
            <a:pPr marL="342900" indent="-342900">
              <a:buFont typeface="+mj-lt"/>
              <a:buAutoNum type="arabicPeriod"/>
              <a:defRPr/>
            </a:pPr>
            <a:r>
              <a:rPr lang="en-US" b="1">
                <a:latin typeface="Arial" charset="0"/>
              </a:rPr>
              <a:t>Bank Fixed Deposits</a:t>
            </a:r>
          </a:p>
          <a:p>
            <a:pPr marL="342900" indent="-342900">
              <a:buFont typeface="+mj-lt"/>
              <a:buAutoNum type="arabicPeriod"/>
              <a:defRPr/>
            </a:pPr>
            <a:r>
              <a:rPr lang="en-US" b="1">
                <a:latin typeface="Arial" charset="0"/>
              </a:rPr>
              <a:t>Current Book Debts</a:t>
            </a:r>
          </a:p>
          <a:p>
            <a:pPr marL="342900" indent="-342900">
              <a:buFont typeface="+mj-lt"/>
              <a:buAutoNum type="arabicPeriod"/>
              <a:defRPr/>
            </a:pPr>
            <a:r>
              <a:rPr lang="en-US" b="1">
                <a:latin typeface="Arial" charset="0"/>
              </a:rPr>
              <a:t>Loans and Advances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2000" fill="hold"/>
                                        <p:tgtEl>
                                          <p:spTgt spid="2">
                                            <p:txEl>
                                              <p:pRg st="2" end="2"/>
                                            </p:txEl>
                                          </p:spTgt>
                                        </p:tgtEl>
                                        <p:attrNameLst>
                                          <p:attrName>style.color</p:attrName>
                                        </p:attrNameLst>
                                      </p:cBhvr>
                                      <p:to>
                                        <a:srgbClr val="E60E32"/>
                                      </p:to>
                                    </p:animClr>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mph" presetSubtype="2" fill="hold" nodeType="clickEffect">
                                  <p:stCondLst>
                                    <p:cond delay="0"/>
                                  </p:stCondLst>
                                  <p:childTnLst>
                                    <p:animClr clrSpc="rgb" dir="cw">
                                      <p:cBhvr override="childStyle">
                                        <p:cTn id="34" dur="500" fill="hold"/>
                                        <p:tgtEl>
                                          <p:spTgt spid="3">
                                            <p:txEl>
                                              <p:pRg st="4" end="4"/>
                                            </p:txEl>
                                          </p:spTgt>
                                        </p:tgtEl>
                                        <p:attrNameLst>
                                          <p:attrName>style.color</p:attrName>
                                        </p:attrNameLst>
                                      </p:cBhvr>
                                      <p:to>
                                        <a:srgbClr val="E60E32"/>
                                      </p:to>
                                    </p:animClr>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mph" presetSubtype="2" fill="hold" nodeType="clickEffect">
                                  <p:stCondLst>
                                    <p:cond delay="0"/>
                                  </p:stCondLst>
                                  <p:childTnLst>
                                    <p:animClr clrSpc="rgb" dir="cw">
                                      <p:cBhvr override="childStyle">
                                        <p:cTn id="50" dur="500" fill="hold"/>
                                        <p:tgtEl>
                                          <p:spTgt spid="4">
                                            <p:txEl>
                                              <p:pRg st="5" end="5"/>
                                            </p:txEl>
                                          </p:spTgt>
                                        </p:tgtEl>
                                        <p:attrNameLst>
                                          <p:attrName>style.color</p:attrName>
                                        </p:attrNameLst>
                                      </p:cBhvr>
                                      <p:to>
                                        <a:srgbClr val="E60E3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85BEB6-D3DA-49E7-9522-EF4995EE6300}"/>
              </a:ext>
            </a:extLst>
          </p:cNvPr>
          <p:cNvSpPr txBox="1"/>
          <p:nvPr/>
        </p:nvSpPr>
        <p:spPr>
          <a:xfrm>
            <a:off x="304800" y="457200"/>
            <a:ext cx="8534400" cy="5632450"/>
          </a:xfrm>
          <a:prstGeom prst="rect">
            <a:avLst/>
          </a:prstGeom>
          <a:noFill/>
        </p:spPr>
        <p:txBody>
          <a:bodyPr>
            <a:spAutoFit/>
          </a:bodyPr>
          <a:lstStyle/>
          <a:p>
            <a:pPr algn="just">
              <a:defRPr/>
            </a:pPr>
            <a:r>
              <a:rPr lang="en-US" b="1">
                <a:latin typeface="Arial" charset="0"/>
              </a:rPr>
              <a:t>Exercise 18.  </a:t>
            </a:r>
            <a:r>
              <a:rPr lang="en-US">
                <a:latin typeface="Arial" charset="0"/>
              </a:rPr>
              <a:t>From the following financial statement calculate (</a:t>
            </a:r>
            <a:r>
              <a:rPr lang="en-US" err="1">
                <a:latin typeface="Arial" charset="0"/>
              </a:rPr>
              <a:t>i</a:t>
            </a:r>
            <a:r>
              <a:rPr lang="en-US">
                <a:latin typeface="Arial" charset="0"/>
              </a:rPr>
              <a:t>) Current Ratio (ii) Acid test Ratio (iii) Inventory Turnover (iv) Average Debt Collection Period (v) Average Creditors’ payment period. </a:t>
            </a:r>
          </a:p>
          <a:p>
            <a:pPr algn="just">
              <a:defRPr/>
            </a:pPr>
            <a:r>
              <a:rPr lang="en-US">
                <a:latin typeface="Arial" charset="0"/>
              </a:rPr>
              <a:t>                                                                                       </a:t>
            </a:r>
            <a:r>
              <a:rPr lang="en-US" u="sng" err="1">
                <a:latin typeface="Arial" charset="0"/>
              </a:rPr>
              <a:t>C.Assets</a:t>
            </a:r>
            <a:endParaRPr lang="en-US" u="sng">
              <a:latin typeface="Arial" charset="0"/>
            </a:endParaRPr>
          </a:p>
          <a:p>
            <a:pPr algn="just">
              <a:defRPr/>
            </a:pPr>
            <a:r>
              <a:rPr lang="en-US" u="sng">
                <a:latin typeface="Arial" charset="0"/>
              </a:rPr>
              <a:t>Sales               1500</a:t>
            </a:r>
            <a:r>
              <a:rPr lang="en-US">
                <a:latin typeface="Arial" charset="0"/>
              </a:rPr>
              <a:t>				Inventories                  125</a:t>
            </a:r>
          </a:p>
          <a:p>
            <a:pPr algn="just">
              <a:defRPr/>
            </a:pPr>
            <a:r>
              <a:rPr lang="en-US">
                <a:latin typeface="Arial" charset="0"/>
              </a:rPr>
              <a:t>Cost of sales   1000                                                       Debtors                       250</a:t>
            </a:r>
          </a:p>
          <a:p>
            <a:pPr algn="just">
              <a:defRPr/>
            </a:pPr>
            <a:r>
              <a:rPr lang="en-US">
                <a:latin typeface="Arial" charset="0"/>
              </a:rPr>
              <a:t>Gross profit       500                                                       Cash                           225   </a:t>
            </a:r>
          </a:p>
          <a:p>
            <a:pPr marL="342900" indent="-342900">
              <a:defRPr/>
            </a:pPr>
            <a:r>
              <a:rPr lang="en-US">
                <a:latin typeface="Arial" charset="0"/>
              </a:rPr>
              <a:t>                                                                                       </a:t>
            </a:r>
            <a:r>
              <a:rPr lang="en-US" u="sng">
                <a:latin typeface="Arial" charset="0"/>
              </a:rPr>
              <a:t>C. Liabilities</a:t>
            </a:r>
          </a:p>
          <a:p>
            <a:pPr marL="342900" indent="-342900">
              <a:defRPr/>
            </a:pPr>
            <a:r>
              <a:rPr lang="en-US">
                <a:latin typeface="Arial" charset="0"/>
              </a:rPr>
              <a:t>							 Trade Creditors          200</a:t>
            </a:r>
          </a:p>
          <a:p>
            <a:pPr marL="342900" indent="-342900">
              <a:defRPr/>
            </a:pPr>
            <a:endParaRPr lang="en-US">
              <a:latin typeface="Arial" charset="0"/>
            </a:endParaRPr>
          </a:p>
          <a:p>
            <a:pPr marL="342900" indent="-342900">
              <a:defRPr/>
            </a:pPr>
            <a:r>
              <a:rPr lang="en-US">
                <a:latin typeface="Arial" charset="0"/>
              </a:rPr>
              <a:t>(</a:t>
            </a:r>
            <a:r>
              <a:rPr lang="en-US" err="1">
                <a:latin typeface="Arial" charset="0"/>
              </a:rPr>
              <a:t>i</a:t>
            </a:r>
            <a:r>
              <a:rPr lang="en-US">
                <a:latin typeface="Arial" charset="0"/>
              </a:rPr>
              <a:t>)  Current Ratio :  600/200 =  3 : 1</a:t>
            </a:r>
          </a:p>
          <a:p>
            <a:pPr marL="342900" indent="-342900">
              <a:buFontTx/>
              <a:buAutoNum type="romanLcParenBoth" startAt="2"/>
              <a:defRPr/>
            </a:pPr>
            <a:r>
              <a:rPr lang="en-US">
                <a:latin typeface="Arial" charset="0"/>
              </a:rPr>
              <a:t>Acid Test Ratio :  </a:t>
            </a:r>
            <a:r>
              <a:rPr lang="en-US" err="1">
                <a:latin typeface="Arial" charset="0"/>
              </a:rPr>
              <a:t>Debtors+Cash</a:t>
            </a:r>
            <a:r>
              <a:rPr lang="en-US">
                <a:latin typeface="Arial" charset="0"/>
              </a:rPr>
              <a:t> /Trade creditors  = 475/200 = 2.4 : 1</a:t>
            </a:r>
          </a:p>
          <a:p>
            <a:pPr marL="342900" indent="-342900">
              <a:buFontTx/>
              <a:buAutoNum type="romanLcParenBoth" startAt="2"/>
              <a:defRPr/>
            </a:pPr>
            <a:r>
              <a:rPr lang="en-US">
                <a:latin typeface="Arial" charset="0"/>
              </a:rPr>
              <a:t> Inventory Turnover Ratio :  Cost of sales / Inventories  = 1000/125 = 8 times</a:t>
            </a:r>
          </a:p>
          <a:p>
            <a:pPr marL="342900" indent="-342900">
              <a:buFontTx/>
              <a:buAutoNum type="romanLcParenBoth" startAt="2"/>
              <a:defRPr/>
            </a:pPr>
            <a:r>
              <a:rPr lang="en-US">
                <a:latin typeface="Arial" charset="0"/>
              </a:rPr>
              <a:t> Average Debt collection period :  (Debtors/sales) x 365  = (250/1500)x365 = 61 days</a:t>
            </a:r>
          </a:p>
          <a:p>
            <a:pPr marL="342900" indent="-342900">
              <a:buFontTx/>
              <a:buAutoNum type="romanLcParenBoth" startAt="2"/>
              <a:defRPr/>
            </a:pPr>
            <a:r>
              <a:rPr lang="en-US">
                <a:latin typeface="Arial" charset="0"/>
              </a:rPr>
              <a:t>Average Creditors’ payment period : (Trade Creditors/Cost of sales) x 365 </a:t>
            </a:r>
          </a:p>
          <a:p>
            <a:pPr marL="342900" indent="-342900">
              <a:defRPr/>
            </a:pPr>
            <a:r>
              <a:rPr lang="en-US">
                <a:latin typeface="Arial" charset="0"/>
              </a:rPr>
              <a:t>                                                                    (200/100) x 365 = 73 days</a:t>
            </a:r>
          </a:p>
          <a:p>
            <a:pPr marL="342900" indent="-342900">
              <a:defRPr/>
            </a:pPr>
            <a:endParaRPr lang="en-US">
              <a:latin typeface="Arial" charset="0"/>
            </a:endParaRPr>
          </a:p>
          <a:p>
            <a:pPr marL="342900" indent="-342900">
              <a:defRPr/>
            </a:pPr>
            <a:r>
              <a:rPr lang="en-US">
                <a:latin typeface="Arial" charset="0"/>
              </a:rPr>
              <a:t> </a:t>
            </a:r>
          </a:p>
          <a:p>
            <a:pPr marL="342900" indent="-342900">
              <a:defRPr/>
            </a:pPr>
            <a:endParaRPr lang="en-US">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a:extLst>
              <a:ext uri="{FF2B5EF4-FFF2-40B4-BE49-F238E27FC236}">
                <a16:creationId xmlns:a16="http://schemas.microsoft.com/office/drawing/2014/main" id="{BA041C03-BAC5-48B1-A360-DBA4430EE215}"/>
              </a:ext>
            </a:extLst>
          </p:cNvPr>
          <p:cNvSpPr txBox="1">
            <a:spLocks noChangeArrowheads="1"/>
          </p:cNvSpPr>
          <p:nvPr/>
        </p:nvSpPr>
        <p:spPr bwMode="auto">
          <a:xfrm>
            <a:off x="533400" y="5334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t> Questions  on Fund Flow Statement</a:t>
            </a:r>
          </a:p>
        </p:txBody>
      </p:sp>
      <p:sp>
        <p:nvSpPr>
          <p:cNvPr id="3" name="TextBox 2">
            <a:extLst>
              <a:ext uri="{FF2B5EF4-FFF2-40B4-BE49-F238E27FC236}">
                <a16:creationId xmlns:a16="http://schemas.microsoft.com/office/drawing/2014/main" id="{9BFB2D16-EAC4-486E-9F18-A9AE79DDE556}"/>
              </a:ext>
            </a:extLst>
          </p:cNvPr>
          <p:cNvSpPr txBox="1"/>
          <p:nvPr/>
        </p:nvSpPr>
        <p:spPr>
          <a:xfrm>
            <a:off x="685800" y="1066800"/>
            <a:ext cx="7848600" cy="2032000"/>
          </a:xfrm>
          <a:prstGeom prst="rect">
            <a:avLst/>
          </a:prstGeom>
          <a:noFill/>
        </p:spPr>
        <p:txBody>
          <a:bodyPr>
            <a:spAutoFit/>
          </a:bodyPr>
          <a:lstStyle/>
          <a:p>
            <a:pPr>
              <a:defRPr/>
            </a:pPr>
            <a:r>
              <a:rPr lang="en-US">
                <a:latin typeface="Arial" charset="0"/>
              </a:rPr>
              <a:t> </a:t>
            </a:r>
            <a:r>
              <a:rPr lang="en-US" b="1">
                <a:latin typeface="Arial" charset="0"/>
              </a:rPr>
              <a:t>Q . Fund Flow Statement is prepared from the Balance sheet :</a:t>
            </a:r>
          </a:p>
          <a:p>
            <a:pPr>
              <a:defRPr/>
            </a:pPr>
            <a:r>
              <a:rPr lang="en-US" b="1">
                <a:latin typeface="Arial" charset="0"/>
              </a:rPr>
              <a:t>       </a:t>
            </a:r>
          </a:p>
          <a:p>
            <a:pPr marL="342900" indent="-342900">
              <a:buFont typeface="+mj-lt"/>
              <a:buAutoNum type="arabicPeriod"/>
              <a:defRPr/>
            </a:pPr>
            <a:r>
              <a:rPr lang="en-US" b="1">
                <a:latin typeface="Arial" charset="0"/>
              </a:rPr>
              <a:t>Of  three balance sheets</a:t>
            </a:r>
          </a:p>
          <a:p>
            <a:pPr marL="342900" indent="-342900">
              <a:buFont typeface="+mj-lt"/>
              <a:buAutoNum type="arabicPeriod"/>
              <a:defRPr/>
            </a:pPr>
            <a:r>
              <a:rPr lang="en-US" b="1">
                <a:latin typeface="Arial" charset="0"/>
              </a:rPr>
              <a:t>Of a single year</a:t>
            </a:r>
          </a:p>
          <a:p>
            <a:pPr marL="342900" indent="-342900">
              <a:buFont typeface="+mj-lt"/>
              <a:buAutoNum type="arabicPeriod"/>
              <a:defRPr/>
            </a:pPr>
            <a:r>
              <a:rPr lang="en-US" b="1">
                <a:latin typeface="Arial" charset="0"/>
              </a:rPr>
              <a:t>Of two consecutive years</a:t>
            </a:r>
          </a:p>
          <a:p>
            <a:pPr marL="342900" indent="-342900">
              <a:buFont typeface="+mj-lt"/>
              <a:buAutoNum type="arabicPeriod"/>
              <a:defRPr/>
            </a:pPr>
            <a:r>
              <a:rPr lang="en-US" b="1">
                <a:latin typeface="Arial" charset="0"/>
              </a:rPr>
              <a:t>None of the above.</a:t>
            </a:r>
          </a:p>
          <a:p>
            <a:pPr>
              <a:defRPr/>
            </a:pPr>
            <a:endParaRPr lang="en-US">
              <a:latin typeface="Arial" charset="0"/>
            </a:endParaRPr>
          </a:p>
        </p:txBody>
      </p:sp>
      <p:sp>
        <p:nvSpPr>
          <p:cNvPr id="4" name="TextBox 3">
            <a:extLst>
              <a:ext uri="{FF2B5EF4-FFF2-40B4-BE49-F238E27FC236}">
                <a16:creationId xmlns:a16="http://schemas.microsoft.com/office/drawing/2014/main" id="{7F76485E-074B-461A-A125-E8E345B65648}"/>
              </a:ext>
            </a:extLst>
          </p:cNvPr>
          <p:cNvSpPr txBox="1"/>
          <p:nvPr/>
        </p:nvSpPr>
        <p:spPr>
          <a:xfrm>
            <a:off x="609600" y="3124200"/>
            <a:ext cx="8229600" cy="2032000"/>
          </a:xfrm>
          <a:prstGeom prst="rect">
            <a:avLst/>
          </a:prstGeom>
          <a:noFill/>
        </p:spPr>
        <p:txBody>
          <a:bodyPr>
            <a:spAutoFit/>
          </a:bodyPr>
          <a:lstStyle/>
          <a:p>
            <a:pPr>
              <a:defRPr/>
            </a:pPr>
            <a:r>
              <a:rPr lang="en-US" b="1">
                <a:latin typeface="Arial" charset="0"/>
              </a:rPr>
              <a:t> Q.  Why this Fund Flow Statement is studied for ?</a:t>
            </a:r>
          </a:p>
          <a:p>
            <a:pPr>
              <a:defRPr/>
            </a:pPr>
            <a:endParaRPr lang="en-US" b="1">
              <a:latin typeface="Arial" charset="0"/>
            </a:endParaRPr>
          </a:p>
          <a:p>
            <a:pPr marL="342900" indent="-342900">
              <a:buFont typeface="+mj-lt"/>
              <a:buAutoNum type="arabicPeriod"/>
              <a:defRPr/>
            </a:pPr>
            <a:r>
              <a:rPr lang="en-US" b="1">
                <a:latin typeface="Arial" charset="0"/>
              </a:rPr>
              <a:t>It indicates the quantum of finance required</a:t>
            </a:r>
          </a:p>
          <a:p>
            <a:pPr marL="342900" indent="-342900">
              <a:buFont typeface="+mj-lt"/>
              <a:buAutoNum type="arabicPeriod"/>
              <a:defRPr/>
            </a:pPr>
            <a:r>
              <a:rPr lang="en-US" b="1">
                <a:latin typeface="Arial" charset="0"/>
              </a:rPr>
              <a:t>It is the indicator of </a:t>
            </a:r>
            <a:r>
              <a:rPr lang="en-US" b="1" err="1">
                <a:latin typeface="Arial" charset="0"/>
              </a:rPr>
              <a:t>utilisation</a:t>
            </a:r>
            <a:r>
              <a:rPr lang="en-US" b="1">
                <a:latin typeface="Arial" charset="0"/>
              </a:rPr>
              <a:t> of Bank funds by the concern</a:t>
            </a:r>
          </a:p>
          <a:p>
            <a:pPr marL="342900" indent="-342900">
              <a:buFont typeface="+mj-lt"/>
              <a:buAutoNum type="arabicPeriod"/>
              <a:defRPr/>
            </a:pPr>
            <a:r>
              <a:rPr lang="en-US" b="1">
                <a:latin typeface="Arial" charset="0"/>
              </a:rPr>
              <a:t>It shows the money available for repayment of loan</a:t>
            </a:r>
          </a:p>
          <a:p>
            <a:pPr marL="342900" indent="-342900">
              <a:buFont typeface="+mj-lt"/>
              <a:buAutoNum type="arabicPeriod"/>
              <a:defRPr/>
            </a:pPr>
            <a:r>
              <a:rPr lang="en-US" b="1">
                <a:latin typeface="Arial" charset="0"/>
              </a:rPr>
              <a:t>It will indicate the provisions against various expenses</a:t>
            </a:r>
          </a:p>
          <a:p>
            <a:pPr marL="342900" indent="-342900">
              <a:buFont typeface="+mj-lt"/>
              <a:buAutoNum type="arabicPeriod"/>
              <a:defRPr/>
            </a:pPr>
            <a:endParaRPr lang="en-US" b="1">
              <a:latin typeface="Arial" charset="0"/>
            </a:endParaRPr>
          </a:p>
        </p:txBody>
      </p:sp>
      <p:sp>
        <p:nvSpPr>
          <p:cNvPr id="6" name="TextBox 5">
            <a:extLst>
              <a:ext uri="{FF2B5EF4-FFF2-40B4-BE49-F238E27FC236}">
                <a16:creationId xmlns:a16="http://schemas.microsoft.com/office/drawing/2014/main" id="{6BBE66F2-69E1-4105-ABA2-22024E383604}"/>
              </a:ext>
            </a:extLst>
          </p:cNvPr>
          <p:cNvSpPr txBox="1"/>
          <p:nvPr/>
        </p:nvSpPr>
        <p:spPr>
          <a:xfrm>
            <a:off x="609600" y="4953000"/>
            <a:ext cx="8153400" cy="1754188"/>
          </a:xfrm>
          <a:prstGeom prst="rect">
            <a:avLst/>
          </a:prstGeom>
          <a:noFill/>
        </p:spPr>
        <p:txBody>
          <a:bodyPr>
            <a:spAutoFit/>
          </a:bodyPr>
          <a:lstStyle/>
          <a:p>
            <a:pPr>
              <a:defRPr/>
            </a:pPr>
            <a:r>
              <a:rPr lang="en-US">
                <a:latin typeface="Arial" charset="0"/>
              </a:rPr>
              <a:t> </a:t>
            </a:r>
            <a:r>
              <a:rPr lang="en-US" b="1">
                <a:latin typeface="Arial" charset="0"/>
              </a:rPr>
              <a:t> Q .  In a Fund Flow Statement , the assets are represented by ?</a:t>
            </a:r>
          </a:p>
          <a:p>
            <a:pPr>
              <a:defRPr/>
            </a:pPr>
            <a:endParaRPr lang="en-US" b="1">
              <a:latin typeface="Arial" charset="0"/>
            </a:endParaRPr>
          </a:p>
          <a:p>
            <a:pPr marL="342900" indent="-342900">
              <a:buFont typeface="+mj-lt"/>
              <a:buAutoNum type="arabicPeriod"/>
              <a:defRPr/>
            </a:pPr>
            <a:r>
              <a:rPr lang="en-US" b="1">
                <a:latin typeface="Arial" charset="0"/>
              </a:rPr>
              <a:t>Application of Funds</a:t>
            </a:r>
          </a:p>
          <a:p>
            <a:pPr marL="342900" indent="-342900">
              <a:buFont typeface="+mj-lt"/>
              <a:buAutoNum type="arabicPeriod"/>
              <a:defRPr/>
            </a:pPr>
            <a:r>
              <a:rPr lang="en-US" b="1">
                <a:latin typeface="Arial" charset="0"/>
              </a:rPr>
              <a:t>Sources of Funds</a:t>
            </a:r>
          </a:p>
          <a:p>
            <a:pPr marL="342900" indent="-342900">
              <a:buFont typeface="+mj-lt"/>
              <a:buAutoNum type="arabicPeriod"/>
              <a:defRPr/>
            </a:pPr>
            <a:r>
              <a:rPr lang="en-US" b="1">
                <a:latin typeface="Arial" charset="0"/>
              </a:rPr>
              <a:t>Surplus of sources over application</a:t>
            </a:r>
          </a:p>
          <a:p>
            <a:pPr marL="342900" indent="-342900">
              <a:buFont typeface="+mj-lt"/>
              <a:buAutoNum type="arabicPeriod"/>
              <a:defRPr/>
            </a:pPr>
            <a:r>
              <a:rPr lang="en-US" b="1">
                <a:latin typeface="Arial" charset="0"/>
              </a:rPr>
              <a:t>Deficit of sources over application</a:t>
            </a:r>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mph" presetSubtype="2" fill="hold" nodeType="clickEffect">
                                  <p:stCondLst>
                                    <p:cond delay="0"/>
                                  </p:stCondLst>
                                  <p:childTnLst>
                                    <p:animClr clrSpc="rgb" dir="cw">
                                      <p:cBhvr override="childStyle">
                                        <p:cTn id="20" dur="2000" fill="hold"/>
                                        <p:tgtEl>
                                          <p:spTgt spid="3">
                                            <p:txEl>
                                              <p:pRg st="4" end="4"/>
                                            </p:txEl>
                                          </p:spTgt>
                                        </p:tgtEl>
                                        <p:attrNameLst>
                                          <p:attrName>style.color</p:attrName>
                                        </p:attrNameLst>
                                      </p:cBhvr>
                                      <p:to>
                                        <a:srgbClr val="E60E32"/>
                                      </p:to>
                                    </p:animClr>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mph" presetSubtype="2" fill="hold" nodeType="clickEffect">
                                  <p:stCondLst>
                                    <p:cond delay="0"/>
                                  </p:stCondLst>
                                  <p:childTnLst>
                                    <p:animClr clrSpc="rgb" dir="cw">
                                      <p:cBhvr override="childStyle">
                                        <p:cTn id="36" dur="2000" fill="hold"/>
                                        <p:tgtEl>
                                          <p:spTgt spid="4">
                                            <p:txEl>
                                              <p:pRg st="3" end="3"/>
                                            </p:txEl>
                                          </p:spTgt>
                                        </p:tgtEl>
                                        <p:attrNameLst>
                                          <p:attrName>style.color</p:attrName>
                                        </p:attrNameLst>
                                      </p:cBhvr>
                                      <p:to>
                                        <a:srgbClr val="E60E32"/>
                                      </p:to>
                                    </p:animClr>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mph" presetSubtype="2" fill="hold" nodeType="clickEffect">
                                  <p:stCondLst>
                                    <p:cond delay="0"/>
                                  </p:stCondLst>
                                  <p:childTnLst>
                                    <p:animClr clrSpc="rgb" dir="cw">
                                      <p:cBhvr override="childStyle">
                                        <p:cTn id="52" dur="2000" fill="hold"/>
                                        <p:tgtEl>
                                          <p:spTgt spid="6">
                                            <p:txEl>
                                              <p:pRg st="2" end="2"/>
                                            </p:txEl>
                                          </p:spTgt>
                                        </p:tgtEl>
                                        <p:attrNameLst>
                                          <p:attrName>style.color</p:attrName>
                                        </p:attrNameLst>
                                      </p:cBhvr>
                                      <p:to>
                                        <a:srgbClr val="E60E3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6"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B9ACE-DB6E-4CE9-83EE-90D0CA4D72FE}"/>
              </a:ext>
            </a:extLst>
          </p:cNvPr>
          <p:cNvSpPr txBox="1"/>
          <p:nvPr/>
        </p:nvSpPr>
        <p:spPr>
          <a:xfrm>
            <a:off x="381000" y="381000"/>
            <a:ext cx="8458200" cy="1754188"/>
          </a:xfrm>
          <a:prstGeom prst="rect">
            <a:avLst/>
          </a:prstGeom>
          <a:noFill/>
        </p:spPr>
        <p:txBody>
          <a:bodyPr>
            <a:spAutoFit/>
          </a:bodyPr>
          <a:lstStyle/>
          <a:p>
            <a:pPr>
              <a:defRPr/>
            </a:pPr>
            <a:r>
              <a:rPr lang="en-US" b="1">
                <a:latin typeface="Arial" charset="0"/>
              </a:rPr>
              <a:t> Q . In Fund Flow Statements the Liabilities are represented by ?</a:t>
            </a:r>
          </a:p>
          <a:p>
            <a:pPr>
              <a:defRPr/>
            </a:pPr>
            <a:endParaRPr lang="en-US" b="1">
              <a:latin typeface="Arial" charset="0"/>
            </a:endParaRPr>
          </a:p>
          <a:p>
            <a:pPr marL="342900" indent="-342900">
              <a:buFont typeface="+mj-lt"/>
              <a:buAutoNum type="arabicPeriod"/>
              <a:defRPr/>
            </a:pPr>
            <a:r>
              <a:rPr lang="en-US" b="1">
                <a:latin typeface="Arial" charset="0"/>
              </a:rPr>
              <a:t>Sources of Funds</a:t>
            </a:r>
          </a:p>
          <a:p>
            <a:pPr marL="342900" indent="-342900">
              <a:buFont typeface="+mj-lt"/>
              <a:buAutoNum type="arabicPeriod"/>
              <a:defRPr/>
            </a:pPr>
            <a:r>
              <a:rPr lang="en-US" b="1">
                <a:latin typeface="Arial" charset="0"/>
              </a:rPr>
              <a:t>Use of Funds</a:t>
            </a:r>
          </a:p>
          <a:p>
            <a:pPr marL="342900" indent="-342900">
              <a:buFont typeface="+mj-lt"/>
              <a:buAutoNum type="arabicPeriod"/>
              <a:defRPr/>
            </a:pPr>
            <a:r>
              <a:rPr lang="en-US" b="1">
                <a:latin typeface="Arial" charset="0"/>
              </a:rPr>
              <a:t>Deficit of sources over application</a:t>
            </a:r>
          </a:p>
          <a:p>
            <a:pPr marL="342900" indent="-342900">
              <a:buFont typeface="+mj-lt"/>
              <a:buAutoNum type="arabicPeriod"/>
              <a:defRPr/>
            </a:pPr>
            <a:r>
              <a:rPr lang="en-US" b="1">
                <a:latin typeface="Arial" charset="0"/>
              </a:rPr>
              <a:t>All of the above.</a:t>
            </a:r>
          </a:p>
        </p:txBody>
      </p:sp>
      <p:sp>
        <p:nvSpPr>
          <p:cNvPr id="3" name="TextBox 2">
            <a:extLst>
              <a:ext uri="{FF2B5EF4-FFF2-40B4-BE49-F238E27FC236}">
                <a16:creationId xmlns:a16="http://schemas.microsoft.com/office/drawing/2014/main" id="{F5579852-AC52-4B1C-8F55-092BD47068D1}"/>
              </a:ext>
            </a:extLst>
          </p:cNvPr>
          <p:cNvSpPr txBox="1"/>
          <p:nvPr/>
        </p:nvSpPr>
        <p:spPr>
          <a:xfrm>
            <a:off x="457200" y="2286000"/>
            <a:ext cx="8077200" cy="2308225"/>
          </a:xfrm>
          <a:prstGeom prst="rect">
            <a:avLst/>
          </a:prstGeom>
          <a:noFill/>
        </p:spPr>
        <p:txBody>
          <a:bodyPr>
            <a:spAutoFit/>
          </a:bodyPr>
          <a:lstStyle/>
          <a:p>
            <a:pPr>
              <a:defRPr/>
            </a:pPr>
            <a:r>
              <a:rPr lang="en-US" b="1">
                <a:latin typeface="Arial" charset="0"/>
              </a:rPr>
              <a:t> Q .  When the long term sources are more than long term uses, in the fund flow statement, it would suggest ?</a:t>
            </a:r>
          </a:p>
          <a:p>
            <a:pPr>
              <a:defRPr/>
            </a:pPr>
            <a:endParaRPr lang="en-US" b="1">
              <a:latin typeface="Arial" charset="0"/>
            </a:endParaRPr>
          </a:p>
          <a:p>
            <a:pPr marL="342900" indent="-342900">
              <a:buFont typeface="+mj-lt"/>
              <a:buAutoNum type="arabicPeriod"/>
              <a:defRPr/>
            </a:pPr>
            <a:r>
              <a:rPr lang="en-US" b="1">
                <a:latin typeface="Arial" charset="0"/>
              </a:rPr>
              <a:t>Increase in Current Liabilities</a:t>
            </a:r>
          </a:p>
          <a:p>
            <a:pPr marL="342900" indent="-342900">
              <a:buFont typeface="+mj-lt"/>
              <a:buAutoNum type="arabicPeriod"/>
              <a:defRPr/>
            </a:pPr>
            <a:r>
              <a:rPr lang="en-US" b="1">
                <a:latin typeface="Arial" charset="0"/>
              </a:rPr>
              <a:t>Decrease in Working Capital</a:t>
            </a:r>
          </a:p>
          <a:p>
            <a:pPr marL="342900" indent="-342900">
              <a:buFont typeface="+mj-lt"/>
              <a:buAutoNum type="arabicPeriod"/>
              <a:defRPr/>
            </a:pPr>
            <a:r>
              <a:rPr lang="en-US" b="1">
                <a:latin typeface="Arial" charset="0"/>
              </a:rPr>
              <a:t>Increase in NWC</a:t>
            </a:r>
          </a:p>
          <a:p>
            <a:pPr marL="342900" indent="-342900">
              <a:buFont typeface="+mj-lt"/>
              <a:buAutoNum type="arabicPeriod"/>
              <a:defRPr/>
            </a:pPr>
            <a:r>
              <a:rPr lang="en-US" b="1">
                <a:latin typeface="Arial" charset="0"/>
              </a:rPr>
              <a:t>Decrease in NWC</a:t>
            </a:r>
          </a:p>
          <a:p>
            <a:pPr marL="342900" indent="-342900">
              <a:buFont typeface="+mj-lt"/>
              <a:buAutoNum type="arabicPeriod"/>
              <a:defRPr/>
            </a:pPr>
            <a:endParaRPr lang="en-US" b="1">
              <a:latin typeface="Arial" charset="0"/>
            </a:endParaRPr>
          </a:p>
        </p:txBody>
      </p:sp>
      <p:sp>
        <p:nvSpPr>
          <p:cNvPr id="4" name="TextBox 3">
            <a:extLst>
              <a:ext uri="{FF2B5EF4-FFF2-40B4-BE49-F238E27FC236}">
                <a16:creationId xmlns:a16="http://schemas.microsoft.com/office/drawing/2014/main" id="{E130467B-88BD-41B6-A2E3-528413BE5C99}"/>
              </a:ext>
            </a:extLst>
          </p:cNvPr>
          <p:cNvSpPr txBox="1"/>
          <p:nvPr/>
        </p:nvSpPr>
        <p:spPr>
          <a:xfrm>
            <a:off x="457200" y="4495800"/>
            <a:ext cx="8077200" cy="2032000"/>
          </a:xfrm>
          <a:prstGeom prst="rect">
            <a:avLst/>
          </a:prstGeom>
          <a:noFill/>
        </p:spPr>
        <p:txBody>
          <a:bodyPr>
            <a:spAutoFit/>
          </a:bodyPr>
          <a:lstStyle/>
          <a:p>
            <a:pPr>
              <a:defRPr/>
            </a:pPr>
            <a:r>
              <a:rPr lang="en-US" b="1">
                <a:latin typeface="Arial" charset="0"/>
              </a:rPr>
              <a:t>Q . When the long term uses in a fund flow statement are more than the long term sources, then it would mean ?</a:t>
            </a:r>
          </a:p>
          <a:p>
            <a:pPr>
              <a:defRPr/>
            </a:pPr>
            <a:endParaRPr lang="en-US" b="1">
              <a:latin typeface="Arial" charset="0"/>
            </a:endParaRPr>
          </a:p>
          <a:p>
            <a:pPr marL="342900" indent="-342900">
              <a:buFont typeface="+mj-lt"/>
              <a:buAutoNum type="arabicPeriod"/>
              <a:defRPr/>
            </a:pPr>
            <a:r>
              <a:rPr lang="en-US" b="1">
                <a:latin typeface="Arial" charset="0"/>
              </a:rPr>
              <a:t>Reduction in the NWC</a:t>
            </a:r>
          </a:p>
          <a:p>
            <a:pPr marL="342900" indent="-342900">
              <a:buFont typeface="+mj-lt"/>
              <a:buAutoNum type="arabicPeriod"/>
              <a:defRPr/>
            </a:pPr>
            <a:r>
              <a:rPr lang="en-US" b="1">
                <a:latin typeface="Arial" charset="0"/>
              </a:rPr>
              <a:t>Reduction in the Working Capital Gap</a:t>
            </a:r>
          </a:p>
          <a:p>
            <a:pPr marL="342900" indent="-342900">
              <a:buFont typeface="+mj-lt"/>
              <a:buAutoNum type="arabicPeriod"/>
              <a:defRPr/>
            </a:pPr>
            <a:r>
              <a:rPr lang="en-US" b="1">
                <a:latin typeface="Arial" charset="0"/>
              </a:rPr>
              <a:t>Reduction in Working Capital</a:t>
            </a:r>
          </a:p>
          <a:p>
            <a:pPr marL="342900" indent="-342900">
              <a:buFont typeface="+mj-lt"/>
              <a:buAutoNum type="arabicPeriod"/>
              <a:defRPr/>
            </a:pPr>
            <a:r>
              <a:rPr lang="en-US" b="1">
                <a:latin typeface="Arial" charset="0"/>
              </a:rPr>
              <a:t>All of the above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2000" fill="hold"/>
                                        <p:tgtEl>
                                          <p:spTgt spid="2">
                                            <p:txEl>
                                              <p:pRg st="2" end="2"/>
                                            </p:txEl>
                                          </p:spTgt>
                                        </p:tgtEl>
                                        <p:attrNameLst>
                                          <p:attrName>style.color</p:attrName>
                                        </p:attrNameLst>
                                      </p:cBhvr>
                                      <p:to>
                                        <a:srgbClr val="E60E32"/>
                                      </p:to>
                                    </p:animClr>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mph" presetSubtype="2" fill="hold" nodeType="clickEffect">
                                  <p:stCondLst>
                                    <p:cond delay="0"/>
                                  </p:stCondLst>
                                  <p:childTnLst>
                                    <p:animClr clrSpc="rgb" dir="cw">
                                      <p:cBhvr override="childStyle">
                                        <p:cTn id="34" dur="1000" fill="hold"/>
                                        <p:tgtEl>
                                          <p:spTgt spid="3">
                                            <p:txEl>
                                              <p:pRg st="4" end="4"/>
                                            </p:txEl>
                                          </p:spTgt>
                                        </p:tgtEl>
                                        <p:attrNameLst>
                                          <p:attrName>style.color</p:attrName>
                                        </p:attrNameLst>
                                      </p:cBhvr>
                                      <p:to>
                                        <a:srgbClr val="E60E32"/>
                                      </p:to>
                                    </p:animClr>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mph" presetSubtype="2" fill="hold" nodeType="clickEffect">
                                  <p:stCondLst>
                                    <p:cond delay="0"/>
                                  </p:stCondLst>
                                  <p:childTnLst>
                                    <p:animClr clrSpc="rgb" dir="cw">
                                      <p:cBhvr override="childStyle">
                                        <p:cTn id="50" dur="2000" fill="hold"/>
                                        <p:tgtEl>
                                          <p:spTgt spid="4">
                                            <p:txEl>
                                              <p:pRg st="2" end="2"/>
                                            </p:txEl>
                                          </p:spTgt>
                                        </p:tgtEl>
                                        <p:attrNameLst>
                                          <p:attrName>style.color</p:attrName>
                                        </p:attrNameLst>
                                      </p:cBhvr>
                                      <p:to>
                                        <a:srgbClr val="E60E3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allAtOnce"/>
      <p:bldP spid="4"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EEF61-717D-4060-ACE2-5B4CCC34EF6C}"/>
              </a:ext>
            </a:extLst>
          </p:cNvPr>
          <p:cNvSpPr txBox="1"/>
          <p:nvPr/>
        </p:nvSpPr>
        <p:spPr>
          <a:xfrm>
            <a:off x="609600" y="457200"/>
            <a:ext cx="8001000" cy="2308225"/>
          </a:xfrm>
          <a:prstGeom prst="rect">
            <a:avLst/>
          </a:prstGeom>
          <a:noFill/>
        </p:spPr>
        <p:txBody>
          <a:bodyPr>
            <a:spAutoFit/>
          </a:bodyPr>
          <a:lstStyle/>
          <a:p>
            <a:pPr>
              <a:defRPr/>
            </a:pPr>
            <a:r>
              <a:rPr lang="en-US" b="1">
                <a:latin typeface="Arial" charset="0"/>
              </a:rPr>
              <a:t> Q.  How many broader categories are there for the Sources of funds, in the Fund Flow Statement ?</a:t>
            </a:r>
          </a:p>
          <a:p>
            <a:pPr>
              <a:defRPr/>
            </a:pPr>
            <a:endParaRPr lang="en-US" b="1">
              <a:latin typeface="Arial" charset="0"/>
            </a:endParaRPr>
          </a:p>
          <a:p>
            <a:pPr marL="342900" indent="-342900">
              <a:buFont typeface="+mj-lt"/>
              <a:buAutoNum type="arabicPeriod"/>
              <a:defRPr/>
            </a:pPr>
            <a:r>
              <a:rPr lang="en-US" b="1">
                <a:latin typeface="Arial" charset="0"/>
              </a:rPr>
              <a:t> Only One, Source of Funds</a:t>
            </a:r>
          </a:p>
          <a:p>
            <a:pPr marL="342900" indent="-342900">
              <a:buFont typeface="+mj-lt"/>
              <a:buAutoNum type="arabicPeriod"/>
              <a:defRPr/>
            </a:pPr>
            <a:r>
              <a:rPr lang="en-US" b="1">
                <a:latin typeface="Arial" charset="0"/>
              </a:rPr>
              <a:t>Two, Long Term and Short Term Sources</a:t>
            </a:r>
          </a:p>
          <a:p>
            <a:pPr marL="342900" indent="-342900">
              <a:buFont typeface="+mj-lt"/>
              <a:buAutoNum type="arabicPeriod"/>
              <a:defRPr/>
            </a:pPr>
            <a:r>
              <a:rPr lang="en-US" b="1">
                <a:latin typeface="Arial" charset="0"/>
              </a:rPr>
              <a:t>Three , Long, Medium and Short term sources</a:t>
            </a:r>
          </a:p>
          <a:p>
            <a:pPr marL="342900" indent="-342900">
              <a:buFont typeface="+mj-lt"/>
              <a:buAutoNum type="arabicPeriod"/>
              <a:defRPr/>
            </a:pPr>
            <a:r>
              <a:rPr lang="en-US" b="1">
                <a:latin typeface="Arial" charset="0"/>
              </a:rPr>
              <a:t>None of the above.</a:t>
            </a:r>
          </a:p>
          <a:p>
            <a:pPr marL="342900" indent="-342900">
              <a:buFont typeface="+mj-lt"/>
              <a:buAutoNum type="arabicPeriod"/>
              <a:defRPr/>
            </a:pPr>
            <a:endParaRPr lang="en-US" b="1">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2000" fill="hold"/>
                                        <p:tgtEl>
                                          <p:spTgt spid="2">
                                            <p:txEl>
                                              <p:pRg st="3" end="3"/>
                                            </p:txEl>
                                          </p:spTgt>
                                        </p:tgtEl>
                                        <p:attrNameLst>
                                          <p:attrName>style.color</p:attrName>
                                        </p:attrNameLst>
                                      </p:cBhvr>
                                      <p:to>
                                        <a:srgbClr val="E60E3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AAFD-C7ED-44F3-86BA-F77F59912097}"/>
              </a:ext>
            </a:extLst>
          </p:cNvPr>
          <p:cNvSpPr>
            <a:spLocks noGrp="1"/>
          </p:cNvSpPr>
          <p:nvPr>
            <p:ph type="title"/>
          </p:nvPr>
        </p:nvSpPr>
        <p:spPr/>
        <p:txBody>
          <a:bodyPr/>
          <a:lstStyle/>
          <a:p>
            <a:r>
              <a:rPr lang="en-US"/>
              <a:t>Asset</a:t>
            </a:r>
          </a:p>
        </p:txBody>
      </p:sp>
      <p:sp>
        <p:nvSpPr>
          <p:cNvPr id="3" name="Content Placeholder 2">
            <a:extLst>
              <a:ext uri="{FF2B5EF4-FFF2-40B4-BE49-F238E27FC236}">
                <a16:creationId xmlns:a16="http://schemas.microsoft.com/office/drawing/2014/main" id="{D04D95E1-C16D-4F98-A073-2C30246617EF}"/>
              </a:ext>
            </a:extLst>
          </p:cNvPr>
          <p:cNvSpPr>
            <a:spLocks noGrp="1"/>
          </p:cNvSpPr>
          <p:nvPr>
            <p:ph idx="1"/>
          </p:nvPr>
        </p:nvSpPr>
        <p:spPr/>
        <p:txBody>
          <a:bodyPr vert="horz" lIns="45720" tIns="45720" rIns="45720" bIns="45720" rtlCol="0" anchor="t">
            <a:normAutofit/>
          </a:bodyPr>
          <a:lstStyle/>
          <a:p>
            <a:r>
              <a:rPr lang="en-US">
                <a:ea typeface="+mn-lt"/>
                <a:cs typeface="+mn-lt"/>
              </a:rPr>
              <a:t>Assets are divided into two major categories: current and non-current (long-term). In the</a:t>
            </a:r>
            <a:endParaRPr lang="en-US"/>
          </a:p>
          <a:p>
            <a:r>
              <a:rPr lang="en-US">
                <a:ea typeface="+mn-lt"/>
                <a:cs typeface="+mn-lt"/>
              </a:rPr>
              <a:t>United States some industries, such as financial institutions do not divide assets (or liabilities) into current and noncurrent. When a subsidiary is consolidated from an industry that does not use the concept of current and noncurrent, the consolidated statements will also not use this concept</a:t>
            </a:r>
            <a:endParaRPr lang="en-US"/>
          </a:p>
        </p:txBody>
      </p:sp>
    </p:spTree>
    <p:extLst>
      <p:ext uri="{BB962C8B-B14F-4D97-AF65-F5344CB8AC3E}">
        <p14:creationId xmlns:p14="http://schemas.microsoft.com/office/powerpoint/2010/main" val="235841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55EE-DE49-4FA0-BC0A-523F7E5A422A}"/>
              </a:ext>
            </a:extLst>
          </p:cNvPr>
          <p:cNvSpPr>
            <a:spLocks noGrp="1"/>
          </p:cNvSpPr>
          <p:nvPr>
            <p:ph type="title"/>
          </p:nvPr>
        </p:nvSpPr>
        <p:spPr/>
        <p:txBody>
          <a:bodyPr/>
          <a:lstStyle/>
          <a:p>
            <a:r>
              <a:rPr lang="en-US">
                <a:latin typeface="TW Cen MT"/>
              </a:rPr>
              <a:t>Current Assets</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80157A02-A9EC-4531-850D-F60EE3099C2D}"/>
              </a:ext>
            </a:extLst>
          </p:cNvPr>
          <p:cNvSpPr>
            <a:spLocks noGrp="1"/>
          </p:cNvSpPr>
          <p:nvPr>
            <p:ph idx="1"/>
          </p:nvPr>
        </p:nvSpPr>
        <p:spPr/>
        <p:txBody>
          <a:bodyPr vert="horz" lIns="45720" tIns="45720" rIns="45720" bIns="45720" rtlCol="0" anchor="t">
            <a:normAutofit/>
          </a:bodyPr>
          <a:lstStyle/>
          <a:p>
            <a:r>
              <a:rPr lang="en-US">
                <a:ea typeface="+mn-lt"/>
                <a:cs typeface="+mn-lt"/>
              </a:rPr>
              <a:t>Current Assets</a:t>
            </a:r>
            <a:endParaRPr lang="en-US"/>
          </a:p>
          <a:p>
            <a:r>
              <a:rPr lang="en-US">
                <a:ea typeface="+mn-lt"/>
                <a:cs typeface="+mn-lt"/>
              </a:rPr>
              <a:t>Current assets are those resources that will be converted to cash within one year or within the firm’s normal operating cycle. A typical current asset has a life of less than one year.</a:t>
            </a:r>
            <a:endParaRPr lang="en-US"/>
          </a:p>
          <a:p>
            <a:r>
              <a:rPr lang="en-US">
                <a:ea typeface="+mn-lt"/>
                <a:cs typeface="+mn-lt"/>
              </a:rPr>
              <a:t>The operating cycle covers the time between the acquisition of inventory and the realization </a:t>
            </a:r>
            <a:r>
              <a:rPr lang="en-US" err="1">
                <a:ea typeface="+mn-lt"/>
                <a:cs typeface="+mn-lt"/>
              </a:rPr>
              <a:t>ofcash</a:t>
            </a:r>
            <a:r>
              <a:rPr lang="en-US">
                <a:ea typeface="+mn-lt"/>
                <a:cs typeface="+mn-lt"/>
              </a:rPr>
              <a:t> form selling the inventory.</a:t>
            </a:r>
          </a:p>
          <a:p>
            <a:r>
              <a:rPr lang="en-US">
                <a:ea typeface="+mn-lt"/>
                <a:cs typeface="+mn-lt"/>
              </a:rPr>
              <a:t>Current assets are listed on the balance sheet in order of liquidity (the ability to be converted to cash).</a:t>
            </a:r>
            <a:endParaRPr lang="en-US"/>
          </a:p>
        </p:txBody>
      </p:sp>
    </p:spTree>
    <p:extLst>
      <p:ext uri="{BB962C8B-B14F-4D97-AF65-F5344CB8AC3E}">
        <p14:creationId xmlns:p14="http://schemas.microsoft.com/office/powerpoint/2010/main" val="14204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TextBox 4">
            <a:extLst>
              <a:ext uri="{FF2B5EF4-FFF2-40B4-BE49-F238E27FC236}">
                <a16:creationId xmlns:a16="http://schemas.microsoft.com/office/drawing/2014/main" id="{8BCBD6FC-F4ED-4DC4-9E5B-44A756BEECA2}"/>
              </a:ext>
            </a:extLst>
          </p:cNvPr>
          <p:cNvSpPr txBox="1">
            <a:spLocks noChangeArrowheads="1"/>
          </p:cNvSpPr>
          <p:nvPr/>
        </p:nvSpPr>
        <p:spPr bwMode="auto">
          <a:xfrm>
            <a:off x="768096" y="585216"/>
            <a:ext cx="6013704" cy="149961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Aft>
                <a:spcPts val="600"/>
              </a:spcAft>
            </a:pPr>
            <a:r>
              <a:rPr lang="en-US" altLang="en-US" sz="5000" b="1" cap="all" spc="100">
                <a:solidFill>
                  <a:schemeClr val="tx1">
                    <a:lumMod val="95000"/>
                    <a:lumOff val="5000"/>
                  </a:schemeClr>
                </a:solidFill>
                <a:latin typeface="+mj-lt"/>
                <a:ea typeface="+mj-ea"/>
                <a:cs typeface="+mj-cs"/>
              </a:rPr>
              <a:t>RATIO ANALYSIS</a:t>
            </a:r>
          </a:p>
        </p:txBody>
      </p:sp>
      <p:sp>
        <p:nvSpPr>
          <p:cNvPr id="13314" name="Rectangle 3">
            <a:extLst>
              <a:ext uri="{FF2B5EF4-FFF2-40B4-BE49-F238E27FC236}">
                <a16:creationId xmlns:a16="http://schemas.microsoft.com/office/drawing/2014/main" id="{95350937-FCAD-485A-ADE6-7F3BCE68A788}"/>
              </a:ext>
            </a:extLst>
          </p:cNvPr>
          <p:cNvSpPr>
            <a:spLocks noChangeArrowheads="1"/>
          </p:cNvSpPr>
          <p:nvPr/>
        </p:nvSpPr>
        <p:spPr bwMode="auto">
          <a:xfrm>
            <a:off x="768096" y="2286000"/>
            <a:ext cx="6013703" cy="40233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t">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Aft>
                <a:spcPts val="600"/>
              </a:spcAft>
              <a:buClr>
                <a:schemeClr val="accent1"/>
              </a:buClr>
            </a:pPr>
            <a:r>
              <a:rPr lang="en-US" altLang="en-US" sz="2400">
                <a:latin typeface="+mn-lt"/>
              </a:rPr>
              <a:t>Ratio-analysis means the process of computing, determining and presenting the relationship of related items and groups of items of the financial statements. </a:t>
            </a:r>
            <a:endParaRPr lang="en-US" sz="2400">
              <a:latin typeface="+mn-lt"/>
            </a:endParaRPr>
          </a:p>
          <a:p>
            <a:pPr eaLnBrk="1" hangingPunct="1">
              <a:lnSpc>
                <a:spcPct val="90000"/>
              </a:lnSpc>
              <a:spcAft>
                <a:spcPts val="600"/>
              </a:spcAft>
              <a:buClr>
                <a:schemeClr val="accent1"/>
              </a:buClr>
            </a:pPr>
            <a:r>
              <a:rPr lang="en-US" altLang="en-US" sz="2400">
                <a:latin typeface="+mn-lt"/>
              </a:rPr>
              <a:t>They provide in a summarized and concise form of fairly good idea about the financial position of a unit. They are important tools for financial analysis.</a:t>
            </a:r>
            <a:endParaRPr lang="en-US" sz="2400">
              <a:latin typeface="+mn-lt"/>
            </a:endParaRPr>
          </a:p>
        </p:txBody>
      </p:sp>
      <p:sp>
        <p:nvSpPr>
          <p:cNvPr id="72" name="Rectangle 7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2958-9C51-40D3-8B01-399E2F57AFE0}"/>
              </a:ext>
            </a:extLst>
          </p:cNvPr>
          <p:cNvSpPr>
            <a:spLocks noGrp="1"/>
          </p:cNvSpPr>
          <p:nvPr>
            <p:ph type="title"/>
          </p:nvPr>
        </p:nvSpPr>
        <p:spPr/>
        <p:txBody>
          <a:bodyPr/>
          <a:lstStyle/>
          <a:p>
            <a:r>
              <a:rPr lang="en-US"/>
              <a:t>Liquidity</a:t>
            </a:r>
          </a:p>
        </p:txBody>
      </p:sp>
      <p:sp>
        <p:nvSpPr>
          <p:cNvPr id="3" name="Content Placeholder 2">
            <a:extLst>
              <a:ext uri="{FF2B5EF4-FFF2-40B4-BE49-F238E27FC236}">
                <a16:creationId xmlns:a16="http://schemas.microsoft.com/office/drawing/2014/main" id="{6AFB3ED5-3B44-4D0E-929A-33DA20E95721}"/>
              </a:ext>
            </a:extLst>
          </p:cNvPr>
          <p:cNvSpPr>
            <a:spLocks noGrp="1"/>
          </p:cNvSpPr>
          <p:nvPr>
            <p:ph idx="1"/>
          </p:nvPr>
        </p:nvSpPr>
        <p:spPr/>
        <p:txBody>
          <a:bodyPr vert="horz" lIns="45720" tIns="45720" rIns="45720" bIns="45720" rtlCol="0" anchor="t">
            <a:normAutofit/>
          </a:bodyPr>
          <a:lstStyle/>
          <a:p>
            <a:r>
              <a:rPr lang="en-US">
                <a:ea typeface="+mn-lt"/>
                <a:cs typeface="+mn-lt"/>
              </a:rPr>
              <a:t>Liquidity refers to the speed and ease with each an asset can be converted to cash. A highly liquid asset is the one that can be quickly sold without significant loss of value. An illiquid asset is one that cannot be quickly converted to cash without a substantial price reduction. Fixed assets are, for the most part, relatively illiquid. Liquidity is valuable. </a:t>
            </a:r>
          </a:p>
          <a:p>
            <a:r>
              <a:rPr lang="en-US">
                <a:ea typeface="+mn-lt"/>
                <a:cs typeface="+mn-lt"/>
              </a:rPr>
              <a:t>The mor liquid a business is, the less likely is to experience financial distress (that is, difficulty in paying debts or buying needed assets) in the short-run.</a:t>
            </a:r>
            <a:endParaRPr lang="en-US"/>
          </a:p>
        </p:txBody>
      </p:sp>
    </p:spTree>
    <p:extLst>
      <p:ext uri="{BB962C8B-B14F-4D97-AF65-F5344CB8AC3E}">
        <p14:creationId xmlns:p14="http://schemas.microsoft.com/office/powerpoint/2010/main" val="302279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82CE8F-2AE9-4169-8D2D-0BA8980FF637}"/>
              </a:ext>
            </a:extLst>
          </p:cNvPr>
          <p:cNvSpPr>
            <a:spLocks noGrp="1"/>
          </p:cNvSpPr>
          <p:nvPr>
            <p:ph type="title"/>
          </p:nvPr>
        </p:nvSpPr>
        <p:spPr>
          <a:xfrm>
            <a:off x="6537566" y="728660"/>
            <a:ext cx="2604756" cy="5571066"/>
          </a:xfrm>
        </p:spPr>
        <p:txBody>
          <a:bodyPr>
            <a:normAutofit/>
          </a:bodyPr>
          <a:lstStyle/>
          <a:p>
            <a:pPr eaLnBrk="1" fontAlgn="auto" hangingPunct="1">
              <a:spcAft>
                <a:spcPts val="0"/>
              </a:spcAft>
              <a:defRPr/>
            </a:pPr>
            <a:r>
              <a:t>WHY FINANCIAL ANALYSIS</a:t>
            </a:r>
          </a:p>
        </p:txBody>
      </p:sp>
      <p:cxnSp>
        <p:nvCxnSpPr>
          <p:cNvPr id="75" name="Straight Connector 74">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90097"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4341" name="Content Placeholder 2">
            <a:extLst>
              <a:ext uri="{FF2B5EF4-FFF2-40B4-BE49-F238E27FC236}">
                <a16:creationId xmlns:a16="http://schemas.microsoft.com/office/drawing/2014/main" id="{9E0E57CD-7203-4B17-B2F1-A6F3C5C8FFDC}"/>
              </a:ext>
            </a:extLst>
          </p:cNvPr>
          <p:cNvGraphicFramePr>
            <a:graphicFrameLocks noGrp="1"/>
          </p:cNvGraphicFramePr>
          <p:nvPr>
            <p:ph idx="1"/>
            <p:extLst>
              <p:ext uri="{D42A27DB-BD31-4B8C-83A1-F6EECF244321}">
                <p14:modId xmlns:p14="http://schemas.microsoft.com/office/powerpoint/2010/main" val="2217562755"/>
              </p:ext>
            </p:extLst>
          </p:nvPr>
        </p:nvGraphicFramePr>
        <p:xfrm>
          <a:off x="707231" y="876655"/>
          <a:ext cx="5585991" cy="4998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D41064AEDA0843A41CFD5E02EFD959" ma:contentTypeVersion="6" ma:contentTypeDescription="Create a new document." ma:contentTypeScope="" ma:versionID="5460a2daf66115da5888413063bc95e9">
  <xsd:schema xmlns:xsd="http://www.w3.org/2001/XMLSchema" xmlns:xs="http://www.w3.org/2001/XMLSchema" xmlns:p="http://schemas.microsoft.com/office/2006/metadata/properties" xmlns:ns2="3e3b7f3f-4ae4-4333-874b-f215a2f7e271" targetNamespace="http://schemas.microsoft.com/office/2006/metadata/properties" ma:root="true" ma:fieldsID="71ad8ade61c8a96f614c3e60e941b6b1" ns2:_="">
    <xsd:import namespace="3e3b7f3f-4ae4-4333-874b-f215a2f7e2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3b7f3f-4ae4-4333-874b-f215a2f7e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49866-AA23-48E8-9C3E-60AFCDAAA74F}">
  <ds:schemaRefs>
    <ds:schemaRef ds:uri="http://schemas.microsoft.com/sharepoint/v3/contenttype/forms"/>
  </ds:schemaRefs>
</ds:datastoreItem>
</file>

<file path=customXml/itemProps2.xml><?xml version="1.0" encoding="utf-8"?>
<ds:datastoreItem xmlns:ds="http://schemas.openxmlformats.org/officeDocument/2006/customXml" ds:itemID="{3DDFDBFE-07E3-4FEF-8CFF-D7081EB3EFE2}">
  <ds:schemaRefs>
    <ds:schemaRef ds:uri="3e3b7f3f-4ae4-4333-874b-f215a2f7e2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Trek</Template>
  <Application>Microsoft Office PowerPoint</Application>
  <PresentationFormat>On-screen Show (4:3)</PresentationFormat>
  <Slides>46</Slides>
  <Notes>0</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Integral</vt:lpstr>
      <vt:lpstr>RATIO ANALYSIS</vt:lpstr>
      <vt:lpstr>PowerPoint Presentation</vt:lpstr>
      <vt:lpstr>PowerPoint Presentation</vt:lpstr>
      <vt:lpstr>Balance Sheet</vt:lpstr>
      <vt:lpstr>Asset</vt:lpstr>
      <vt:lpstr>Current Assets </vt:lpstr>
      <vt:lpstr>PowerPoint Presentation</vt:lpstr>
      <vt:lpstr>Liquidity</vt:lpstr>
      <vt:lpstr>WHY FINANCIAL ANALYSIS</vt:lpstr>
      <vt:lpstr>Ratio Analysis</vt:lpstr>
      <vt:lpstr>PowerPoint Presentation</vt:lpstr>
      <vt:lpstr>PowerPoint Presentation</vt:lpstr>
      <vt:lpstr>How a Ratio is expressed?</vt:lpstr>
      <vt:lpstr>Classification of Ratios</vt:lpstr>
      <vt:lpstr>Format of balance sheet for ratio analysis</vt:lpstr>
      <vt:lpstr>Some important notes </vt:lpstr>
      <vt:lpstr>Some important notes </vt:lpstr>
      <vt:lpstr>PowerPoint Presentation</vt:lpstr>
      <vt:lpstr>PowerPoint Presentation</vt:lpstr>
      <vt:lpstr>Current Ratio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 ANALYSIS</dc:title>
  <dc:creator>Administrator</dc:creator>
  <cp:revision>1</cp:revision>
  <dcterms:created xsi:type="dcterms:W3CDTF">2007-10-22T08:08:31Z</dcterms:created>
  <dcterms:modified xsi:type="dcterms:W3CDTF">2020-10-01T03:07:54Z</dcterms:modified>
</cp:coreProperties>
</file>