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9" r:id="rId16"/>
    <p:sldId id="270" r:id="rId17"/>
    <p:sldId id="271" r:id="rId18"/>
    <p:sldId id="272" r:id="rId19"/>
    <p:sldId id="273" r:id="rId20"/>
    <p:sldId id="274" r:id="rId21"/>
    <p:sldId id="275" r:id="rId22"/>
    <p:sldId id="276" r:id="rId23"/>
    <p:sldId id="277" r:id="rId24"/>
    <p:sldId id="279" r:id="rId25"/>
    <p:sldId id="280" r:id="rId26"/>
    <p:sldId id="278" r:id="rId27"/>
    <p:sldId id="281" r:id="rId28"/>
    <p:sldId id="282" r:id="rId29"/>
    <p:sldId id="283" r:id="rId30"/>
    <p:sldId id="284" r:id="rId31"/>
    <p:sldId id="285" r:id="rId32"/>
    <p:sldId id="287" r:id="rId33"/>
    <p:sldId id="28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4BF304-F1AC-430E-8FBA-E03C2BBB100B}" v="1" dt="2020-10-09T12:28:44.921"/>
    <p1510:client id="{A88E2856-B1FE-4DEF-47A5-775B973AB83B}" v="3" dt="2020-09-01T08:44:13.653"/>
    <p1510:client id="{D123E86E-20A4-474D-B80B-173FA1A8480C}" v="1" dt="2020-10-09T11:30:05.523"/>
    <p1510:client id="{DEC0659E-1811-4D52-DBE4-E3526DCF0D81}" v="1" dt="2020-09-01T03:48:09.0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s. Divya Sharma S.G." userId="S::sg_divya@blr.amrita.edu::74ed4411-1df2-4799-8a50-640a77fe483c" providerId="AD" clId="Web-{A88E2856-B1FE-4DEF-47A5-775B973AB83B}"/>
    <pc:docChg chg="delSld">
      <pc:chgData name="Ms. Divya Sharma S.G." userId="S::sg_divya@blr.amrita.edu::74ed4411-1df2-4799-8a50-640a77fe483c" providerId="AD" clId="Web-{A88E2856-B1FE-4DEF-47A5-775B973AB83B}" dt="2020-09-01T08:44:13.653" v="2"/>
      <pc:docMkLst>
        <pc:docMk/>
      </pc:docMkLst>
      <pc:sldChg chg="del">
        <pc:chgData name="Ms. Divya Sharma S.G." userId="S::sg_divya@blr.amrita.edu::74ed4411-1df2-4799-8a50-640a77fe483c" providerId="AD" clId="Web-{A88E2856-B1FE-4DEF-47A5-775B973AB83B}" dt="2020-09-01T08:44:13.653" v="2"/>
        <pc:sldMkLst>
          <pc:docMk/>
          <pc:sldMk cId="0" sldId="267"/>
        </pc:sldMkLst>
      </pc:sldChg>
      <pc:sldChg chg="del">
        <pc:chgData name="Ms. Divya Sharma S.G." userId="S::sg_divya@blr.amrita.edu::74ed4411-1df2-4799-8a50-640a77fe483c" providerId="AD" clId="Web-{A88E2856-B1FE-4DEF-47A5-775B973AB83B}" dt="2020-09-01T08:44:13.637" v="1"/>
        <pc:sldMkLst>
          <pc:docMk/>
          <pc:sldMk cId="0" sldId="268"/>
        </pc:sldMkLst>
      </pc:sldChg>
      <pc:sldChg chg="del">
        <pc:chgData name="Ms. Divya Sharma S.G." userId="S::sg_divya@blr.amrita.edu::74ed4411-1df2-4799-8a50-640a77fe483c" providerId="AD" clId="Web-{A88E2856-B1FE-4DEF-47A5-775B973AB83B}" dt="2020-09-01T08:42:49.423" v="0"/>
        <pc:sldMkLst>
          <pc:docMk/>
          <pc:sldMk cId="0" sldId="286"/>
        </pc:sldMkLst>
      </pc:sldChg>
    </pc:docChg>
  </pc:docChgLst>
  <pc:docChgLst>
    <pc:chgData name="Tummala Venkata Surya Chandra Rao" userId="S::blenu4mee17079@bl.students.amrita.edu::14cdfd5e-2acf-4e26-95a4-7fc90ec230c6" providerId="AD" clId="Web-{174BF304-F1AC-430E-8FBA-E03C2BBB100B}"/>
    <pc:docChg chg="sldOrd">
      <pc:chgData name="Tummala Venkata Surya Chandra Rao" userId="S::blenu4mee17079@bl.students.amrita.edu::14cdfd5e-2acf-4e26-95a4-7fc90ec230c6" providerId="AD" clId="Web-{174BF304-F1AC-430E-8FBA-E03C2BBB100B}" dt="2020-10-09T12:28:44.921" v="0"/>
      <pc:docMkLst>
        <pc:docMk/>
      </pc:docMkLst>
      <pc:sldChg chg="ord">
        <pc:chgData name="Tummala Venkata Surya Chandra Rao" userId="S::blenu4mee17079@bl.students.amrita.edu::14cdfd5e-2acf-4e26-95a4-7fc90ec230c6" providerId="AD" clId="Web-{174BF304-F1AC-430E-8FBA-E03C2BBB100B}" dt="2020-10-09T12:28:44.921" v="0"/>
        <pc:sldMkLst>
          <pc:docMk/>
          <pc:sldMk cId="4159602713" sldId="287"/>
        </pc:sldMkLst>
      </pc:sldChg>
    </pc:docChg>
  </pc:docChgLst>
  <pc:docChgLst>
    <pc:chgData name="Ms. Divya Sharma S.G." userId="S::sg_divya@blr.amrita.edu::74ed4411-1df2-4799-8a50-640a77fe483c" providerId="AD" clId="Web-{DEC0659E-1811-4D52-DBE4-E3526DCF0D81}"/>
    <pc:docChg chg="modSld">
      <pc:chgData name="Ms. Divya Sharma S.G." userId="S::sg_divya@blr.amrita.edu::74ed4411-1df2-4799-8a50-640a77fe483c" providerId="AD" clId="Web-{DEC0659E-1811-4D52-DBE4-E3526DCF0D81}" dt="2020-09-01T03:48:09.056" v="0"/>
      <pc:docMkLst>
        <pc:docMk/>
      </pc:docMkLst>
      <pc:sldChg chg="addSp delSp modSp">
        <pc:chgData name="Ms. Divya Sharma S.G." userId="S::sg_divya@blr.amrita.edu::74ed4411-1df2-4799-8a50-640a77fe483c" providerId="AD" clId="Web-{DEC0659E-1811-4D52-DBE4-E3526DCF0D81}" dt="2020-09-01T03:48:09.056" v="0"/>
        <pc:sldMkLst>
          <pc:docMk/>
          <pc:sldMk cId="0" sldId="256"/>
        </pc:sldMkLst>
        <pc:spChg chg="del">
          <ac:chgData name="Ms. Divya Sharma S.G." userId="S::sg_divya@blr.amrita.edu::74ed4411-1df2-4799-8a50-640a77fe483c" providerId="AD" clId="Web-{DEC0659E-1811-4D52-DBE4-E3526DCF0D81}" dt="2020-09-01T03:48:09.056" v="0"/>
          <ac:spMkLst>
            <pc:docMk/>
            <pc:sldMk cId="0" sldId="256"/>
            <ac:spMk id="3" creationId="{00000000-0000-0000-0000-000000000000}"/>
          </ac:spMkLst>
        </pc:spChg>
        <pc:spChg chg="add mod">
          <ac:chgData name="Ms. Divya Sharma S.G." userId="S::sg_divya@blr.amrita.edu::74ed4411-1df2-4799-8a50-640a77fe483c" providerId="AD" clId="Web-{DEC0659E-1811-4D52-DBE4-E3526DCF0D81}" dt="2020-09-01T03:48:09.056" v="0"/>
          <ac:spMkLst>
            <pc:docMk/>
            <pc:sldMk cId="0" sldId="256"/>
            <ac:spMk id="5" creationId="{AD79B6EC-2F3E-4A07-8E96-44FB890192B9}"/>
          </ac:spMkLst>
        </pc:spChg>
      </pc:sldChg>
    </pc:docChg>
  </pc:docChgLst>
  <pc:docChgLst>
    <pc:chgData name="Vikkurthi Ankith" userId="S::blenu4mee17088@bl.students.amrita.edu::be0e36b9-0cfb-4849-a5df-dbb3dafb9c8f" providerId="AD" clId="Web-{D123E86E-20A4-474D-B80B-173FA1A8480C}"/>
    <pc:docChg chg="sldOrd">
      <pc:chgData name="Vikkurthi Ankith" userId="S::blenu4mee17088@bl.students.amrita.edu::be0e36b9-0cfb-4849-a5df-dbb3dafb9c8f" providerId="AD" clId="Web-{D123E86E-20A4-474D-B80B-173FA1A8480C}" dt="2020-10-09T11:30:05.523" v="0"/>
      <pc:docMkLst>
        <pc:docMk/>
      </pc:docMkLst>
      <pc:sldChg chg="ord">
        <pc:chgData name="Vikkurthi Ankith" userId="S::blenu4mee17088@bl.students.amrita.edu::be0e36b9-0cfb-4849-a5df-dbb3dafb9c8f" providerId="AD" clId="Web-{D123E86E-20A4-474D-B80B-173FA1A8480C}" dt="2020-10-09T11:30:05.523" v="0"/>
        <pc:sldMkLst>
          <pc:docMk/>
          <pc:sldMk cId="465524943" sldId="288"/>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2.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3.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4.w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investopedia.com/terms/p/percentage-change.asp" TargetMode="External"/><Relationship Id="rId2" Type="http://schemas.openxmlformats.org/officeDocument/2006/relationships/hyperlink" Target="https://www.investopedia.com/terms/c/closingprice.as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Risk And Return</a:t>
            </a:r>
          </a:p>
        </p:txBody>
      </p:sp>
      <p:sp>
        <p:nvSpPr>
          <p:cNvPr id="5" name="Subtitle 4">
            <a:extLst>
              <a:ext uri="{FF2B5EF4-FFF2-40B4-BE49-F238E27FC236}">
                <a16:creationId xmlns:a16="http://schemas.microsoft.com/office/drawing/2014/main" id="{AD79B6EC-2F3E-4A07-8E96-44FB890192B9}"/>
              </a:ext>
            </a:extLst>
          </p:cNvPr>
          <p:cNvSpPr>
            <a:spLocks noGrp="1"/>
          </p:cNvSpPr>
          <p:nvPr>
            <p:ph type="subTitle" idx="1"/>
          </p:nvPr>
        </p:nvSpPr>
        <p:spPr/>
        <p:txBody>
          <a:bodyPr/>
          <a:lstStyle/>
          <a:p>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Grp="1" noChangeAspect="1" noChangeArrowheads="1"/>
          </p:cNvPicPr>
          <p:nvPr>
            <p:ph idx="1"/>
          </p:nvPr>
        </p:nvPicPr>
        <p:blipFill>
          <a:blip r:embed="rId2"/>
          <a:srcRect/>
          <a:stretch>
            <a:fillRect/>
          </a:stretch>
        </p:blipFill>
        <p:spPr bwMode="auto">
          <a:xfrm>
            <a:off x="-49383" y="685800"/>
            <a:ext cx="9191521" cy="54102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a:ln>
            <a:solidFill>
              <a:srgbClr val="FF0000"/>
            </a:solidFill>
          </a:ln>
        </p:spPr>
        <p:txBody>
          <a:bodyPr vert="horz" lIns="91440" tIns="45720" rIns="91440" bIns="45720" rtlCol="0" anchor="ctr">
            <a:normAutofit/>
          </a:bodyPr>
          <a:lstStyle/>
          <a:p>
            <a:pPr>
              <a:defRPr/>
            </a:pPr>
            <a:r>
              <a:rPr lang="en-US" dirty="0"/>
              <a:t>Continuous Probability Distribution</a:t>
            </a:r>
          </a:p>
        </p:txBody>
      </p:sp>
      <p:sp>
        <p:nvSpPr>
          <p:cNvPr id="3" name="Content Placeholder 2"/>
          <p:cNvSpPr>
            <a:spLocks noGrp="1"/>
          </p:cNvSpPr>
          <p:nvPr>
            <p:ph idx="1"/>
          </p:nvPr>
        </p:nvSpPr>
        <p:spPr/>
        <p:txBody>
          <a:bodyPr>
            <a:normAutofit fontScale="77500" lnSpcReduction="20000"/>
          </a:bodyPr>
          <a:lstStyle/>
          <a:p>
            <a:r>
              <a:rPr lang="en-US" dirty="0"/>
              <a:t>The probability distribution of returns on Bharat Foods Stock or Oriental Shipping  stock is a discrete distribution.</a:t>
            </a:r>
          </a:p>
          <a:p>
            <a:r>
              <a:rPr lang="en-US" dirty="0"/>
              <a:t>In finance, however, probability distributions are commonly regarded as Continuous</a:t>
            </a:r>
          </a:p>
          <a:p>
            <a:r>
              <a:rPr lang="en-US" dirty="0"/>
              <a:t>Probabilities are assigned to intervals between two points on a continuous curve.</a:t>
            </a:r>
          </a:p>
          <a:p>
            <a:r>
              <a:rPr lang="en-US" dirty="0"/>
              <a:t>Hence when a continuous probability distribution is used, the following kinds of questions are answered: What is the probability that the rate of return will fall between 10% and 20%.</a:t>
            </a:r>
          </a:p>
          <a:p>
            <a:r>
              <a:rPr lang="en-US" dirty="0"/>
              <a:t>What is the probability that the rate of return is less than 0 percent or </a:t>
            </a:r>
            <a:r>
              <a:rPr lang="en-US"/>
              <a:t>more than 25 %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5162"/>
          </a:xfrm>
          <a:solidFill>
            <a:srgbClr val="92D050"/>
          </a:solidFill>
          <a:ln>
            <a:solidFill>
              <a:srgbClr val="FF0000"/>
            </a:solidFill>
          </a:ln>
        </p:spPr>
        <p:txBody>
          <a:bodyPr vert="horz" lIns="91440" tIns="45720" rIns="91440" bIns="45720" rtlCol="0" anchor="ctr">
            <a:normAutofit fontScale="90000"/>
          </a:bodyPr>
          <a:lstStyle/>
          <a:p>
            <a:pPr>
              <a:defRPr/>
            </a:pPr>
            <a:r>
              <a:rPr lang="en-US" sz="4000" dirty="0"/>
              <a:t>Example : Consider a portfolio consisting of two securities, A and B. The expected return on these two securities are 10 percent and 18 percent respectively</a:t>
            </a:r>
          </a:p>
        </p:txBody>
      </p:sp>
      <p:sp>
        <p:nvSpPr>
          <p:cNvPr id="3" name="Content Placeholder 2"/>
          <p:cNvSpPr>
            <a:spLocks noGrp="1"/>
          </p:cNvSpPr>
          <p:nvPr>
            <p:ph idx="1"/>
          </p:nvPr>
        </p:nvSpPr>
        <p:spPr>
          <a:xfrm>
            <a:off x="457200" y="2362200"/>
            <a:ext cx="8229600" cy="3763963"/>
          </a:xfrm>
        </p:spPr>
        <p:txBody>
          <a:bodyPr/>
          <a:lstStyle/>
          <a:p>
            <a:r>
              <a:rPr lang="en-US" dirty="0"/>
              <a:t>The expected return on the Portfolio, when the proportions invested in A and B are 0.4 and 0.6 is</a:t>
            </a:r>
          </a:p>
        </p:txBody>
      </p:sp>
      <p:graphicFrame>
        <p:nvGraphicFramePr>
          <p:cNvPr id="19458" name="Object 2"/>
          <p:cNvGraphicFramePr>
            <a:graphicFrameLocks noChangeAspect="1"/>
          </p:cNvGraphicFramePr>
          <p:nvPr/>
        </p:nvGraphicFramePr>
        <p:xfrm>
          <a:off x="1738313" y="4075113"/>
          <a:ext cx="5688012" cy="2138362"/>
        </p:xfrm>
        <a:graphic>
          <a:graphicData uri="http://schemas.openxmlformats.org/presentationml/2006/ole">
            <mc:AlternateContent xmlns:mc="http://schemas.openxmlformats.org/markup-compatibility/2006">
              <mc:Choice xmlns:v="urn:schemas-microsoft-com:vml" Requires="v">
                <p:oleObj spid="_x0000_s19466" name="Equation" r:id="rId3" imgW="1790640" imgH="672840" progId="Equation.3">
                  <p:embed/>
                </p:oleObj>
              </mc:Choice>
              <mc:Fallback>
                <p:oleObj name="Equation" r:id="rId3" imgW="1790640" imgH="6728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8313" y="4075113"/>
                        <a:ext cx="5688012" cy="2138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a:ln>
            <a:solidFill>
              <a:srgbClr val="FF0000"/>
            </a:solidFill>
          </a:ln>
        </p:spPr>
        <p:txBody>
          <a:bodyPr vert="horz" lIns="91440" tIns="45720" rIns="91440" bIns="45720" rtlCol="0" anchor="ctr">
            <a:normAutofit/>
          </a:bodyPr>
          <a:lstStyle/>
          <a:p>
            <a:pPr>
              <a:defRPr/>
            </a:pPr>
            <a:r>
              <a:rPr lang="en-US" sz="3600" dirty="0"/>
              <a:t>When a Portfolio consists of n securities</a:t>
            </a:r>
          </a:p>
        </p:txBody>
      </p:sp>
      <p:graphicFrame>
        <p:nvGraphicFramePr>
          <p:cNvPr id="20482" name="Object 2"/>
          <p:cNvGraphicFramePr>
            <a:graphicFrameLocks noGrp="1" noChangeAspect="1"/>
          </p:cNvGraphicFramePr>
          <p:nvPr>
            <p:ph idx="1"/>
          </p:nvPr>
        </p:nvGraphicFramePr>
        <p:xfrm>
          <a:off x="1828800" y="1905000"/>
          <a:ext cx="4840939" cy="1143000"/>
        </p:xfrm>
        <a:graphic>
          <a:graphicData uri="http://schemas.openxmlformats.org/presentationml/2006/ole">
            <mc:AlternateContent xmlns:mc="http://schemas.openxmlformats.org/markup-compatibility/2006">
              <mc:Choice xmlns:v="urn:schemas-microsoft-com:vml" Requires="v">
                <p:oleObj spid="_x0000_s20490" name="Equation" r:id="rId3" imgW="1257120" imgH="253800" progId="Equation.3">
                  <p:embed/>
                </p:oleObj>
              </mc:Choice>
              <mc:Fallback>
                <p:oleObj name="Equation" r:id="rId3" imgW="1257120" imgH="2538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905000"/>
                        <a:ext cx="4840939"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468562"/>
          </a:xfrm>
        </p:spPr>
        <p:txBody>
          <a:bodyPr>
            <a:normAutofit/>
          </a:bodyPr>
          <a:lstStyle/>
          <a:p>
            <a:r>
              <a:rPr lang="en-US" sz="3200" dirty="0"/>
              <a:t>Example: Consider a Portfolio consisting of five securities with the following expected returns</a:t>
            </a:r>
          </a:p>
        </p:txBody>
      </p:sp>
      <p:graphicFrame>
        <p:nvGraphicFramePr>
          <p:cNvPr id="4" name="Content Placeholder 3"/>
          <p:cNvGraphicFramePr>
            <a:graphicFrameLocks noGrp="1"/>
          </p:cNvGraphicFramePr>
          <p:nvPr>
            <p:ph idx="1"/>
          </p:nvPr>
        </p:nvGraphicFramePr>
        <p:xfrm>
          <a:off x="457199" y="2438400"/>
          <a:ext cx="3962400" cy="4130040"/>
        </p:xfrm>
        <a:graphic>
          <a:graphicData uri="http://schemas.openxmlformats.org/drawingml/2006/table">
            <a:tbl>
              <a:tblPr firstRow="1" bandRow="1">
                <a:tableStyleId>{5C22544A-7EE6-4342-B048-85BDC9FD1C3A}</a:tableStyleId>
              </a:tblPr>
              <a:tblGrid>
                <a:gridCol w="19431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tblGrid>
              <a:tr h="381000">
                <a:tc>
                  <a:txBody>
                    <a:bodyPr/>
                    <a:lstStyle/>
                    <a:p>
                      <a:endParaRPr lang="en-US" dirty="0"/>
                    </a:p>
                  </a:txBody>
                  <a:tcPr/>
                </a:tc>
                <a:tc>
                  <a:txBody>
                    <a:bodyPr/>
                    <a:lstStyle/>
                    <a:p>
                      <a:r>
                        <a:rPr lang="en-US" dirty="0"/>
                        <a:t>%</a:t>
                      </a:r>
                    </a:p>
                  </a:txBody>
                  <a:tcPr/>
                </a:tc>
                <a:extLst>
                  <a:ext uri="{0D108BD9-81ED-4DB2-BD59-A6C34878D82A}">
                    <a16:rowId xmlns:a16="http://schemas.microsoft.com/office/drawing/2014/main" val="10000"/>
                  </a:ext>
                </a:extLst>
              </a:tr>
              <a:tr h="381000">
                <a:tc>
                  <a:txBody>
                    <a:bodyPr/>
                    <a:lstStyle/>
                    <a:p>
                      <a:r>
                        <a:rPr lang="en-US" sz="2400" dirty="0"/>
                        <a:t>E</a:t>
                      </a:r>
                      <a:r>
                        <a:rPr lang="en-US" sz="2400" baseline="0" dirty="0"/>
                        <a:t> ( R1)</a:t>
                      </a:r>
                      <a:endParaRPr lang="en-US" sz="2400" dirty="0"/>
                    </a:p>
                  </a:txBody>
                  <a:tcPr/>
                </a:tc>
                <a:tc>
                  <a:txBody>
                    <a:bodyPr/>
                    <a:lstStyle/>
                    <a:p>
                      <a:r>
                        <a:rPr lang="en-US" sz="2400" dirty="0"/>
                        <a:t>10</a:t>
                      </a:r>
                    </a:p>
                  </a:txBody>
                  <a:tcPr/>
                </a:tc>
                <a:extLst>
                  <a:ext uri="{0D108BD9-81ED-4DB2-BD59-A6C34878D82A}">
                    <a16:rowId xmlns:a16="http://schemas.microsoft.com/office/drawing/2014/main" val="10001"/>
                  </a:ext>
                </a:extLst>
              </a:tr>
              <a:tr h="381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E</a:t>
                      </a:r>
                      <a:r>
                        <a:rPr lang="en-US" sz="2400" baseline="0" dirty="0"/>
                        <a:t> ( R2)</a:t>
                      </a:r>
                      <a:endParaRPr lang="en-US" sz="2400" dirty="0"/>
                    </a:p>
                    <a:p>
                      <a:endParaRPr lang="en-US" sz="2400" dirty="0"/>
                    </a:p>
                  </a:txBody>
                  <a:tcPr/>
                </a:tc>
                <a:tc>
                  <a:txBody>
                    <a:bodyPr/>
                    <a:lstStyle/>
                    <a:p>
                      <a:r>
                        <a:rPr lang="en-US" sz="2400" dirty="0"/>
                        <a:t>12</a:t>
                      </a:r>
                    </a:p>
                  </a:txBody>
                  <a:tcPr/>
                </a:tc>
                <a:extLst>
                  <a:ext uri="{0D108BD9-81ED-4DB2-BD59-A6C34878D82A}">
                    <a16:rowId xmlns:a16="http://schemas.microsoft.com/office/drawing/2014/main" val="10002"/>
                  </a:ext>
                </a:extLst>
              </a:tr>
              <a:tr h="381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E</a:t>
                      </a:r>
                      <a:r>
                        <a:rPr lang="en-US" sz="2400" baseline="0" dirty="0"/>
                        <a:t> ( R3)</a:t>
                      </a:r>
                      <a:endParaRPr lang="en-US" sz="2400" dirty="0"/>
                    </a:p>
                    <a:p>
                      <a:endParaRPr lang="en-US" sz="2400" dirty="0"/>
                    </a:p>
                  </a:txBody>
                  <a:tcPr/>
                </a:tc>
                <a:tc>
                  <a:txBody>
                    <a:bodyPr/>
                    <a:lstStyle/>
                    <a:p>
                      <a:r>
                        <a:rPr lang="en-US" sz="2400" dirty="0"/>
                        <a:t>15</a:t>
                      </a:r>
                    </a:p>
                  </a:txBody>
                  <a:tcPr/>
                </a:tc>
                <a:extLst>
                  <a:ext uri="{0D108BD9-81ED-4DB2-BD59-A6C34878D82A}">
                    <a16:rowId xmlns:a16="http://schemas.microsoft.com/office/drawing/2014/main" val="10003"/>
                  </a:ext>
                </a:extLst>
              </a:tr>
              <a:tr h="381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E</a:t>
                      </a:r>
                      <a:r>
                        <a:rPr lang="en-US" sz="2400" baseline="0" dirty="0"/>
                        <a:t> ( R4)</a:t>
                      </a:r>
                      <a:endParaRPr lang="en-US" sz="2400" dirty="0"/>
                    </a:p>
                    <a:p>
                      <a:endParaRPr lang="en-US" sz="2400" dirty="0"/>
                    </a:p>
                  </a:txBody>
                  <a:tcPr/>
                </a:tc>
                <a:tc>
                  <a:txBody>
                    <a:bodyPr/>
                    <a:lstStyle/>
                    <a:p>
                      <a:r>
                        <a:rPr lang="en-US" sz="2400" dirty="0"/>
                        <a:t>18</a:t>
                      </a:r>
                    </a:p>
                  </a:txBody>
                  <a:tcPr/>
                </a:tc>
                <a:extLst>
                  <a:ext uri="{0D108BD9-81ED-4DB2-BD59-A6C34878D82A}">
                    <a16:rowId xmlns:a16="http://schemas.microsoft.com/office/drawing/2014/main" val="10004"/>
                  </a:ext>
                </a:extLst>
              </a:tr>
              <a:tr h="381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E</a:t>
                      </a:r>
                      <a:r>
                        <a:rPr lang="en-US" sz="2400" baseline="0" dirty="0"/>
                        <a:t> ( R5)</a:t>
                      </a:r>
                      <a:endParaRPr lang="en-US" sz="2400" dirty="0"/>
                    </a:p>
                    <a:p>
                      <a:endParaRPr lang="en-US" sz="2400" dirty="0"/>
                    </a:p>
                  </a:txBody>
                  <a:tcPr/>
                </a:tc>
                <a:tc>
                  <a:txBody>
                    <a:bodyPr/>
                    <a:lstStyle/>
                    <a:p>
                      <a:r>
                        <a:rPr lang="en-US" sz="2400" dirty="0"/>
                        <a:t>20</a:t>
                      </a:r>
                    </a:p>
                  </a:txBody>
                  <a:tcPr/>
                </a:tc>
                <a:extLst>
                  <a:ext uri="{0D108BD9-81ED-4DB2-BD59-A6C34878D82A}">
                    <a16:rowId xmlns:a16="http://schemas.microsoft.com/office/drawing/2014/main" val="10005"/>
                  </a:ext>
                </a:extLst>
              </a:tr>
            </a:tbl>
          </a:graphicData>
        </a:graphic>
      </p:graphicFrame>
      <p:graphicFrame>
        <p:nvGraphicFramePr>
          <p:cNvPr id="21506" name="Object 2"/>
          <p:cNvGraphicFramePr>
            <a:graphicFrameLocks noChangeAspect="1"/>
          </p:cNvGraphicFramePr>
          <p:nvPr/>
        </p:nvGraphicFramePr>
        <p:xfrm>
          <a:off x="4038600" y="3505200"/>
          <a:ext cx="4840288" cy="1143000"/>
        </p:xfrm>
        <a:graphic>
          <a:graphicData uri="http://schemas.openxmlformats.org/presentationml/2006/ole">
            <mc:AlternateContent xmlns:mc="http://schemas.openxmlformats.org/markup-compatibility/2006">
              <mc:Choice xmlns:v="urn:schemas-microsoft-com:vml" Requires="v">
                <p:oleObj spid="_x0000_s21514" name="Equation" r:id="rId3" imgW="1257120" imgH="253800" progId="Equation.3">
                  <p:embed/>
                </p:oleObj>
              </mc:Choice>
              <mc:Fallback>
                <p:oleObj name="Equation" r:id="rId3" imgW="1257120" imgH="2538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3505200"/>
                        <a:ext cx="4840288"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p:cNvGraphicFramePr>
            <a:graphicFrameLocks noGrp="1" noChangeAspect="1"/>
          </p:cNvGraphicFramePr>
          <p:nvPr>
            <p:ph idx="1"/>
          </p:nvPr>
        </p:nvGraphicFramePr>
        <p:xfrm>
          <a:off x="642969" y="838200"/>
          <a:ext cx="7590435" cy="4495800"/>
        </p:xfrm>
        <a:graphic>
          <a:graphicData uri="http://schemas.openxmlformats.org/presentationml/2006/ole">
            <mc:AlternateContent xmlns:mc="http://schemas.openxmlformats.org/markup-compatibility/2006">
              <mc:Choice xmlns:v="urn:schemas-microsoft-com:vml" Requires="v">
                <p:oleObj spid="_x0000_s22538" name="Equation" r:id="rId3" imgW="2323800" imgH="1168200" progId="Equation.3">
                  <p:embed/>
                </p:oleObj>
              </mc:Choice>
              <mc:Fallback>
                <p:oleObj name="Equation" r:id="rId3" imgW="2323800" imgH="1168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69" y="838200"/>
                        <a:ext cx="7590435" cy="449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4692"/>
            <a:ext cx="8229600" cy="1143000"/>
          </a:xfrm>
          <a:solidFill>
            <a:srgbClr val="92D050"/>
          </a:solidFill>
          <a:ln>
            <a:solidFill>
              <a:srgbClr val="FF0000"/>
            </a:solidFill>
          </a:ln>
        </p:spPr>
        <p:txBody>
          <a:bodyPr vert="horz" lIns="91440" tIns="45720" rIns="91440" bIns="45720" rtlCol="0" anchor="ctr">
            <a:normAutofit/>
          </a:bodyPr>
          <a:lstStyle/>
          <a:p>
            <a:pPr>
              <a:defRPr/>
            </a:pPr>
            <a:r>
              <a:rPr lang="en-US" sz="3600" dirty="0"/>
              <a:t>Diversification and Portfolio Risk</a:t>
            </a:r>
          </a:p>
        </p:txBody>
      </p:sp>
      <p:sp>
        <p:nvSpPr>
          <p:cNvPr id="3" name="Content Placeholder 2"/>
          <p:cNvSpPr>
            <a:spLocks noGrp="1"/>
          </p:cNvSpPr>
          <p:nvPr>
            <p:ph idx="1"/>
          </p:nvPr>
        </p:nvSpPr>
        <p:spPr>
          <a:xfrm>
            <a:off x="457200" y="1433944"/>
            <a:ext cx="8229600" cy="4525963"/>
          </a:xfrm>
        </p:spPr>
        <p:txBody>
          <a:bodyPr/>
          <a:lstStyle/>
          <a:p>
            <a:r>
              <a:rPr lang="en-US" dirty="0"/>
              <a:t>Suppose you have Rs 100,000 to invest and you want to invest equally in to stocks A and B. The return on these stocks depends on the state of the economy.</a:t>
            </a:r>
          </a:p>
        </p:txBody>
      </p:sp>
      <p:graphicFrame>
        <p:nvGraphicFramePr>
          <p:cNvPr id="5" name="Table 4"/>
          <p:cNvGraphicFramePr>
            <a:graphicFrameLocks noGrp="1"/>
          </p:cNvGraphicFramePr>
          <p:nvPr/>
        </p:nvGraphicFramePr>
        <p:xfrm>
          <a:off x="762000" y="3525981"/>
          <a:ext cx="7848600" cy="3059595"/>
        </p:xfrm>
        <a:graphic>
          <a:graphicData uri="http://schemas.openxmlformats.org/drawingml/2006/table">
            <a:tbl>
              <a:tblPr firstRow="1" bandRow="1">
                <a:tableStyleId>{5C22544A-7EE6-4342-B048-85BDC9FD1C3A}</a:tableStyleId>
              </a:tblPr>
              <a:tblGrid>
                <a:gridCol w="1569720">
                  <a:extLst>
                    <a:ext uri="{9D8B030D-6E8A-4147-A177-3AD203B41FA5}">
                      <a16:colId xmlns:a16="http://schemas.microsoft.com/office/drawing/2014/main" val="20000"/>
                    </a:ext>
                  </a:extLst>
                </a:gridCol>
                <a:gridCol w="1569720">
                  <a:extLst>
                    <a:ext uri="{9D8B030D-6E8A-4147-A177-3AD203B41FA5}">
                      <a16:colId xmlns:a16="http://schemas.microsoft.com/office/drawing/2014/main" val="20001"/>
                    </a:ext>
                  </a:extLst>
                </a:gridCol>
                <a:gridCol w="1569720">
                  <a:extLst>
                    <a:ext uri="{9D8B030D-6E8A-4147-A177-3AD203B41FA5}">
                      <a16:colId xmlns:a16="http://schemas.microsoft.com/office/drawing/2014/main" val="20002"/>
                    </a:ext>
                  </a:extLst>
                </a:gridCol>
                <a:gridCol w="1569720">
                  <a:extLst>
                    <a:ext uri="{9D8B030D-6E8A-4147-A177-3AD203B41FA5}">
                      <a16:colId xmlns:a16="http://schemas.microsoft.com/office/drawing/2014/main" val="20003"/>
                    </a:ext>
                  </a:extLst>
                </a:gridCol>
                <a:gridCol w="1569720">
                  <a:extLst>
                    <a:ext uri="{9D8B030D-6E8A-4147-A177-3AD203B41FA5}">
                      <a16:colId xmlns:a16="http://schemas.microsoft.com/office/drawing/2014/main" val="20004"/>
                    </a:ext>
                  </a:extLst>
                </a:gridCol>
              </a:tblGrid>
              <a:tr h="685799">
                <a:tc>
                  <a:txBody>
                    <a:bodyPr/>
                    <a:lstStyle/>
                    <a:p>
                      <a:r>
                        <a:rPr lang="en-US" dirty="0"/>
                        <a:t>State of the Economy</a:t>
                      </a:r>
                    </a:p>
                  </a:txBody>
                  <a:tcPr/>
                </a:tc>
                <a:tc>
                  <a:txBody>
                    <a:bodyPr/>
                    <a:lstStyle/>
                    <a:p>
                      <a:r>
                        <a:rPr lang="en-US" dirty="0"/>
                        <a:t>Probability</a:t>
                      </a:r>
                    </a:p>
                  </a:txBody>
                  <a:tcPr/>
                </a:tc>
                <a:tc>
                  <a:txBody>
                    <a:bodyPr/>
                    <a:lstStyle/>
                    <a:p>
                      <a:r>
                        <a:rPr lang="en-US" dirty="0"/>
                        <a:t>Return on</a:t>
                      </a:r>
                    </a:p>
                    <a:p>
                      <a:r>
                        <a:rPr lang="en-US" dirty="0"/>
                        <a:t>Stock A (%)</a:t>
                      </a:r>
                    </a:p>
                  </a:txBody>
                  <a:tcPr/>
                </a:tc>
                <a:tc>
                  <a:txBody>
                    <a:bodyPr/>
                    <a:lstStyle/>
                    <a:p>
                      <a:r>
                        <a:rPr lang="en-US" dirty="0"/>
                        <a:t>Return on</a:t>
                      </a:r>
                    </a:p>
                    <a:p>
                      <a:r>
                        <a:rPr lang="en-US" dirty="0"/>
                        <a:t>Stock B(%)</a:t>
                      </a:r>
                    </a:p>
                    <a:p>
                      <a:endParaRPr lang="en-US" dirty="0"/>
                    </a:p>
                  </a:txBody>
                  <a:tcPr/>
                </a:tc>
                <a:tc>
                  <a:txBody>
                    <a:bodyPr/>
                    <a:lstStyle/>
                    <a:p>
                      <a:r>
                        <a:rPr lang="en-US" dirty="0"/>
                        <a:t>Return on</a:t>
                      </a:r>
                    </a:p>
                    <a:p>
                      <a:r>
                        <a:rPr lang="en-US" dirty="0"/>
                        <a:t>Portfolio (%)</a:t>
                      </a:r>
                    </a:p>
                    <a:p>
                      <a:endParaRPr lang="en-US" dirty="0"/>
                    </a:p>
                  </a:txBody>
                  <a:tcPr/>
                </a:tc>
                <a:extLst>
                  <a:ext uri="{0D108BD9-81ED-4DB2-BD59-A6C34878D82A}">
                    <a16:rowId xmlns:a16="http://schemas.microsoft.com/office/drawing/2014/main" val="10000"/>
                  </a:ext>
                </a:extLst>
              </a:tr>
              <a:tr h="429039">
                <a:tc>
                  <a:txBody>
                    <a:bodyPr/>
                    <a:lstStyle/>
                    <a:p>
                      <a:r>
                        <a:rPr lang="en-US" dirty="0"/>
                        <a:t>1</a:t>
                      </a:r>
                    </a:p>
                  </a:txBody>
                  <a:tcPr/>
                </a:tc>
                <a:tc>
                  <a:txBody>
                    <a:bodyPr/>
                    <a:lstStyle/>
                    <a:p>
                      <a:r>
                        <a:rPr lang="en-US" dirty="0"/>
                        <a:t>0.20</a:t>
                      </a:r>
                    </a:p>
                  </a:txBody>
                  <a:tcPr/>
                </a:tc>
                <a:tc>
                  <a:txBody>
                    <a:bodyPr/>
                    <a:lstStyle/>
                    <a:p>
                      <a:r>
                        <a:rPr lang="en-US" dirty="0"/>
                        <a:t>15</a:t>
                      </a:r>
                    </a:p>
                  </a:txBody>
                  <a:tcPr/>
                </a:tc>
                <a:tc>
                  <a:txBody>
                    <a:bodyPr/>
                    <a:lstStyle/>
                    <a:p>
                      <a:r>
                        <a:rPr lang="en-US" dirty="0"/>
                        <a:t>-5</a:t>
                      </a:r>
                    </a:p>
                  </a:txBody>
                  <a:tcPr/>
                </a:tc>
                <a:tc>
                  <a:txBody>
                    <a:bodyPr/>
                    <a:lstStyle/>
                    <a:p>
                      <a:r>
                        <a:rPr lang="en-US" dirty="0"/>
                        <a:t>5</a:t>
                      </a:r>
                    </a:p>
                  </a:txBody>
                  <a:tcPr/>
                </a:tc>
                <a:extLst>
                  <a:ext uri="{0D108BD9-81ED-4DB2-BD59-A6C34878D82A}">
                    <a16:rowId xmlns:a16="http://schemas.microsoft.com/office/drawing/2014/main" val="10001"/>
                  </a:ext>
                </a:extLst>
              </a:tr>
              <a:tr h="429039">
                <a:tc>
                  <a:txBody>
                    <a:bodyPr/>
                    <a:lstStyle/>
                    <a:p>
                      <a:r>
                        <a:rPr lang="en-US" dirty="0"/>
                        <a:t>2</a:t>
                      </a:r>
                    </a:p>
                  </a:txBody>
                  <a:tcPr/>
                </a:tc>
                <a:tc>
                  <a:txBody>
                    <a:bodyPr/>
                    <a:lstStyle/>
                    <a:p>
                      <a:r>
                        <a:rPr lang="en-US" dirty="0"/>
                        <a:t>0.20</a:t>
                      </a:r>
                    </a:p>
                  </a:txBody>
                  <a:tcPr/>
                </a:tc>
                <a:tc>
                  <a:txBody>
                    <a:bodyPr/>
                    <a:lstStyle/>
                    <a:p>
                      <a:r>
                        <a:rPr lang="en-US" dirty="0"/>
                        <a:t>-5</a:t>
                      </a:r>
                    </a:p>
                  </a:txBody>
                  <a:tcPr/>
                </a:tc>
                <a:tc>
                  <a:txBody>
                    <a:bodyPr/>
                    <a:lstStyle/>
                    <a:p>
                      <a:r>
                        <a:rPr lang="en-US" dirty="0"/>
                        <a:t>15</a:t>
                      </a:r>
                    </a:p>
                  </a:txBody>
                  <a:tcPr/>
                </a:tc>
                <a:tc>
                  <a:txBody>
                    <a:bodyPr/>
                    <a:lstStyle/>
                    <a:p>
                      <a:r>
                        <a:rPr lang="en-US" dirty="0"/>
                        <a:t>5</a:t>
                      </a:r>
                    </a:p>
                  </a:txBody>
                  <a:tcPr/>
                </a:tc>
                <a:extLst>
                  <a:ext uri="{0D108BD9-81ED-4DB2-BD59-A6C34878D82A}">
                    <a16:rowId xmlns:a16="http://schemas.microsoft.com/office/drawing/2014/main" val="10002"/>
                  </a:ext>
                </a:extLst>
              </a:tr>
              <a:tr h="429039">
                <a:tc>
                  <a:txBody>
                    <a:bodyPr/>
                    <a:lstStyle/>
                    <a:p>
                      <a:r>
                        <a:rPr lang="en-US" dirty="0"/>
                        <a:t>3</a:t>
                      </a:r>
                    </a:p>
                  </a:txBody>
                  <a:tcPr/>
                </a:tc>
                <a:tc>
                  <a:txBody>
                    <a:bodyPr/>
                    <a:lstStyle/>
                    <a:p>
                      <a:r>
                        <a:rPr lang="en-US" dirty="0"/>
                        <a:t>0.20</a:t>
                      </a:r>
                    </a:p>
                  </a:txBody>
                  <a:tcPr/>
                </a:tc>
                <a:tc>
                  <a:txBody>
                    <a:bodyPr/>
                    <a:lstStyle/>
                    <a:p>
                      <a:r>
                        <a:rPr lang="en-US" dirty="0"/>
                        <a:t>5</a:t>
                      </a:r>
                    </a:p>
                  </a:txBody>
                  <a:tcPr/>
                </a:tc>
                <a:tc>
                  <a:txBody>
                    <a:bodyPr/>
                    <a:lstStyle/>
                    <a:p>
                      <a:r>
                        <a:rPr lang="en-US" dirty="0"/>
                        <a:t>25</a:t>
                      </a:r>
                    </a:p>
                  </a:txBody>
                  <a:tcPr/>
                </a:tc>
                <a:tc>
                  <a:txBody>
                    <a:bodyPr/>
                    <a:lstStyle/>
                    <a:p>
                      <a:r>
                        <a:rPr lang="en-US" dirty="0"/>
                        <a:t>15</a:t>
                      </a:r>
                    </a:p>
                  </a:txBody>
                  <a:tcPr/>
                </a:tc>
                <a:extLst>
                  <a:ext uri="{0D108BD9-81ED-4DB2-BD59-A6C34878D82A}">
                    <a16:rowId xmlns:a16="http://schemas.microsoft.com/office/drawing/2014/main" val="10003"/>
                  </a:ext>
                </a:extLst>
              </a:tr>
              <a:tr h="429039">
                <a:tc>
                  <a:txBody>
                    <a:bodyPr/>
                    <a:lstStyle/>
                    <a:p>
                      <a:r>
                        <a:rPr lang="en-US" dirty="0"/>
                        <a:t>4</a:t>
                      </a:r>
                    </a:p>
                  </a:txBody>
                  <a:tcPr/>
                </a:tc>
                <a:tc>
                  <a:txBody>
                    <a:bodyPr/>
                    <a:lstStyle/>
                    <a:p>
                      <a:r>
                        <a:rPr lang="en-US" dirty="0"/>
                        <a:t>0.20</a:t>
                      </a:r>
                    </a:p>
                  </a:txBody>
                  <a:tcPr/>
                </a:tc>
                <a:tc>
                  <a:txBody>
                    <a:bodyPr/>
                    <a:lstStyle/>
                    <a:p>
                      <a:r>
                        <a:rPr lang="en-US" dirty="0"/>
                        <a:t>35</a:t>
                      </a:r>
                    </a:p>
                  </a:txBody>
                  <a:tcPr/>
                </a:tc>
                <a:tc>
                  <a:txBody>
                    <a:bodyPr/>
                    <a:lstStyle/>
                    <a:p>
                      <a:r>
                        <a:rPr lang="en-US" dirty="0"/>
                        <a:t>5</a:t>
                      </a:r>
                    </a:p>
                  </a:txBody>
                  <a:tcPr/>
                </a:tc>
                <a:tc>
                  <a:txBody>
                    <a:bodyPr/>
                    <a:lstStyle/>
                    <a:p>
                      <a:r>
                        <a:rPr lang="en-US" dirty="0"/>
                        <a:t>20</a:t>
                      </a:r>
                    </a:p>
                  </a:txBody>
                  <a:tcPr/>
                </a:tc>
                <a:extLst>
                  <a:ext uri="{0D108BD9-81ED-4DB2-BD59-A6C34878D82A}">
                    <a16:rowId xmlns:a16="http://schemas.microsoft.com/office/drawing/2014/main" val="10004"/>
                  </a:ext>
                </a:extLst>
              </a:tr>
              <a:tr h="429039">
                <a:tc>
                  <a:txBody>
                    <a:bodyPr/>
                    <a:lstStyle/>
                    <a:p>
                      <a:r>
                        <a:rPr lang="en-US" dirty="0"/>
                        <a:t>5</a:t>
                      </a:r>
                    </a:p>
                  </a:txBody>
                  <a:tcPr/>
                </a:tc>
                <a:tc>
                  <a:txBody>
                    <a:bodyPr/>
                    <a:lstStyle/>
                    <a:p>
                      <a:r>
                        <a:rPr lang="en-US" dirty="0"/>
                        <a:t>0.20</a:t>
                      </a:r>
                    </a:p>
                  </a:txBody>
                  <a:tcPr/>
                </a:tc>
                <a:tc>
                  <a:txBody>
                    <a:bodyPr/>
                    <a:lstStyle/>
                    <a:p>
                      <a:r>
                        <a:rPr lang="en-US" dirty="0"/>
                        <a:t>25</a:t>
                      </a:r>
                    </a:p>
                  </a:txBody>
                  <a:tcPr/>
                </a:tc>
                <a:tc>
                  <a:txBody>
                    <a:bodyPr/>
                    <a:lstStyle/>
                    <a:p>
                      <a:r>
                        <a:rPr lang="en-US" dirty="0"/>
                        <a:t>35</a:t>
                      </a:r>
                    </a:p>
                  </a:txBody>
                  <a:tcPr/>
                </a:tc>
                <a:tc>
                  <a:txBody>
                    <a:bodyPr/>
                    <a:lstStyle/>
                    <a:p>
                      <a:r>
                        <a:rPr lang="en-US" dirty="0"/>
                        <a:t>30</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Expected Return and Standard Deviation</a:t>
            </a:r>
          </a:p>
        </p:txBody>
      </p:sp>
      <p:graphicFrame>
        <p:nvGraphicFramePr>
          <p:cNvPr id="4" name="Content Placeholder 3"/>
          <p:cNvGraphicFramePr>
            <a:graphicFrameLocks noGrp="1" noChangeAspect="1"/>
          </p:cNvGraphicFramePr>
          <p:nvPr>
            <p:ph idx="1"/>
          </p:nvPr>
        </p:nvGraphicFramePr>
        <p:xfrm>
          <a:off x="299865" y="1981200"/>
          <a:ext cx="8463135" cy="2286000"/>
        </p:xfrm>
        <a:graphic>
          <a:graphicData uri="http://schemas.openxmlformats.org/presentationml/2006/ole">
            <mc:AlternateContent xmlns:mc="http://schemas.openxmlformats.org/markup-compatibility/2006">
              <mc:Choice xmlns:v="urn:schemas-microsoft-com:vml" Requires="v">
                <p:oleObj spid="_x0000_s30730" name="Equation" r:id="rId3" imgW="4317840" imgH="1346040" progId="Equation.3">
                  <p:embed/>
                </p:oleObj>
              </mc:Choice>
              <mc:Fallback>
                <p:oleObj name="Equation" r:id="rId3" imgW="4317840" imgH="1346040" progId="Equation.3">
                  <p:embed/>
                  <p:pic>
                    <p:nvPicPr>
                      <p:cNvPr id="0" name="Content Placeholder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865" y="1981200"/>
                        <a:ext cx="8463135" cy="228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noChangeAspect="1"/>
          </p:cNvGraphicFramePr>
          <p:nvPr>
            <p:ph idx="1"/>
          </p:nvPr>
        </p:nvGraphicFramePr>
        <p:xfrm>
          <a:off x="1308100" y="1676400"/>
          <a:ext cx="6735763" cy="3478213"/>
        </p:xfrm>
        <a:graphic>
          <a:graphicData uri="http://schemas.openxmlformats.org/presentationml/2006/ole">
            <mc:AlternateContent xmlns:mc="http://schemas.openxmlformats.org/markup-compatibility/2006">
              <mc:Choice xmlns:v="urn:schemas-microsoft-com:vml" Requires="v">
                <p:oleObj spid="_x0000_s31754" name="Equation" r:id="rId3" imgW="3492360" imgH="1803240" progId="Equation.3">
                  <p:embed/>
                </p:oleObj>
              </mc:Choice>
              <mc:Fallback>
                <p:oleObj name="Equation" r:id="rId3" imgW="3492360" imgH="1803240" progId="Equation.3">
                  <p:embed/>
                  <p:pic>
                    <p:nvPicPr>
                      <p:cNvPr id="0" name="Content Placeholder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8100" y="1676400"/>
                        <a:ext cx="6735763" cy="3478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Content Placeholder 3"/>
          <p:cNvGraphicFramePr>
            <a:graphicFrameLocks noGrp="1" noChangeAspect="1"/>
          </p:cNvGraphicFramePr>
          <p:nvPr>
            <p:ph idx="1"/>
          </p:nvPr>
        </p:nvGraphicFramePr>
        <p:xfrm>
          <a:off x="1066800" y="838200"/>
          <a:ext cx="6579905" cy="2286000"/>
        </p:xfrm>
        <a:graphic>
          <a:graphicData uri="http://schemas.openxmlformats.org/presentationml/2006/ole">
            <mc:AlternateContent xmlns:mc="http://schemas.openxmlformats.org/markup-compatibility/2006">
              <mc:Choice xmlns:v="urn:schemas-microsoft-com:vml" Requires="v">
                <p:oleObj spid="_x0000_s32778" name="Equation" r:id="rId3" imgW="2997000" imgH="1041120" progId="Equation.3">
                  <p:embed/>
                </p:oleObj>
              </mc:Choice>
              <mc:Fallback>
                <p:oleObj name="Equation" r:id="rId3" imgW="2997000" imgH="1041120" progId="Equation.3">
                  <p:embed/>
                  <p:pic>
                    <p:nvPicPr>
                      <p:cNvPr id="0" name="Content Placeholder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838200"/>
                        <a:ext cx="6579905" cy="228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173397" y="3886200"/>
            <a:ext cx="8762783" cy="1938992"/>
          </a:xfrm>
          <a:prstGeom prst="rect">
            <a:avLst/>
          </a:prstGeom>
          <a:noFill/>
        </p:spPr>
        <p:txBody>
          <a:bodyPr wrap="none" rtlCol="0">
            <a:spAutoFit/>
          </a:bodyPr>
          <a:lstStyle/>
          <a:p>
            <a:r>
              <a:rPr lang="en-US" sz="2000" dirty="0"/>
              <a:t>WHAT HAPPENS IF YOU INVEST IN A PORTFOLIO CONSISTING OF STOCKS</a:t>
            </a:r>
          </a:p>
          <a:p>
            <a:r>
              <a:rPr lang="en-US" sz="2000" dirty="0"/>
              <a:t> A AND B IN EQUAL  PROPORTIONS</a:t>
            </a:r>
          </a:p>
          <a:p>
            <a:r>
              <a:rPr lang="en-US" sz="2000" dirty="0"/>
              <a:t>WHILE THE EXPECTED RETURN REMAINS AT 15 %, THE SAME AS THAT OF EITHER</a:t>
            </a:r>
          </a:p>
          <a:p>
            <a:r>
              <a:rPr lang="en-US" sz="2000" dirty="0"/>
              <a:t>STOCK INDIVIDUALLY, THE STANDARD DEVIATION OF THE PORTFOLIO RETURN,</a:t>
            </a:r>
          </a:p>
          <a:p>
            <a:r>
              <a:rPr lang="en-US" sz="2000" dirty="0"/>
              <a:t>9..49, PERCENT IS LOWER THAN THAT OF EACH STOCK INDIVIDUALLY. THUS IN THIS</a:t>
            </a:r>
          </a:p>
          <a:p>
            <a:r>
              <a:rPr lang="en-US" sz="2000" dirty="0"/>
              <a:t>CASE DIVERSIFICATION REDUCES RISK.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a:ln>
            <a:solidFill>
              <a:srgbClr val="FF0000"/>
            </a:solidFill>
          </a:ln>
        </p:spPr>
        <p:txBody>
          <a:bodyPr/>
          <a:lstStyle/>
          <a:p>
            <a:r>
              <a:rPr lang="en-US" dirty="0"/>
              <a:t>Risk And Return of A Single Asset</a:t>
            </a:r>
          </a:p>
        </p:txBody>
      </p:sp>
      <p:sp>
        <p:nvSpPr>
          <p:cNvPr id="3" name="Content Placeholder 2"/>
          <p:cNvSpPr>
            <a:spLocks noGrp="1"/>
          </p:cNvSpPr>
          <p:nvPr>
            <p:ph idx="1"/>
          </p:nvPr>
        </p:nvSpPr>
        <p:spPr/>
        <p:txBody>
          <a:bodyPr/>
          <a:lstStyle/>
          <a:p>
            <a:r>
              <a:rPr lang="en-US" dirty="0"/>
              <a:t>Rate of Return</a:t>
            </a:r>
          </a:p>
          <a:p>
            <a:r>
              <a:rPr lang="en-US" dirty="0"/>
              <a:t>The Rate of Return on an asset for a given period is defined as follows:</a:t>
            </a:r>
          </a:p>
        </p:txBody>
      </p:sp>
      <p:graphicFrame>
        <p:nvGraphicFramePr>
          <p:cNvPr id="4" name="Object 3"/>
          <p:cNvGraphicFramePr>
            <a:graphicFrameLocks noChangeAspect="1"/>
          </p:cNvGraphicFramePr>
          <p:nvPr/>
        </p:nvGraphicFramePr>
        <p:xfrm>
          <a:off x="482599" y="3886200"/>
          <a:ext cx="8102610" cy="838200"/>
        </p:xfrm>
        <a:graphic>
          <a:graphicData uri="http://schemas.openxmlformats.org/presentationml/2006/ole">
            <mc:AlternateContent xmlns:mc="http://schemas.openxmlformats.org/markup-compatibility/2006">
              <mc:Choice xmlns:v="urn:schemas-microsoft-com:vml" Requires="v">
                <p:oleObj spid="_x0000_s1034" name="Equation" r:id="rId3" imgW="4051080" imgH="419040" progId="Equation.3">
                  <p:embed/>
                </p:oleObj>
              </mc:Choice>
              <mc:Fallback>
                <p:oleObj name="Equation" r:id="rId3" imgW="4051080" imgH="419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599" y="3886200"/>
                        <a:ext cx="810261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a:ln>
            <a:solidFill>
              <a:srgbClr val="FF0000"/>
            </a:solidFill>
          </a:ln>
        </p:spPr>
        <p:txBody>
          <a:bodyPr vert="horz" lIns="91440" tIns="45720" rIns="91440" bIns="45720" rtlCol="0" anchor="ctr">
            <a:normAutofit fontScale="90000"/>
          </a:bodyPr>
          <a:lstStyle/>
          <a:p>
            <a:pPr>
              <a:defRPr/>
            </a:pPr>
            <a:r>
              <a:rPr lang="en-US" sz="3600" dirty="0"/>
              <a:t>Relationship Between Diversification and Risk</a:t>
            </a:r>
          </a:p>
        </p:txBody>
      </p:sp>
      <p:pic>
        <p:nvPicPr>
          <p:cNvPr id="33794" name="Picture 2"/>
          <p:cNvPicPr>
            <a:picLocks noGrp="1" noChangeAspect="1" noChangeArrowheads="1"/>
          </p:cNvPicPr>
          <p:nvPr>
            <p:ph idx="1"/>
          </p:nvPr>
        </p:nvPicPr>
        <p:blipFill>
          <a:blip r:embed="rId2"/>
          <a:srcRect/>
          <a:stretch>
            <a:fillRect/>
          </a:stretch>
        </p:blipFill>
        <p:spPr bwMode="auto">
          <a:xfrm>
            <a:off x="1066800" y="1491799"/>
            <a:ext cx="6476999" cy="4381902"/>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Grp="1" noChangeAspect="1" noChangeArrowheads="1"/>
          </p:cNvPicPr>
          <p:nvPr>
            <p:ph idx="1"/>
          </p:nvPr>
        </p:nvPicPr>
        <p:blipFill>
          <a:blip r:embed="rId2"/>
          <a:srcRect/>
          <a:stretch>
            <a:fillRect/>
          </a:stretch>
        </p:blipFill>
        <p:spPr bwMode="auto">
          <a:xfrm>
            <a:off x="826178" y="1447800"/>
            <a:ext cx="7327221" cy="4724741"/>
          </a:xfrm>
          <a:prstGeom prst="rect">
            <a:avLst/>
          </a:prstGeom>
          <a:noFill/>
          <a:ln w="9525">
            <a:noFill/>
            <a:miter lim="800000"/>
            <a:headEnd/>
            <a:tailEnd/>
          </a:ln>
          <a:effectLst/>
        </p:spPr>
      </p:pic>
      <p:sp>
        <p:nvSpPr>
          <p:cNvPr id="5" name="Title 1"/>
          <p:cNvSpPr>
            <a:spLocks noGrp="1"/>
          </p:cNvSpPr>
          <p:nvPr>
            <p:ph type="title"/>
          </p:nvPr>
        </p:nvSpPr>
        <p:spPr>
          <a:solidFill>
            <a:srgbClr val="92D050"/>
          </a:solidFill>
          <a:ln>
            <a:solidFill>
              <a:srgbClr val="FF0000"/>
            </a:solidFill>
          </a:ln>
        </p:spPr>
        <p:txBody>
          <a:bodyPr vert="horz" lIns="91440" tIns="45720" rIns="91440" bIns="45720" rtlCol="0" anchor="ctr">
            <a:normAutofit fontScale="90000"/>
          </a:bodyPr>
          <a:lstStyle/>
          <a:p>
            <a:pPr>
              <a:defRPr/>
            </a:pPr>
            <a:r>
              <a:rPr lang="en-US" sz="3600" dirty="0"/>
              <a:t>Relationship Between Diversification and Risk</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Grp="1" noChangeAspect="1" noChangeArrowheads="1"/>
          </p:cNvPicPr>
          <p:nvPr>
            <p:ph idx="1"/>
          </p:nvPr>
        </p:nvPicPr>
        <p:blipFill>
          <a:blip r:embed="rId2"/>
          <a:srcRect/>
          <a:stretch>
            <a:fillRect/>
          </a:stretch>
        </p:blipFill>
        <p:spPr bwMode="auto">
          <a:xfrm>
            <a:off x="566979" y="457200"/>
            <a:ext cx="8099006" cy="55626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a:ln>
            <a:solidFill>
              <a:srgbClr val="FF0000"/>
            </a:solidFill>
          </a:ln>
        </p:spPr>
        <p:txBody>
          <a:bodyPr vert="horz" lIns="91440" tIns="45720" rIns="91440" bIns="45720" rtlCol="0" anchor="ctr">
            <a:normAutofit/>
          </a:bodyPr>
          <a:lstStyle/>
          <a:p>
            <a:pPr>
              <a:defRPr/>
            </a:pPr>
            <a:r>
              <a:rPr lang="en-US" sz="3200" dirty="0"/>
              <a:t>MEASUREMENT OF MARKET RISK</a:t>
            </a:r>
          </a:p>
        </p:txBody>
      </p:sp>
      <p:sp>
        <p:nvSpPr>
          <p:cNvPr id="3" name="Content Placeholder 2"/>
          <p:cNvSpPr>
            <a:spLocks noGrp="1"/>
          </p:cNvSpPr>
          <p:nvPr>
            <p:ph idx="1"/>
          </p:nvPr>
        </p:nvSpPr>
        <p:spPr/>
        <p:txBody>
          <a:bodyPr/>
          <a:lstStyle/>
          <a:p>
            <a:r>
              <a:rPr lang="en-US" dirty="0"/>
              <a:t>The market risk of a security reflects its sensitivity to </a:t>
            </a:r>
            <a:r>
              <a:rPr lang="en-US"/>
              <a:t>market movements</a:t>
            </a:r>
            <a:endParaRPr lang="en-US" dirty="0"/>
          </a:p>
        </p:txBody>
      </p:sp>
      <p:pic>
        <p:nvPicPr>
          <p:cNvPr id="36866" name="Picture 2"/>
          <p:cNvPicPr>
            <a:picLocks noChangeAspect="1" noChangeArrowheads="1"/>
          </p:cNvPicPr>
          <p:nvPr/>
        </p:nvPicPr>
        <p:blipFill>
          <a:blip r:embed="rId3"/>
          <a:srcRect/>
          <a:stretch>
            <a:fillRect/>
          </a:stretch>
        </p:blipFill>
        <p:spPr bwMode="auto">
          <a:xfrm>
            <a:off x="838200" y="2666999"/>
            <a:ext cx="6629400" cy="4036351"/>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Grp="1" noChangeAspect="1" noChangeArrowheads="1"/>
          </p:cNvPicPr>
          <p:nvPr>
            <p:ph idx="1"/>
          </p:nvPr>
        </p:nvPicPr>
        <p:blipFill>
          <a:blip r:embed="rId2"/>
          <a:srcRect/>
          <a:stretch>
            <a:fillRect/>
          </a:stretch>
        </p:blipFill>
        <p:spPr bwMode="auto">
          <a:xfrm>
            <a:off x="221910" y="533400"/>
            <a:ext cx="8636865" cy="56388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Grp="1" noChangeAspect="1" noChangeArrowheads="1"/>
          </p:cNvPicPr>
          <p:nvPr>
            <p:ph idx="1"/>
          </p:nvPr>
        </p:nvPicPr>
        <p:blipFill>
          <a:blip r:embed="rId2"/>
          <a:srcRect/>
          <a:stretch>
            <a:fillRect/>
          </a:stretch>
        </p:blipFill>
        <p:spPr bwMode="auto">
          <a:xfrm>
            <a:off x="609600" y="914400"/>
            <a:ext cx="8019929" cy="2057400"/>
          </a:xfrm>
          <a:prstGeom prst="rect">
            <a:avLst/>
          </a:prstGeom>
          <a:noFill/>
          <a:ln w="9525">
            <a:noFill/>
            <a:miter lim="800000"/>
            <a:headEnd/>
            <a:tailEnd/>
          </a:ln>
          <a:effectLst/>
        </p:spPr>
      </p:pic>
      <p:pic>
        <p:nvPicPr>
          <p:cNvPr id="38915" name="Picture 3"/>
          <p:cNvPicPr>
            <a:picLocks noChangeAspect="1" noChangeArrowheads="1"/>
          </p:cNvPicPr>
          <p:nvPr/>
        </p:nvPicPr>
        <p:blipFill>
          <a:blip r:embed="rId3"/>
          <a:srcRect/>
          <a:stretch>
            <a:fillRect/>
          </a:stretch>
        </p:blipFill>
        <p:spPr bwMode="auto">
          <a:xfrm>
            <a:off x="662134" y="2590800"/>
            <a:ext cx="7872266" cy="3850708"/>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Grp="1" noChangeAspect="1" noChangeArrowheads="1"/>
          </p:cNvPicPr>
          <p:nvPr>
            <p:ph idx="1"/>
          </p:nvPr>
        </p:nvPicPr>
        <p:blipFill>
          <a:blip r:embed="rId2"/>
          <a:srcRect/>
          <a:stretch>
            <a:fillRect/>
          </a:stretch>
        </p:blipFill>
        <p:spPr bwMode="auto">
          <a:xfrm>
            <a:off x="335083" y="1219200"/>
            <a:ext cx="8879509" cy="4343399"/>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Grp="1" noChangeAspect="1" noChangeArrowheads="1"/>
          </p:cNvPicPr>
          <p:nvPr>
            <p:ph idx="1"/>
          </p:nvPr>
        </p:nvPicPr>
        <p:blipFill>
          <a:blip r:embed="rId2"/>
          <a:srcRect/>
          <a:stretch>
            <a:fillRect/>
          </a:stretch>
        </p:blipFill>
        <p:spPr bwMode="auto">
          <a:xfrm>
            <a:off x="88269" y="1981200"/>
            <a:ext cx="8875014" cy="28956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Grp="1" noChangeAspect="1" noChangeArrowheads="1"/>
          </p:cNvPicPr>
          <p:nvPr>
            <p:ph idx="1"/>
          </p:nvPr>
        </p:nvPicPr>
        <p:blipFill>
          <a:blip r:embed="rId2"/>
          <a:srcRect/>
          <a:stretch>
            <a:fillRect/>
          </a:stretch>
        </p:blipFill>
        <p:spPr bwMode="auto">
          <a:xfrm>
            <a:off x="-191294" y="457200"/>
            <a:ext cx="9335294" cy="57912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2050266" y="1752601"/>
            <a:ext cx="4712484" cy="3944144"/>
          </a:xfrm>
          <a:prstGeom prst="rect">
            <a:avLst/>
          </a:prstGeom>
        </p:spPr>
      </p:pic>
    </p:spTree>
    <p:extLst>
      <p:ext uri="{BB962C8B-B14F-4D97-AF65-F5344CB8AC3E}">
        <p14:creationId xmlns:p14="http://schemas.microsoft.com/office/powerpoint/2010/main" val="4159602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Consider the following information about a certain equity stock.</a:t>
            </a:r>
          </a:p>
          <a:p>
            <a:endParaRPr lang="en-US" dirty="0"/>
          </a:p>
        </p:txBody>
      </p:sp>
      <p:sp>
        <p:nvSpPr>
          <p:cNvPr id="4" name="Title 1"/>
          <p:cNvSpPr>
            <a:spLocks noGrp="1"/>
          </p:cNvSpPr>
          <p:nvPr>
            <p:ph type="title"/>
          </p:nvPr>
        </p:nvSpPr>
        <p:spPr>
          <a:solidFill>
            <a:srgbClr val="92D050"/>
          </a:solidFill>
          <a:ln>
            <a:solidFill>
              <a:srgbClr val="FF0000"/>
            </a:solidFill>
          </a:ln>
        </p:spPr>
        <p:txBody>
          <a:bodyPr/>
          <a:lstStyle/>
          <a:p>
            <a:r>
              <a:rPr lang="en-US" dirty="0"/>
              <a:t>Risk And Return of A Single Asset</a:t>
            </a:r>
          </a:p>
        </p:txBody>
      </p:sp>
      <p:graphicFrame>
        <p:nvGraphicFramePr>
          <p:cNvPr id="5" name="Table 4"/>
          <p:cNvGraphicFramePr>
            <a:graphicFrameLocks noGrp="1"/>
          </p:cNvGraphicFramePr>
          <p:nvPr/>
        </p:nvGraphicFramePr>
        <p:xfrm>
          <a:off x="762000" y="2971800"/>
          <a:ext cx="6857999" cy="3048000"/>
        </p:xfrm>
        <a:graphic>
          <a:graphicData uri="http://schemas.openxmlformats.org/drawingml/2006/table">
            <a:tbl>
              <a:tblPr firstRow="1" bandRow="1">
                <a:tableStyleId>{5C22544A-7EE6-4342-B048-85BDC9FD1C3A}</a:tableStyleId>
              </a:tblPr>
              <a:tblGrid>
                <a:gridCol w="3257550">
                  <a:extLst>
                    <a:ext uri="{9D8B030D-6E8A-4147-A177-3AD203B41FA5}">
                      <a16:colId xmlns:a16="http://schemas.microsoft.com/office/drawing/2014/main" val="20000"/>
                    </a:ext>
                  </a:extLst>
                </a:gridCol>
                <a:gridCol w="3600449">
                  <a:extLst>
                    <a:ext uri="{9D8B030D-6E8A-4147-A177-3AD203B41FA5}">
                      <a16:colId xmlns:a16="http://schemas.microsoft.com/office/drawing/2014/main" val="20001"/>
                    </a:ext>
                  </a:extLst>
                </a:gridCol>
              </a:tblGrid>
              <a:tr h="969818">
                <a:tc>
                  <a:txBody>
                    <a:bodyPr/>
                    <a:lstStyle/>
                    <a:p>
                      <a:r>
                        <a:rPr lang="en-US" sz="2400" dirty="0"/>
                        <a:t>Price at the beginning of the year</a:t>
                      </a:r>
                    </a:p>
                  </a:txBody>
                  <a:tcPr/>
                </a:tc>
                <a:tc>
                  <a:txBody>
                    <a:bodyPr/>
                    <a:lstStyle/>
                    <a:p>
                      <a:r>
                        <a:rPr lang="en-US" sz="2400" dirty="0"/>
                        <a:t>Rs 60.00</a:t>
                      </a:r>
                    </a:p>
                  </a:txBody>
                  <a:tcPr/>
                </a:tc>
                <a:extLst>
                  <a:ext uri="{0D108BD9-81ED-4DB2-BD59-A6C34878D82A}">
                    <a16:rowId xmlns:a16="http://schemas.microsoft.com/office/drawing/2014/main" val="10000"/>
                  </a:ext>
                </a:extLst>
              </a:tr>
              <a:tr h="969818">
                <a:tc>
                  <a:txBody>
                    <a:bodyPr/>
                    <a:lstStyle/>
                    <a:p>
                      <a:r>
                        <a:rPr lang="en-US" sz="2400" dirty="0"/>
                        <a:t>Dividend Paid at the end of the year</a:t>
                      </a:r>
                    </a:p>
                  </a:txBody>
                  <a:tcPr/>
                </a:tc>
                <a:tc>
                  <a:txBody>
                    <a:bodyPr/>
                    <a:lstStyle/>
                    <a:p>
                      <a:r>
                        <a:rPr lang="en-US" sz="2400" dirty="0"/>
                        <a:t>Rs 2.40</a:t>
                      </a:r>
                    </a:p>
                  </a:txBody>
                  <a:tcPr/>
                </a:tc>
                <a:extLst>
                  <a:ext uri="{0D108BD9-81ED-4DB2-BD59-A6C34878D82A}">
                    <a16:rowId xmlns:a16="http://schemas.microsoft.com/office/drawing/2014/main" val="10001"/>
                  </a:ext>
                </a:extLst>
              </a:tr>
              <a:tr h="554182">
                <a:tc>
                  <a:txBody>
                    <a:bodyPr/>
                    <a:lstStyle/>
                    <a:p>
                      <a:r>
                        <a:rPr lang="en-US" sz="2400" dirty="0"/>
                        <a:t>Price at the End of Year </a:t>
                      </a:r>
                    </a:p>
                  </a:txBody>
                  <a:tcPr/>
                </a:tc>
                <a:tc>
                  <a:txBody>
                    <a:bodyPr/>
                    <a:lstStyle/>
                    <a:p>
                      <a:r>
                        <a:rPr lang="en-US" sz="2400" dirty="0"/>
                        <a:t>Rs 69.00</a:t>
                      </a:r>
                    </a:p>
                  </a:txBody>
                  <a:tcPr/>
                </a:tc>
                <a:extLst>
                  <a:ext uri="{0D108BD9-81ED-4DB2-BD59-A6C34878D82A}">
                    <a16:rowId xmlns:a16="http://schemas.microsoft.com/office/drawing/2014/main" val="10002"/>
                  </a:ext>
                </a:extLst>
              </a:tr>
              <a:tr h="554182">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Copy both of the </a:t>
            </a:r>
            <a:r>
              <a:rPr lang="en-US" dirty="0">
                <a:hlinkClick r:id="rId2"/>
              </a:rPr>
              <a:t>closing price</a:t>
            </a:r>
            <a:r>
              <a:rPr lang="en-US" dirty="0"/>
              <a:t> columns into a new spreadsheet. They should be in order from newest to oldest. To obtain the correct format for calculation we must convert these prices into return percentages for both the index and the stock price. To do this, just take the price from today minus the price from yesterday and divide the answer by the price of yesterday. The result is the </a:t>
            </a:r>
            <a:r>
              <a:rPr lang="en-US" dirty="0">
                <a:hlinkClick r:id="rId3"/>
              </a:rPr>
              <a:t>percentage change</a:t>
            </a:r>
            <a:r>
              <a:rPr lang="en-US" dirty="0"/>
              <a:t>. Below is an example showing this in Excel.</a:t>
            </a:r>
            <a:br>
              <a:rPr lang="en-US" dirty="0"/>
            </a:br>
            <a:br>
              <a:rPr lang="en-US"/>
            </a:br>
            <a:endParaRPr lang="en-US" dirty="0"/>
          </a:p>
        </p:txBody>
      </p:sp>
    </p:spTree>
    <p:extLst>
      <p:ext uri="{BB962C8B-B14F-4D97-AF65-F5344CB8AC3E}">
        <p14:creationId xmlns:p14="http://schemas.microsoft.com/office/powerpoint/2010/main" val="465524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Rate of Return on this stock is calculated as follows</a:t>
            </a:r>
          </a:p>
          <a:p>
            <a:endParaRPr lang="en-US" dirty="0"/>
          </a:p>
          <a:p>
            <a:endParaRPr lang="en-US" dirty="0"/>
          </a:p>
          <a:p>
            <a:endParaRPr lang="en-US" dirty="0"/>
          </a:p>
        </p:txBody>
      </p:sp>
      <p:sp>
        <p:nvSpPr>
          <p:cNvPr id="4" name="Title 1"/>
          <p:cNvSpPr>
            <a:spLocks noGrp="1"/>
          </p:cNvSpPr>
          <p:nvPr>
            <p:ph type="title"/>
          </p:nvPr>
        </p:nvSpPr>
        <p:spPr>
          <a:solidFill>
            <a:srgbClr val="92D050"/>
          </a:solidFill>
          <a:ln>
            <a:solidFill>
              <a:srgbClr val="FF0000"/>
            </a:solidFill>
          </a:ln>
        </p:spPr>
        <p:txBody>
          <a:bodyPr/>
          <a:lstStyle/>
          <a:p>
            <a:r>
              <a:rPr lang="en-US" dirty="0"/>
              <a:t>Risk And Return of A Single Asset</a:t>
            </a:r>
          </a:p>
        </p:txBody>
      </p:sp>
      <p:graphicFrame>
        <p:nvGraphicFramePr>
          <p:cNvPr id="9" name="Object 8"/>
          <p:cNvGraphicFramePr>
            <a:graphicFrameLocks noChangeAspect="1"/>
          </p:cNvGraphicFramePr>
          <p:nvPr/>
        </p:nvGraphicFramePr>
        <p:xfrm>
          <a:off x="1600199" y="3352800"/>
          <a:ext cx="6056671" cy="1066800"/>
        </p:xfrm>
        <a:graphic>
          <a:graphicData uri="http://schemas.openxmlformats.org/presentationml/2006/ole">
            <mc:AlternateContent xmlns:mc="http://schemas.openxmlformats.org/markup-compatibility/2006">
              <mc:Choice xmlns:v="urn:schemas-microsoft-com:vml" Requires="v">
                <p:oleObj spid="_x0000_s2062" name="Equation" r:id="rId3" imgW="2234880" imgH="393480" progId="Equation.3">
                  <p:embed/>
                </p:oleObj>
              </mc:Choice>
              <mc:Fallback>
                <p:oleObj name="Equation" r:id="rId3" imgW="2234880" imgH="39348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199" y="3352800"/>
                        <a:ext cx="6056671"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Grp="1" noChangeAspect="1" noChangeArrowheads="1"/>
          </p:cNvPicPr>
          <p:nvPr>
            <p:ph idx="1"/>
          </p:nvPr>
        </p:nvPicPr>
        <p:blipFill>
          <a:blip r:embed="rId2"/>
          <a:srcRect/>
          <a:stretch>
            <a:fillRect/>
          </a:stretch>
        </p:blipFill>
        <p:spPr bwMode="auto">
          <a:xfrm>
            <a:off x="685800" y="2362200"/>
            <a:ext cx="7900026" cy="3200400"/>
          </a:xfrm>
          <a:prstGeom prst="rect">
            <a:avLst/>
          </a:prstGeom>
          <a:noFill/>
          <a:ln w="9525">
            <a:noFill/>
            <a:miter lim="800000"/>
            <a:headEnd/>
            <a:tailEnd/>
          </a:ln>
          <a:effectLst/>
        </p:spPr>
      </p:pic>
      <p:sp>
        <p:nvSpPr>
          <p:cNvPr id="5" name="Title 1"/>
          <p:cNvSpPr>
            <a:spLocks noGrp="1"/>
          </p:cNvSpPr>
          <p:nvPr>
            <p:ph type="title"/>
          </p:nvPr>
        </p:nvSpPr>
        <p:spPr>
          <a:solidFill>
            <a:srgbClr val="92D050"/>
          </a:solidFill>
          <a:ln>
            <a:solidFill>
              <a:srgbClr val="FF0000"/>
            </a:solidFill>
          </a:ln>
        </p:spPr>
        <p:txBody>
          <a:bodyPr/>
          <a:lstStyle/>
          <a:p>
            <a:r>
              <a:rPr lang="en-US" dirty="0"/>
              <a:t>Risk And Return of A Single Asset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Rate of Return</a:t>
            </a:r>
          </a:p>
        </p:txBody>
      </p:sp>
      <p:pic>
        <p:nvPicPr>
          <p:cNvPr id="18434" name="Picture 2"/>
          <p:cNvPicPr>
            <a:picLocks noGrp="1" noChangeAspect="1" noChangeArrowheads="1"/>
          </p:cNvPicPr>
          <p:nvPr>
            <p:ph idx="1"/>
          </p:nvPr>
        </p:nvPicPr>
        <p:blipFill>
          <a:blip r:embed="rId2"/>
          <a:srcRect/>
          <a:stretch>
            <a:fillRect/>
          </a:stretch>
        </p:blipFill>
        <p:spPr bwMode="auto">
          <a:xfrm>
            <a:off x="444719" y="2286000"/>
            <a:ext cx="8699281" cy="3124200"/>
          </a:xfrm>
          <a:prstGeom prst="rect">
            <a:avLst/>
          </a:prstGeom>
          <a:noFill/>
          <a:ln w="9525">
            <a:noFill/>
            <a:miter lim="800000"/>
            <a:headEnd/>
            <a:tailEnd/>
          </a:ln>
          <a:effectLst/>
        </p:spPr>
      </p:pic>
      <p:sp>
        <p:nvSpPr>
          <p:cNvPr id="4" name="Title 1"/>
          <p:cNvSpPr txBox="1">
            <a:spLocks/>
          </p:cNvSpPr>
          <p:nvPr/>
        </p:nvSpPr>
        <p:spPr>
          <a:xfrm>
            <a:off x="609600" y="427038"/>
            <a:ext cx="8229600" cy="1143000"/>
          </a:xfrm>
          <a:prstGeom prst="rect">
            <a:avLst/>
          </a:prstGeom>
          <a:solidFill>
            <a:srgbClr val="92D050"/>
          </a:solidFill>
          <a:ln>
            <a:solidFill>
              <a:srgbClr val="FF000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Rate of Return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a:ln>
            <a:solidFill>
              <a:srgbClr val="FF0000"/>
            </a:solidFill>
          </a:ln>
        </p:spPr>
        <p:txBody>
          <a:bodyPr vert="horz" lIns="91440" tIns="45720" rIns="91440" bIns="45720" rtlCol="0" anchor="ctr">
            <a:normAutofit/>
          </a:bodyPr>
          <a:lstStyle/>
          <a:p>
            <a:pPr>
              <a:defRPr/>
            </a:pPr>
            <a:r>
              <a:rPr lang="en-US" dirty="0"/>
              <a:t>Expected Rate of Return</a:t>
            </a:r>
          </a:p>
        </p:txBody>
      </p:sp>
      <p:pic>
        <p:nvPicPr>
          <p:cNvPr id="19458" name="Picture 2"/>
          <p:cNvPicPr>
            <a:picLocks noGrp="1" noChangeAspect="1" noChangeArrowheads="1"/>
          </p:cNvPicPr>
          <p:nvPr>
            <p:ph idx="1"/>
          </p:nvPr>
        </p:nvPicPr>
        <p:blipFill>
          <a:blip r:embed="rId2"/>
          <a:srcRect/>
          <a:stretch>
            <a:fillRect/>
          </a:stretch>
        </p:blipFill>
        <p:spPr bwMode="auto">
          <a:xfrm>
            <a:off x="838200" y="2667000"/>
            <a:ext cx="7528130" cy="1986756"/>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a:ln>
            <a:solidFill>
              <a:srgbClr val="FF0000"/>
            </a:solidFill>
          </a:ln>
        </p:spPr>
        <p:txBody>
          <a:bodyPr vert="horz" lIns="91440" tIns="45720" rIns="91440" bIns="45720" rtlCol="0" anchor="ctr">
            <a:normAutofit/>
          </a:bodyPr>
          <a:lstStyle/>
          <a:p>
            <a:pPr>
              <a:defRPr/>
            </a:pPr>
            <a:r>
              <a:rPr lang="en-US" dirty="0"/>
              <a:t>Expected Rate of Return</a:t>
            </a:r>
          </a:p>
        </p:txBody>
      </p:sp>
      <p:pic>
        <p:nvPicPr>
          <p:cNvPr id="20482" name="Picture 2"/>
          <p:cNvPicPr>
            <a:picLocks noGrp="1" noChangeAspect="1" noChangeArrowheads="1"/>
          </p:cNvPicPr>
          <p:nvPr>
            <p:ph idx="1"/>
          </p:nvPr>
        </p:nvPicPr>
        <p:blipFill>
          <a:blip r:embed="rId2"/>
          <a:srcRect/>
          <a:stretch>
            <a:fillRect/>
          </a:stretch>
        </p:blipFill>
        <p:spPr bwMode="auto">
          <a:xfrm>
            <a:off x="304800" y="2133600"/>
            <a:ext cx="8364121" cy="24384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Grp="1" noChangeAspect="1" noChangeArrowheads="1"/>
          </p:cNvPicPr>
          <p:nvPr>
            <p:ph idx="1"/>
          </p:nvPr>
        </p:nvPicPr>
        <p:blipFill>
          <a:blip r:embed="rId2"/>
          <a:srcRect/>
          <a:stretch>
            <a:fillRect/>
          </a:stretch>
        </p:blipFill>
        <p:spPr bwMode="auto">
          <a:xfrm>
            <a:off x="0" y="762000"/>
            <a:ext cx="9105752" cy="472217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9D41064AEDA0843A41CFD5E02EFD959" ma:contentTypeVersion="8" ma:contentTypeDescription="Create a new document." ma:contentTypeScope="" ma:versionID="bddf7fc2083c15a3805384e689894b45">
  <xsd:schema xmlns:xsd="http://www.w3.org/2001/XMLSchema" xmlns:xs="http://www.w3.org/2001/XMLSchema" xmlns:p="http://schemas.microsoft.com/office/2006/metadata/properties" xmlns:ns2="3e3b7f3f-4ae4-4333-874b-f215a2f7e271" targetNamespace="http://schemas.microsoft.com/office/2006/metadata/properties" ma:root="true" ma:fieldsID="bf7e9f518d988569b0e6494c33557cc8" ns2:_="">
    <xsd:import namespace="3e3b7f3f-4ae4-4333-874b-f215a2f7e27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3b7f3f-4ae4-4333-874b-f215a2f7e2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2C89CB-57D4-4781-B10D-BFAFA2670BD8}">
  <ds:schemaRefs>
    <ds:schemaRef ds:uri="http://schemas.microsoft.com/sharepoint/v3/contenttype/forms"/>
  </ds:schemaRefs>
</ds:datastoreItem>
</file>

<file path=customXml/itemProps2.xml><?xml version="1.0" encoding="utf-8"?>
<ds:datastoreItem xmlns:ds="http://schemas.openxmlformats.org/officeDocument/2006/customXml" ds:itemID="{DCC9DC58-7036-464F-9ED1-15D15BA7198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16B8DA0-1544-4A18-9F89-7E85F0ACDD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3b7f3f-4ae4-4333-874b-f215a2f7e2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311</TotalTime>
  <Words>618</Words>
  <Application>Microsoft Office PowerPoint</Application>
  <PresentationFormat>On-screen Show (4:3)</PresentationFormat>
  <Paragraphs>93</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Risk And Return</vt:lpstr>
      <vt:lpstr>Risk And Return of A Single Asset</vt:lpstr>
      <vt:lpstr>Risk And Return of A Single Asset</vt:lpstr>
      <vt:lpstr>Risk And Return of A Single Asset</vt:lpstr>
      <vt:lpstr>Risk And Return of A Single Asset</vt:lpstr>
      <vt:lpstr>Rate of Return</vt:lpstr>
      <vt:lpstr>Expected Rate of Return</vt:lpstr>
      <vt:lpstr>Expected Rate of Return</vt:lpstr>
      <vt:lpstr>PowerPoint Presentation</vt:lpstr>
      <vt:lpstr>PowerPoint Presentation</vt:lpstr>
      <vt:lpstr>Continuous Probability Distribution</vt:lpstr>
      <vt:lpstr>Example : Consider a portfolio consisting of two securities, A and B. The expected return on these two securities are 10 percent and 18 percent respectively</vt:lpstr>
      <vt:lpstr>When a Portfolio consists of n securities</vt:lpstr>
      <vt:lpstr>Example: Consider a Portfolio consisting of five securities with the following expected returns</vt:lpstr>
      <vt:lpstr>PowerPoint Presentation</vt:lpstr>
      <vt:lpstr>Diversification and Portfolio Risk</vt:lpstr>
      <vt:lpstr>Expected Return and Standard Deviation</vt:lpstr>
      <vt:lpstr>PowerPoint Presentation</vt:lpstr>
      <vt:lpstr>PowerPoint Presentation</vt:lpstr>
      <vt:lpstr>Relationship Between Diversification and Risk</vt:lpstr>
      <vt:lpstr>Relationship Between Diversification and Risk</vt:lpstr>
      <vt:lpstr>PowerPoint Presentation</vt:lpstr>
      <vt:lpstr>MEASUREMENT OF MARKET RISK</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And Return</dc:title>
  <dc:creator/>
  <cp:lastModifiedBy>t_srinivas@blr.amrita.edu</cp:lastModifiedBy>
  <cp:revision>63</cp:revision>
  <dcterms:created xsi:type="dcterms:W3CDTF">2006-08-16T00:00:00Z</dcterms:created>
  <dcterms:modified xsi:type="dcterms:W3CDTF">2020-10-09T12:28:45Z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0x010100F9D41064AEDA0843A41CFD5E02EFD959</vt:lpwstr>
  </property>
</Properties>
</file>